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02 · 数字文旅概论</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02</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文旅产业数字化演进</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内容依据：原书第2章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411635"/>
            <a:ext cx="3576063" cy="1983879"/>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2014 年，贵州省在北京中关村举办了一场特殊的推介会——不是为了招商引资卖地，而是为了"卖气候、卖数据"。</a:t>
            </a:r>
            <a:endParaRPr lang="en-US" sz="2500" dirty="0"/>
          </a:p>
        </p:txBody>
      </p:sp>
      <p:sp>
        <p:nvSpPr>
          <p:cNvPr id="6" name="Text 4"/>
          <p:cNvSpPr/>
          <p:nvPr/>
        </p:nvSpPr>
        <p:spPr>
          <a:xfrm>
            <a:off x="355550" y="3522464"/>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585865"/>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彼时，大多数人对"大数据"还只有模糊的概念，贵州已经率先提出"大数据战略"，并开始建设全国首个大数据综合试验区。</a:t>
            </a:r>
            <a:endParaRPr lang="en-US" sz="900" dirty="0"/>
          </a:p>
        </p:txBody>
      </p:sp>
      <p:sp>
        <p:nvSpPr>
          <p:cNvPr id="8" name="Text 6"/>
          <p:cNvSpPr/>
          <p:nvPr/>
        </p:nvSpPr>
        <p:spPr>
          <a:xfrm>
            <a:off x="355550" y="4059138"/>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4122539"/>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十年后，当全国各地的游客打开手机扫描"一码游贵州"二维码时，他们可能并不知道，背后支撑这一平台的，正是贵州早已布局的数据中心集群…</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年，贵州省在北京中关村举办了一场特殊</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彼时，大多数人对"大数据"还只有模糊</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十年后，当全国各地的游客打开手机扫描</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640086"/>
            <a:ext cx="3505944" cy="277996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知识目标：学生能够描述全球文旅数字化的三个发展阶段及其核心特征，梳理中国文旅数字化的政策脉络与关键节…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能力目标：学生能够运用产业生命周期理论分析特定文旅企业的数字化阶段，通过对比分析识别不同国家/地区文…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素养目标：学生能够理解数字化转型对社会经济文化的深远影响，建立"文化自信"意识——认识中国数字文旅的…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本节核心问题是：如何把“学习目标”转化为可执行的文旅创业行动。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知识目标：学生能够描述全球文旅数字化</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能力目标：学生能够运用产业生命周期理</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素养目标：学生能够理解数字化转型对社</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本节核心问题是：如何把“学习目标”转</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76807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768078"/>
            <a:ext cx="0" cy="337691"/>
          </a:xfrm>
          <a:prstGeom prst="line">
            <a:avLst/>
          </a:prstGeom>
          <a:noFill/>
          <a:ln w="47625">
            <a:solidFill>
              <a:srgbClr val="3A9795"/>
            </a:solidFill>
            <a:prstDash val="solid"/>
          </a:ln>
        </p:spPr>
      </p:sp>
      <p:sp>
        <p:nvSpPr>
          <p:cNvPr id="8" name="Text 6"/>
          <p:cNvSpPr/>
          <p:nvPr/>
        </p:nvSpPr>
        <p:spPr>
          <a:xfrm>
            <a:off x="4302770" y="185692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全球文旅数字化发展脉络</a:t>
            </a:r>
            <a:endParaRPr lang="en-US" sz="1050" dirty="0"/>
          </a:p>
        </p:txBody>
      </p:sp>
      <p:sp>
        <p:nvSpPr>
          <p:cNvPr id="9" name="Text 7"/>
          <p:cNvSpPr/>
          <p:nvPr/>
        </p:nvSpPr>
        <p:spPr>
          <a:xfrm>
            <a:off x="6508998" y="176807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768078"/>
            <a:ext cx="0" cy="337691"/>
          </a:xfrm>
          <a:prstGeom prst="line">
            <a:avLst/>
          </a:prstGeom>
          <a:noFill/>
          <a:ln w="47625">
            <a:solidFill>
              <a:srgbClr val="3A9795"/>
            </a:solidFill>
            <a:prstDash val="solid"/>
          </a:ln>
        </p:spPr>
      </p:sp>
      <p:sp>
        <p:nvSpPr>
          <p:cNvPr id="11" name="Text 9"/>
          <p:cNvSpPr/>
          <p:nvPr/>
        </p:nvSpPr>
        <p:spPr>
          <a:xfrm>
            <a:off x="6670923" y="185692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中国文旅数字化发展历程</a:t>
            </a:r>
            <a:endParaRPr lang="en-US" sz="1050" dirty="0"/>
          </a:p>
        </p:txBody>
      </p:sp>
      <p:sp>
        <p:nvSpPr>
          <p:cNvPr id="12" name="Text 10"/>
          <p:cNvSpPr/>
          <p:nvPr/>
        </p:nvSpPr>
        <p:spPr>
          <a:xfrm>
            <a:off x="4140845" y="219462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194620"/>
            <a:ext cx="0" cy="497681"/>
          </a:xfrm>
          <a:prstGeom prst="line">
            <a:avLst/>
          </a:prstGeom>
          <a:noFill/>
          <a:ln w="47625">
            <a:solidFill>
              <a:srgbClr val="3A9795"/>
            </a:solidFill>
            <a:prstDash val="solid"/>
          </a:ln>
        </p:spPr>
      </p:sp>
      <p:sp>
        <p:nvSpPr>
          <p:cNvPr id="14" name="Text 12"/>
          <p:cNvSpPr/>
          <p:nvPr/>
        </p:nvSpPr>
        <p:spPr>
          <a:xfrm>
            <a:off x="4302770" y="228347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贵州文旅数字化的探索与实践</a:t>
            </a:r>
            <a:endParaRPr lang="en-US" sz="1050" dirty="0"/>
          </a:p>
        </p:txBody>
      </p:sp>
      <p:sp>
        <p:nvSpPr>
          <p:cNvPr id="15" name="Text 13"/>
          <p:cNvSpPr/>
          <p:nvPr/>
        </p:nvSpPr>
        <p:spPr>
          <a:xfrm>
            <a:off x="6508998" y="219462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194620"/>
            <a:ext cx="0" cy="497681"/>
          </a:xfrm>
          <a:prstGeom prst="line">
            <a:avLst/>
          </a:prstGeom>
          <a:noFill/>
          <a:ln w="47625">
            <a:solidFill>
              <a:srgbClr val="3A9795"/>
            </a:solidFill>
            <a:prstDash val="solid"/>
          </a:ln>
        </p:spPr>
      </p:sp>
      <p:sp>
        <p:nvSpPr>
          <p:cNvPr id="17" name="Text 15"/>
          <p:cNvSpPr/>
          <p:nvPr/>
        </p:nvSpPr>
        <p:spPr>
          <a:xfrm>
            <a:off x="6670923" y="2283470"/>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文旅产业数字化的阶段性特征与演进路径</a:t>
            </a:r>
            <a:endParaRPr lang="en-US" sz="1050" dirty="0"/>
          </a:p>
        </p:txBody>
      </p:sp>
      <p:sp>
        <p:nvSpPr>
          <p:cNvPr id="18" name="Text 16"/>
          <p:cNvSpPr/>
          <p:nvPr/>
        </p:nvSpPr>
        <p:spPr>
          <a:xfrm>
            <a:off x="4140845" y="278115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781151"/>
            <a:ext cx="0" cy="497681"/>
          </a:xfrm>
          <a:prstGeom prst="line">
            <a:avLst/>
          </a:prstGeom>
          <a:noFill/>
          <a:ln w="47625">
            <a:solidFill>
              <a:srgbClr val="3A9795"/>
            </a:solidFill>
            <a:prstDash val="solid"/>
          </a:ln>
        </p:spPr>
      </p:sp>
      <p:sp>
        <p:nvSpPr>
          <p:cNvPr id="20" name="Text 18"/>
          <p:cNvSpPr/>
          <p:nvPr/>
        </p:nvSpPr>
        <p:spPr>
          <a:xfrm>
            <a:off x="4302770" y="287000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数字化对文旅产业价值链的重构</a:t>
            </a:r>
            <a:endParaRPr lang="en-US" sz="1050" dirty="0"/>
          </a:p>
        </p:txBody>
      </p:sp>
      <p:sp>
        <p:nvSpPr>
          <p:cNvPr id="21" name="Text 19"/>
          <p:cNvSpPr/>
          <p:nvPr/>
        </p:nvSpPr>
        <p:spPr>
          <a:xfrm>
            <a:off x="6508998" y="278115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781151"/>
            <a:ext cx="0" cy="497681"/>
          </a:xfrm>
          <a:prstGeom prst="line">
            <a:avLst/>
          </a:prstGeom>
          <a:noFill/>
          <a:ln w="47625">
            <a:solidFill>
              <a:srgbClr val="3A9795"/>
            </a:solidFill>
            <a:prstDash val="solid"/>
          </a:ln>
        </p:spPr>
      </p:sp>
      <p:sp>
        <p:nvSpPr>
          <p:cNvPr id="23" name="Text 21"/>
          <p:cNvSpPr/>
          <p:nvPr/>
        </p:nvSpPr>
        <p:spPr>
          <a:xfrm>
            <a:off x="6670923" y="2870002"/>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文旅产业数字化的驱动因素与障碍分析</a:t>
            </a:r>
            <a:endParaRPr lang="en-US" sz="1050" dirty="0"/>
          </a:p>
        </p:txBody>
      </p:sp>
      <p:sp>
        <p:nvSpPr>
          <p:cNvPr id="24" name="Text 22"/>
          <p:cNvSpPr/>
          <p:nvPr/>
        </p:nvSpPr>
        <p:spPr>
          <a:xfrm>
            <a:off x="4140845" y="336768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367683"/>
            <a:ext cx="0" cy="497681"/>
          </a:xfrm>
          <a:prstGeom prst="line">
            <a:avLst/>
          </a:prstGeom>
          <a:noFill/>
          <a:ln w="47625">
            <a:solidFill>
              <a:srgbClr val="3A9795"/>
            </a:solidFill>
            <a:prstDash val="solid"/>
          </a:ln>
        </p:spPr>
      </p:sp>
      <p:sp>
        <p:nvSpPr>
          <p:cNvPr id="26" name="Text 24"/>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文旅产业数字化的深度影响分析</a:t>
            </a:r>
            <a:endParaRPr lang="en-US" sz="1050" dirty="0"/>
          </a:p>
        </p:txBody>
      </p:sp>
      <p:sp>
        <p:nvSpPr>
          <p:cNvPr id="27" name="Text 25"/>
          <p:cNvSpPr/>
          <p:nvPr/>
        </p:nvSpPr>
        <p:spPr>
          <a:xfrm>
            <a:off x="6508998" y="336768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367683"/>
            <a:ext cx="0" cy="497681"/>
          </a:xfrm>
          <a:prstGeom prst="line">
            <a:avLst/>
          </a:prstGeom>
          <a:noFill/>
          <a:ln w="47625">
            <a:solidFill>
              <a:srgbClr val="3A9795"/>
            </a:solidFill>
            <a:prstDash val="solid"/>
          </a:ln>
        </p:spPr>
      </p:sp>
      <p:sp>
        <p:nvSpPr>
          <p:cNvPr id="29" name="Text 27"/>
          <p:cNvSpPr/>
          <p:nvPr/>
        </p:nvSpPr>
        <p:spPr>
          <a:xfrm>
            <a:off x="6670923" y="3456533"/>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文旅产业数字化的经济效应深度分析</a:t>
            </a:r>
            <a:endParaRPr lang="en-US" sz="1050" dirty="0"/>
          </a:p>
        </p:txBody>
      </p:sp>
      <p:sp>
        <p:nvSpPr>
          <p:cNvPr id="30" name="Text 28"/>
          <p:cNvSpPr/>
          <p:nvPr/>
        </p:nvSpPr>
        <p:spPr>
          <a:xfrm>
            <a:off x="4140845" y="395421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954214"/>
            <a:ext cx="0" cy="337691"/>
          </a:xfrm>
          <a:prstGeom prst="line">
            <a:avLst/>
          </a:prstGeom>
          <a:noFill/>
          <a:ln w="47625">
            <a:solidFill>
              <a:srgbClr val="3A9795"/>
            </a:solidFill>
            <a:prstDash val="solid"/>
          </a:ln>
        </p:spPr>
      </p:sp>
      <p:sp>
        <p:nvSpPr>
          <p:cNvPr id="32" name="Text 30"/>
          <p:cNvSpPr/>
          <p:nvPr/>
        </p:nvSpPr>
        <p:spPr>
          <a:xfrm>
            <a:off x="4302770" y="404306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文旅产业数字化的区域实践比较</a:t>
            </a:r>
            <a:endParaRPr lang="en-US" sz="1050" dirty="0"/>
          </a:p>
        </p:txBody>
      </p:sp>
      <p:sp>
        <p:nvSpPr>
          <p:cNvPr id="33" name="Text 31"/>
          <p:cNvSpPr/>
          <p:nvPr/>
        </p:nvSpPr>
        <p:spPr>
          <a:xfrm>
            <a:off x="6508998" y="395421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954214"/>
            <a:ext cx="0" cy="337691"/>
          </a:xfrm>
          <a:prstGeom prst="line">
            <a:avLst/>
          </a:prstGeom>
          <a:noFill/>
          <a:ln w="47625">
            <a:solidFill>
              <a:srgbClr val="3A9795"/>
            </a:solidFill>
            <a:prstDash val="solid"/>
          </a:ln>
        </p:spPr>
      </p:sp>
      <p:sp>
        <p:nvSpPr>
          <p:cNvPr id="35" name="Text 33"/>
          <p:cNvSpPr/>
          <p:nvPr/>
        </p:nvSpPr>
        <p:spPr>
          <a:xfrm>
            <a:off x="6670923" y="4043065"/>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文旅产业数字化的金融支撑</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全球文旅数字化发展脉络｜核心概念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信息化阶段（1990 年代至 2000 年代）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互联网化阶段（2000 年代至 2010 年代）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智能化阶段（2010 年代至今）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信息化阶段（1990 年代至 200</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互联网化阶段（2000 年代至 20</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智能化阶段（2010 年代至今）</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全球文旅数字化发展脉络｜机制与应用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全球文旅产业数字化的起点，可以追溯到 20 世纪 60 年代，但真正形成规模效应的是 1990 年代互联网技术的商业化应用。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这一阶段的核心特征是以计算机和网络技术替代人工操作，实现旅游业务流程的电子化和标准化。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旅游数字化最早发生在航空业，这并非偶然。</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全球文旅产业数字化的起点，可以追溯到</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这一阶段的核心特征是以计算机和网络技</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旅游数字化最早发生在航空业，这并非偶</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中国文旅数字化发展历程｜核心概念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政策驱动与顶层设计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关键技术与基础设施突破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典型实践与标志性事件</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政策驱动与顶层设计</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728965" y="230266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关键技术与基础设施突破</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432262" y="353451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典型实践与标志性事件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中国文旅数字化发展历程｜机制与应用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中国文旅数字化发展具有鲜明的"政策驱动"特征——政府的顶层设计和战略布局在推动产业数字化转型中发挥了关键作用。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这一点与欧美国家以市场自发演进为主的路径有显著差异，构成了中国数字文旅发展的独特优势。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起步期（2010-2015 年）：以"智慧旅游"为突破口。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中国文旅数字化发展具有鲜明的"政策驱</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这一点与欧美国家以市场自发演进为主的</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起步期（2010-2015 年）：以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贵州文旅数字化的探索与实践｜核心概念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贵州大数据战略与文旅结合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"一码游贵州"平台发展历程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贵州数字文旅的示范意义</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贵州大数据战略与文旅结合</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"一码游贵州"平台发展历程</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贵州数字文旅的示范意义</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贵州文旅数字化的探索与实践｜机制与应用</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数字文旅演进的国际比较与中国特色</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贵州文旅数字化的领先地位，并非偶然的"弯道超车"，而是建立在长达十余年的大数据战略布局之上。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战略选择：从"试验区"到"示范区"。</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数字文旅演进的国际比较与中国特色</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贵州文旅数字化的领先地位，并非偶然的</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战略选择：从"试验区"到"示范区"。</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文旅产业数字化的阶段性特征与演进路径｜核心概念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全球视角下的数字化阶段划分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中国文旅数字化的特色路径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贵州文旅数字化的先行先试</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全球视角下的数字化阶段划分</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中国文旅数字化的特色路径</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贵州文旅数字化的先行先试</a:t>
            </a:r>
            <a:endParaRPr lang="en-US" sz="1200" dirty="0"/>
          </a:p>
        </p:txBody>
      </p:sp>
      <p:sp>
        <p:nvSpPr>
          <p:cNvPr id="15" name="Text 13"/>
          <p:cNvSpPr/>
          <p:nvPr/>
        </p:nvSpPr>
        <p:spPr>
          <a:xfrm>
            <a:off x="6743998"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文旅产业数字化的阶段性特征与演进路径｜机制与应用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全球文旅产业的数字化转型大致经历了四个阶段。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第一阶段（1995-2005年）为「信息化阶段」，以互联网普及和在线预订系统出现为标志，代表性事件包括Expedia（1996年…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这一阶段的核心变化是信息获取方式从线下转向线上，旅游预订从电话/门店转向网络。</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全球文旅产业的数字化转型大致经历了四</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第一阶段（1995-2005年）为「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这一阶段的核心变化是信息获取方式从线</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数字化对文旅产业价值链的重构｜核心概念</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价值链解构与重组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数据作为新型生产要素的作用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传统旅游价值链遵循「供应商→批发商→零售商→游客」的线性结构，信息传递层级多、效率低。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价值链解构与重组</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数据作为新型生产要素的作用</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传统旅游价值链遵循「供应商→批发商→</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数字化对文旅产业价值链的重构｜机制与应用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数字化对这一价值链进行了解构和重组：一方面，去中介化——OTA平台直接连接供应商和游客，压缩了中间层级；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另一方面，再中介化——平台本身成为新的中介，通过数据优势重新定义价值分配规则。</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数字化重构后的旅游价值链呈现出「平台化、网络化、生态化」的特征。</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数字化对这一价值链进行了解构和重组：</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另一方面，再中介化——平台本身成为新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数字化重构后的旅游价值链呈现出「平台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文旅产业数字化的驱动因素与障碍分析｜核心概念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数字化的多维驱动因素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数字化转型的障碍与破解路径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文旅数字化的风险评估</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数字化的多维驱动因素</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数字化转型的障碍与破解路径</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文旅数字化的风险评估</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文旅产业数字化的驱动因素与障碍分析｜机制与应用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文旅产业数字化的驱动因素可以从技术推动、需求拉动、政策引导和竞争倒逼四个维度分析。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技术推动方面，5G、云计算、大数据、人工智能等技术的成熟和成本下降为文旅数字化提供了技术可行性。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5G网络的高带宽低延迟特性使景区4K直播和AR导览成为可能，云计算降低了IT基础设施门槛使中小旅游企业也能负担数字化成本，大数据…</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文旅产业数字化的驱动因素可以从技术推</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技术推动方面，5G、云计算、大数据、</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G网络的高带宽低延迟特性使景区4K直</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文旅产业数字化的深度影响分析｜核心概念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数字化对旅游就业结构的影响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数字化对旅游产业组织的影响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数字化对旅游目的地空间结构的影响</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数字化对旅游就业结构的影响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数字化对旅游产业组织的影响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数字化对旅游目的地空间结构的影响</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文旅产业数字化的深度影响分析｜机制与应用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数字化正在深刻改变旅游产业的就业结构。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一方面，传统的旅游服务岗位（如售票员、前台接待、导游）因自动化和智能化而减少。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另一方面，新的数字旅游岗位不断涌现，如旅游数据分析师、数字内容创作者、AI训练师、用户体验设计师、直播运营师等。</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数字化正在深刻改变旅游产业的就业结构</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一方面，传统的旅游服务岗位（如售票员</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另一方面，新的数字旅游岗位不断涌现，</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文旅产业数字化的经济效应深度分析｜核心概念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数字化对旅游GDP贡献的量化分析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数字化对旅游产业效率的提升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数字化对旅游就业质量的影响</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数字化对旅游GDP贡献的量化分析</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数字化对旅游产业效率的提升</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数字化对旅游就业质量的影响</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文旅产业数字化的经济效应深度分析｜机制与应用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数字化对旅游GDP的贡献可以从直接效应、间接效应和诱导效应三个层面量化。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直接效应是数字旅游消费（在线预订、数字导览、虚拟体验等）本身创造的经济价值。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间接效应是数字化投资（智慧景区建设、平台开发等）带动的上下游产业产出。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数字化对旅游GDP的贡献可以从直接效</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直接效应是数字旅游消费（在线预订、数</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间接效应是数字化投资（智慧景区建设、</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文旅产业数字化的区域实践比较｜核心概念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东部地区：技术驱动的数字文旅创新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西部地区：特色资源驱动的数字文旅发展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区域协调发展与合作机制</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东部地区：技术驱动的数字文旅创新</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西部地区：特色资源驱动的数字文旅发展</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区域协调发展与合作机制</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文旅产业数字化的区域实践比较｜机制与应用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东部沿海地区凭借强大的技术产业基础和活跃的消费市场，在数字文旅发展方面走在全国前列。</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浙江省的「一部手机游浙江」平台整合了全省旅游资源，提供了从信息浏览到智能推荐到在线预订的全流程服务。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浙江省还率先探索了「数字文旅大脑」建设，将旅游大数据融入省级大数据平台体系。</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东部沿海地区凭借强大的技术产业基础和</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浙江省的「一部手机游浙江」平台整合了</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浙江省还率先探索了「数字文旅大脑」建</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文旅产业数字化的金融支撑｜核心概念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数字文旅的投资格局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数字文旅的融资创新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数字文旅保险与风险转移</a:t>
            </a:r>
            <a:endParaRPr lang="en-US" sz="1400" dirty="0"/>
          </a:p>
        </p:txBody>
      </p:sp>
      <p:sp>
        <p:nvSpPr>
          <p:cNvPr id="6" name="Text 4"/>
          <p:cNvSpPr/>
          <p:nvPr/>
        </p:nvSpPr>
        <p:spPr>
          <a:xfrm>
            <a:off x="4140845"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95525"/>
            <a:ext cx="2247602" cy="0"/>
          </a:xfrm>
          <a:prstGeom prst="line">
            <a:avLst/>
          </a:prstGeom>
          <a:noFill/>
          <a:ln w="57150">
            <a:solidFill>
              <a:srgbClr val="126E72"/>
            </a:solidFill>
            <a:prstDash val="solid"/>
          </a:ln>
        </p:spPr>
      </p:sp>
      <p:sp>
        <p:nvSpPr>
          <p:cNvPr id="8" name="Text 6"/>
          <p:cNvSpPr/>
          <p:nvPr/>
        </p:nvSpPr>
        <p:spPr>
          <a:xfrm>
            <a:off x="4343995"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数字文旅的投资格局</a:t>
            </a:r>
            <a:endParaRPr lang="en-US" sz="1200" dirty="0"/>
          </a:p>
        </p:txBody>
      </p:sp>
      <p:sp>
        <p:nvSpPr>
          <p:cNvPr id="10" name="Text 8"/>
          <p:cNvSpPr/>
          <p:nvPr/>
        </p:nvSpPr>
        <p:spPr>
          <a:xfrm>
            <a:off x="4343995"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数字文旅的融资创新</a:t>
            </a:r>
            <a:endParaRPr lang="en-US" sz="1200" dirty="0"/>
          </a:p>
        </p:txBody>
      </p:sp>
      <p:sp>
        <p:nvSpPr>
          <p:cNvPr id="11" name="Text 9"/>
          <p:cNvSpPr/>
          <p:nvPr/>
        </p:nvSpPr>
        <p:spPr>
          <a:xfrm>
            <a:off x="6540847"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95525"/>
            <a:ext cx="2247602" cy="0"/>
          </a:xfrm>
          <a:prstGeom prst="line">
            <a:avLst/>
          </a:prstGeom>
          <a:noFill/>
          <a:ln w="57150">
            <a:solidFill>
              <a:srgbClr val="D96B52"/>
            </a:solidFill>
            <a:prstDash val="solid"/>
          </a:ln>
        </p:spPr>
      </p:sp>
      <p:sp>
        <p:nvSpPr>
          <p:cNvPr id="13" name="Text 11"/>
          <p:cNvSpPr/>
          <p:nvPr/>
        </p:nvSpPr>
        <p:spPr>
          <a:xfrm>
            <a:off x="6743998"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数字文旅保险与风险转移</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文旅产业数字化的金融支撑｜机制与应用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数字文旅领域的投资呈现多元化格局。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政府投资主要流向基础设施建设（数据中心、通信网络、智慧景区系统等），贵州省年均财政投入约5亿元。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风险投资主要流向创新型数字文旅企业，2024年贵州数字文旅领域获得风险投资总额约3亿元，涉及15个创业项目。</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数字文旅领域的投资呈现多元化格局。</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政府投资主要流向基础设施建设（数据中</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风险投资主要流向创新型数字文旅企业，</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文旅产业数字化的社会效应深度评估｜核心概念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数字化对旅游目的地社区的影响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数字化对旅游从业者职业发展的影响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数字化对旅游目的地社区的影响是多维度的。</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数字化对旅游目的地社区的影响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数字化对旅游从业者职业发展的影响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数字化对旅游目的地社区的影响是多维度</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文旅产业数字化的社会效应深度评估｜机制与应用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经济影响方面，数字化为社区带来了新的收入来源——通过数字平台销售本地特产和文化产品，通过在线民宿平台出租闲置房屋，通过直播带货推…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贵州西江千户苗寨的社区居民通过「一码游贵州」平台销售苗绣产品和银饰，年人均增收约3000元。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但数字化也加剧了社区内的收入不平等——掌握了数字技能的居民获得了更多收益，而缺乏数字技能的居民被边缘化。</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经济影响方面，数字化为社区带来了新的</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贵州西江千户苗寨的社区居民通过「一码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但数字化也加剧了社区内的收入不平等—</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文旅产业数字化的经济影响深度分析｜核心概念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数字化对旅游产业链价值分配的影响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数字化对旅游消费结构的影响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数字化正在重塑旅游产业链的价值分配格局。</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数字化对旅游产业链价值分配的影响</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数字化对旅游消费结构的影响</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数字化正在重塑旅游产业链的价值分配格</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文旅产业数字化的经济影响深度分析｜机制与应用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在传统旅游产业链中，旅行社作为中间商占据了约15-20%的价值份额。</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数字化时代，OTA平台替代了传统旅行社的中间商角色，但平台的佣金率通常低于传统旅行社（8-12% vs 15-20%），从表面上…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然而，平台通过广告、搜索排名和数据服务等附加收入，实际从产业链中获取的价值比例可能高于传统旅行社。</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在传统旅游产业链中，旅行社作为中间商</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数字化时代，OTA平台替代了传统旅行</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然而，平台通过广告、搜索排名和数据服</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文旅产业数字化的区域溢出效应｜核心概念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数字文旅发展不仅影响旅游产业本身，还会产生区域溢出效应。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贵州大数据与文旅融合的实践产生了显著的溢出效应。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信息技术产业溢出方面，为支撑数字文旅发展，贵州建设了大量数据中心和云平台，带动了服务器制造、云计算服务和软件开发等IT产业的发展。</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数字文旅发展不仅影响旅游产业本身，还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贵州大数据与文旅融合的实践产生了显著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信息技术产业溢出方面，为支撑数字文旅</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文旅产业数字化的区域溢出效应｜机制与应用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2024年贵州数字经济增加值占GDP比重达到36%，其中数字文旅贡献了约5个百分点。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创意产业溢出方面，数字文旅对文化内容的需求带动了数字创意产业的发展，包括数字影视、数字音乐、数字设计和数字广告等。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贵州数字创意产业产值从2018年的50亿元增长到2024年的180亿元，其中数字文旅相关产值占比约30%。</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年贵州数字经济增加值占GDP比重达到</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创意产业溢出方面，数字文旅对文化内容</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贵州数字创意产业产值从2018年的5</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文旅产业数字化的就业效应追踪｜核心概念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贵州对数字文旅就业效应进行了长期追踪研究。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研究覆盖了2018年至2024年六年间贵州旅游行业的就业变化。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就业总量方面，贵州旅游行业从业人员从2018年的约35万人增长到2024年的约42万人，净增7万人。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贵州对数字文旅就业效应进行了长期追踪</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研究覆盖了2018年至2024年六年</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就业总量方面，贵州旅游行业从业人员从</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文旅产业数字化的就业效应追踪｜机制与应用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其中数字旅游相关岗位从约2000个增长到约8000个，净增6000个。</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传统旅游服务岗位从约20万个减少到约17万个，净减少3万个。</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管理和技术岗位从约5万个增长到约8万个，净增3万个。</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其中数字旅游相关岗位从约2000个增</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传统旅游服务岗位从约20万个减少到约</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管理和技术岗位从约5万个增长到约8万</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76807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768078"/>
            <a:ext cx="0" cy="337691"/>
          </a:xfrm>
          <a:prstGeom prst="line">
            <a:avLst/>
          </a:prstGeom>
          <a:noFill/>
          <a:ln w="47625">
            <a:solidFill>
              <a:srgbClr val="3A9795"/>
            </a:solidFill>
            <a:prstDash val="solid"/>
          </a:ln>
        </p:spPr>
      </p:sp>
      <p:sp>
        <p:nvSpPr>
          <p:cNvPr id="8" name="Text 6"/>
          <p:cNvSpPr/>
          <p:nvPr/>
        </p:nvSpPr>
        <p:spPr>
          <a:xfrm>
            <a:off x="4302770" y="185692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全球文旅数字化发展脉络</a:t>
            </a:r>
            <a:endParaRPr lang="en-US" sz="1050" dirty="0"/>
          </a:p>
        </p:txBody>
      </p:sp>
      <p:sp>
        <p:nvSpPr>
          <p:cNvPr id="9" name="Text 7"/>
          <p:cNvSpPr/>
          <p:nvPr/>
        </p:nvSpPr>
        <p:spPr>
          <a:xfrm>
            <a:off x="6508998" y="176807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768078"/>
            <a:ext cx="0" cy="337691"/>
          </a:xfrm>
          <a:prstGeom prst="line">
            <a:avLst/>
          </a:prstGeom>
          <a:noFill/>
          <a:ln w="47625">
            <a:solidFill>
              <a:srgbClr val="3A9795"/>
            </a:solidFill>
            <a:prstDash val="solid"/>
          </a:ln>
        </p:spPr>
      </p:sp>
      <p:sp>
        <p:nvSpPr>
          <p:cNvPr id="11" name="Text 9"/>
          <p:cNvSpPr/>
          <p:nvPr/>
        </p:nvSpPr>
        <p:spPr>
          <a:xfrm>
            <a:off x="6670923" y="185692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中国文旅数字化发展历程</a:t>
            </a:r>
            <a:endParaRPr lang="en-US" sz="1050" dirty="0"/>
          </a:p>
        </p:txBody>
      </p:sp>
      <p:sp>
        <p:nvSpPr>
          <p:cNvPr id="12" name="Text 10"/>
          <p:cNvSpPr/>
          <p:nvPr/>
        </p:nvSpPr>
        <p:spPr>
          <a:xfrm>
            <a:off x="4140845" y="219462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194620"/>
            <a:ext cx="0" cy="497681"/>
          </a:xfrm>
          <a:prstGeom prst="line">
            <a:avLst/>
          </a:prstGeom>
          <a:noFill/>
          <a:ln w="47625">
            <a:solidFill>
              <a:srgbClr val="3A9795"/>
            </a:solidFill>
            <a:prstDash val="solid"/>
          </a:ln>
        </p:spPr>
      </p:sp>
      <p:sp>
        <p:nvSpPr>
          <p:cNvPr id="14" name="Text 12"/>
          <p:cNvSpPr/>
          <p:nvPr/>
        </p:nvSpPr>
        <p:spPr>
          <a:xfrm>
            <a:off x="4302770" y="228347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贵州文旅数字化的探索与实践</a:t>
            </a:r>
            <a:endParaRPr lang="en-US" sz="1050" dirty="0"/>
          </a:p>
        </p:txBody>
      </p:sp>
      <p:sp>
        <p:nvSpPr>
          <p:cNvPr id="15" name="Text 13"/>
          <p:cNvSpPr/>
          <p:nvPr/>
        </p:nvSpPr>
        <p:spPr>
          <a:xfrm>
            <a:off x="6508998" y="219462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194620"/>
            <a:ext cx="0" cy="497681"/>
          </a:xfrm>
          <a:prstGeom prst="line">
            <a:avLst/>
          </a:prstGeom>
          <a:noFill/>
          <a:ln w="47625">
            <a:solidFill>
              <a:srgbClr val="3A9795"/>
            </a:solidFill>
            <a:prstDash val="solid"/>
          </a:ln>
        </p:spPr>
      </p:sp>
      <p:sp>
        <p:nvSpPr>
          <p:cNvPr id="17" name="Text 15"/>
          <p:cNvSpPr/>
          <p:nvPr/>
        </p:nvSpPr>
        <p:spPr>
          <a:xfrm>
            <a:off x="6670923" y="2283470"/>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文旅产业数字化的阶段性特征与演进路径</a:t>
            </a:r>
            <a:endParaRPr lang="en-US" sz="1050" dirty="0"/>
          </a:p>
        </p:txBody>
      </p:sp>
      <p:sp>
        <p:nvSpPr>
          <p:cNvPr id="18" name="Text 16"/>
          <p:cNvSpPr/>
          <p:nvPr/>
        </p:nvSpPr>
        <p:spPr>
          <a:xfrm>
            <a:off x="4140845" y="278115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781151"/>
            <a:ext cx="0" cy="497681"/>
          </a:xfrm>
          <a:prstGeom prst="line">
            <a:avLst/>
          </a:prstGeom>
          <a:noFill/>
          <a:ln w="47625">
            <a:solidFill>
              <a:srgbClr val="3A9795"/>
            </a:solidFill>
            <a:prstDash val="solid"/>
          </a:ln>
        </p:spPr>
      </p:sp>
      <p:sp>
        <p:nvSpPr>
          <p:cNvPr id="20" name="Text 18"/>
          <p:cNvSpPr/>
          <p:nvPr/>
        </p:nvSpPr>
        <p:spPr>
          <a:xfrm>
            <a:off x="4302770" y="287000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数字化对文旅产业价值链的重构</a:t>
            </a:r>
            <a:endParaRPr lang="en-US" sz="1050" dirty="0"/>
          </a:p>
        </p:txBody>
      </p:sp>
      <p:sp>
        <p:nvSpPr>
          <p:cNvPr id="21" name="Text 19"/>
          <p:cNvSpPr/>
          <p:nvPr/>
        </p:nvSpPr>
        <p:spPr>
          <a:xfrm>
            <a:off x="6508998" y="278115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781151"/>
            <a:ext cx="0" cy="497681"/>
          </a:xfrm>
          <a:prstGeom prst="line">
            <a:avLst/>
          </a:prstGeom>
          <a:noFill/>
          <a:ln w="47625">
            <a:solidFill>
              <a:srgbClr val="3A9795"/>
            </a:solidFill>
            <a:prstDash val="solid"/>
          </a:ln>
        </p:spPr>
      </p:sp>
      <p:sp>
        <p:nvSpPr>
          <p:cNvPr id="23" name="Text 21"/>
          <p:cNvSpPr/>
          <p:nvPr/>
        </p:nvSpPr>
        <p:spPr>
          <a:xfrm>
            <a:off x="6670923" y="2870002"/>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文旅产业数字化的驱动因素与障碍分析</a:t>
            </a:r>
            <a:endParaRPr lang="en-US" sz="1050" dirty="0"/>
          </a:p>
        </p:txBody>
      </p:sp>
      <p:sp>
        <p:nvSpPr>
          <p:cNvPr id="24" name="Text 22"/>
          <p:cNvSpPr/>
          <p:nvPr/>
        </p:nvSpPr>
        <p:spPr>
          <a:xfrm>
            <a:off x="4140845" y="336768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367683"/>
            <a:ext cx="0" cy="497681"/>
          </a:xfrm>
          <a:prstGeom prst="line">
            <a:avLst/>
          </a:prstGeom>
          <a:noFill/>
          <a:ln w="47625">
            <a:solidFill>
              <a:srgbClr val="3A9795"/>
            </a:solidFill>
            <a:prstDash val="solid"/>
          </a:ln>
        </p:spPr>
      </p:sp>
      <p:sp>
        <p:nvSpPr>
          <p:cNvPr id="26" name="Text 24"/>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文旅产业数字化的深度影响分析</a:t>
            </a:r>
            <a:endParaRPr lang="en-US" sz="1050" dirty="0"/>
          </a:p>
        </p:txBody>
      </p:sp>
      <p:sp>
        <p:nvSpPr>
          <p:cNvPr id="27" name="Text 25"/>
          <p:cNvSpPr/>
          <p:nvPr/>
        </p:nvSpPr>
        <p:spPr>
          <a:xfrm>
            <a:off x="6508998" y="3367683"/>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367683"/>
            <a:ext cx="0" cy="497681"/>
          </a:xfrm>
          <a:prstGeom prst="line">
            <a:avLst/>
          </a:prstGeom>
          <a:noFill/>
          <a:ln w="47625">
            <a:solidFill>
              <a:srgbClr val="3A9795"/>
            </a:solidFill>
            <a:prstDash val="solid"/>
          </a:ln>
        </p:spPr>
      </p:sp>
      <p:sp>
        <p:nvSpPr>
          <p:cNvPr id="29" name="Text 27"/>
          <p:cNvSpPr/>
          <p:nvPr/>
        </p:nvSpPr>
        <p:spPr>
          <a:xfrm>
            <a:off x="6670923" y="3456533"/>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文旅产业数字化的经济效应深度分析</a:t>
            </a:r>
            <a:endParaRPr lang="en-US" sz="1050" dirty="0"/>
          </a:p>
        </p:txBody>
      </p:sp>
      <p:sp>
        <p:nvSpPr>
          <p:cNvPr id="30" name="Text 28"/>
          <p:cNvSpPr/>
          <p:nvPr/>
        </p:nvSpPr>
        <p:spPr>
          <a:xfrm>
            <a:off x="4140845" y="395421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954214"/>
            <a:ext cx="0" cy="337691"/>
          </a:xfrm>
          <a:prstGeom prst="line">
            <a:avLst/>
          </a:prstGeom>
          <a:noFill/>
          <a:ln w="47625">
            <a:solidFill>
              <a:srgbClr val="3A9795"/>
            </a:solidFill>
            <a:prstDash val="solid"/>
          </a:ln>
        </p:spPr>
      </p:sp>
      <p:sp>
        <p:nvSpPr>
          <p:cNvPr id="32" name="Text 30"/>
          <p:cNvSpPr/>
          <p:nvPr/>
        </p:nvSpPr>
        <p:spPr>
          <a:xfrm>
            <a:off x="4302770" y="4043065"/>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文旅产业数字化的区域实践比较</a:t>
            </a:r>
            <a:endParaRPr lang="en-US" sz="1050" dirty="0"/>
          </a:p>
        </p:txBody>
      </p:sp>
      <p:sp>
        <p:nvSpPr>
          <p:cNvPr id="33" name="Text 31"/>
          <p:cNvSpPr/>
          <p:nvPr/>
        </p:nvSpPr>
        <p:spPr>
          <a:xfrm>
            <a:off x="6508998" y="395421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954214"/>
            <a:ext cx="0" cy="337691"/>
          </a:xfrm>
          <a:prstGeom prst="line">
            <a:avLst/>
          </a:prstGeom>
          <a:noFill/>
          <a:ln w="47625">
            <a:solidFill>
              <a:srgbClr val="3A9795"/>
            </a:solidFill>
            <a:prstDash val="solid"/>
          </a:ln>
        </p:spPr>
      </p:sp>
      <p:sp>
        <p:nvSpPr>
          <p:cNvPr id="35" name="Text 33"/>
          <p:cNvSpPr/>
          <p:nvPr/>
        </p:nvSpPr>
        <p:spPr>
          <a:xfrm>
            <a:off x="6670923" y="4043065"/>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文旅产业数字化的金融支撑</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概念辨析：边界与适用条件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概念指向什么对象？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与相邻概念有何差异？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成立需要哪些条件？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在何种场景下可能失效？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概念指向什么对象？</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与相邻概念有何差异？</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成立需要哪些条件？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728965" y="353451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在何种场景下可能失效？</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识别关键技术或治理机制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识别关键技术或治理机制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风险与伦理检查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标出技术、平台与数据关系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标出技术、平台与数据关系</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围绕“文旅产业数字化演进”选择一个真实案例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围绕“文旅产业数字化演进”选择一个真</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27468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274689"/>
            <a:ext cx="0" cy="337691"/>
          </a:xfrm>
          <a:prstGeom prst="line">
            <a:avLst/>
          </a:prstGeom>
          <a:noFill/>
          <a:ln w="47625">
            <a:solidFill>
              <a:srgbClr val="3A9795"/>
            </a:solidFill>
            <a:prstDash val="solid"/>
          </a:ln>
        </p:spPr>
      </p:sp>
      <p:sp>
        <p:nvSpPr>
          <p:cNvPr id="8" name="Text 6"/>
          <p:cNvSpPr/>
          <p:nvPr/>
        </p:nvSpPr>
        <p:spPr>
          <a:xfrm>
            <a:off x="4302770" y="236353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全球文旅数字化发展脉络</a:t>
            </a:r>
            <a:endParaRPr lang="en-US" sz="1050" dirty="0"/>
          </a:p>
        </p:txBody>
      </p:sp>
      <p:sp>
        <p:nvSpPr>
          <p:cNvPr id="9" name="Text 7"/>
          <p:cNvSpPr/>
          <p:nvPr/>
        </p:nvSpPr>
        <p:spPr>
          <a:xfrm>
            <a:off x="6508998" y="227468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274689"/>
            <a:ext cx="0" cy="337691"/>
          </a:xfrm>
          <a:prstGeom prst="line">
            <a:avLst/>
          </a:prstGeom>
          <a:noFill/>
          <a:ln w="47625">
            <a:solidFill>
              <a:srgbClr val="3A9795"/>
            </a:solidFill>
            <a:prstDash val="solid"/>
          </a:ln>
        </p:spPr>
      </p:sp>
      <p:sp>
        <p:nvSpPr>
          <p:cNvPr id="11" name="Text 9"/>
          <p:cNvSpPr/>
          <p:nvPr/>
        </p:nvSpPr>
        <p:spPr>
          <a:xfrm>
            <a:off x="6670923" y="236353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中国文旅数字化发展历程</a:t>
            </a:r>
            <a:endParaRPr lang="en-US" sz="1050" dirty="0"/>
          </a:p>
        </p:txBody>
      </p:sp>
      <p:sp>
        <p:nvSpPr>
          <p:cNvPr id="12" name="Text 10"/>
          <p:cNvSpPr/>
          <p:nvPr/>
        </p:nvSpPr>
        <p:spPr>
          <a:xfrm>
            <a:off x="4140845" y="270123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701230"/>
            <a:ext cx="0" cy="497681"/>
          </a:xfrm>
          <a:prstGeom prst="line">
            <a:avLst/>
          </a:prstGeom>
          <a:noFill/>
          <a:ln w="47625">
            <a:solidFill>
              <a:srgbClr val="3A9795"/>
            </a:solidFill>
            <a:prstDash val="solid"/>
          </a:ln>
        </p:spPr>
      </p:sp>
      <p:sp>
        <p:nvSpPr>
          <p:cNvPr id="14" name="Text 12"/>
          <p:cNvSpPr/>
          <p:nvPr/>
        </p:nvSpPr>
        <p:spPr>
          <a:xfrm>
            <a:off x="4302770" y="279008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贵州文旅数字化的探索与实践</a:t>
            </a:r>
            <a:endParaRPr lang="en-US" sz="1050" dirty="0"/>
          </a:p>
        </p:txBody>
      </p:sp>
      <p:sp>
        <p:nvSpPr>
          <p:cNvPr id="15" name="Text 13"/>
          <p:cNvSpPr/>
          <p:nvPr/>
        </p:nvSpPr>
        <p:spPr>
          <a:xfrm>
            <a:off x="6508998" y="270123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701230"/>
            <a:ext cx="0" cy="497681"/>
          </a:xfrm>
          <a:prstGeom prst="line">
            <a:avLst/>
          </a:prstGeom>
          <a:noFill/>
          <a:ln w="47625">
            <a:solidFill>
              <a:srgbClr val="3A9795"/>
            </a:solidFill>
            <a:prstDash val="solid"/>
          </a:ln>
        </p:spPr>
      </p:sp>
      <p:sp>
        <p:nvSpPr>
          <p:cNvPr id="17" name="Text 15"/>
          <p:cNvSpPr/>
          <p:nvPr/>
        </p:nvSpPr>
        <p:spPr>
          <a:xfrm>
            <a:off x="6670923" y="2790081"/>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文旅产业数字化的阶段性特征与演进路径</a:t>
            </a:r>
            <a:endParaRPr lang="en-US" sz="1050" dirty="0"/>
          </a:p>
        </p:txBody>
      </p:sp>
      <p:sp>
        <p:nvSpPr>
          <p:cNvPr id="18" name="Text 16"/>
          <p:cNvSpPr/>
          <p:nvPr/>
        </p:nvSpPr>
        <p:spPr>
          <a:xfrm>
            <a:off x="4140845" y="3287762"/>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49768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数字化对文旅产业价值链的重构</a:t>
            </a:r>
            <a:endParaRPr lang="en-US" sz="1050" dirty="0"/>
          </a:p>
        </p:txBody>
      </p:sp>
      <p:sp>
        <p:nvSpPr>
          <p:cNvPr id="21" name="Text 19"/>
          <p:cNvSpPr/>
          <p:nvPr/>
        </p:nvSpPr>
        <p:spPr>
          <a:xfrm>
            <a:off x="6508998" y="3287762"/>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497681"/>
          </a:xfrm>
          <a:prstGeom prst="line">
            <a:avLst/>
          </a:prstGeom>
          <a:noFill/>
          <a:ln w="47625">
            <a:solidFill>
              <a:srgbClr val="3A9795"/>
            </a:solidFill>
            <a:prstDash val="solid"/>
          </a:ln>
        </p:spPr>
      </p:sp>
      <p:sp>
        <p:nvSpPr>
          <p:cNvPr id="23" name="Text 21"/>
          <p:cNvSpPr/>
          <p:nvPr/>
        </p:nvSpPr>
        <p:spPr>
          <a:xfrm>
            <a:off x="6670923" y="3376613"/>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文旅产业数字化的驱动因素与障碍分析</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课堂检测：核心概念是否掌握</a:t>
            </a:r>
            <a:endParaRPr lang="en-US" sz="2500" dirty="0"/>
          </a:p>
        </p:txBody>
      </p:sp>
      <p:sp>
        <p:nvSpPr>
          <p:cNvPr id="5" name="Text 3"/>
          <p:cNvSpPr/>
          <p:nvPr/>
        </p:nvSpPr>
        <p:spPr>
          <a:xfrm>
            <a:off x="355550" y="1970633"/>
            <a:ext cx="3505944" cy="211871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如何用自己的话解释“全球文旅数字化发展脉络”？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如何用自己的话解释“中国文旅数字化发展历程”？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如何用自己的话解释“贵州文旅数字化的探索与实践”？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如何用自己的话解释“文旅产业数字化的阶段性特征与演进路径”？</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如何用自己的话解释“全球文旅数字化发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如何用自己的话解释“中国文旅数字化发</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如何用自己的话解释“贵州文旅数字化的</a:t>
            </a:r>
            <a:endParaRPr lang="en-US" sz="1200" dirty="0"/>
          </a:p>
        </p:txBody>
      </p:sp>
      <p:sp>
        <p:nvSpPr>
          <p:cNvPr id="15" name="Text 13"/>
          <p:cNvSpPr/>
          <p:nvPr/>
        </p:nvSpPr>
        <p:spPr>
          <a:xfrm>
            <a:off x="6743998"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如何用自己的话解释“文旅产业数字化的</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批判性讨论：数字化一定创造价值吗</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效率提升是否等于体验提升？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谁获得价值、谁承担成本？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技术是否挤压文化主体性？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如何识别“为数字化而数字化”？</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效率提升是否等于体验提升？</a:t>
            </a:r>
            <a:endParaRPr lang="en-US" sz="1200" dirty="0"/>
          </a:p>
        </p:txBody>
      </p:sp>
      <p:sp>
        <p:nvSpPr>
          <p:cNvPr id="10" name="Text 8"/>
          <p:cNvSpPr/>
          <p:nvPr/>
        </p:nvSpPr>
        <p:spPr>
          <a:xfrm>
            <a:off x="4343995"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谁获得价值、谁承担成本？</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技术是否挤压文化主体性？</a:t>
            </a:r>
            <a:endParaRPr lang="en-US" sz="1200" dirty="0"/>
          </a:p>
        </p:txBody>
      </p:sp>
      <p:sp>
        <p:nvSpPr>
          <p:cNvPr id="15" name="Text 13"/>
          <p:cNvSpPr/>
          <p:nvPr/>
        </p:nvSpPr>
        <p:spPr>
          <a:xfrm>
            <a:off x="6743998"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如何识别“为数字化而数字化”？</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行动清单：从知识到实践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选定真实对象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建立分析框架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收集可靠证据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形成方案并接受反馈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选定真实对象</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70420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9913"/>
            <a:ext cx="884110"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建立分析框架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收集可靠证据</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形成方案并接受反馈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02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数字文旅的核心不是技术堆叠</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以文化内容为根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以游客与社区价值为尺度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以数据和技术为工具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以负责任的创新为方向</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以文化内容为根</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以游客与社区价值为尺度</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以数据和技术为工具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以负责任的创新为方向</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第2章 文旅产业数字化演进</dc:title>
  <dc:subject>《数字文旅概论》逐章教学课件：第2章</dc:subject>
  <dc:creator>祝刚</dc:creator>
  <cp:lastModifiedBy>祝刚</cp:lastModifiedBy>
  <cp:revision>1</cp:revision>
  <dcterms:created xsi:type="dcterms:W3CDTF">2026-08-03T15:46:43Z</dcterms:created>
  <dcterms:modified xsi:type="dcterms:W3CDTF">2026-08-03T15:46:43Z</dcterms:modified>
</cp:coreProperties>
</file>