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notesMasterIdLst>
    <p:notesMasterId r:id="rId4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50" Type="http://schemas.openxmlformats.org/officeDocument/2006/relationships/theme" Target="theme/theme1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3.png"/><Relationship Id="rId5" Type="http://schemas.openxmlformats.org/officeDocument/2006/relationships/image" Target="../media/image-5-3.png"/><Relationship Id="rId6" Type="http://schemas.openxmlformats.org/officeDocument/2006/relationships/image" Target="../media/image-5-3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7.png"/><Relationship Id="rId9" Type="http://schemas.openxmlformats.org/officeDocument/2006/relationships/image" Target="../media/image-6-7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5.png"/><Relationship Id="rId9" Type="http://schemas.openxmlformats.org/officeDocument/2006/relationships/image" Target="../media/image-8-6.png"/><Relationship Id="rId10" Type="http://schemas.openxmlformats.org/officeDocument/2006/relationships/image" Target="../media/image-8-10.png"/><Relationship Id="rId11" Type="http://schemas.openxmlformats.org/officeDocument/2006/relationships/image" Target="../media/image-8-5.png"/><Relationship Id="rId12" Type="http://schemas.openxmlformats.org/officeDocument/2006/relationships/image" Target="../media/image-8-6.png"/><Relationship Id="rId13" Type="http://schemas.openxmlformats.org/officeDocument/2006/relationships/image" Target="../media/image-8-13.png"/><Relationship Id="rId14" Type="http://schemas.openxmlformats.org/officeDocument/2006/relationships/image" Target="../media/image-8-5.png"/><Relationship Id="rId15" Type="http://schemas.openxmlformats.org/officeDocument/2006/relationships/image" Target="../media/image-8-6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4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9.png"/><Relationship Id="rId12" Type="http://schemas.openxmlformats.org/officeDocument/2006/relationships/image" Target="../media/image-9-12.png"/><Relationship Id="rId13" Type="http://schemas.openxmlformats.org/officeDocument/2006/relationships/image" Target="../media/image-9-9.png"/><Relationship Id="rId14" Type="http://schemas.openxmlformats.org/officeDocument/2006/relationships/image" Target="../media/image-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3.png"/><Relationship Id="rId5" Type="http://schemas.openxmlformats.org/officeDocument/2006/relationships/image" Target="../media/image-10-3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6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3.png"/><Relationship Id="rId5" Type="http://schemas.openxmlformats.org/officeDocument/2006/relationships/image" Target="../media/image-11-3.png"/><Relationship Id="rId6" Type="http://schemas.openxmlformats.org/officeDocument/2006/relationships/image" Target="../media/image-11-3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2.png"/><Relationship Id="rId9" Type="http://schemas.openxmlformats.org/officeDocument/2006/relationships/image" Target="../media/image-13-9.png"/><Relationship Id="rId10" Type="http://schemas.openxmlformats.org/officeDocument/2006/relationships/image" Target="../media/image-13-4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4.png"/><Relationship Id="rId6" Type="http://schemas.openxmlformats.org/officeDocument/2006/relationships/image" Target="../media/image-14-2.png"/><Relationship Id="rId7" Type="http://schemas.openxmlformats.org/officeDocument/2006/relationships/image" Target="../media/image-14-7.png"/><Relationship Id="rId8" Type="http://schemas.openxmlformats.org/officeDocument/2006/relationships/image" Target="../media/image-14-4.png"/><Relationship Id="rId9" Type="http://schemas.openxmlformats.org/officeDocument/2006/relationships/image" Target="../media/image-14-4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3.png"/><Relationship Id="rId5" Type="http://schemas.openxmlformats.org/officeDocument/2006/relationships/image" Target="../media/image-15-3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7.png"/><Relationship Id="rId9" Type="http://schemas.openxmlformats.org/officeDocument/2006/relationships/image" Target="../media/image-15-7.png"/><Relationship Id="rId10" Type="http://schemas.openxmlformats.org/officeDocument/2006/relationships/image" Target="../media/image-15-7.png"/><Relationship Id="rId11" Type="http://schemas.openxmlformats.org/officeDocument/2006/relationships/image" Target="../media/image-15-11.png"/><Relationship Id="rId12" Type="http://schemas.openxmlformats.org/officeDocument/2006/relationships/image" Target="../media/image-11-3.png"/><Relationship Id="rId13" Type="http://schemas.openxmlformats.org/officeDocument/2006/relationships/image" Target="../media/image-11-3.png"/><Relationship Id="rId14" Type="http://schemas.openxmlformats.org/officeDocument/2006/relationships/image" Target="../media/image-11-3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1-3.png"/><Relationship Id="rId4" Type="http://schemas.openxmlformats.org/officeDocument/2006/relationships/image" Target="../media/image-16-4.png"/><Relationship Id="rId5" Type="http://schemas.openxmlformats.org/officeDocument/2006/relationships/image" Target="../media/image-11-3.png"/><Relationship Id="rId6" Type="http://schemas.openxmlformats.org/officeDocument/2006/relationships/image" Target="../media/image-16-6.png"/><Relationship Id="rId7" Type="http://schemas.openxmlformats.org/officeDocument/2006/relationships/image" Target="../media/image-11-3.png"/><Relationship Id="rId8" Type="http://schemas.openxmlformats.org/officeDocument/2006/relationships/image" Target="../media/image-16-8.png"/><Relationship Id="rId9" Type="http://schemas.openxmlformats.org/officeDocument/2006/relationships/image" Target="../media/image-11-3.png"/><Relationship Id="rId10" Type="http://schemas.openxmlformats.org/officeDocument/2006/relationships/image" Target="../media/image-16-10.png"/><Relationship Id="rId11" Type="http://schemas.openxmlformats.org/officeDocument/2006/relationships/image" Target="../media/image-11-3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2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8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2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2.png"/><Relationship Id="rId5" Type="http://schemas.openxmlformats.org/officeDocument/2006/relationships/image" Target="../media/image-23-5.png"/><Relationship Id="rId6" Type="http://schemas.openxmlformats.org/officeDocument/2006/relationships/image" Target="../media/image-23-2.png"/><Relationship Id="rId7" Type="http://schemas.openxmlformats.org/officeDocument/2006/relationships/image" Target="../media/image-23-7.png"/><Relationship Id="rId8" Type="http://schemas.openxmlformats.org/officeDocument/2006/relationships/image" Target="../media/image-23-2.png"/><Relationship Id="rId9" Type="http://schemas.openxmlformats.org/officeDocument/2006/relationships/image" Target="../media/image-23-9.png"/><Relationship Id="rId10" Type="http://schemas.openxmlformats.org/officeDocument/2006/relationships/image" Target="../media/image-23-10.png"/><Relationship Id="rId11" Type="http://schemas.openxmlformats.org/officeDocument/2006/relationships/image" Target="../media/image-23-10.png"/><Relationship Id="rId12" Type="http://schemas.openxmlformats.org/officeDocument/2006/relationships/image" Target="../media/image-23-10.png"/><Relationship Id="rId13" Type="http://schemas.openxmlformats.org/officeDocument/2006/relationships/image" Target="../media/image-2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3-2.png"/><Relationship Id="rId8" Type="http://schemas.openxmlformats.org/officeDocument/2006/relationships/image" Target="../media/image-23-2.png"/><Relationship Id="rId9" Type="http://schemas.openxmlformats.org/officeDocument/2006/relationships/image" Target="../media/image-23-2.png"/><Relationship Id="rId10" Type="http://schemas.openxmlformats.org/officeDocument/2006/relationships/image" Target="../media/image-25-10.png"/><Relationship Id="rId11" Type="http://schemas.openxmlformats.org/officeDocument/2006/relationships/image" Target="../media/image-25-11.png"/><Relationship Id="rId12" Type="http://schemas.openxmlformats.org/officeDocument/2006/relationships/image" Target="../media/image-25-11.png"/><Relationship Id="rId13" Type="http://schemas.openxmlformats.org/officeDocument/2006/relationships/image" Target="../media/image-25-11.png"/><Relationship Id="rId14" Type="http://schemas.openxmlformats.org/officeDocument/2006/relationships/image" Target="../media/image-2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image" Target="../media/image-26-7.png"/><Relationship Id="rId8" Type="http://schemas.openxmlformats.org/officeDocument/2006/relationships/image" Target="../media/image-26-8.png"/><Relationship Id="rId9" Type="http://schemas.openxmlformats.org/officeDocument/2006/relationships/image" Target="../media/image-26-9.png"/><Relationship Id="rId10" Type="http://schemas.openxmlformats.org/officeDocument/2006/relationships/image" Target="../media/image-26-10.png"/><Relationship Id="rId11" Type="http://schemas.openxmlformats.org/officeDocument/2006/relationships/image" Target="../media/image-2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2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6.png"/><Relationship Id="rId7" Type="http://schemas.openxmlformats.org/officeDocument/2006/relationships/image" Target="../media/image-28-7.png"/><Relationship Id="rId8" Type="http://schemas.openxmlformats.org/officeDocument/2006/relationships/image" Target="../media/image-2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image" Target="../media/image-31-7.png"/><Relationship Id="rId8" Type="http://schemas.openxmlformats.org/officeDocument/2006/relationships/image" Target="../media/image-31-7.png"/><Relationship Id="rId9" Type="http://schemas.openxmlformats.org/officeDocument/2006/relationships/image" Target="../media/image-31-7.png"/><Relationship Id="rId10" Type="http://schemas.openxmlformats.org/officeDocument/2006/relationships/image" Target="../media/image-3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image" Target="../media/image-32-7.png"/><Relationship Id="rId8" Type="http://schemas.openxmlformats.org/officeDocument/2006/relationships/image" Target="../media/image-32-8.png"/><Relationship Id="rId9" Type="http://schemas.openxmlformats.org/officeDocument/2006/relationships/image" Target="../media/image-3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image" Target="../media/image-33-6.png"/><Relationship Id="rId7" Type="http://schemas.openxmlformats.org/officeDocument/2006/relationships/image" Target="../media/image-33-7.png"/><Relationship Id="rId8" Type="http://schemas.openxmlformats.org/officeDocument/2006/relationships/image" Target="../media/image-3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image" Target="../media/image-34-7.png"/><Relationship Id="rId8" Type="http://schemas.openxmlformats.org/officeDocument/2006/relationships/image" Target="../media/image-34-8.png"/><Relationship Id="rId9" Type="http://schemas.openxmlformats.org/officeDocument/2006/relationships/image" Target="../media/image-3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image" Target="../media/image-35-6.png"/><Relationship Id="rId7" Type="http://schemas.openxmlformats.org/officeDocument/2006/relationships/image" Target="../media/image-35-7.png"/><Relationship Id="rId8" Type="http://schemas.openxmlformats.org/officeDocument/2006/relationships/image" Target="../media/image-35-6.png"/><Relationship Id="rId9" Type="http://schemas.openxmlformats.org/officeDocument/2006/relationships/image" Target="../media/image-35-9.png"/><Relationship Id="rId10" Type="http://schemas.openxmlformats.org/officeDocument/2006/relationships/image" Target="../media/image-35-10.png"/><Relationship Id="rId11" Type="http://schemas.openxmlformats.org/officeDocument/2006/relationships/image" Target="../media/image-35-11.png"/><Relationship Id="rId12" Type="http://schemas.openxmlformats.org/officeDocument/2006/relationships/image" Target="../media/image-35-12.png"/><Relationship Id="rId13" Type="http://schemas.openxmlformats.org/officeDocument/2006/relationships/image" Target="../media/image-35-13.png"/><Relationship Id="rId14" Type="http://schemas.openxmlformats.org/officeDocument/2006/relationships/image" Target="../media/image-35-14.png"/><Relationship Id="rId15" Type="http://schemas.openxmlformats.org/officeDocument/2006/relationships/image" Target="../media/image-35-15.png"/><Relationship Id="rId16" Type="http://schemas.openxmlformats.org/officeDocument/2006/relationships/image" Target="../media/image-35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2.png"/><Relationship Id="rId5" Type="http://schemas.openxmlformats.org/officeDocument/2006/relationships/image" Target="../media/image-36-5.png"/><Relationship Id="rId6" Type="http://schemas.openxmlformats.org/officeDocument/2006/relationships/image" Target="../media/image-36-6.png"/><Relationship Id="rId7" Type="http://schemas.openxmlformats.org/officeDocument/2006/relationships/image" Target="../media/image-36-7.png"/><Relationship Id="rId8" Type="http://schemas.openxmlformats.org/officeDocument/2006/relationships/image" Target="../media/image-3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5.png"/><Relationship Id="rId6" Type="http://schemas.openxmlformats.org/officeDocument/2006/relationships/image" Target="../media/image-37-5.png"/><Relationship Id="rId7" Type="http://schemas.openxmlformats.org/officeDocument/2006/relationships/image" Target="../media/image-37-2.png"/><Relationship Id="rId8" Type="http://schemas.openxmlformats.org/officeDocument/2006/relationships/image" Target="../media/image-37-8.png"/><Relationship Id="rId9" Type="http://schemas.openxmlformats.org/officeDocument/2006/relationships/image" Target="../media/image-37-9.png"/><Relationship Id="rId10" Type="http://schemas.openxmlformats.org/officeDocument/2006/relationships/image" Target="../media/image-37-10.png"/><Relationship Id="rId11" Type="http://schemas.openxmlformats.org/officeDocument/2006/relationships/image" Target="../media/image-3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5.png"/><Relationship Id="rId6" Type="http://schemas.openxmlformats.org/officeDocument/2006/relationships/image" Target="../media/image-39-6.png"/><Relationship Id="rId7" Type="http://schemas.openxmlformats.org/officeDocument/2006/relationships/image" Target="../media/image-39-7.png"/><Relationship Id="rId8" Type="http://schemas.openxmlformats.org/officeDocument/2006/relationships/image" Target="../media/image-39-8.png"/><Relationship Id="rId9" Type="http://schemas.openxmlformats.org/officeDocument/2006/relationships/image" Target="../media/image-39-9.png"/><Relationship Id="rId10" Type="http://schemas.openxmlformats.org/officeDocument/2006/relationships/image" Target="../media/image-3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41-2.png"/><Relationship Id="rId3" Type="http://schemas.openxmlformats.org/officeDocument/2006/relationships/image" Target="../media/image-41-2.png"/><Relationship Id="rId4" Type="http://schemas.openxmlformats.org/officeDocument/2006/relationships/image" Target="../media/image-41-2.png"/><Relationship Id="rId5" Type="http://schemas.openxmlformats.org/officeDocument/2006/relationships/image" Target="../media/image-41-5.png"/><Relationship Id="rId6" Type="http://schemas.openxmlformats.org/officeDocument/2006/relationships/image" Target="../media/image-6-7.png"/><Relationship Id="rId7" Type="http://schemas.openxmlformats.org/officeDocument/2006/relationships/image" Target="../media/image-6-7.png"/><Relationship Id="rId8" Type="http://schemas.openxmlformats.org/officeDocument/2006/relationships/image" Target="../media/image-6-7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43-2.png"/><Relationship Id="rId3" Type="http://schemas.openxmlformats.org/officeDocument/2006/relationships/image" Target="../media/image-43-2.png"/><Relationship Id="rId4" Type="http://schemas.openxmlformats.org/officeDocument/2006/relationships/image" Target="../media/image-43-2.png"/><Relationship Id="rId5" Type="http://schemas.openxmlformats.org/officeDocument/2006/relationships/image" Target="../media/image-43-5.png"/><Relationship Id="rId6" Type="http://schemas.openxmlformats.org/officeDocument/2006/relationships/image" Target="../media/image-43-5.png"/><Relationship Id="rId7" Type="http://schemas.openxmlformats.org/officeDocument/2006/relationships/image" Target="../media/image-43-5.png"/><Relationship Id="rId8" Type="http://schemas.openxmlformats.org/officeDocument/2006/relationships/image" Target="../media/image-43-5.png"/><Relationship Id="rId9" Type="http://schemas.openxmlformats.org/officeDocument/2006/relationships/image" Target="../media/image-43-5.png"/><Relationship Id="rId10" Type="http://schemas.openxmlformats.org/officeDocument/2006/relationships/image" Target="../media/image-43-5.png"/><Relationship Id="rId11" Type="http://schemas.openxmlformats.org/officeDocument/2006/relationships/image" Target="../media/image-4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3-2.png"/><Relationship Id="rId3" Type="http://schemas.openxmlformats.org/officeDocument/2006/relationships/image" Target="../media/image-3-2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image" Target="../media/image-4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4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263" y="1857329"/>
            <a:ext cx="1219170" cy="3809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695708" y="2200220"/>
            <a:ext cx="2828474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数字文旅概论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4152796" y="2809805"/>
            <a:ext cx="39047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Digital Cultural Tourism: An Introduction</a:t>
            </a:r>
            <a:endParaRPr lang="en-US" sz="15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59" y="3457489"/>
            <a:ext cx="914377" cy="190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295668" y="3781330"/>
            <a:ext cx="362855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安顺学院旅游管理学院 · 数字文旅专业系列教材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5105272" y="4124222"/>
            <a:ext cx="200934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理论 → 技术 → 业态 → 治理</a:t>
            </a:r>
            <a:endParaRPr lang="en-US" sz="12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519" y="4838579"/>
            <a:ext cx="133347" cy="13334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409965" y="4819530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四篇十二章节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9" y="4838579"/>
            <a:ext cx="152396" cy="13334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629134" y="4819530"/>
            <a:ext cx="114259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本科大一/大二教材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1175" y="4838579"/>
            <a:ext cx="133347" cy="133347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7162621" y="4819530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约28-32万字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11067773" y="6400640"/>
            <a:ext cx="68540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1 / 45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目 录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609585" cy="3809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189" y="1257269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第一篇 · 概念与理论基础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457189" y="1828754"/>
            <a:ext cx="53430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数字文旅的概念与内涵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400640" y="1828754"/>
            <a:ext cx="53430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文旅产业数字化演进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457189" y="2247844"/>
            <a:ext cx="53430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数字文旅理论基石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457189" y="2743131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第二篇 · 技术与基础设施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57189" y="3314617"/>
            <a:ext cx="53430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数字文旅关键技术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6400640" y="3314617"/>
            <a:ext cx="53430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数字文旅平台与生态系统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457189" y="3733707"/>
            <a:ext cx="53430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数据要素与文旅数据治理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457189" y="4228994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第三篇 · 业态与场景创新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457189" y="4800480"/>
            <a:ext cx="53430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数字文旅产品创新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6400640" y="4800480"/>
            <a:ext cx="53430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智慧景区与目的地数字化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457189" y="5219570"/>
            <a:ext cx="53430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第9章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数字文旅消费新场景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6400640" y="5219570"/>
            <a:ext cx="53430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文化遗产数字化活化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457189" y="571485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第四篇 · 治理与发展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457189" y="6286343"/>
            <a:ext cx="53430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数字文旅政策与治理</a:t>
            </a:r>
            <a:endParaRPr lang="en-US" sz="1200" dirty="0"/>
          </a:p>
        </p:txBody>
      </p:sp>
      <p:sp>
        <p:nvSpPr>
          <p:cNvPr id="20" name="Text 16"/>
          <p:cNvSpPr/>
          <p:nvPr/>
        </p:nvSpPr>
        <p:spPr>
          <a:xfrm>
            <a:off x="6400640" y="6286343"/>
            <a:ext cx="53430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数字文旅发展趋势与挑战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11067773" y="6400640"/>
            <a:ext cx="68540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2 / 45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24402" y="1762081"/>
            <a:ext cx="371085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7200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I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5410065" y="2905052"/>
            <a:ext cx="138071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AFAF9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第一篇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5095748" y="3590835"/>
            <a:ext cx="200934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D6D3D1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概念与理论基础</a:t>
            </a:r>
            <a:endParaRPr lang="en-US" sz="22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659" y="4238519"/>
            <a:ext cx="914377" cy="190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352716" y="4562361"/>
            <a:ext cx="5495407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数字文旅的概念与内涵 · 第2章 文旅产业数字化演进 · 第3章 数字文旅理论基石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11067773" y="6400640"/>
            <a:ext cx="68540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3 / 45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数字文旅的概念与内涵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从信息化到智能化：数字文旅的三阶段演进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3609885" cy="212402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23882" y="1638259"/>
            <a:ext cx="3123741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A8A29E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1990s-2000s</a:t>
            </a:r>
            <a:endParaRPr lang="en-US" sz="22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882" y="2133547"/>
            <a:ext cx="219070" cy="19049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19150" y="2124022"/>
            <a:ext cx="96162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4403C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旅游信息化</a:t>
            </a:r>
            <a:endParaRPr lang="en-US" sz="1500" dirty="0"/>
          </a:p>
        </p:txBody>
      </p:sp>
      <p:sp>
        <p:nvSpPr>
          <p:cNvPr id="9" name="Text 4"/>
          <p:cNvSpPr/>
          <p:nvPr/>
        </p:nvSpPr>
        <p:spPr>
          <a:xfrm>
            <a:off x="723882" y="2438339"/>
            <a:ext cx="3123741" cy="866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核心逻辑：流程电子化。将线下流程搬到线上，信息技术扮演工具角色。GDS全球分销系统、酒店PMS、电子票务。本质：替代人工、提高效率、降低成本。技术与产业之间是"叠加"关系。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668" y="1409665"/>
            <a:ext cx="3609885" cy="212402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562361" y="1638259"/>
            <a:ext cx="3123741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BBF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2000s-2010s</a:t>
            </a:r>
            <a:endParaRPr lang="en-US" sz="22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361" y="2133547"/>
            <a:ext cx="190495" cy="190495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4829054" y="2124022"/>
            <a:ext cx="77112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4403C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互联网化</a:t>
            </a:r>
            <a:endParaRPr lang="en-US" sz="1500" dirty="0"/>
          </a:p>
        </p:txBody>
      </p:sp>
      <p:sp>
        <p:nvSpPr>
          <p:cNvPr id="14" name="Text 7"/>
          <p:cNvSpPr/>
          <p:nvPr/>
        </p:nvSpPr>
        <p:spPr>
          <a:xfrm>
            <a:off x="4562361" y="2438339"/>
            <a:ext cx="3123741" cy="6572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核心逻辑：信息连接与共享。OTA崛起、共享经济冲击、社交媒体影响旅游决策。UGC成为重要信息源。但数字化仍以"信息层"为主，对核心体验改造有限。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147" y="1409665"/>
            <a:ext cx="3609885" cy="2124022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8400840" y="1638259"/>
            <a:ext cx="3123741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2010s至今</a:t>
            </a:r>
            <a:endParaRPr lang="en-US" sz="22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00840" y="2133547"/>
            <a:ext cx="190495" cy="190495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8667533" y="2124022"/>
            <a:ext cx="143785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44403C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智能化/数字文旅</a:t>
            </a:r>
            <a:endParaRPr lang="en-US" sz="1500" dirty="0"/>
          </a:p>
        </p:txBody>
      </p:sp>
      <p:sp>
        <p:nvSpPr>
          <p:cNvPr id="19" name="Text 10"/>
          <p:cNvSpPr/>
          <p:nvPr/>
        </p:nvSpPr>
        <p:spPr>
          <a:xfrm>
            <a:off x="8400840" y="2438339"/>
            <a:ext cx="3123741" cy="866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核心逻辑：智能驱动与深度融合。移动互联网、IoT、AI、VR/AR群体性突破。数据成为核心要素，技术从幕后走向台前。游客从被动接收者变为价值共创者。</a:t>
            </a:r>
            <a:endParaRPr lang="en-US" sz="1050" dirty="0"/>
          </a:p>
        </p:txBody>
      </p:sp>
      <p:sp>
        <p:nvSpPr>
          <p:cNvPr id="20" name="Text 11"/>
          <p:cNvSpPr/>
          <p:nvPr/>
        </p:nvSpPr>
        <p:spPr>
          <a:xfrm>
            <a:off x="457189" y="383847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"数字文旅不再是用技术做工具，而是让技术成为文旅产品的有机组成部分"</a:t>
            </a:r>
            <a:endParaRPr lang="en-US" sz="1050" dirty="0"/>
          </a:p>
        </p:txBody>
      </p:sp>
      <p:sp>
        <p:nvSpPr>
          <p:cNvPr id="21" name="Text 12"/>
          <p:cNvSpPr/>
          <p:nvPr/>
        </p:nvSpPr>
        <p:spPr>
          <a:xfrm>
            <a:off x="11067773" y="6400640"/>
            <a:ext cx="68540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4 / 45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核心定义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数字文旅：定义与四大核心要素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57269"/>
            <a:ext cx="11277318" cy="56196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1257269"/>
            <a:ext cx="11134066" cy="5619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57534E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数字文旅是以数据为核心生产要素，以数字技术为关键驱动力，以平台生态系统为主要组织形态，实现文化资源数字化保护与开发、旅游服务智能化供给与管理、游客体验个性化设计与优化的新型产业形态和学科领域。"</a:t>
            </a:r>
            <a:endParaRPr lang="en-US" sz="13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124022"/>
            <a:ext cx="380990" cy="38099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57189" y="2124022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952476" y="2124022"/>
            <a:ext cx="503821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数据：核心生产要素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952476" y="2390715"/>
            <a:ext cx="5038218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游客的搜索行为、预订偏好、游览轨迹、消费记录、评价反馈等数据本身具有独立价值。非竞争性、边际成本递减、价值密度不均。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2124022"/>
            <a:ext cx="380990" cy="38099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210145" y="2124022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6705432" y="2124022"/>
            <a:ext cx="503821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技术：关键驱动力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6705432" y="2390715"/>
            <a:ext cx="5038218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云计算提供算力，物联网实现互联，AI赋予智慧，区块链构建信任，VR/AR创造沉浸体验。以"技术栈"方式协同驱动。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000300"/>
            <a:ext cx="380990" cy="38099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57189" y="3000300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952476" y="3000300"/>
            <a:ext cx="503821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平台：主要组织形态</a:t>
            </a:r>
            <a:endParaRPr lang="en-US" sz="1200" dirty="0"/>
          </a:p>
        </p:txBody>
      </p:sp>
      <p:sp>
        <p:nvSpPr>
          <p:cNvPr id="18" name="Text 11"/>
          <p:cNvSpPr/>
          <p:nvPr/>
        </p:nvSpPr>
        <p:spPr>
          <a:xfrm>
            <a:off x="952476" y="3266993"/>
            <a:ext cx="5038218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连接供给端和需求端，通过数据和服务实现多边价值共创。参与者角色动态变化——游客既是消费者也是内容生产者。</a:t>
            </a:r>
            <a:endParaRPr lang="en-US" sz="105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3000300"/>
            <a:ext cx="380990" cy="38099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210145" y="3000300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200" dirty="0"/>
          </a:p>
        </p:txBody>
      </p:sp>
      <p:sp>
        <p:nvSpPr>
          <p:cNvPr id="21" name="Text 13"/>
          <p:cNvSpPr/>
          <p:nvPr/>
        </p:nvSpPr>
        <p:spPr>
          <a:xfrm>
            <a:off x="6705432" y="3000300"/>
            <a:ext cx="503821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文化数字化：统一框架</a:t>
            </a:r>
            <a:endParaRPr lang="en-US" sz="1200" dirty="0"/>
          </a:p>
        </p:txBody>
      </p:sp>
      <p:sp>
        <p:nvSpPr>
          <p:cNvPr id="22" name="Text 14"/>
          <p:cNvSpPr/>
          <p:nvPr/>
        </p:nvSpPr>
        <p:spPr>
          <a:xfrm>
            <a:off x="6705432" y="3266993"/>
            <a:ext cx="5038218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文化是旅游的灵魂，旅游是文化的载体，数字技术为二者深度融合提供可能。文化遗产数字化保护与开发纳入统一考察框架。</a:t>
            </a:r>
            <a:endParaRPr lang="en-US" sz="1050" dirty="0"/>
          </a:p>
        </p:txBody>
      </p:sp>
      <p:sp>
        <p:nvSpPr>
          <p:cNvPr id="23" name="Text 15"/>
          <p:cNvSpPr/>
          <p:nvPr/>
        </p:nvSpPr>
        <p:spPr>
          <a:xfrm>
            <a:off x="11067773" y="6400640"/>
            <a:ext cx="68540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5 / 45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概念辨析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数字文旅 ≠ 智慧旅游 ≠ 文旅信息化 ≠ 在线旅游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11277318" cy="41909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1333467"/>
            <a:ext cx="1923621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概念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2371666" y="1333467"/>
            <a:ext cx="2256988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核心特征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4619510" y="1333467"/>
            <a:ext cx="2218889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核心技术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6829254" y="1333467"/>
            <a:ext cx="2676077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典型应用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9496188" y="1333467"/>
            <a:ext cx="2256988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与数字文旅的关系</a:t>
            </a:r>
            <a:endParaRPr lang="en-US" sz="10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752556"/>
            <a:ext cx="11277318" cy="42861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57189" y="1752556"/>
            <a:ext cx="19236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文旅信息化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2371666" y="1752556"/>
            <a:ext cx="225698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业务流程电子化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4619510" y="1752556"/>
            <a:ext cx="2218889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数据库、ERP、OA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6829254" y="1752556"/>
            <a:ext cx="267607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电子票务、酒店管理系统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9496188" y="1752556"/>
            <a:ext cx="225698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数字文旅的前身</a:t>
            </a:r>
            <a:endParaRPr lang="en-US" sz="105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181170"/>
            <a:ext cx="11277318" cy="42861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457189" y="2181170"/>
            <a:ext cx="19236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2371666" y="2181170"/>
            <a:ext cx="225698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服务智能化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4619510" y="2181170"/>
            <a:ext cx="2218889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IoT、大数据、AI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6829254" y="2181170"/>
            <a:ext cx="267607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智能导览、客流监测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9496188" y="2181170"/>
            <a:ext cx="225698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数字文旅的子集</a:t>
            </a:r>
            <a:endParaRPr lang="en-US" sz="1050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609785"/>
            <a:ext cx="11277318" cy="42861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457189" y="2609785"/>
            <a:ext cx="19236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在线旅游(OTA)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2371666" y="2609785"/>
            <a:ext cx="225698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产品在线分销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4619510" y="2609785"/>
            <a:ext cx="2218889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互联网、移动支付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6829254" y="2609785"/>
            <a:ext cx="267607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携程、美团、飞猪</a:t>
            </a:r>
            <a:endParaRPr lang="en-US" sz="1050" dirty="0"/>
          </a:p>
        </p:txBody>
      </p:sp>
      <p:sp>
        <p:nvSpPr>
          <p:cNvPr id="28" name="Text 21"/>
          <p:cNvSpPr/>
          <p:nvPr/>
        </p:nvSpPr>
        <p:spPr>
          <a:xfrm>
            <a:off x="9496188" y="2609785"/>
            <a:ext cx="225698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数字文旅的交易环节</a:t>
            </a:r>
            <a:endParaRPr lang="en-US" sz="1050" dirty="0"/>
          </a:p>
        </p:txBody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038399"/>
            <a:ext cx="11277318" cy="428614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457189" y="3038399"/>
            <a:ext cx="1923621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92400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</a:t>
            </a:r>
            <a:endParaRPr lang="en-US" sz="1050" dirty="0"/>
          </a:p>
        </p:txBody>
      </p:sp>
      <p:sp>
        <p:nvSpPr>
          <p:cNvPr id="31" name="Text 23"/>
          <p:cNvSpPr/>
          <p:nvPr/>
        </p:nvSpPr>
        <p:spPr>
          <a:xfrm>
            <a:off x="2371666" y="3038399"/>
            <a:ext cx="225698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350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产业全面数字化转型</a:t>
            </a:r>
            <a:endParaRPr lang="en-US" sz="1050" dirty="0"/>
          </a:p>
        </p:txBody>
      </p:sp>
      <p:sp>
        <p:nvSpPr>
          <p:cNvPr id="32" name="Text 24"/>
          <p:cNvSpPr/>
          <p:nvPr/>
        </p:nvSpPr>
        <p:spPr>
          <a:xfrm>
            <a:off x="4619510" y="3038399"/>
            <a:ext cx="2218889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350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全栈技术+数据要素</a:t>
            </a:r>
            <a:endParaRPr lang="en-US" sz="1050" dirty="0"/>
          </a:p>
        </p:txBody>
      </p:sp>
      <p:sp>
        <p:nvSpPr>
          <p:cNvPr id="33" name="Text 25"/>
          <p:cNvSpPr/>
          <p:nvPr/>
        </p:nvSpPr>
        <p:spPr>
          <a:xfrm>
            <a:off x="6829254" y="3038399"/>
            <a:ext cx="267607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350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平台生态、沉浸式体验</a:t>
            </a:r>
            <a:endParaRPr lang="en-US" sz="1050" dirty="0"/>
          </a:p>
        </p:txBody>
      </p:sp>
      <p:sp>
        <p:nvSpPr>
          <p:cNvPr id="34" name="Text 26"/>
          <p:cNvSpPr/>
          <p:nvPr/>
        </p:nvSpPr>
        <p:spPr>
          <a:xfrm>
            <a:off x="9496188" y="3038399"/>
            <a:ext cx="225698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92400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完整的学科框架</a:t>
            </a:r>
            <a:endParaRPr lang="en-US" sz="1050" dirty="0"/>
          </a:p>
        </p:txBody>
      </p:sp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695608"/>
            <a:ext cx="3657509" cy="609585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609585" y="3848004"/>
            <a:ext cx="3361860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信息化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是"流程数字化"——将已有业务流程搬到数字平台；而</a:t>
            </a:r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是"价值数字化"——数字技术本身成为创造新价值的源泉。</a:t>
            </a:r>
            <a:endParaRPr lang="en-US" sz="900" dirty="0"/>
          </a:p>
        </p:txBody>
      </p:sp>
      <p:pic>
        <p:nvPicPr>
          <p:cNvPr id="3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7093" y="3695608"/>
            <a:ext cx="3657509" cy="609585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4419490" y="3848004"/>
            <a:ext cx="3361860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智慧旅游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侧重"用技术让旅游更智慧"；</a:t>
            </a:r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拓展了文化维度、产业维度和治理维度。</a:t>
            </a:r>
            <a:endParaRPr lang="en-US" sz="900" dirty="0"/>
          </a:p>
        </p:txBody>
      </p:sp>
      <p:pic>
        <p:nvPicPr>
          <p:cNvPr id="3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6998" y="3695608"/>
            <a:ext cx="3657509" cy="609585"/>
          </a:xfrm>
          <a:prstGeom prst="rect">
            <a:avLst/>
          </a:prstGeom>
        </p:spPr>
      </p:pic>
      <p:sp>
        <p:nvSpPr>
          <p:cNvPr id="40" name="Text 29"/>
          <p:cNvSpPr/>
          <p:nvPr/>
        </p:nvSpPr>
        <p:spPr>
          <a:xfrm>
            <a:off x="8229394" y="3848004"/>
            <a:ext cx="3361860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OTA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本质是"旅游产品的数字分销"；</a:t>
            </a:r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涵盖资源保护、内容创作、体验设计等全链条数字化。</a:t>
            </a:r>
            <a:endParaRPr lang="en-US" sz="900" dirty="0"/>
          </a:p>
        </p:txBody>
      </p:sp>
      <p:sp>
        <p:nvSpPr>
          <p:cNvPr id="41" name="Text 30"/>
          <p:cNvSpPr/>
          <p:nvPr/>
        </p:nvSpPr>
        <p:spPr>
          <a:xfrm>
            <a:off x="11067773" y="6400640"/>
            <a:ext cx="68540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6 / 45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学科属性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四大学科交叉：数字文旅的学术根基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5524362" cy="1314417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638259"/>
            <a:ext cx="190495" cy="19049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52476" y="1628734"/>
            <a:ext cx="1914096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旅游管理学科（核心）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685783" y="1981150"/>
            <a:ext cx="5076317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数字文旅的出发点和落脚点始终是"文旅"。旅游资源学、旅游经济学、消费者行为学是学科内核。用技术"增强"和"重塑"旅游管理，而非"替代"。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333467"/>
            <a:ext cx="5524362" cy="1314417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739" y="1638259"/>
            <a:ext cx="238119" cy="190495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753056" y="1628734"/>
            <a:ext cx="2295087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计算机科学与技术（支撑）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6438739" y="1981150"/>
            <a:ext cx="5076317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大数据、AI、IoT、云计算、区块链是底层驱动力量。培养"懂技术的文旅人才"——知道技术能做什么、不能做什么，会写代码不是核心要求。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876478"/>
            <a:ext cx="5524362" cy="1314417"/>
          </a:xfrm>
          <a:prstGeom prst="rect">
            <a:avLst/>
          </a:prstGeom>
        </p:spPr>
      </p:pic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783" y="3171746"/>
            <a:ext cx="190495" cy="190495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952476" y="3171746"/>
            <a:ext cx="172360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传播学（用户视角）</a:t>
            </a:r>
            <a:endParaRPr lang="en-US" sz="1500" dirty="0"/>
          </a:p>
        </p:txBody>
      </p:sp>
      <p:sp>
        <p:nvSpPr>
          <p:cNvPr id="16" name="Text 7"/>
          <p:cNvSpPr/>
          <p:nvPr/>
        </p:nvSpPr>
        <p:spPr>
          <a:xfrm>
            <a:off x="685783" y="3524162"/>
            <a:ext cx="5076317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社交媒体、短视频、直播深刻改变了目的地品牌建构和游客决策过程。受众分析、内容策略、效果评估为数字营销提供工具。</a:t>
            </a:r>
            <a:endParaRPr lang="en-US" sz="105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2876478"/>
            <a:ext cx="5524362" cy="1314417"/>
          </a:xfrm>
          <a:prstGeom prst="rect">
            <a:avLst/>
          </a:prstGeom>
        </p:spPr>
      </p:pic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8739" y="3171746"/>
            <a:ext cx="190495" cy="190495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6705432" y="3171746"/>
            <a:ext cx="172360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经济学（分析框架）</a:t>
            </a:r>
            <a:endParaRPr lang="en-US" sz="1500" dirty="0"/>
          </a:p>
        </p:txBody>
      </p:sp>
      <p:sp>
        <p:nvSpPr>
          <p:cNvPr id="20" name="Text 9"/>
          <p:cNvSpPr/>
          <p:nvPr/>
        </p:nvSpPr>
        <p:spPr>
          <a:xfrm>
            <a:off x="6438739" y="3524162"/>
            <a:ext cx="5076317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数字经济理论（网络效应、平台经济、双边市场）提供了理解数字文旅产业逻辑的分析工具。数据定价、反垄断、数字鸿沟等议题均需经济学支撑。</a:t>
            </a:r>
            <a:endParaRPr lang="en-US" sz="1050" dirty="0"/>
          </a:p>
        </p:txBody>
      </p:sp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4409965"/>
            <a:ext cx="11277318" cy="495288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609585" y="4562361"/>
            <a:ext cx="1098167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四大研究维度：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技术赋能维度 · 产业转型维度 · 消费者行为维度 · 治理与伦理维度。四个维度相互交织，共同定义数字文旅的研究版图。</a:t>
            </a:r>
            <a:endParaRPr lang="en-US" sz="1050" dirty="0"/>
          </a:p>
        </p:txBody>
      </p:sp>
      <p:sp>
        <p:nvSpPr>
          <p:cNvPr id="23" name="Text 11"/>
          <p:cNvSpPr/>
          <p:nvPr/>
        </p:nvSpPr>
        <p:spPr>
          <a:xfrm>
            <a:off x="11067773" y="6400640"/>
            <a:ext cx="68540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7 / 45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人才培养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"三横四纵"：数字文旅人才培养知识体系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457189" y="1333467"/>
            <a:ext cx="5495407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三横 — 三个知识层次</a:t>
            </a:r>
            <a:endParaRPr lang="en-US" sz="18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790655"/>
            <a:ext cx="5486263" cy="72388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47684" y="1962101"/>
            <a:ext cx="466333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拓展层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47684" y="2209745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方向选修课（山地旅游数字化、民族文化保护等）+ 实践创新项目（大创、产业实训、毕业设计）</a:t>
            </a:r>
            <a:endParaRPr lang="en-US" sz="9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666933"/>
            <a:ext cx="5486263" cy="72388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7684" y="2838379"/>
            <a:ext cx="466333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核心层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47684" y="3086023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数字文旅概论、智慧旅游技术与应用、旅游大数据分析、数字营销 + 文化遗产数字化、文旅元宇宙</a:t>
            </a:r>
            <a:endParaRPr lang="en-US" sz="9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3543211"/>
            <a:ext cx="5486263" cy="72388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7684" y="3714657"/>
            <a:ext cx="466333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基础层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647684" y="3962301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旅游管理基础理论 + 数字技术通识（数据科学导论、Python编程基础、信息系统概论）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6248244" y="1333467"/>
            <a:ext cx="5495407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四纵 — 四种核心能力</a:t>
            </a:r>
            <a:endParaRPr lang="en-US" sz="18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244" y="1790655"/>
            <a:ext cx="5486263" cy="685783"/>
          </a:xfrm>
          <a:prstGeom prst="rect">
            <a:avLst/>
          </a:prstGeom>
        </p:spPr>
      </p:pic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40" y="1943051"/>
            <a:ext cx="380990" cy="380990"/>
          </a:xfrm>
          <a:prstGeom prst="rect">
            <a:avLst/>
          </a:prstGeom>
        </p:spPr>
      </p:pic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4937" y="2057349"/>
            <a:ext cx="152396" cy="152396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6895928" y="1981150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数字思维能力</a:t>
            </a:r>
            <a:endParaRPr lang="en-US" sz="1050" dirty="0"/>
          </a:p>
        </p:txBody>
      </p:sp>
      <p:sp>
        <p:nvSpPr>
          <p:cNvPr id="20" name="Text 11"/>
          <p:cNvSpPr/>
          <p:nvPr/>
        </p:nvSpPr>
        <p:spPr>
          <a:xfrm>
            <a:off x="6895928" y="2171646"/>
            <a:ext cx="286657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理解数据驱动决策逻辑，掌握数据采集分析和可视化方法</a:t>
            </a:r>
            <a:endParaRPr lang="en-US" sz="90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8244" y="2628834"/>
            <a:ext cx="5486263" cy="685783"/>
          </a:xfrm>
          <a:prstGeom prst="rect">
            <a:avLst/>
          </a:prstGeom>
        </p:spPr>
      </p:pic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2781230"/>
            <a:ext cx="380990" cy="380990"/>
          </a:xfrm>
          <a:prstGeom prst="rect">
            <a:avLst/>
          </a:prstGeom>
        </p:spPr>
      </p:pic>
      <p:pic>
        <p:nvPicPr>
          <p:cNvPr id="2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14937" y="2895528"/>
            <a:ext cx="152396" cy="152396"/>
          </a:xfrm>
          <a:prstGeom prst="rect">
            <a:avLst/>
          </a:prstGeom>
        </p:spPr>
      </p:pic>
      <p:sp>
        <p:nvSpPr>
          <p:cNvPr id="24" name="Text 12"/>
          <p:cNvSpPr/>
          <p:nvPr/>
        </p:nvSpPr>
        <p:spPr>
          <a:xfrm>
            <a:off x="6895928" y="2819330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技术应用能力</a:t>
            </a:r>
            <a:endParaRPr lang="en-US" sz="1050" dirty="0"/>
          </a:p>
        </p:txBody>
      </p:sp>
      <p:sp>
        <p:nvSpPr>
          <p:cNvPr id="25" name="Text 13"/>
          <p:cNvSpPr/>
          <p:nvPr/>
        </p:nvSpPr>
        <p:spPr>
          <a:xfrm>
            <a:off x="6895928" y="3009825"/>
            <a:ext cx="320946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了解主流数字技术原理和文旅应用场景，能与技术团队有效沟通</a:t>
            </a:r>
            <a:endParaRPr lang="en-US" sz="900" dirty="0"/>
          </a:p>
        </p:txBody>
      </p:sp>
      <p:pic>
        <p:nvPicPr>
          <p:cNvPr id="2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244" y="3467013"/>
            <a:ext cx="5486263" cy="685783"/>
          </a:xfrm>
          <a:prstGeom prst="rect">
            <a:avLst/>
          </a:prstGeom>
        </p:spPr>
      </p:pic>
      <p:pic>
        <p:nvPicPr>
          <p:cNvPr id="2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0640" y="3619410"/>
            <a:ext cx="380990" cy="380990"/>
          </a:xfrm>
          <a:prstGeom prst="rect">
            <a:avLst/>
          </a:prstGeom>
        </p:spPr>
      </p:pic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33987" y="3733707"/>
            <a:ext cx="114297" cy="152396"/>
          </a:xfrm>
          <a:prstGeom prst="rect">
            <a:avLst/>
          </a:prstGeom>
        </p:spPr>
      </p:pic>
      <p:sp>
        <p:nvSpPr>
          <p:cNvPr id="29" name="Text 14"/>
          <p:cNvSpPr/>
          <p:nvPr/>
        </p:nvSpPr>
        <p:spPr>
          <a:xfrm>
            <a:off x="6895928" y="3657509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文旅创新能力</a:t>
            </a:r>
            <a:endParaRPr lang="en-US" sz="1050" dirty="0"/>
          </a:p>
        </p:txBody>
      </p:sp>
      <p:sp>
        <p:nvSpPr>
          <p:cNvPr id="30" name="Text 15"/>
          <p:cNvSpPr/>
          <p:nvPr/>
        </p:nvSpPr>
        <p:spPr>
          <a:xfrm>
            <a:off x="6895928" y="3848004"/>
            <a:ext cx="286657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发现文旅产业数字化痛点，设计基于数字技术的创新方案</a:t>
            </a:r>
            <a:endParaRPr lang="en-US" sz="900" dirty="0"/>
          </a:p>
        </p:txBody>
      </p:sp>
      <p:pic>
        <p:nvPicPr>
          <p:cNvPr id="3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48244" y="4305192"/>
            <a:ext cx="5486263" cy="685783"/>
          </a:xfrm>
          <a:prstGeom prst="rect">
            <a:avLst/>
          </a:prstGeom>
        </p:spPr>
      </p:pic>
      <p:pic>
        <p:nvPicPr>
          <p:cNvPr id="32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00640" y="4457589"/>
            <a:ext cx="380990" cy="380990"/>
          </a:xfrm>
          <a:prstGeom prst="rect">
            <a:avLst/>
          </a:prstGeom>
        </p:spPr>
      </p:pic>
      <p:pic>
        <p:nvPicPr>
          <p:cNvPr id="33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95888" y="4571886"/>
            <a:ext cx="190495" cy="152396"/>
          </a:xfrm>
          <a:prstGeom prst="rect">
            <a:avLst/>
          </a:prstGeom>
        </p:spPr>
      </p:pic>
      <p:sp>
        <p:nvSpPr>
          <p:cNvPr id="34" name="Text 16"/>
          <p:cNvSpPr/>
          <p:nvPr/>
        </p:nvSpPr>
        <p:spPr>
          <a:xfrm>
            <a:off x="6895928" y="4495688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伦理判断能力</a:t>
            </a:r>
            <a:endParaRPr lang="en-US" sz="1050" dirty="0"/>
          </a:p>
        </p:txBody>
      </p:sp>
      <p:sp>
        <p:nvSpPr>
          <p:cNvPr id="35" name="Text 17"/>
          <p:cNvSpPr/>
          <p:nvPr/>
        </p:nvSpPr>
        <p:spPr>
          <a:xfrm>
            <a:off x="6895928" y="4686183"/>
            <a:ext cx="29808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理解技术社会影响，在应用中兼顾效率与公平、创新与安全</a:t>
            </a:r>
            <a:endParaRPr lang="en-US" sz="900" dirty="0"/>
          </a:p>
        </p:txBody>
      </p:sp>
      <p:pic>
        <p:nvPicPr>
          <p:cNvPr id="36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7189" y="5219570"/>
            <a:ext cx="11277318" cy="380990"/>
          </a:xfrm>
          <a:prstGeom prst="rect">
            <a:avLst/>
          </a:prstGeom>
        </p:spPr>
      </p:pic>
      <p:sp>
        <p:nvSpPr>
          <p:cNvPr id="37" name="Text 18"/>
          <p:cNvSpPr/>
          <p:nvPr/>
        </p:nvSpPr>
        <p:spPr>
          <a:xfrm>
            <a:off x="571486" y="5333867"/>
            <a:ext cx="1105786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对标：</a:t>
            </a:r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北京第二外国语学院（旅游管理+大数据双学位）、武汉商学院。安顺学院定位："山地旅游+民族文化+大数据"特色化人才培养。</a:t>
            </a:r>
            <a:endParaRPr lang="en-US" sz="900" dirty="0"/>
          </a:p>
        </p:txBody>
      </p:sp>
      <p:sp>
        <p:nvSpPr>
          <p:cNvPr id="38" name="Text 19"/>
          <p:cNvSpPr/>
          <p:nvPr/>
        </p:nvSpPr>
        <p:spPr>
          <a:xfrm>
            <a:off x="11067773" y="6400640"/>
            <a:ext cx="68540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8 / 45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 · 文旅产业数字化演进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全球文旅数字化三大发展阶段全景对比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11277318" cy="60958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1333467"/>
            <a:ext cx="2066493" cy="6095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维度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2628834" y="1457289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信息化阶段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2628834" y="1647784"/>
            <a:ext cx="99019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1990s-2000s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5705332" y="1457289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互联网化阶段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5705332" y="1647784"/>
            <a:ext cx="99019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2000s-2010s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781830" y="1457289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智能化阶段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781830" y="1647784"/>
            <a:ext cx="74255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2010s至今</a:t>
            </a:r>
            <a:endParaRPr lang="en-US" sz="10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943051"/>
            <a:ext cx="11277318" cy="42861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57189" y="1943051"/>
            <a:ext cx="2066493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核心技术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2514537" y="1943051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数据库、ERP、GDS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5591035" y="1943051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互联网、移动支付、Web 2.0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8667533" y="1943051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IoT、AI、大数据、VR/AR、5G</a:t>
            </a:r>
            <a:endParaRPr lang="en-US" sz="105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371666"/>
            <a:ext cx="11277318" cy="42861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457189" y="2371666"/>
            <a:ext cx="2066493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核心逻辑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2514537" y="2371666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流程电子化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5591035" y="2371666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信息连接与共享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8667533" y="2371666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智能决策与深度融合</a:t>
            </a:r>
            <a:endParaRPr lang="en-US" sz="1050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800280"/>
            <a:ext cx="11277318" cy="42861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457189" y="2800280"/>
            <a:ext cx="2066493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供需关系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2514537" y="2800280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供给端主导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5591035" y="2800280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供需两端初步连接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8667533" y="2800280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供需双侧协同</a:t>
            </a:r>
            <a:endParaRPr lang="en-US" sz="1050" dirty="0"/>
          </a:p>
        </p:txBody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228894"/>
            <a:ext cx="11277318" cy="428614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457189" y="3228894"/>
            <a:ext cx="2066493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游客角色</a:t>
            </a:r>
            <a:endParaRPr lang="en-US" sz="1050" dirty="0"/>
          </a:p>
        </p:txBody>
      </p:sp>
      <p:sp>
        <p:nvSpPr>
          <p:cNvPr id="30" name="Text 22"/>
          <p:cNvSpPr/>
          <p:nvPr/>
        </p:nvSpPr>
        <p:spPr>
          <a:xfrm>
            <a:off x="2514537" y="3228894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被动接收者</a:t>
            </a:r>
            <a:endParaRPr lang="en-US" sz="1050" dirty="0"/>
          </a:p>
        </p:txBody>
      </p:sp>
      <p:sp>
        <p:nvSpPr>
          <p:cNvPr id="31" name="Text 23"/>
          <p:cNvSpPr/>
          <p:nvPr/>
        </p:nvSpPr>
        <p:spPr>
          <a:xfrm>
            <a:off x="5591035" y="3228894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主动搜索者与评价者</a:t>
            </a:r>
            <a:endParaRPr lang="en-US" sz="1050" dirty="0"/>
          </a:p>
        </p:txBody>
      </p:sp>
      <p:sp>
        <p:nvSpPr>
          <p:cNvPr id="32" name="Text 24"/>
          <p:cNvSpPr/>
          <p:nvPr/>
        </p:nvSpPr>
        <p:spPr>
          <a:xfrm>
            <a:off x="8667533" y="3228894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价值共创者</a:t>
            </a:r>
            <a:endParaRPr lang="en-US" sz="1050" dirty="0"/>
          </a:p>
        </p:txBody>
      </p:sp>
      <p:pic>
        <p:nvPicPr>
          <p:cNvPr id="3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657509"/>
            <a:ext cx="11277318" cy="428614"/>
          </a:xfrm>
          <a:prstGeom prst="rect">
            <a:avLst/>
          </a:prstGeom>
        </p:spPr>
      </p:pic>
      <p:sp>
        <p:nvSpPr>
          <p:cNvPr id="34" name="Text 25"/>
          <p:cNvSpPr/>
          <p:nvPr/>
        </p:nvSpPr>
        <p:spPr>
          <a:xfrm>
            <a:off x="457189" y="3657509"/>
            <a:ext cx="2066493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代表性创新</a:t>
            </a:r>
            <a:endParaRPr lang="en-US" sz="1050" dirty="0"/>
          </a:p>
        </p:txBody>
      </p:sp>
      <p:sp>
        <p:nvSpPr>
          <p:cNvPr id="35" name="Text 26"/>
          <p:cNvSpPr/>
          <p:nvPr/>
        </p:nvSpPr>
        <p:spPr>
          <a:xfrm>
            <a:off x="2514537" y="3657509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Sabre GDS、酒店PMS</a:t>
            </a:r>
            <a:endParaRPr lang="en-US" sz="1050" dirty="0"/>
          </a:p>
        </p:txBody>
      </p:sp>
      <p:sp>
        <p:nvSpPr>
          <p:cNvPr id="36" name="Text 27"/>
          <p:cNvSpPr/>
          <p:nvPr/>
        </p:nvSpPr>
        <p:spPr>
          <a:xfrm>
            <a:off x="5591035" y="3657509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携程/Booking/OTA、Airbnb</a:t>
            </a:r>
            <a:endParaRPr lang="en-US" sz="1050" dirty="0"/>
          </a:p>
        </p:txBody>
      </p:sp>
      <p:sp>
        <p:nvSpPr>
          <p:cNvPr id="37" name="Text 28"/>
          <p:cNvSpPr/>
          <p:nvPr/>
        </p:nvSpPr>
        <p:spPr>
          <a:xfrm>
            <a:off x="8667533" y="3657509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AI导游、VR景区、智慧调度</a:t>
            </a:r>
            <a:endParaRPr lang="en-US" sz="1050" dirty="0"/>
          </a:p>
        </p:txBody>
      </p:sp>
      <p:pic>
        <p:nvPicPr>
          <p:cNvPr id="3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4086123"/>
            <a:ext cx="11277318" cy="428614"/>
          </a:xfrm>
          <a:prstGeom prst="rect">
            <a:avLst/>
          </a:prstGeom>
        </p:spPr>
      </p:pic>
      <p:sp>
        <p:nvSpPr>
          <p:cNvPr id="39" name="Text 29"/>
          <p:cNvSpPr/>
          <p:nvPr/>
        </p:nvSpPr>
        <p:spPr>
          <a:xfrm>
            <a:off x="457189" y="4086123"/>
            <a:ext cx="2066493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技术-产业关系</a:t>
            </a:r>
            <a:endParaRPr lang="en-US" sz="1050" dirty="0"/>
          </a:p>
        </p:txBody>
      </p:sp>
      <p:sp>
        <p:nvSpPr>
          <p:cNvPr id="40" name="Text 30"/>
          <p:cNvSpPr/>
          <p:nvPr/>
        </p:nvSpPr>
        <p:spPr>
          <a:xfrm>
            <a:off x="2514537" y="4086123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"油与水"——混合未融合</a:t>
            </a:r>
            <a:endParaRPr lang="en-US" sz="1050" dirty="0"/>
          </a:p>
        </p:txBody>
      </p:sp>
      <p:sp>
        <p:nvSpPr>
          <p:cNvPr id="41" name="Text 31"/>
          <p:cNvSpPr/>
          <p:nvPr/>
        </p:nvSpPr>
        <p:spPr>
          <a:xfrm>
            <a:off x="5591035" y="4086123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信息层连接，核心体验未变</a:t>
            </a:r>
            <a:endParaRPr lang="en-US" sz="1050" dirty="0"/>
          </a:p>
        </p:txBody>
      </p:sp>
      <p:sp>
        <p:nvSpPr>
          <p:cNvPr id="42" name="Text 32"/>
          <p:cNvSpPr/>
          <p:nvPr/>
        </p:nvSpPr>
        <p:spPr>
          <a:xfrm>
            <a:off x="8667533" y="4086123"/>
            <a:ext cx="3085642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技术成为产品"核心组件"</a:t>
            </a:r>
            <a:endParaRPr lang="en-US" sz="1050" dirty="0"/>
          </a:p>
        </p:txBody>
      </p:sp>
      <p:pic>
        <p:nvPicPr>
          <p:cNvPr id="4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4733807"/>
            <a:ext cx="3657509" cy="847704"/>
          </a:xfrm>
          <a:prstGeom prst="rect">
            <a:avLst/>
          </a:prstGeom>
        </p:spPr>
      </p:pic>
      <p:pic>
        <p:nvPicPr>
          <p:cNvPr id="4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33547" y="4886203"/>
            <a:ext cx="323842" cy="285743"/>
          </a:xfrm>
          <a:prstGeom prst="rect">
            <a:avLst/>
          </a:prstGeom>
        </p:spPr>
      </p:pic>
      <p:sp>
        <p:nvSpPr>
          <p:cNvPr id="45" name="Text 33"/>
          <p:cNvSpPr/>
          <p:nvPr/>
        </p:nvSpPr>
        <p:spPr>
          <a:xfrm>
            <a:off x="609585" y="5276718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航空业引领：Sabre（1960s）→ GDS标准化"库存单元"</a:t>
            </a:r>
            <a:endParaRPr lang="en-US" sz="900" dirty="0"/>
          </a:p>
        </p:txBody>
      </p:sp>
      <p:pic>
        <p:nvPicPr>
          <p:cNvPr id="4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7093" y="4733807"/>
            <a:ext cx="3657509" cy="847704"/>
          </a:xfrm>
          <a:prstGeom prst="rect">
            <a:avLst/>
          </a:prstGeom>
        </p:spPr>
      </p:pic>
      <p:pic>
        <p:nvPicPr>
          <p:cNvPr id="4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43451" y="4886203"/>
            <a:ext cx="323842" cy="285743"/>
          </a:xfrm>
          <a:prstGeom prst="rect">
            <a:avLst/>
          </a:prstGeom>
        </p:spPr>
      </p:pic>
      <p:sp>
        <p:nvSpPr>
          <p:cNvPr id="48" name="Text 34"/>
          <p:cNvSpPr/>
          <p:nvPr/>
        </p:nvSpPr>
        <p:spPr>
          <a:xfrm>
            <a:off x="4419490" y="5276718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Airbnb：700万房源&gt;万豪140万间，共享经济重塑住宿业</a:t>
            </a:r>
            <a:endParaRPr lang="en-US" sz="900" dirty="0"/>
          </a:p>
        </p:txBody>
      </p:sp>
      <p:pic>
        <p:nvPicPr>
          <p:cNvPr id="49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76998" y="4733807"/>
            <a:ext cx="3657509" cy="847704"/>
          </a:xfrm>
          <a:prstGeom prst="rect">
            <a:avLst/>
          </a:prstGeom>
        </p:spPr>
      </p:pic>
      <p:pic>
        <p:nvPicPr>
          <p:cNvPr id="50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34307" y="4886203"/>
            <a:ext cx="361941" cy="285743"/>
          </a:xfrm>
          <a:prstGeom prst="rect">
            <a:avLst/>
          </a:prstGeom>
        </p:spPr>
      </p:pic>
      <p:sp>
        <p:nvSpPr>
          <p:cNvPr id="51" name="Text 35"/>
          <p:cNvSpPr/>
          <p:nvPr/>
        </p:nvSpPr>
        <p:spPr>
          <a:xfrm>
            <a:off x="8229394" y="5276718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大模型突破：GPT-4推动"认知数字化"新范式</a:t>
            </a:r>
            <a:endParaRPr lang="en-US" sz="900" dirty="0"/>
          </a:p>
        </p:txBody>
      </p:sp>
      <p:sp>
        <p:nvSpPr>
          <p:cNvPr id="52" name="Text 36"/>
          <p:cNvSpPr/>
          <p:nvPr/>
        </p:nvSpPr>
        <p:spPr>
          <a:xfrm>
            <a:off x="11067773" y="6400640"/>
            <a:ext cx="68540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9 / 45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 · 中国文旅数字化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政策驱动：中国数字文旅的顶层设计演进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70" y="1333467"/>
            <a:ext cx="19050" cy="2895528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150" y="1371566"/>
            <a:ext cx="152396" cy="15239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523962" y="1371566"/>
            <a:ext cx="137118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2010-2015 · 起步期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1523962" y="1562061"/>
            <a:ext cx="1021968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"智慧旅游"为突破口</a:t>
            </a:r>
            <a:endParaRPr lang="en-US" sz="1500" dirty="0"/>
          </a:p>
        </p:txBody>
      </p:sp>
      <p:sp>
        <p:nvSpPr>
          <p:cNvPr id="9" name="Text 4"/>
          <p:cNvSpPr/>
          <p:nvPr/>
        </p:nvSpPr>
        <p:spPr>
          <a:xfrm>
            <a:off x="1523962" y="1828754"/>
            <a:ext cx="10219689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2011年原国家旅游局提出"智慧旅游"战略。三批共33个国家智慧旅游试点城市。2014年定为"智慧旅游年"。政策重点：打基础——建设信息平台、推广电子门票、部署客流监测。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150" y="2476438"/>
            <a:ext cx="152396" cy="15239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523962" y="2476438"/>
            <a:ext cx="137118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2016-2020 · 加速期</a:t>
            </a:r>
            <a:endParaRPr lang="en-US" sz="1050" dirty="0"/>
          </a:p>
        </p:txBody>
      </p:sp>
      <p:sp>
        <p:nvSpPr>
          <p:cNvPr id="12" name="Text 6"/>
          <p:cNvSpPr/>
          <p:nvPr/>
        </p:nvSpPr>
        <p:spPr>
          <a:xfrm>
            <a:off x="1523962" y="2666933"/>
            <a:ext cx="1021968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"互联网+旅游"为主线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1523962" y="2933627"/>
            <a:ext cx="1021968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2015年国务院"互联网+"行动指导意见。原国家旅游局"旅游+互联网"行动计划。十三五旅游规划将"信息化"列为四大重点工程之一。从"打基础"转向"促融合"。</a:t>
            </a:r>
            <a:endParaRPr lang="en-US" sz="10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50" y="3390815"/>
            <a:ext cx="152396" cy="15239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523962" y="3390815"/>
            <a:ext cx="119973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2020至今 · 深化期</a:t>
            </a:r>
            <a:endParaRPr lang="en-US" sz="1050" dirty="0"/>
          </a:p>
        </p:txBody>
      </p:sp>
      <p:sp>
        <p:nvSpPr>
          <p:cNvPr id="16" name="Text 9"/>
          <p:cNvSpPr/>
          <p:nvPr/>
        </p:nvSpPr>
        <p:spPr>
          <a:xfrm>
            <a:off x="1523962" y="3581310"/>
            <a:ext cx="1021968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"数字文旅"为核心</a:t>
            </a:r>
            <a:endParaRPr lang="en-US" sz="1500" dirty="0"/>
          </a:p>
        </p:txBody>
      </p:sp>
      <p:sp>
        <p:nvSpPr>
          <p:cNvPr id="17" name="Text 10"/>
          <p:cNvSpPr/>
          <p:nvPr/>
        </p:nvSpPr>
        <p:spPr>
          <a:xfrm>
            <a:off x="1523962" y="3848004"/>
            <a:ext cx="10219689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2020年"互联网+旅游"高质量发展意见。2022年国家文化数字化战略。国发〔2022〕2号支持贵州"数字经济发展创新区"。"双轮驱动"——文化数字化+旅游数字化协同推进。</a:t>
            </a:r>
            <a:endParaRPr lang="en-US" sz="10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4457589"/>
            <a:ext cx="3686083" cy="533387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2104972" y="4571886"/>
            <a:ext cx="418709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5G基站</a:t>
            </a:r>
            <a:endParaRPr lang="en-US" sz="900" dirty="0"/>
          </a:p>
        </p:txBody>
      </p:sp>
      <p:sp>
        <p:nvSpPr>
          <p:cNvPr id="20" name="Text 12"/>
          <p:cNvSpPr/>
          <p:nvPr/>
        </p:nvSpPr>
        <p:spPr>
          <a:xfrm>
            <a:off x="1428714" y="4724282"/>
            <a:ext cx="176170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全国超400万个，全球最大5G网络</a:t>
            </a:r>
            <a:endParaRPr lang="en-US" sz="90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7569" y="4457589"/>
            <a:ext cx="3686083" cy="533387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5867253" y="457188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移动支付</a:t>
            </a:r>
            <a:endParaRPr lang="en-US" sz="900" dirty="0"/>
          </a:p>
        </p:txBody>
      </p:sp>
      <p:sp>
        <p:nvSpPr>
          <p:cNvPr id="23" name="Text 14"/>
          <p:cNvSpPr/>
          <p:nvPr/>
        </p:nvSpPr>
        <p:spPr>
          <a:xfrm>
            <a:off x="5229094" y="4724282"/>
            <a:ext cx="176170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普及率超86%，"一部手机游中国"</a:t>
            </a:r>
            <a:endParaRPr lang="en-US" sz="900" dirty="0"/>
          </a:p>
        </p:txBody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7949" y="4457589"/>
            <a:ext cx="3686083" cy="533387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9667633" y="457188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数据中心</a:t>
            </a:r>
            <a:endParaRPr lang="en-US" sz="900" dirty="0"/>
          </a:p>
        </p:txBody>
      </p:sp>
      <p:sp>
        <p:nvSpPr>
          <p:cNvPr id="26" name="Text 16"/>
          <p:cNvSpPr/>
          <p:nvPr/>
        </p:nvSpPr>
        <p:spPr>
          <a:xfrm>
            <a:off x="9096148" y="4724282"/>
            <a:ext cx="160930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贵安新区等集群，东数西算工程</a:t>
            </a:r>
            <a:endParaRPr lang="en-US" sz="900" dirty="0"/>
          </a:p>
        </p:txBody>
      </p:sp>
      <p:sp>
        <p:nvSpPr>
          <p:cNvPr id="27" name="Text 17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10 / 45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 · 贵州实践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贵州样本：从大数据战略到"一码游贵州"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71566"/>
            <a:ext cx="171446" cy="19049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4832" y="1362041"/>
            <a:ext cx="134261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大数据战略底座</a:t>
            </a:r>
            <a:endParaRPr lang="en-US" sz="15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714457"/>
            <a:ext cx="5524362" cy="38099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71486" y="1828754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2014年：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获批建设全国首个大数据综合试验区</a:t>
            </a:r>
            <a:endParaRPr lang="en-US" sz="9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209745"/>
            <a:ext cx="5524362" cy="38099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71486" y="2324042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2024年：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11个超大型数据中心，服务器承载能力超400万台</a:t>
            </a:r>
            <a:endParaRPr lang="en-US" sz="9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705032"/>
            <a:ext cx="5524362" cy="380990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71486" y="2819330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三大优势：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气候凉爽（年均15°C）、电力充沛（水电资源）、地质稳定</a:t>
            </a:r>
            <a:endParaRPr lang="en-US" sz="90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200320"/>
            <a:ext cx="5524362" cy="38099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571486" y="3314617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制度创新：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省级大数据发展管理局、统一数据共享交换平台</a:t>
            </a:r>
            <a:endParaRPr lang="en-US" sz="900" dirty="0"/>
          </a:p>
        </p:txBody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1371566"/>
            <a:ext cx="171446" cy="190495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6457789" y="1362041"/>
            <a:ext cx="2114116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"一码游贵州"发展三阶段</a:t>
            </a:r>
            <a:endParaRPr lang="en-US" sz="150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714457"/>
            <a:ext cx="5524362" cy="533387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6362541" y="1828754"/>
            <a:ext cx="52668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起步期(2020-2021)：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疫情催生"无接触服务"，三个月完成全省400+景区系统对接，实现分时预约、错峰游览。</a:t>
            </a:r>
            <a:endParaRPr lang="en-US" sz="900" dirty="0"/>
          </a:p>
        </p:txBody>
      </p:sp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2362141"/>
            <a:ext cx="5524362" cy="533387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6362541" y="2476438"/>
            <a:ext cx="52668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成长期(2021-2023)：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酒店预订、餐饮推荐、特产电商全链上线。用户数据驱动个性化推荐。绑定"多彩贵州"品牌。</a:t>
            </a:r>
            <a:endParaRPr lang="en-US" sz="900" dirty="0"/>
          </a:p>
        </p:txBody>
      </p:sp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3009825"/>
            <a:ext cx="5524362" cy="533387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6362541" y="3124122"/>
            <a:ext cx="52668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升级期(2024至今)：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大模型+AI客服/导游。国际版"4×3"架构。累计服务游客超5亿人次，接入3万+酒店民宿。</a:t>
            </a:r>
            <a:endParaRPr lang="en-US" sz="900" dirty="0"/>
          </a:p>
        </p:txBody>
      </p:sp>
      <p:pic>
        <p:nvPicPr>
          <p:cNvPr id="2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3809905"/>
            <a:ext cx="11277318" cy="495288"/>
          </a:xfrm>
          <a:prstGeom prst="rect">
            <a:avLst/>
          </a:prstGeom>
        </p:spPr>
      </p:pic>
      <p:sp>
        <p:nvSpPr>
          <p:cNvPr id="24" name="Text 11"/>
          <p:cNvSpPr/>
          <p:nvPr/>
        </p:nvSpPr>
        <p:spPr>
          <a:xfrm>
            <a:off x="609585" y="3962301"/>
            <a:ext cx="1098167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"后发赶超"路径：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先底座（数据中心、通信网络）→ 后平台（一码游贵州）→ 再应用（智能化升级）。这为欠发达地区提供了清晰路线图。</a:t>
            </a:r>
            <a:endParaRPr lang="en-US" sz="1050" dirty="0"/>
          </a:p>
        </p:txBody>
      </p:sp>
      <p:sp>
        <p:nvSpPr>
          <p:cNvPr id="25" name="Text 12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11 / 45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· 数字文旅理论基石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四大理论基石：从价值生成到价值分配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457189" y="125726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四大理论构成"价值来源 → 价值创造 → 价值组织 → 价值分配"的完整分析框架</a:t>
            </a:r>
            <a:endParaRPr lang="en-US" sz="10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676358"/>
            <a:ext cx="2705032" cy="186685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09585" y="1866853"/>
            <a:ext cx="240938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📊</a:t>
            </a:r>
            <a:endParaRPr lang="en-US" sz="2250" dirty="0"/>
          </a:p>
        </p:txBody>
      </p:sp>
      <p:sp>
        <p:nvSpPr>
          <p:cNvPr id="8" name="Text 4"/>
          <p:cNvSpPr/>
          <p:nvPr/>
        </p:nvSpPr>
        <p:spPr>
          <a:xfrm>
            <a:off x="609585" y="2285943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数字经济理论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609585" y="2590735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价值来源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09585" y="285742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数据作为生产要素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609585" y="3047924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网络效应与边际收益递增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609585" y="323841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长尾理论与文旅产品多样性</a:t>
            </a:r>
            <a:endParaRPr lang="en-US" sz="9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617" y="1676358"/>
            <a:ext cx="2705032" cy="186685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467013" y="1866853"/>
            <a:ext cx="240938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🎭</a:t>
            </a:r>
            <a:endParaRPr lang="en-US" sz="2250" dirty="0"/>
          </a:p>
        </p:txBody>
      </p:sp>
      <p:sp>
        <p:nvSpPr>
          <p:cNvPr id="15" name="Text 10"/>
          <p:cNvSpPr/>
          <p:nvPr/>
        </p:nvSpPr>
        <p:spPr>
          <a:xfrm>
            <a:off x="3467013" y="2285943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体验经济理论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3467013" y="2590735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价值创造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3467013" y="285742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体验经济4E模型</a:t>
            </a:r>
            <a:endParaRPr lang="en-US" sz="900" dirty="0"/>
          </a:p>
        </p:txBody>
      </p:sp>
      <p:sp>
        <p:nvSpPr>
          <p:cNvPr id="18" name="Text 13"/>
          <p:cNvSpPr/>
          <p:nvPr/>
        </p:nvSpPr>
        <p:spPr>
          <a:xfrm>
            <a:off x="3467013" y="3047924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服务主导逻辑与价值共创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3467013" y="323841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数字化服务创新三种类型</a:t>
            </a:r>
            <a:endParaRPr lang="en-US" sz="90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046" y="1676358"/>
            <a:ext cx="2705032" cy="1866853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324442" y="1866853"/>
            <a:ext cx="240938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🔗</a:t>
            </a:r>
            <a:endParaRPr lang="en-US" sz="2250" dirty="0"/>
          </a:p>
        </p:txBody>
      </p:sp>
      <p:sp>
        <p:nvSpPr>
          <p:cNvPr id="22" name="Text 16"/>
          <p:cNvSpPr/>
          <p:nvPr/>
        </p:nvSpPr>
        <p:spPr>
          <a:xfrm>
            <a:off x="6324442" y="2285943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平台经济理论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6324442" y="2590735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价值组织</a:t>
            </a:r>
            <a:endParaRPr lang="en-US" sz="900" dirty="0"/>
          </a:p>
        </p:txBody>
      </p:sp>
      <p:sp>
        <p:nvSpPr>
          <p:cNvPr id="24" name="Text 18"/>
          <p:cNvSpPr/>
          <p:nvPr/>
        </p:nvSpPr>
        <p:spPr>
          <a:xfrm>
            <a:off x="6324442" y="285742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双边市场与交叉网络外部性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6324442" y="3047924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文旅平台多边架构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6324442" y="323841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平台治理与反垄断</a:t>
            </a:r>
            <a:endParaRPr lang="en-US" sz="900" dirty="0"/>
          </a:p>
        </p:txBody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9474" y="1676358"/>
            <a:ext cx="2705032" cy="186685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181870" y="1866853"/>
            <a:ext cx="240938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⚖️</a:t>
            </a:r>
            <a:endParaRPr lang="en-US" sz="2250" dirty="0"/>
          </a:p>
        </p:txBody>
      </p:sp>
      <p:sp>
        <p:nvSpPr>
          <p:cNvPr id="29" name="Text 22"/>
          <p:cNvSpPr/>
          <p:nvPr/>
        </p:nvSpPr>
        <p:spPr>
          <a:xfrm>
            <a:off x="9181870" y="2285943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利益相关者理论</a:t>
            </a:r>
            <a:endParaRPr lang="en-US" sz="1200" dirty="0"/>
          </a:p>
        </p:txBody>
      </p:sp>
      <p:sp>
        <p:nvSpPr>
          <p:cNvPr id="30" name="Text 23"/>
          <p:cNvSpPr/>
          <p:nvPr/>
        </p:nvSpPr>
        <p:spPr>
          <a:xfrm>
            <a:off x="9181870" y="2590735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价值分配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9181870" y="285742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多元利益主体识别</a:t>
            </a:r>
            <a:endParaRPr lang="en-US" sz="900" dirty="0"/>
          </a:p>
        </p:txBody>
      </p:sp>
      <p:sp>
        <p:nvSpPr>
          <p:cNvPr id="32" name="Text 25"/>
          <p:cNvSpPr/>
          <p:nvPr/>
        </p:nvSpPr>
        <p:spPr>
          <a:xfrm>
            <a:off x="9181870" y="3047924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公私合作与社区参与</a:t>
            </a:r>
            <a:endParaRPr lang="en-US" sz="900" dirty="0"/>
          </a:p>
        </p:txBody>
      </p:sp>
      <p:sp>
        <p:nvSpPr>
          <p:cNvPr id="33" name="Text 26"/>
          <p:cNvSpPr/>
          <p:nvPr/>
        </p:nvSpPr>
        <p:spPr>
          <a:xfrm>
            <a:off x="9181870" y="3238419"/>
            <a:ext cx="240938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协同治理三层架构</a:t>
            </a:r>
            <a:endParaRPr lang="en-US" sz="900" dirty="0"/>
          </a:p>
        </p:txBody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771806"/>
            <a:ext cx="11277318" cy="685783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609585" y="3924202"/>
            <a:ext cx="1098167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应用案例：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黄果树景区动态定价方案——数字经济理论解释数据驱动定价；体验经济解释游客感知变化；平台经济解释景区平台连接多方；利益相关者理论平衡游客、旅行社、商户和政府诉求。</a:t>
            </a:r>
            <a:endParaRPr lang="en-US" sz="1050" dirty="0"/>
          </a:p>
        </p:txBody>
      </p:sp>
      <p:sp>
        <p:nvSpPr>
          <p:cNvPr id="36" name="Text 28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12 / 45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· 数字经济理论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数据作为生产要素：三大独特经济属性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3609885" cy="2571686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590635"/>
            <a:ext cx="342891" cy="34289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85783" y="2057349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非竞争性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685783" y="2438339"/>
            <a:ext cx="3161840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一份数据可以同时被多个主体使用而不减损其价值。这与土地等传统资源截然不同。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83" y="2990775"/>
            <a:ext cx="3152696" cy="68578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800080" y="3105072"/>
            <a:ext cx="293324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例如："一码游贵州"的游客行为数据，同时被景区管理方（客流调度）、酒店企业（精准营销）、政府部门（政策制定）使用，互不冲突。边际使用成本几乎为零。</a:t>
            </a:r>
            <a:endParaRPr lang="en-US" sz="9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5668" y="1333467"/>
            <a:ext cx="3609885" cy="2571686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4262" y="1590635"/>
            <a:ext cx="342891" cy="342891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4524262" y="2057349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边际收益递增</a:t>
            </a:r>
            <a:endParaRPr lang="en-US" sz="1500" dirty="0"/>
          </a:p>
        </p:txBody>
      </p:sp>
      <p:sp>
        <p:nvSpPr>
          <p:cNvPr id="14" name="Text 6"/>
          <p:cNvSpPr/>
          <p:nvPr/>
        </p:nvSpPr>
        <p:spPr>
          <a:xfrm>
            <a:off x="4524262" y="2438339"/>
            <a:ext cx="3161840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传统要素遵循边际收益递减，但数据越多价值越大，形成正向反馈循环。</a:t>
            </a:r>
            <a:endParaRPr lang="en-US" sz="1050" dirty="0"/>
          </a:p>
        </p:txBody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4262" y="2990775"/>
            <a:ext cx="3152696" cy="685783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638559" y="3105072"/>
            <a:ext cx="293324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例如：更多游客行为数据 → 推荐算法更精准 → 服务更好 → 用户更多 → 数据更多。这是数字文旅企业"数据网络效应"的经济学基础。</a:t>
            </a:r>
            <a:endParaRPr lang="en-US" sz="90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4147" y="1333467"/>
            <a:ext cx="3609885" cy="2571686"/>
          </a:xfrm>
          <a:prstGeom prst="rect">
            <a:avLst/>
          </a:prstGeom>
        </p:spPr>
      </p:pic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62741" y="1590635"/>
            <a:ext cx="428614" cy="342891"/>
          </a:xfrm>
          <a:prstGeom prst="rect">
            <a:avLst/>
          </a:prstGeom>
        </p:spPr>
      </p:pic>
      <p:sp>
        <p:nvSpPr>
          <p:cNvPr id="19" name="Text 8"/>
          <p:cNvSpPr/>
          <p:nvPr/>
        </p:nvSpPr>
        <p:spPr>
          <a:xfrm>
            <a:off x="8362741" y="2057349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价值密度不均</a:t>
            </a:r>
            <a:endParaRPr lang="en-US" sz="1500" dirty="0"/>
          </a:p>
        </p:txBody>
      </p:sp>
      <p:sp>
        <p:nvSpPr>
          <p:cNvPr id="20" name="Text 9"/>
          <p:cNvSpPr/>
          <p:nvPr/>
        </p:nvSpPr>
        <p:spPr>
          <a:xfrm>
            <a:off x="8362741" y="2438339"/>
            <a:ext cx="3161840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数据的价值高度依赖分析能力和具体场景，同一数据对不同主体价值迥异。</a:t>
            </a:r>
            <a:endParaRPr lang="en-US" sz="1050" dirty="0"/>
          </a:p>
        </p:txBody>
      </p:sp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62741" y="2990775"/>
            <a:ext cx="3152696" cy="685783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8477038" y="3105072"/>
            <a:ext cx="293324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例如：同一游客的浏览记录，对酒店精准营销价值很高，但对景区环卫部门几乎毫无价值。这决定了不能仅仅"收集数据"，更需要"用对数据"。</a:t>
            </a:r>
            <a:endParaRPr lang="en-US" sz="900" dirty="0"/>
          </a:p>
        </p:txBody>
      </p:sp>
      <p:pic>
        <p:nvPicPr>
          <p:cNvPr id="2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4133747"/>
            <a:ext cx="11277318" cy="685783"/>
          </a:xfrm>
          <a:prstGeom prst="rect">
            <a:avLst/>
          </a:prstGeom>
        </p:spPr>
      </p:pic>
      <p:sp>
        <p:nvSpPr>
          <p:cNvPr id="24" name="Text 11"/>
          <p:cNvSpPr/>
          <p:nvPr/>
        </p:nvSpPr>
        <p:spPr>
          <a:xfrm>
            <a:off x="609585" y="4286143"/>
            <a:ext cx="1098167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"数据二十条"（2022）：</a:t>
            </a:r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数据资源持有权、数据加工使用权、数据产品经营权"三权分置"——为文旅数据的资产化和交易提供了制度基础。2019年，中共十九届四中全会首次将数据增列为生产要素。</a:t>
            </a:r>
            <a:endParaRPr lang="en-US" sz="1050" dirty="0"/>
          </a:p>
        </p:txBody>
      </p:sp>
      <p:sp>
        <p:nvSpPr>
          <p:cNvPr id="25" name="Text 12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13 / 45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· 网络效应与长尾理论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网络效应 · 边际成本递减 · 长尾理论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5524362" cy="2533587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600160"/>
            <a:ext cx="219070" cy="19049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81050" y="1590635"/>
            <a:ext cx="77112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网络效应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685783" y="1943051"/>
            <a:ext cx="5076317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产品价值随使用人数增加而增加。直接网络效应（社交平台）和间接网络效应（OTA平台上酒店越多，对游客吸引力越大）。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83" y="2495488"/>
            <a:ext cx="5067173" cy="53338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800080" y="2609785"/>
            <a:ext cx="484772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文旅案例：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携程：更多酒店入驻→更多游客→更多订单→更多酒店。但"赢者通吃"效应也可能导致垄断，这是反垄断议题的理论根源。</a:t>
            </a:r>
            <a:endParaRPr lang="en-US" sz="9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83" y="3105072"/>
            <a:ext cx="5067173" cy="53338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00080" y="3219370"/>
            <a:ext cx="484772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"鸡蛋相生"困境：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没有酒店入驻，游客不来；没有游客，酒店不愿入驻。破解策略：单边补贴、排他性激励、导入策略（如微信小程序）。</a:t>
            </a:r>
            <a:endParaRPr lang="en-US" sz="90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1333467"/>
            <a:ext cx="5524362" cy="2533587"/>
          </a:xfrm>
          <a:prstGeom prst="rect">
            <a:avLst/>
          </a:prstGeom>
        </p:spPr>
      </p:pic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8739" y="1600160"/>
            <a:ext cx="219070" cy="190495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6734007" y="1590635"/>
            <a:ext cx="2104592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长尾理论与边际成本递减</a:t>
            </a:r>
            <a:endParaRPr lang="en-US" sz="1500" dirty="0"/>
          </a:p>
        </p:txBody>
      </p:sp>
      <p:sp>
        <p:nvSpPr>
          <p:cNvPr id="16" name="Text 7"/>
          <p:cNvSpPr/>
          <p:nvPr/>
        </p:nvSpPr>
        <p:spPr>
          <a:xfrm>
            <a:off x="6438739" y="1943051"/>
            <a:ext cx="5076317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数字平台可展示无限多产品，"小众产品"总销售额可超"热门产品"。数字文旅产品边际成本趋近于零。</a:t>
            </a:r>
            <a:endParaRPr lang="en-US" sz="105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8739" y="2495488"/>
            <a:ext cx="5067173" cy="533387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6553036" y="2609785"/>
            <a:ext cx="484772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贵州长尾潜力：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屯堡文化村落、苗族银饰工艺村、侗族大歌传承地——传统旅行社不经营的小众资源，通过社交媒体、个性推荐、在线预订找到目标受众。</a:t>
            </a:r>
            <a:endParaRPr lang="en-US" sz="900" dirty="0"/>
          </a:p>
        </p:txBody>
      </p:sp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8739" y="3105072"/>
            <a:ext cx="5067173" cy="533387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6553036" y="3219370"/>
            <a:ext cx="484772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数字化≠复制热门模式：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而是让贵州的"长尾资源"被更多目标受众发现和体验——这是贵州"后发赶超"逻辑的重要支撑。</a:t>
            </a:r>
            <a:endParaRPr lang="en-US" sz="900" dirty="0"/>
          </a:p>
        </p:txBody>
      </p:sp>
      <p:sp>
        <p:nvSpPr>
          <p:cNvPr id="21" name="Text 10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14 / 45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· 体验经济与服务主导逻辑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体验经济4E模型与服务主导逻辑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95368"/>
            <a:ext cx="219070" cy="19049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52456" y="1285843"/>
            <a:ext cx="134261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体验经济四阶段</a:t>
            </a:r>
            <a:endParaRPr lang="en-US" sz="15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638259"/>
            <a:ext cx="1152496" cy="47623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09605" y="1714457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产品经济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866753" y="1866853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原材料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1685883" y="1762081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2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477" y="1638259"/>
            <a:ext cx="1152496" cy="47623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2257369" y="1714457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商品经济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2200220" y="1866853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标准化产品</a:t>
            </a:r>
            <a:endParaRPr lang="en-US" sz="900" dirty="0"/>
          </a:p>
        </p:txBody>
      </p:sp>
      <p:sp>
        <p:nvSpPr>
          <p:cNvPr id="14" name="Text 8"/>
          <p:cNvSpPr/>
          <p:nvPr/>
        </p:nvSpPr>
        <p:spPr>
          <a:xfrm>
            <a:off x="3133647" y="1762081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2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2241" y="1638259"/>
            <a:ext cx="1152496" cy="47623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3714657" y="1714457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服务经济</a:t>
            </a:r>
            <a:endParaRPr lang="en-US" sz="900" dirty="0"/>
          </a:p>
        </p:txBody>
      </p:sp>
      <p:sp>
        <p:nvSpPr>
          <p:cNvPr id="17" name="Text 10"/>
          <p:cNvSpPr/>
          <p:nvPr/>
        </p:nvSpPr>
        <p:spPr>
          <a:xfrm>
            <a:off x="3657509" y="1866853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个性化服务</a:t>
            </a:r>
            <a:endParaRPr lang="en-US" sz="900" dirty="0"/>
          </a:p>
        </p:txBody>
      </p:sp>
      <p:sp>
        <p:nvSpPr>
          <p:cNvPr id="18" name="Text 11"/>
          <p:cNvSpPr/>
          <p:nvPr/>
        </p:nvSpPr>
        <p:spPr>
          <a:xfrm>
            <a:off x="4590935" y="1762081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20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9530" y="1638259"/>
            <a:ext cx="1171546" cy="476238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5171946" y="172398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体验经济</a:t>
            </a:r>
            <a:endParaRPr lang="en-US" sz="900" dirty="0"/>
          </a:p>
        </p:txBody>
      </p:sp>
      <p:sp>
        <p:nvSpPr>
          <p:cNvPr id="21" name="Text 13"/>
          <p:cNvSpPr/>
          <p:nvPr/>
        </p:nvSpPr>
        <p:spPr>
          <a:xfrm>
            <a:off x="5114797" y="1876378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难忘的体验</a:t>
            </a:r>
            <a:endParaRPr lang="en-US" sz="900" dirty="0"/>
          </a:p>
        </p:txBody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266893"/>
            <a:ext cx="2724082" cy="628634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581010" y="2447864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娱乐性</a:t>
            </a:r>
            <a:endParaRPr lang="en-US" sz="900" dirty="0"/>
          </a:p>
        </p:txBody>
      </p:sp>
      <p:sp>
        <p:nvSpPr>
          <p:cNvPr id="24" name="Text 15"/>
          <p:cNvSpPr/>
          <p:nvPr/>
        </p:nvSpPr>
        <p:spPr>
          <a:xfrm>
            <a:off x="581010" y="2619310"/>
            <a:ext cx="248558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被动感官享受</a:t>
            </a:r>
            <a:endParaRPr lang="en-US" sz="900" dirty="0"/>
          </a:p>
        </p:txBody>
      </p:sp>
      <p:pic>
        <p:nvPicPr>
          <p:cNvPr id="2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7469" y="2266893"/>
            <a:ext cx="2724082" cy="628634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3381290" y="2447864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教育性</a:t>
            </a:r>
            <a:endParaRPr lang="en-US" sz="900" dirty="0"/>
          </a:p>
        </p:txBody>
      </p:sp>
      <p:sp>
        <p:nvSpPr>
          <p:cNvPr id="27" name="Text 17"/>
          <p:cNvSpPr/>
          <p:nvPr/>
        </p:nvSpPr>
        <p:spPr>
          <a:xfrm>
            <a:off x="3381290" y="2619310"/>
            <a:ext cx="248558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主动学习知识</a:t>
            </a:r>
            <a:endParaRPr lang="en-US" sz="900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2971726"/>
            <a:ext cx="2724082" cy="628634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581010" y="3152696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逃避性</a:t>
            </a:r>
            <a:endParaRPr lang="en-US" sz="900" dirty="0"/>
          </a:p>
        </p:txBody>
      </p:sp>
      <p:sp>
        <p:nvSpPr>
          <p:cNvPr id="30" name="Text 19"/>
          <p:cNvSpPr/>
          <p:nvPr/>
        </p:nvSpPr>
        <p:spPr>
          <a:xfrm>
            <a:off x="581010" y="3324142"/>
            <a:ext cx="248558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全身心沉浸</a:t>
            </a:r>
            <a:endParaRPr lang="en-US" sz="900" dirty="0"/>
          </a:p>
        </p:txBody>
      </p:sp>
      <p:pic>
        <p:nvPicPr>
          <p:cNvPr id="3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57469" y="2971726"/>
            <a:ext cx="2724082" cy="628634"/>
          </a:xfrm>
          <a:prstGeom prst="rect">
            <a:avLst/>
          </a:prstGeom>
        </p:spPr>
      </p:pic>
      <p:sp>
        <p:nvSpPr>
          <p:cNvPr id="32" name="Text 20"/>
          <p:cNvSpPr/>
          <p:nvPr/>
        </p:nvSpPr>
        <p:spPr>
          <a:xfrm>
            <a:off x="3381290" y="3152696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审美性</a:t>
            </a:r>
            <a:endParaRPr lang="en-US" sz="900" dirty="0"/>
          </a:p>
        </p:txBody>
      </p:sp>
      <p:sp>
        <p:nvSpPr>
          <p:cNvPr id="33" name="Text 21"/>
          <p:cNvSpPr/>
          <p:nvPr/>
        </p:nvSpPr>
        <p:spPr>
          <a:xfrm>
            <a:off x="3381290" y="3324142"/>
            <a:ext cx="248558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对美的欣赏</a:t>
            </a:r>
            <a:endParaRPr lang="en-US" sz="900" dirty="0"/>
          </a:p>
        </p:txBody>
      </p:sp>
      <p:sp>
        <p:nvSpPr>
          <p:cNvPr id="34" name="Text 22"/>
          <p:cNvSpPr/>
          <p:nvPr/>
        </p:nvSpPr>
        <p:spPr>
          <a:xfrm>
            <a:off x="457189" y="3676558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黄果树夜游：光影=审美，瀑布景观=逃避性，解说=教育性，互动=娱乐性。四维度交汇的"甜蜜地带"构成完整沉浸式体验。</a:t>
            </a:r>
            <a:endParaRPr lang="en-US" sz="900" dirty="0"/>
          </a:p>
        </p:txBody>
      </p:sp>
      <p:pic>
        <p:nvPicPr>
          <p:cNvPr id="3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145" y="1295368"/>
            <a:ext cx="238119" cy="190495"/>
          </a:xfrm>
          <a:prstGeom prst="rect">
            <a:avLst/>
          </a:prstGeom>
        </p:spPr>
      </p:pic>
      <p:sp>
        <p:nvSpPr>
          <p:cNvPr id="36" name="Text 23"/>
          <p:cNvSpPr/>
          <p:nvPr/>
        </p:nvSpPr>
        <p:spPr>
          <a:xfrm>
            <a:off x="6524462" y="1285843"/>
            <a:ext cx="2104592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服务主导逻辑与价值共创</a:t>
            </a:r>
            <a:endParaRPr lang="en-US" sz="1500" dirty="0"/>
          </a:p>
        </p:txBody>
      </p:sp>
      <p:sp>
        <p:nvSpPr>
          <p:cNvPr id="37" name="Text 24"/>
          <p:cNvSpPr/>
          <p:nvPr/>
        </p:nvSpPr>
        <p:spPr>
          <a:xfrm>
            <a:off x="6210145" y="1638259"/>
            <a:ext cx="5533506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瓦戈和卢施(2004)提出：价值不是在工厂里被"创造"的，而是在消费者使用过程中被"共同创造"的。企业只能提供"价值主张"。</a:t>
            </a:r>
            <a:endParaRPr lang="en-US" sz="1050" dirty="0"/>
          </a:p>
        </p:txBody>
      </p:sp>
      <p:pic>
        <p:nvPicPr>
          <p:cNvPr id="3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145" y="2190695"/>
            <a:ext cx="5524362" cy="380990"/>
          </a:xfrm>
          <a:prstGeom prst="rect">
            <a:avLst/>
          </a:prstGeom>
        </p:spPr>
      </p:pic>
      <p:sp>
        <p:nvSpPr>
          <p:cNvPr id="39" name="Text 25"/>
          <p:cNvSpPr/>
          <p:nvPr/>
        </p:nvSpPr>
        <p:spPr>
          <a:xfrm>
            <a:off x="6324442" y="2304992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行前：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搜索比较构建个性化方案 → 参与信息价值创造</a:t>
            </a:r>
            <a:endParaRPr lang="en-US" sz="900" dirty="0"/>
          </a:p>
        </p:txBody>
      </p:sp>
      <p:pic>
        <p:nvPicPr>
          <p:cNvPr id="4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145" y="2647884"/>
            <a:ext cx="5524362" cy="380990"/>
          </a:xfrm>
          <a:prstGeom prst="rect">
            <a:avLst/>
          </a:prstGeom>
        </p:spPr>
      </p:pic>
      <p:sp>
        <p:nvSpPr>
          <p:cNvPr id="41" name="Text 26"/>
          <p:cNvSpPr/>
          <p:nvPr/>
        </p:nvSpPr>
        <p:spPr>
          <a:xfrm>
            <a:off x="6324442" y="2762181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行中：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实时分享互动影响他人决策 → 参与社交价值创造</a:t>
            </a:r>
            <a:endParaRPr lang="en-US" sz="900" dirty="0"/>
          </a:p>
        </p:txBody>
      </p:sp>
      <p:pic>
        <p:nvPicPr>
          <p:cNvPr id="4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145" y="3105072"/>
            <a:ext cx="5524362" cy="380990"/>
          </a:xfrm>
          <a:prstGeom prst="rect">
            <a:avLst/>
          </a:prstGeom>
        </p:spPr>
      </p:pic>
      <p:sp>
        <p:nvSpPr>
          <p:cNvPr id="43" name="Text 27"/>
          <p:cNvSpPr/>
          <p:nvPr/>
        </p:nvSpPr>
        <p:spPr>
          <a:xfrm>
            <a:off x="6324442" y="3219370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行后：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点评和内容创作丰富平台信息库 → 参与平台价值创造</a:t>
            </a:r>
            <a:endParaRPr lang="en-US" sz="900" dirty="0"/>
          </a:p>
        </p:txBody>
      </p:sp>
      <p:sp>
        <p:nvSpPr>
          <p:cNvPr id="44" name="Text 28"/>
          <p:cNvSpPr/>
          <p:nvPr/>
        </p:nvSpPr>
        <p:spPr>
          <a:xfrm>
            <a:off x="6210145" y="3600360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一条安顺美食短视频：创作者获得点赞粉丝（个人价值）→ 商家获得客流（商业价值）→ 平台获得流量（平台价值）→ 其他游客获得参考（社会价值）。</a:t>
            </a:r>
            <a:endParaRPr lang="en-US" sz="900" dirty="0"/>
          </a:p>
        </p:txBody>
      </p:sp>
      <p:sp>
        <p:nvSpPr>
          <p:cNvPr id="45" name="Text 29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15 / 45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· 平台经济与协同治理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平台多边架构与协同治理三层体系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95368"/>
            <a:ext cx="238119" cy="19049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71506" y="1285843"/>
            <a:ext cx="1533106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文旅平台多边架构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7189" y="1638259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以"一码游贵州"为例：至少五类参与者，各自获取不同价值。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943051"/>
            <a:ext cx="5524362" cy="342891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387" y="2019250"/>
            <a:ext cx="380990" cy="19049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09585" y="2038299"/>
            <a:ext cx="23773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</a:t>
            </a:r>
            <a:endParaRPr lang="en-US" sz="900" dirty="0"/>
          </a:p>
        </p:txBody>
      </p:sp>
      <p:sp>
        <p:nvSpPr>
          <p:cNvPr id="11" name="Text 5"/>
          <p:cNvSpPr/>
          <p:nvPr/>
        </p:nvSpPr>
        <p:spPr>
          <a:xfrm>
            <a:off x="990575" y="2038299"/>
            <a:ext cx="80922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一站式服务便利</a:t>
            </a:r>
            <a:endParaRPr lang="en-US" sz="9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362141"/>
            <a:ext cx="5524362" cy="342891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387" y="2438339"/>
            <a:ext cx="666733" cy="190495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09585" y="2457389"/>
            <a:ext cx="52348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景区/酒店</a:t>
            </a:r>
            <a:endParaRPr lang="en-US" sz="900" dirty="0"/>
          </a:p>
        </p:txBody>
      </p:sp>
      <p:sp>
        <p:nvSpPr>
          <p:cNvPr id="15" name="Text 7"/>
          <p:cNvSpPr/>
          <p:nvPr/>
        </p:nvSpPr>
        <p:spPr>
          <a:xfrm>
            <a:off x="1276318" y="2457389"/>
            <a:ext cx="80922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数字化分销渠道</a:t>
            </a:r>
            <a:endParaRPr lang="en-US" sz="9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781230"/>
            <a:ext cx="5524362" cy="342891"/>
          </a:xfrm>
          <a:prstGeom prst="rect">
            <a:avLst/>
          </a:prstGeom>
        </p:spPr>
      </p:pic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387" y="2857429"/>
            <a:ext cx="380990" cy="190495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609585" y="2876478"/>
            <a:ext cx="23773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政府</a:t>
            </a:r>
            <a:endParaRPr lang="en-US" sz="900" dirty="0"/>
          </a:p>
        </p:txBody>
      </p:sp>
      <p:sp>
        <p:nvSpPr>
          <p:cNvPr id="19" name="Text 9"/>
          <p:cNvSpPr/>
          <p:nvPr/>
        </p:nvSpPr>
        <p:spPr>
          <a:xfrm>
            <a:off x="990575" y="2876478"/>
            <a:ext cx="92352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实时市场运行数据</a:t>
            </a:r>
            <a:endParaRPr lang="en-US" sz="900" dirty="0"/>
          </a:p>
        </p:txBody>
      </p:sp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200320"/>
            <a:ext cx="5524362" cy="342891"/>
          </a:xfrm>
          <a:prstGeom prst="rect">
            <a:avLst/>
          </a:prstGeom>
        </p:spPr>
      </p:pic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387" y="3276518"/>
            <a:ext cx="723882" cy="190495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609585" y="3295568"/>
            <a:ext cx="58063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内容创作者</a:t>
            </a:r>
            <a:endParaRPr lang="en-US" sz="900" dirty="0"/>
          </a:p>
        </p:txBody>
      </p:sp>
      <p:sp>
        <p:nvSpPr>
          <p:cNvPr id="23" name="Text 11"/>
          <p:cNvSpPr/>
          <p:nvPr/>
        </p:nvSpPr>
        <p:spPr>
          <a:xfrm>
            <a:off x="1333467" y="3295568"/>
            <a:ext cx="80922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流量与变现机会</a:t>
            </a:r>
            <a:endParaRPr lang="en-US" sz="900" dirty="0"/>
          </a:p>
        </p:txBody>
      </p:sp>
      <p:pic>
        <p:nvPicPr>
          <p:cNvPr id="2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3619410"/>
            <a:ext cx="5524362" cy="342891"/>
          </a:xfrm>
          <a:prstGeom prst="rect">
            <a:avLst/>
          </a:prstGeom>
        </p:spPr>
      </p:pic>
      <p:pic>
        <p:nvPicPr>
          <p:cNvPr id="2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387" y="3695608"/>
            <a:ext cx="609585" cy="190495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609585" y="3714657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平台本身</a:t>
            </a:r>
            <a:endParaRPr lang="en-US" sz="900" dirty="0"/>
          </a:p>
        </p:txBody>
      </p:sp>
      <p:sp>
        <p:nvSpPr>
          <p:cNvPr id="27" name="Text 13"/>
          <p:cNvSpPr/>
          <p:nvPr/>
        </p:nvSpPr>
        <p:spPr>
          <a:xfrm>
            <a:off x="1219170" y="3714657"/>
            <a:ext cx="124736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政府购买服务+企业合作</a:t>
            </a:r>
            <a:endParaRPr lang="en-US" sz="900" dirty="0"/>
          </a:p>
        </p:txBody>
      </p:sp>
      <p:sp>
        <p:nvSpPr>
          <p:cNvPr id="28" name="Text 14"/>
          <p:cNvSpPr/>
          <p:nvPr/>
        </p:nvSpPr>
        <p:spPr>
          <a:xfrm>
            <a:off x="457189" y="4076598"/>
            <a:ext cx="553350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公共平台（公信力、全覆盖）vs. 商业平台（技术能力、运营经验）——两种模式互补而非替代。</a:t>
            </a:r>
            <a:endParaRPr lang="en-US" sz="900" dirty="0"/>
          </a:p>
        </p:txBody>
      </p:sp>
      <p:pic>
        <p:nvPicPr>
          <p:cNvPr id="29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145" y="1295368"/>
            <a:ext cx="190495" cy="190495"/>
          </a:xfrm>
          <a:prstGeom prst="rect">
            <a:avLst/>
          </a:prstGeom>
        </p:spPr>
      </p:pic>
      <p:sp>
        <p:nvSpPr>
          <p:cNvPr id="30" name="Text 15"/>
          <p:cNvSpPr/>
          <p:nvPr/>
        </p:nvSpPr>
        <p:spPr>
          <a:xfrm>
            <a:off x="6476838" y="1285843"/>
            <a:ext cx="1533106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协同治理三层架构</a:t>
            </a:r>
            <a:endParaRPr lang="en-US" sz="1500" dirty="0"/>
          </a:p>
        </p:txBody>
      </p:sp>
      <p:pic>
        <p:nvPicPr>
          <p:cNvPr id="3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145" y="1638259"/>
            <a:ext cx="5524362" cy="685783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400640" y="1828754"/>
            <a:ext cx="81874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宏观层 · 政府</a:t>
            </a:r>
            <a:endParaRPr lang="en-US" sz="1050" dirty="0"/>
          </a:p>
        </p:txBody>
      </p:sp>
      <p:sp>
        <p:nvSpPr>
          <p:cNvPr id="33" name="Text 17"/>
          <p:cNvSpPr/>
          <p:nvPr/>
        </p:nvSpPr>
        <p:spPr>
          <a:xfrm>
            <a:off x="6400640" y="2019250"/>
            <a:ext cx="51906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制定法律法规和行业标准（《数据安全法》《个人信息保护法》），为所有主体提供行为边界。</a:t>
            </a:r>
            <a:endParaRPr lang="en-US" sz="900" dirty="0"/>
          </a:p>
        </p:txBody>
      </p:sp>
      <p:pic>
        <p:nvPicPr>
          <p:cNvPr id="3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10145" y="2438339"/>
            <a:ext cx="5524362" cy="685783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400640" y="2628834"/>
            <a:ext cx="1085442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中观层 · 行业协会</a:t>
            </a:r>
            <a:endParaRPr lang="en-US" sz="1050" dirty="0"/>
          </a:p>
        </p:txBody>
      </p:sp>
      <p:sp>
        <p:nvSpPr>
          <p:cNvPr id="36" name="Text 19"/>
          <p:cNvSpPr/>
          <p:nvPr/>
        </p:nvSpPr>
        <p:spPr>
          <a:xfrm>
            <a:off x="6400640" y="2819330"/>
            <a:ext cx="51906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制定技术标准和自律规范（智慧景区建设标准、旅游数据共享规范），促进行业有序发展。</a:t>
            </a:r>
            <a:endParaRPr lang="en-US" sz="900" dirty="0"/>
          </a:p>
        </p:txBody>
      </p:sp>
      <p:pic>
        <p:nvPicPr>
          <p:cNvPr id="3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0145" y="3238419"/>
            <a:ext cx="5524362" cy="685783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6400640" y="3428914"/>
            <a:ext cx="118069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微观层 · 企业/社区</a:t>
            </a:r>
            <a:endParaRPr lang="en-US" sz="1050" dirty="0"/>
          </a:p>
        </p:txBody>
      </p:sp>
      <p:sp>
        <p:nvSpPr>
          <p:cNvPr id="39" name="Text 21"/>
          <p:cNvSpPr/>
          <p:nvPr/>
        </p:nvSpPr>
        <p:spPr>
          <a:xfrm>
            <a:off x="6400640" y="3619410"/>
            <a:ext cx="51906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建立内部治理机制（平台内容审核规则、景区游客隐私保护制度），确保日常运营合规性。</a:t>
            </a:r>
            <a:endParaRPr lang="en-US" sz="900" dirty="0"/>
          </a:p>
        </p:txBody>
      </p:sp>
      <p:sp>
        <p:nvSpPr>
          <p:cNvPr id="40" name="Text 22"/>
          <p:cNvSpPr/>
          <p:nvPr/>
        </p:nvSpPr>
        <p:spPr>
          <a:xfrm>
            <a:off x="6210145" y="4038499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利益相关者理论：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弗里曼(1984)——企业不仅要为股东创造价值，还要平衡员工、客户、供应商、社区、政府等所有利益相关者诉求。阿者科村通过"利益动员-利益连接-利益分配"构建治理共同体。</a:t>
            </a:r>
            <a:endParaRPr lang="en-US" sz="900" dirty="0"/>
          </a:p>
        </p:txBody>
      </p:sp>
      <p:sp>
        <p:nvSpPr>
          <p:cNvPr id="41" name="Text 23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16 / 45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43431" y="1590635"/>
            <a:ext cx="723501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7200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II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5410065" y="2733607"/>
            <a:ext cx="138071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AFAF9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第二篇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5095748" y="3419390"/>
            <a:ext cx="200934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D6D3D1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技术与基础设施</a:t>
            </a:r>
            <a:endParaRPr lang="en-US" sz="22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659" y="4067073"/>
            <a:ext cx="914377" cy="190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895528" y="4390915"/>
            <a:ext cx="6409784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数字文旅关键技术 · 第5章 数字文旅平台与生态系统 · 第6章 数据要素与文旅数据治理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4619510" y="5076698"/>
            <a:ext cx="298087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云计算 · 物联网 · 人工智能 · 区块链 · 沉浸式技术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17 / 45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· 数字文旅关键技术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五大关键技术：文旅场景应用速查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57269"/>
            <a:ext cx="11277318" cy="41909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1257269"/>
            <a:ext cx="1437858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技术类型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1885903" y="1257269"/>
            <a:ext cx="2714176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核心能力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4590935" y="1257269"/>
            <a:ext cx="3476157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文旅应用场景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8057949" y="1257269"/>
            <a:ext cx="3695227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典型案例</a:t>
            </a:r>
            <a:endParaRPr lang="en-US" sz="10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676358"/>
            <a:ext cx="11277318" cy="42861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189" y="1676358"/>
            <a:ext cx="143785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D4ED8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云计算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1885903" y="1676358"/>
            <a:ext cx="271417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弹性算力、按需服务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4590935" y="1676358"/>
            <a:ext cx="347615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票务系统、数据平台、SaaS工具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8057949" y="1676358"/>
            <a:ext cx="369522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贵安数据中心支撑"一码游贵州"</a:t>
            </a:r>
            <a:endParaRPr lang="en-US" sz="10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104972"/>
            <a:ext cx="11277318" cy="42861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457189" y="2104972"/>
            <a:ext cx="143785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5803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物联网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1885903" y="2104972"/>
            <a:ext cx="271417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感知采集、实时监控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4590935" y="2104972"/>
            <a:ext cx="347615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客流监测、环境感知、设施运维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8057949" y="2104972"/>
            <a:ext cx="369522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黄果树客流监测与安全预警</a:t>
            </a:r>
            <a:endParaRPr lang="en-US" sz="105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533587"/>
            <a:ext cx="11277318" cy="428614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457189" y="2533587"/>
            <a:ext cx="143785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7E22C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人工智能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1885903" y="2533587"/>
            <a:ext cx="271417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理解、推理、生成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4590935" y="2533587"/>
            <a:ext cx="347615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智能客服、AI导游、行为分析</a:t>
            </a:r>
            <a:endParaRPr lang="en-US" sz="1050" dirty="0"/>
          </a:p>
        </p:txBody>
      </p:sp>
      <p:sp>
        <p:nvSpPr>
          <p:cNvPr id="24" name="Text 17"/>
          <p:cNvSpPr/>
          <p:nvPr/>
        </p:nvSpPr>
        <p:spPr>
          <a:xfrm>
            <a:off x="8057949" y="2533587"/>
            <a:ext cx="369522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"一码游贵州"国际版AI客服</a:t>
            </a:r>
            <a:endParaRPr lang="en-US" sz="1050" dirty="0"/>
          </a:p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962201"/>
            <a:ext cx="11277318" cy="428614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457189" y="2962201"/>
            <a:ext cx="143785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C2410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区块链</a:t>
            </a:r>
            <a:endParaRPr lang="en-US" sz="1050" dirty="0"/>
          </a:p>
        </p:txBody>
      </p:sp>
      <p:sp>
        <p:nvSpPr>
          <p:cNvPr id="27" name="Text 19"/>
          <p:cNvSpPr/>
          <p:nvPr/>
        </p:nvSpPr>
        <p:spPr>
          <a:xfrm>
            <a:off x="1885903" y="2962201"/>
            <a:ext cx="271417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不可篡改、去中心化信任</a:t>
            </a:r>
            <a:endParaRPr lang="en-US" sz="1050" dirty="0"/>
          </a:p>
        </p:txBody>
      </p:sp>
      <p:sp>
        <p:nvSpPr>
          <p:cNvPr id="28" name="Text 20"/>
          <p:cNvSpPr/>
          <p:nvPr/>
        </p:nvSpPr>
        <p:spPr>
          <a:xfrm>
            <a:off x="4590935" y="2962201"/>
            <a:ext cx="347615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数字藏品、票务防伪、可信评价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8057949" y="2962201"/>
            <a:ext cx="369522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黄果树瀑布主题数字收藏品</a:t>
            </a:r>
            <a:endParaRPr lang="en-US" sz="1050" dirty="0"/>
          </a:p>
        </p:txBody>
      </p:sp>
      <p:pic>
        <p:nvPicPr>
          <p:cNvPr id="3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390815"/>
            <a:ext cx="11277318" cy="428614"/>
          </a:xfrm>
          <a:prstGeom prst="rect">
            <a:avLst/>
          </a:prstGeom>
        </p:spPr>
      </p:pic>
      <p:sp>
        <p:nvSpPr>
          <p:cNvPr id="31" name="Text 22"/>
          <p:cNvSpPr/>
          <p:nvPr/>
        </p:nvSpPr>
        <p:spPr>
          <a:xfrm>
            <a:off x="457189" y="3390815"/>
            <a:ext cx="143785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沉浸式技术</a:t>
            </a:r>
            <a:endParaRPr lang="en-US" sz="1050" dirty="0"/>
          </a:p>
        </p:txBody>
      </p:sp>
      <p:sp>
        <p:nvSpPr>
          <p:cNvPr id="32" name="Text 23"/>
          <p:cNvSpPr/>
          <p:nvPr/>
        </p:nvSpPr>
        <p:spPr>
          <a:xfrm>
            <a:off x="1885903" y="3390815"/>
            <a:ext cx="271417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临场感、多感官体验</a:t>
            </a:r>
            <a:endParaRPr lang="en-US" sz="1050" dirty="0"/>
          </a:p>
        </p:txBody>
      </p:sp>
      <p:sp>
        <p:nvSpPr>
          <p:cNvPr id="33" name="Text 24"/>
          <p:cNvSpPr/>
          <p:nvPr/>
        </p:nvSpPr>
        <p:spPr>
          <a:xfrm>
            <a:off x="4590935" y="3390815"/>
            <a:ext cx="347615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VR云游、AR导览、数字光影</a:t>
            </a:r>
            <a:endParaRPr lang="en-US" sz="1050" dirty="0"/>
          </a:p>
        </p:txBody>
      </p:sp>
      <p:sp>
        <p:nvSpPr>
          <p:cNvPr id="34" name="Text 25"/>
          <p:cNvSpPr/>
          <p:nvPr/>
        </p:nvSpPr>
        <p:spPr>
          <a:xfrm>
            <a:off x="8057949" y="3390815"/>
            <a:ext cx="3695227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西江苗寨5G+VR直播、黄果树夜游</a:t>
            </a:r>
            <a:endParaRPr lang="en-US" sz="1050" dirty="0"/>
          </a:p>
        </p:txBody>
      </p:sp>
      <p:pic>
        <p:nvPicPr>
          <p:cNvPr id="3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4038499"/>
            <a:ext cx="11277318" cy="685783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609585" y="4190895"/>
            <a:ext cx="1098167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核心理念：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理解技术，重点不在于掌握技术细节（那是计算机专业的内容），而在于理解其"能做什么"和"不能做什么"——成为能够与技术专家有效对话、将技术能力转化为文旅价值的"翻译者"和"整合者"。</a:t>
            </a:r>
            <a:endParaRPr lang="en-US" sz="1050" dirty="0"/>
          </a:p>
        </p:txBody>
      </p:sp>
      <p:sp>
        <p:nvSpPr>
          <p:cNvPr id="37" name="Text 27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18 / 45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· 云计算与边缘计算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云计算弹性伸缩 + 边缘计算实时响应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5486263" cy="2685983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600160"/>
            <a:ext cx="238119" cy="19049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000100" y="1590635"/>
            <a:ext cx="1914096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云计算：弹性算力底座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685783" y="1943051"/>
            <a:ext cx="5038218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按需获取计算资源，像水电一样即开即用。三层服务模式：IaaS（虚拟服务器）、PaaS（开发环境）、SaaS（应用软件）。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83" y="2495488"/>
            <a:ext cx="5029074" cy="68578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800080" y="2609785"/>
            <a:ext cx="4809624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文旅"峰谷效应"痛点：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黄金周票务系统访问量是平时数十倍。传统IT架构要么高峰"崩掉"，要么平时大量闲置。云计算的"弹性伸缩"完美解决——高峰期自动扩容，低谷期自动缩容，节省50%以上平时成本。</a:t>
            </a:r>
            <a:endParaRPr lang="en-US" sz="9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83" y="3257469"/>
            <a:ext cx="5029074" cy="53338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800080" y="3371766"/>
            <a:ext cx="480962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贵州优势：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贵安新区数据中心集群为"一码游贵州"提供云基础设施支撑。SaaS模式让小微文旅企业按月付费即可使用云端管理软件，大幅降低数字化门槛。</a:t>
            </a:r>
            <a:endParaRPr lang="en-US" sz="90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244" y="1333467"/>
            <a:ext cx="5486263" cy="2685983"/>
          </a:xfrm>
          <a:prstGeom prst="rect">
            <a:avLst/>
          </a:prstGeom>
        </p:spPr>
      </p:pic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38" y="1600160"/>
            <a:ext cx="190495" cy="190495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6743531" y="1590635"/>
            <a:ext cx="2104592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边缘计算：就地实时决策</a:t>
            </a:r>
            <a:endParaRPr lang="en-US" sz="1500" dirty="0"/>
          </a:p>
        </p:txBody>
      </p:sp>
      <p:sp>
        <p:nvSpPr>
          <p:cNvPr id="16" name="Text 7"/>
          <p:cNvSpPr/>
          <p:nvPr/>
        </p:nvSpPr>
        <p:spPr>
          <a:xfrm>
            <a:off x="6476838" y="1943051"/>
            <a:ext cx="5038218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将计算推向数据源头——"数据在哪里产生，就在那里处理"。与云计算形成"云边协同"互补架构。</a:t>
            </a:r>
            <a:endParaRPr lang="en-US" sz="105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6838" y="2495488"/>
            <a:ext cx="5029074" cy="533387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6591135" y="2609785"/>
            <a:ext cx="480962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实时响应需求：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人脸识别闸机需200毫秒内完成验证，数据传输到数百公里外云服务器再返回会延迟过高。边缘服务器可就地完成人脸识别，实现毫秒级响应。</a:t>
            </a:r>
            <a:endParaRPr lang="en-US" sz="900" dirty="0"/>
          </a:p>
        </p:txBody>
      </p:sp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6838" y="3105072"/>
            <a:ext cx="5029074" cy="533387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6591135" y="3219370"/>
            <a:ext cx="480962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贵州山地场景：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峡谷和洞穴无稳定信号，边缘计算支持"离线可用、在线同步"——景区关键节点部署边缘服务器，本地处理票务核验、安全监控和导览，网络恢复后再同步云端。</a:t>
            </a:r>
            <a:endParaRPr lang="en-US" sz="900" dirty="0"/>
          </a:p>
        </p:txBody>
      </p:sp>
      <p:sp>
        <p:nvSpPr>
          <p:cNvPr id="21" name="Text 10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19 / 45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· 物联网与人工智能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物联网：数字神经系统 | AI：从自动化到认知数字化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71566"/>
            <a:ext cx="238119" cy="19049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71506" y="1362041"/>
            <a:ext cx="2676077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物联网：让旅游空间可以被感知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7189" y="1714457"/>
            <a:ext cx="5533506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四层架构：感知层→网络层→平台层→应用层。感知设备构成景区"数字神经系统"。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457189" y="2047824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📹 视频摄像头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 客流密度和行为数据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457189" y="2428814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🌡️ 环境传感器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 温湿度、空气质量、水质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457189" y="2809805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📍 GPS/北斗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 追踪观光车实时位置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457189" y="3190795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🚪 智能闸机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 记录进出数据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457189" y="3571786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🗑️ 智能垃圾桶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 监测填充状态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457189" y="3952776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通信协议组合：WiFi（室内高清）、5G（移动低延迟）、LoRa（广覆盖低功耗）、RFID（近距离快速识别）。</a:t>
            </a:r>
            <a:endParaRPr lang="en-US" sz="9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1371566"/>
            <a:ext cx="238119" cy="19049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524462" y="1362041"/>
            <a:ext cx="272370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人工智能：三大支柱 × 四类应用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6210145" y="1714457"/>
            <a:ext cx="5533506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数据+算力+算法=AI三大支柱。文旅AI四大分支：</a:t>
            </a:r>
            <a:endParaRPr lang="en-US" sz="105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2009725"/>
            <a:ext cx="5524362" cy="60958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362541" y="2162121"/>
            <a:ext cx="111401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NLP自然语言处理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6362541" y="2352616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智能客服、AI导游、多语种翻译。大模型从"规则匹配"升级为"意图理解+知识检索+自然生成"。</a:t>
            </a:r>
            <a:endParaRPr lang="en-US" sz="90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2695508"/>
            <a:ext cx="5524362" cy="60958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362541" y="2847904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计算机视觉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6362541" y="3038399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人脸识别入园、游客行为分析、安全隐患自动预警。7×24不知疲倦的"眼睛"。</a:t>
            </a:r>
            <a:endParaRPr lang="en-US" sz="900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3381290"/>
            <a:ext cx="5524362" cy="609585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6362541" y="3533687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推荐系统</a:t>
            </a:r>
            <a:endParaRPr lang="en-US" sz="1050" dirty="0"/>
          </a:p>
        </p:txBody>
      </p:sp>
      <p:sp>
        <p:nvSpPr>
          <p:cNvPr id="25" name="Text 17"/>
          <p:cNvSpPr/>
          <p:nvPr/>
        </p:nvSpPr>
        <p:spPr>
          <a:xfrm>
            <a:off x="6362541" y="3724182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个性化行程规划、"千人千面"精准营销。AI比游客更了解其偏好。</a:t>
            </a:r>
            <a:endParaRPr lang="en-US" sz="900" dirty="0"/>
          </a:p>
        </p:txBody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4067073"/>
            <a:ext cx="5524362" cy="609585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6362541" y="4219470"/>
            <a:ext cx="59015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生成式AI</a:t>
            </a:r>
            <a:endParaRPr lang="en-US" sz="1050" dirty="0"/>
          </a:p>
        </p:txBody>
      </p:sp>
      <p:sp>
        <p:nvSpPr>
          <p:cNvPr id="28" name="Text 19"/>
          <p:cNvSpPr/>
          <p:nvPr/>
        </p:nvSpPr>
        <p:spPr>
          <a:xfrm>
            <a:off x="6362541" y="4409965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自动生成旅行攻略、讲解词、营销文案。"人工编写"→"AI生成+人工审核"。</a:t>
            </a:r>
            <a:endParaRPr lang="en-US" sz="900" dirty="0"/>
          </a:p>
        </p:txBody>
      </p:sp>
      <p:sp>
        <p:nvSpPr>
          <p:cNvPr id="29" name="Text 20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20 / 45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· 区块链与沉浸式技术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区块链构建信任 · 沉浸式技术拓展体验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71566"/>
            <a:ext cx="238119" cy="19049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71506" y="1362041"/>
            <a:ext cx="2485582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区块链：去中心化的信任机器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7189" y="1714457"/>
            <a:ext cx="5533506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四大特征：分布式存储、不可篡改、共识机制、智能合约。用技术手段替代信任中介。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457189" y="2047824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🎫 票务防伪：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每张票唯一链上标识，杜绝"一票多用"。支持合法二次交易。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457189" y="2428814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🎨 数字藏品：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故宫、敦煌、黄果树均推出。核心价值在于文化传播而非短期炒作。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457189" y="2809805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⭐ 可信评价：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评价与真实交易绑定，上链不可篡改，评价者信誉公开可查。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457189" y="3190795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🔍 供应链溯源：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安顺蜡染、苗族银饰——扫码查看从生产到销售完整链路。</a:t>
            </a:r>
            <a:endParaRPr lang="en-US" sz="9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3571786"/>
            <a:ext cx="5524362" cy="30479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33387" y="3647984"/>
            <a:ext cx="538111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理性看待：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区块链在文旅领域仍处探索阶段。肯定其创新价值，同时警惕NFT投机泡沫。</a:t>
            </a:r>
            <a:endParaRPr lang="en-US" sz="9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371566"/>
            <a:ext cx="238119" cy="19049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524462" y="1362041"/>
            <a:ext cx="2276037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沉浸式技术：VR/AR/MR</a:t>
            </a:r>
            <a:endParaRPr lang="en-US" sz="1500" dirty="0"/>
          </a:p>
        </p:txBody>
      </p:sp>
      <p:sp>
        <p:nvSpPr>
          <p:cNvPr id="16" name="Text 10"/>
          <p:cNvSpPr/>
          <p:nvPr/>
        </p:nvSpPr>
        <p:spPr>
          <a:xfrm>
            <a:off x="6210145" y="1714457"/>
            <a:ext cx="5533506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VR完全虚拟 · AR叠加现实 · MR数字与现实交互。核心目标：创造"临场感"。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6210145" y="2047824"/>
            <a:ext cx="553350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🌐 VR云旅游：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西江苗寨5G+VR全景直播，8K全景相机捕捉实时影像。VR自然景观3分钟即产生可测量心理恢复效应。</a:t>
            </a:r>
            <a:endParaRPr lang="en-US" sz="900" dirty="0"/>
          </a:p>
        </p:txBody>
      </p:sp>
      <p:sp>
        <p:nvSpPr>
          <p:cNvPr id="18" name="Text 12"/>
          <p:cNvSpPr/>
          <p:nvPr/>
        </p:nvSpPr>
        <p:spPr>
          <a:xfrm>
            <a:off x="6210145" y="2581210"/>
            <a:ext cx="553350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📱 AR智慧导览：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手机对准古建筑，叠加历史年代、结构、故事。安顺学院实训项目"AR增强现实景区导览系统"。</a:t>
            </a:r>
            <a:endParaRPr lang="en-US" sz="900" dirty="0"/>
          </a:p>
        </p:txBody>
      </p:sp>
      <p:sp>
        <p:nvSpPr>
          <p:cNvPr id="19" name="Text 13"/>
          <p:cNvSpPr/>
          <p:nvPr/>
        </p:nvSpPr>
        <p:spPr>
          <a:xfrm>
            <a:off x="6210145" y="3114597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✨ 数字光影夜游：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黄果树夜游——水流为"屏幕"，山体为"舞台"。个人设备→公共空间的重要拓展。</a:t>
            </a:r>
            <a:endParaRPr lang="en-US" sz="90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3495588"/>
            <a:ext cx="5524362" cy="457189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286343" y="3571786"/>
            <a:ext cx="5381110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体验真实性悖论：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高质量VR可产生接近实地体验的情感反应，但无法替代风吹触觉、水雾气味的"在场感"。目标是找虚拟与实地体验的最佳结合点。</a:t>
            </a:r>
            <a:endParaRPr lang="en-US" sz="900" dirty="0"/>
          </a:p>
        </p:txBody>
      </p:sp>
      <p:sp>
        <p:nvSpPr>
          <p:cNvPr id="22" name="Text 15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21 / 45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 · 数字文旅平台与生态系统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数字文旅平台：类型 · 生态 · 治理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3638459" cy="232404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7684" y="1562061"/>
            <a:ext cx="326661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平台类型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647684" y="1943051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综合OTA：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携程、美团——覆盖吃住行游购娱全链条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647684" y="2324042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目的地智慧平台：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"一码游贵州"——省级全域整合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647684" y="2705032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垂直细分平台：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民宿（途家）、研学、户外等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47684" y="3086023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社交媒体/内容平台：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抖音、小红书、B站——"内容即渠道"</a:t>
            </a:r>
            <a:endParaRPr lang="en-US" sz="9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143" y="1333467"/>
            <a:ext cx="3638459" cy="232404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476638" y="1562061"/>
            <a:ext cx="326661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生态系统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4476638" y="1943051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供给端（景区/酒店/餐饮）→ 提供产品和服务</a:t>
            </a:r>
            <a:endParaRPr lang="en-US" sz="900" dirty="0"/>
          </a:p>
        </p:txBody>
      </p:sp>
      <p:sp>
        <p:nvSpPr>
          <p:cNvPr id="14" name="Text 9"/>
          <p:cNvSpPr/>
          <p:nvPr/>
        </p:nvSpPr>
        <p:spPr>
          <a:xfrm>
            <a:off x="4476638" y="2171646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需求端（游客）→ 消费和体验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4476638" y="2400240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平台方 → 匹配、支付、评价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4476638" y="2628834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第三方服务商 → 技术、内容、数据分析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4476638" y="2857429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两大关键机制：</a:t>
            </a:r>
            <a:endParaRPr lang="en-US" sz="900" dirty="0"/>
          </a:p>
        </p:txBody>
      </p:sp>
      <p:sp>
        <p:nvSpPr>
          <p:cNvPr id="18" name="Text 13"/>
          <p:cNvSpPr/>
          <p:nvPr/>
        </p:nvSpPr>
        <p:spPr>
          <a:xfrm>
            <a:off x="4476638" y="3086023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① 价值共创——各方从生态中获得合理回报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4476638" y="3314617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② 信任机制——信息真实性、交易安全性、服务质量可靠性</a:t>
            </a:r>
            <a:endParaRPr lang="en-US" sz="90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5572" y="1333467"/>
            <a:ext cx="3638459" cy="232404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296068" y="1562061"/>
            <a:ext cx="326661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竞争与治理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8296068" y="1943051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平台竞争：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定价"倾斜"——消费者端免费/低价，供给端收费（佣金10%-25%）</a:t>
            </a:r>
            <a:endParaRPr lang="en-US" sz="900" dirty="0"/>
          </a:p>
        </p:txBody>
      </p:sp>
      <p:sp>
        <p:nvSpPr>
          <p:cNvPr id="23" name="Text 17"/>
          <p:cNvSpPr/>
          <p:nvPr/>
        </p:nvSpPr>
        <p:spPr>
          <a:xfrm>
            <a:off x="8296068" y="2324042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"二选一"争议：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市场监管部门已对多起平台垄断行为进行处罚</a:t>
            </a:r>
            <a:endParaRPr lang="en-US" sz="900" dirty="0"/>
          </a:p>
        </p:txBody>
      </p:sp>
      <p:sp>
        <p:nvSpPr>
          <p:cNvPr id="24" name="Text 18"/>
          <p:cNvSpPr/>
          <p:nvPr/>
        </p:nvSpPr>
        <p:spPr>
          <a:xfrm>
            <a:off x="8296068" y="2552636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"算法权力"：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酒店在OTA上的排名位置可能影响其50%以上订单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8296068" y="2933627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公共vs商业：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公共平台（公信力、全覆盖）与商业平台（技术强、效率高）互补</a:t>
            </a:r>
            <a:endParaRPr lang="en-US" sz="900" dirty="0"/>
          </a:p>
        </p:txBody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809905"/>
            <a:ext cx="11277318" cy="495288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609585" y="3962301"/>
            <a:ext cx="1098167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乡村振兴视角：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数字平台赋能乡村旅游——中小文旅企业如何在OTA平台流量和私域客户资产间取得平衡？API经济与数据共享是打破数据孤岛的关键。</a:t>
            </a:r>
            <a:endParaRPr lang="en-US" sz="1050" dirty="0"/>
          </a:p>
        </p:txBody>
      </p:sp>
      <p:sp>
        <p:nvSpPr>
          <p:cNvPr id="28" name="Text 21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22 / 45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 · 数据要素与文旅数据治理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文旅数据：类型特征、安全隐私与资产化路径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457189" y="1257269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四类文旅数据</a:t>
            </a:r>
            <a:endParaRPr lang="en-US" sz="15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638259"/>
            <a:ext cx="5524362" cy="419090"/>
          </a:xfrm>
          <a:prstGeom prst="rect">
            <a:avLst/>
          </a:prstGeom>
        </p:spPr>
      </p:pic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86" y="1752556"/>
            <a:ext cx="609585" cy="19049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47684" y="177160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游客行为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1295368" y="1752556"/>
            <a:ext cx="3095167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搜索、预订、游览轨迹、消费记录。价值密度高，敏感度高。</a:t>
            </a:r>
            <a:endParaRPr lang="en-US" sz="9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133547"/>
            <a:ext cx="5524362" cy="419090"/>
          </a:xfrm>
          <a:prstGeom prst="rect">
            <a:avLst/>
          </a:prstGeom>
        </p:spPr>
      </p:pic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86" y="2247844"/>
            <a:ext cx="609585" cy="19049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47684" y="2266893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企业经营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1295368" y="2247844"/>
            <a:ext cx="298087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订单、收入、库存、客户关系。数据壁垒高，共享意愿低。</a:t>
            </a:r>
            <a:endParaRPr lang="en-US" sz="9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628834"/>
            <a:ext cx="5524362" cy="419090"/>
          </a:xfrm>
          <a:prstGeom prst="rect">
            <a:avLst/>
          </a:prstGeom>
        </p:spPr>
      </p:pic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486" y="2743131"/>
            <a:ext cx="723882" cy="190495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647684" y="2762181"/>
            <a:ext cx="58063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目的地环境</a:t>
            </a:r>
            <a:endParaRPr lang="en-US" sz="900" dirty="0"/>
          </a:p>
        </p:txBody>
      </p:sp>
      <p:sp>
        <p:nvSpPr>
          <p:cNvPr id="17" name="Text 8"/>
          <p:cNvSpPr/>
          <p:nvPr/>
        </p:nvSpPr>
        <p:spPr>
          <a:xfrm>
            <a:off x="1409665" y="2743131"/>
            <a:ext cx="252368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客流密度、天气、交通、空气质量。公共属性强。</a:t>
            </a:r>
            <a:endParaRPr lang="en-US" sz="9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124122"/>
            <a:ext cx="5524362" cy="419090"/>
          </a:xfrm>
          <a:prstGeom prst="rect">
            <a:avLst/>
          </a:prstGeom>
        </p:spPr>
      </p:pic>
      <p:pic>
        <p:nvPicPr>
          <p:cNvPr id="1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486" y="3238419"/>
            <a:ext cx="981050" cy="190495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647684" y="3257469"/>
            <a:ext cx="83779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UGC与社交媒体</a:t>
            </a:r>
            <a:endParaRPr lang="en-US" sz="900" dirty="0"/>
          </a:p>
        </p:txBody>
      </p:sp>
      <p:sp>
        <p:nvSpPr>
          <p:cNvPr id="21" name="Text 10"/>
          <p:cNvSpPr/>
          <p:nvPr/>
        </p:nvSpPr>
        <p:spPr>
          <a:xfrm>
            <a:off x="1666833" y="3238419"/>
            <a:ext cx="275227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游记、短视频、在线评论、评分。体量大，非结构化。</a:t>
            </a:r>
            <a:endParaRPr lang="en-US" sz="900" dirty="0"/>
          </a:p>
        </p:txBody>
      </p:sp>
      <p:sp>
        <p:nvSpPr>
          <p:cNvPr id="22" name="Text 11"/>
          <p:cNvSpPr/>
          <p:nvPr/>
        </p:nvSpPr>
        <p:spPr>
          <a:xfrm>
            <a:off x="6210145" y="1257269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"三法一条例"法规体系</a:t>
            </a:r>
            <a:endParaRPr lang="en-US" sz="1500" dirty="0"/>
          </a:p>
        </p:txBody>
      </p:sp>
      <p:sp>
        <p:nvSpPr>
          <p:cNvPr id="23" name="Text 12"/>
          <p:cNvSpPr/>
          <p:nvPr/>
        </p:nvSpPr>
        <p:spPr>
          <a:xfrm>
            <a:off x="6210145" y="1638259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《数据安全法》：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确立数据分类分级保护制度</a:t>
            </a:r>
            <a:endParaRPr lang="en-US" sz="900" dirty="0"/>
          </a:p>
        </p:txBody>
      </p:sp>
      <p:sp>
        <p:nvSpPr>
          <p:cNvPr id="24" name="Text 13"/>
          <p:cNvSpPr/>
          <p:nvPr/>
        </p:nvSpPr>
        <p:spPr>
          <a:xfrm>
            <a:off x="6210145" y="2019250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《个人信息保护法》：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明确"告知-同意"原则，赋予用户删除权、可携带权</a:t>
            </a:r>
            <a:endParaRPr lang="en-US" sz="900" dirty="0"/>
          </a:p>
        </p:txBody>
      </p:sp>
      <p:sp>
        <p:nvSpPr>
          <p:cNvPr id="25" name="Text 14"/>
          <p:cNvSpPr/>
          <p:nvPr/>
        </p:nvSpPr>
        <p:spPr>
          <a:xfrm>
            <a:off x="6210145" y="2400240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《网络安全法》：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网络运营者安全保护义务</a:t>
            </a:r>
            <a:endParaRPr lang="en-US" sz="900" dirty="0"/>
          </a:p>
        </p:txBody>
      </p:sp>
      <p:sp>
        <p:nvSpPr>
          <p:cNvPr id="26" name="Text 15"/>
          <p:cNvSpPr/>
          <p:nvPr/>
        </p:nvSpPr>
        <p:spPr>
          <a:xfrm>
            <a:off x="6210145" y="2781230"/>
            <a:ext cx="553350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《关键信息基础设施安全保护条例》：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重点保障</a:t>
            </a:r>
            <a:endParaRPr lang="en-US" sz="900" dirty="0"/>
          </a:p>
        </p:txBody>
      </p:sp>
      <p:sp>
        <p:nvSpPr>
          <p:cNvPr id="27" name="Text 16"/>
          <p:cNvSpPr/>
          <p:nvPr/>
        </p:nvSpPr>
        <p:spPr>
          <a:xfrm>
            <a:off x="6210145" y="3238419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数据确权"三权分置"</a:t>
            </a:r>
            <a:endParaRPr lang="en-US" sz="1350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3581310"/>
            <a:ext cx="1790655" cy="457189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6876878" y="365750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数据资源</a:t>
            </a:r>
            <a:endParaRPr lang="en-US" sz="900" dirty="0"/>
          </a:p>
        </p:txBody>
      </p:sp>
      <p:sp>
        <p:nvSpPr>
          <p:cNvPr id="30" name="Text 18"/>
          <p:cNvSpPr/>
          <p:nvPr/>
        </p:nvSpPr>
        <p:spPr>
          <a:xfrm>
            <a:off x="6934027" y="3809905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持有权</a:t>
            </a:r>
            <a:endParaRPr lang="en-US" sz="900" dirty="0"/>
          </a:p>
        </p:txBody>
      </p:sp>
      <p:pic>
        <p:nvPicPr>
          <p:cNvPr id="3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76998" y="3581310"/>
            <a:ext cx="1790655" cy="457189"/>
          </a:xfrm>
          <a:prstGeom prst="rect">
            <a:avLst/>
          </a:prstGeom>
        </p:spPr>
      </p:pic>
      <p:sp>
        <p:nvSpPr>
          <p:cNvPr id="32" name="Text 19"/>
          <p:cNvSpPr/>
          <p:nvPr/>
        </p:nvSpPr>
        <p:spPr>
          <a:xfrm>
            <a:off x="8743731" y="365750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数据加工</a:t>
            </a:r>
            <a:endParaRPr lang="en-US" sz="900" dirty="0"/>
          </a:p>
        </p:txBody>
      </p:sp>
      <p:sp>
        <p:nvSpPr>
          <p:cNvPr id="33" name="Text 20"/>
          <p:cNvSpPr/>
          <p:nvPr/>
        </p:nvSpPr>
        <p:spPr>
          <a:xfrm>
            <a:off x="8800880" y="3809905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使用权</a:t>
            </a:r>
            <a:endParaRPr lang="en-US" sz="900" dirty="0"/>
          </a:p>
        </p:txBody>
      </p:sp>
      <p:pic>
        <p:nvPicPr>
          <p:cNvPr id="3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43851" y="3581310"/>
            <a:ext cx="1790655" cy="457189"/>
          </a:xfrm>
          <a:prstGeom prst="rect">
            <a:avLst/>
          </a:prstGeom>
        </p:spPr>
      </p:pic>
      <p:sp>
        <p:nvSpPr>
          <p:cNvPr id="35" name="Text 21"/>
          <p:cNvSpPr/>
          <p:nvPr/>
        </p:nvSpPr>
        <p:spPr>
          <a:xfrm>
            <a:off x="10610585" y="365750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数据产品</a:t>
            </a:r>
            <a:endParaRPr lang="en-US" sz="900" dirty="0"/>
          </a:p>
        </p:txBody>
      </p:sp>
      <p:sp>
        <p:nvSpPr>
          <p:cNvPr id="36" name="Text 22"/>
          <p:cNvSpPr/>
          <p:nvPr/>
        </p:nvSpPr>
        <p:spPr>
          <a:xfrm>
            <a:off x="10667733" y="3809905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经营权</a:t>
            </a:r>
            <a:endParaRPr lang="en-US" sz="900" dirty="0"/>
          </a:p>
        </p:txBody>
      </p:sp>
      <p:sp>
        <p:nvSpPr>
          <p:cNvPr id="37" name="Text 23"/>
          <p:cNvSpPr/>
          <p:nvPr/>
        </p:nvSpPr>
        <p:spPr>
          <a:xfrm>
            <a:off x="6210145" y="4114697"/>
            <a:ext cx="553350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平衡数据保护与利用。但数据资产估值、交易定价和市场机制仍待完善。</a:t>
            </a:r>
            <a:endParaRPr lang="en-US" sz="900" dirty="0"/>
          </a:p>
        </p:txBody>
      </p:sp>
      <p:pic>
        <p:nvPicPr>
          <p:cNvPr id="3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189" y="4419490"/>
            <a:ext cx="11277318" cy="495288"/>
          </a:xfrm>
          <a:prstGeom prst="rect">
            <a:avLst/>
          </a:prstGeom>
        </p:spPr>
      </p:pic>
      <p:sp>
        <p:nvSpPr>
          <p:cNvPr id="39" name="Text 24"/>
          <p:cNvSpPr/>
          <p:nvPr/>
        </p:nvSpPr>
        <p:spPr>
          <a:xfrm>
            <a:off x="609585" y="4571886"/>
            <a:ext cx="1098167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数据治理框架：</a:t>
            </a:r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采集质量管理 → 安全隐私保护 → 确权交易全流程。文旅主体需建立适配自身的数据治理框架，在释放数据要素创新价值的同时守住安全、隐私和公平底线。</a:t>
            </a:r>
            <a:endParaRPr lang="en-US" sz="1050" dirty="0"/>
          </a:p>
        </p:txBody>
      </p:sp>
      <p:sp>
        <p:nvSpPr>
          <p:cNvPr id="40" name="Text 25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23 / 45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62461" y="1762081"/>
            <a:ext cx="1085442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7200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III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5410065" y="2905052"/>
            <a:ext cx="138071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AFAF9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第三篇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5095748" y="3590835"/>
            <a:ext cx="2009344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D6D3D1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业态与场景创新</a:t>
            </a:r>
            <a:endParaRPr lang="en-US" sz="22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659" y="4238519"/>
            <a:ext cx="914377" cy="190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2895528" y="4562361"/>
            <a:ext cx="6409784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 数字文旅产品创新 · 第8章 智慧景区与目的地数字化 · 第9章 数字文旅消费新场景 · 第10章 文化遗产数字化活化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24 / 45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 · 数字文旅产品创新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数字文旅产品三类：数字化传统、数字原生、线上线下融合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11277318" cy="41909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1333467"/>
            <a:ext cx="2237938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产品类型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2685983" y="1333467"/>
            <a:ext cx="315231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核心特征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5819630" y="1333467"/>
            <a:ext cx="3714276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典型案例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9515237" y="1333467"/>
            <a:ext cx="2237938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价值创造</a:t>
            </a:r>
            <a:endParaRPr lang="en-US" sz="10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752556"/>
            <a:ext cx="11277318" cy="42861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189" y="1752556"/>
            <a:ext cx="223793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数字化传统产品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2685983" y="1752556"/>
            <a:ext cx="315231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产品形态不变，交付数字化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5819630" y="1752556"/>
            <a:ext cx="371427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电子票务、在线预订、智能导览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9515237" y="1752556"/>
            <a:ext cx="223793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提升效率和便利性</a:t>
            </a:r>
            <a:endParaRPr lang="en-US" sz="10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181170"/>
            <a:ext cx="11277318" cy="428614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457189" y="2181170"/>
            <a:ext cx="223793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数字原生文旅产品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2685983" y="2181170"/>
            <a:ext cx="315231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完全在数字空间消费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5819630" y="2181170"/>
            <a:ext cx="371427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VR景区游览、数字藏品、AI攻略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9515237" y="2181170"/>
            <a:ext cx="223793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创造新的数字价值</a:t>
            </a:r>
            <a:endParaRPr lang="en-US" sz="105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609785"/>
            <a:ext cx="11277318" cy="428614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457189" y="2609785"/>
            <a:ext cx="223793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线上线下融合产品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2685983" y="2609785"/>
            <a:ext cx="3152315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数字内容叠加实体空间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5819630" y="2609785"/>
            <a:ext cx="3714276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AR实景游戏、数字光影夜游</a:t>
            </a:r>
            <a:endParaRPr lang="en-US" sz="1050" dirty="0"/>
          </a:p>
        </p:txBody>
      </p:sp>
      <p:sp>
        <p:nvSpPr>
          <p:cNvPr id="24" name="Text 17"/>
          <p:cNvSpPr/>
          <p:nvPr/>
        </p:nvSpPr>
        <p:spPr>
          <a:xfrm>
            <a:off x="9515237" y="2609785"/>
            <a:ext cx="2237938" cy="428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增强实体体验</a:t>
            </a:r>
            <a:endParaRPr lang="en-US" sz="1050" dirty="0"/>
          </a:p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295568"/>
            <a:ext cx="190495" cy="190495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723882" y="3286043"/>
            <a:ext cx="134261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设计方法三工具</a:t>
            </a:r>
            <a:endParaRPr lang="en-US" sz="1500" dirty="0"/>
          </a:p>
        </p:txBody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638459"/>
            <a:ext cx="5524362" cy="609585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571486" y="3790855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用户旅程地图</a:t>
            </a:r>
            <a:endParaRPr lang="en-US" sz="1050" dirty="0"/>
          </a:p>
        </p:txBody>
      </p:sp>
      <p:sp>
        <p:nvSpPr>
          <p:cNvPr id="29" name="Text 20"/>
          <p:cNvSpPr/>
          <p:nvPr/>
        </p:nvSpPr>
        <p:spPr>
          <a:xfrm>
            <a:off x="571486" y="3981350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可视化游客从行前到行后的全部触点，发现痛点与机会点</a:t>
            </a:r>
            <a:endParaRPr lang="en-US" sz="900" dirty="0"/>
          </a:p>
        </p:txBody>
      </p:sp>
      <p:pic>
        <p:nvPicPr>
          <p:cNvPr id="3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4324242"/>
            <a:ext cx="5524362" cy="609585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571486" y="4476638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服务蓝图</a:t>
            </a:r>
            <a:endParaRPr lang="en-US" sz="1050" dirty="0"/>
          </a:p>
        </p:txBody>
      </p:sp>
      <p:sp>
        <p:nvSpPr>
          <p:cNvPr id="32" name="Text 22"/>
          <p:cNvSpPr/>
          <p:nvPr/>
        </p:nvSpPr>
        <p:spPr>
          <a:xfrm>
            <a:off x="571486" y="4667133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将前台服务与后台流程关联，识别服务失败点</a:t>
            </a:r>
            <a:endParaRPr lang="en-US" sz="900" dirty="0"/>
          </a:p>
        </p:txBody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5010025"/>
            <a:ext cx="5524362" cy="609585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571486" y="5162421"/>
            <a:ext cx="100924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MVP与快速迭代</a:t>
            </a:r>
            <a:endParaRPr lang="en-US" sz="1050" dirty="0"/>
          </a:p>
        </p:txBody>
      </p:sp>
      <p:sp>
        <p:nvSpPr>
          <p:cNvPr id="35" name="Text 24"/>
          <p:cNvSpPr/>
          <p:nvPr/>
        </p:nvSpPr>
        <p:spPr>
          <a:xfrm>
            <a:off x="571486" y="5352916"/>
            <a:ext cx="530491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最小可行产品——快速验证、持续优化，避免"大而全"一次建成</a:t>
            </a:r>
            <a:endParaRPr lang="en-US" sz="900" dirty="0"/>
          </a:p>
        </p:txBody>
      </p:sp>
      <p:pic>
        <p:nvPicPr>
          <p:cNvPr id="3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3295568"/>
            <a:ext cx="123822" cy="190495"/>
          </a:xfrm>
          <a:prstGeom prst="rect">
            <a:avLst/>
          </a:prstGeom>
        </p:spPr>
      </p:pic>
      <p:sp>
        <p:nvSpPr>
          <p:cNvPr id="37" name="Text 25"/>
          <p:cNvSpPr/>
          <p:nvPr/>
        </p:nvSpPr>
        <p:spPr>
          <a:xfrm>
            <a:off x="6410165" y="3286043"/>
            <a:ext cx="1533106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贵州产品创新实践</a:t>
            </a:r>
            <a:endParaRPr lang="en-US" sz="1500" dirty="0"/>
          </a:p>
        </p:txBody>
      </p:sp>
      <p:pic>
        <p:nvPicPr>
          <p:cNvPr id="3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145" y="3638459"/>
            <a:ext cx="5524362" cy="609585"/>
          </a:xfrm>
          <a:prstGeom prst="rect">
            <a:avLst/>
          </a:prstGeom>
        </p:spPr>
      </p:pic>
      <p:sp>
        <p:nvSpPr>
          <p:cNvPr id="39" name="Text 26"/>
          <p:cNvSpPr/>
          <p:nvPr/>
        </p:nvSpPr>
        <p:spPr>
          <a:xfrm>
            <a:off x="6362541" y="3790855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黄果树夜游数字化升级</a:t>
            </a:r>
            <a:endParaRPr lang="en-US" sz="1050" dirty="0"/>
          </a:p>
        </p:txBody>
      </p:sp>
      <p:sp>
        <p:nvSpPr>
          <p:cNvPr id="40" name="Text 27"/>
          <p:cNvSpPr/>
          <p:nvPr/>
        </p:nvSpPr>
        <p:spPr>
          <a:xfrm>
            <a:off x="6362541" y="3981350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数字光影与瀑布景观结合，夜间经济新增长点</a:t>
            </a:r>
            <a:endParaRPr lang="en-US" sz="900" dirty="0"/>
          </a:p>
        </p:txBody>
      </p:sp>
      <p:pic>
        <p:nvPicPr>
          <p:cNvPr id="4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145" y="4324242"/>
            <a:ext cx="5524362" cy="609585"/>
          </a:xfrm>
          <a:prstGeom prst="rect">
            <a:avLst/>
          </a:prstGeom>
        </p:spPr>
      </p:pic>
      <p:sp>
        <p:nvSpPr>
          <p:cNvPr id="42" name="Text 28"/>
          <p:cNvSpPr/>
          <p:nvPr/>
        </p:nvSpPr>
        <p:spPr>
          <a:xfrm>
            <a:off x="6362541" y="4476638"/>
            <a:ext cx="120926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天龙屯堡沉浸式体验</a:t>
            </a:r>
            <a:endParaRPr lang="en-US" sz="1050" dirty="0"/>
          </a:p>
        </p:txBody>
      </p:sp>
      <p:sp>
        <p:nvSpPr>
          <p:cNvPr id="43" name="Text 29"/>
          <p:cNvSpPr/>
          <p:nvPr/>
        </p:nvSpPr>
        <p:spPr>
          <a:xfrm>
            <a:off x="6362541" y="4667133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600年明代军屯文化数字化再现</a:t>
            </a:r>
            <a:endParaRPr lang="en-US" sz="900" dirty="0"/>
          </a:p>
        </p:txBody>
      </p:sp>
      <p:pic>
        <p:nvPicPr>
          <p:cNvPr id="4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145" y="5010025"/>
            <a:ext cx="5524362" cy="609585"/>
          </a:xfrm>
          <a:prstGeom prst="rect">
            <a:avLst/>
          </a:prstGeom>
        </p:spPr>
      </p:pic>
      <p:sp>
        <p:nvSpPr>
          <p:cNvPr id="45" name="Text 30"/>
          <p:cNvSpPr/>
          <p:nvPr/>
        </p:nvSpPr>
        <p:spPr>
          <a:xfrm>
            <a:off x="6362541" y="5162421"/>
            <a:ext cx="14759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安顺蜡染数字化体验工坊</a:t>
            </a:r>
            <a:endParaRPr lang="en-US" sz="1050" dirty="0"/>
          </a:p>
        </p:txBody>
      </p:sp>
      <p:sp>
        <p:nvSpPr>
          <p:cNvPr id="46" name="Text 31"/>
          <p:cNvSpPr/>
          <p:nvPr/>
        </p:nvSpPr>
        <p:spPr>
          <a:xfrm>
            <a:off x="6362541" y="5352916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非遗技艺+数字化设计+沉浸式体验</a:t>
            </a:r>
            <a:endParaRPr lang="en-US" sz="900" dirty="0"/>
          </a:p>
        </p:txBody>
      </p:sp>
      <p:pic>
        <p:nvPicPr>
          <p:cNvPr id="47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145" y="5733907"/>
            <a:ext cx="5524362" cy="533387"/>
          </a:xfrm>
          <a:prstGeom prst="rect">
            <a:avLst/>
          </a:prstGeom>
        </p:spPr>
      </p:pic>
      <p:sp>
        <p:nvSpPr>
          <p:cNvPr id="48" name="Text 32"/>
          <p:cNvSpPr/>
          <p:nvPr/>
        </p:nvSpPr>
        <p:spPr>
          <a:xfrm>
            <a:off x="6324442" y="5848204"/>
            <a:ext cx="5304912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IP数字化开发路径：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数字藏品 → 数字内容生态 → 跨界合作。安顺地戏数字活化产品、屯堡文化IP是典型案例。</a:t>
            </a:r>
            <a:endParaRPr lang="en-US" sz="900" dirty="0"/>
          </a:p>
        </p:txBody>
      </p:sp>
      <p:sp>
        <p:nvSpPr>
          <p:cNvPr id="49" name="Text 33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25 / 45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 · 智慧景区与目的地数字化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黄果树：世界级旅游景区的智慧化实践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95368"/>
            <a:ext cx="238119" cy="19049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71506" y="1285843"/>
            <a:ext cx="1914096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智慧景区四大核心系统</a:t>
            </a:r>
            <a:endParaRPr lang="en-US" sz="15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638259"/>
            <a:ext cx="5524362" cy="60958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09585" y="1790655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票务与预约系统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09585" y="1981150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实名制分时预约，从源头控制入园节奏</a:t>
            </a:r>
            <a:endParaRPr lang="en-US" sz="9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362141"/>
            <a:ext cx="5524362" cy="60958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09585" y="2514537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客流监测与调度</a:t>
            </a:r>
            <a:endParaRPr lang="en-US" sz="1050" dirty="0"/>
          </a:p>
        </p:txBody>
      </p:sp>
      <p:sp>
        <p:nvSpPr>
          <p:cNvPr id="12" name="Text 6"/>
          <p:cNvSpPr/>
          <p:nvPr/>
        </p:nvSpPr>
        <p:spPr>
          <a:xfrm>
            <a:off x="609585" y="2705032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视频监控+物联网传感+可视化调度平台</a:t>
            </a:r>
            <a:endParaRPr lang="en-US" sz="9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086023"/>
            <a:ext cx="5524362" cy="60958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09585" y="3238419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智能导览与解说</a:t>
            </a:r>
            <a:endParaRPr lang="en-US" sz="1050" dirty="0"/>
          </a:p>
        </p:txBody>
      </p:sp>
      <p:sp>
        <p:nvSpPr>
          <p:cNvPr id="15" name="Text 8"/>
          <p:cNvSpPr/>
          <p:nvPr/>
        </p:nvSpPr>
        <p:spPr>
          <a:xfrm>
            <a:off x="609585" y="3428914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基于位置的多语种自动触发导览</a:t>
            </a:r>
            <a:endParaRPr lang="en-US" sz="9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809905"/>
            <a:ext cx="5524362" cy="609585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09585" y="3962301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安全应急管理</a:t>
            </a:r>
            <a:endParaRPr lang="en-US" sz="1050" dirty="0"/>
          </a:p>
        </p:txBody>
      </p:sp>
      <p:sp>
        <p:nvSpPr>
          <p:cNvPr id="18" name="Text 10"/>
          <p:cNvSpPr/>
          <p:nvPr/>
        </p:nvSpPr>
        <p:spPr>
          <a:xfrm>
            <a:off x="609585" y="4152796"/>
            <a:ext cx="52668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分级响应+分流预案+突发处置+系统故障兜底</a:t>
            </a:r>
            <a:endParaRPr lang="en-US" sz="90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1295368"/>
            <a:ext cx="190495" cy="190495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6476838" y="1285843"/>
            <a:ext cx="135213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"三位一体"系统</a:t>
            </a:r>
            <a:endParaRPr lang="en-US" sz="150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638259"/>
            <a:ext cx="5524362" cy="876278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6362541" y="1790655"/>
            <a:ext cx="52287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时空客流引导 · 动态容量管控 · 智能设施协同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6362541" y="2057349"/>
            <a:ext cx="522871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动态定价机制：次梯度投影算法实时分析客流密度、天气状况和历史数据，拥堵时段自动上调票价（浮动±10%），引导错峰游览。</a:t>
            </a:r>
            <a:endParaRPr lang="en-US" sz="90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2628834"/>
            <a:ext cx="2724082" cy="457189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7315017" y="2705032"/>
            <a:ext cx="533006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5803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↓ 约30%</a:t>
            </a:r>
            <a:endParaRPr lang="en-US" sz="900" dirty="0"/>
          </a:p>
        </p:txBody>
      </p:sp>
      <p:sp>
        <p:nvSpPr>
          <p:cNvPr id="26" name="Text 15"/>
          <p:cNvSpPr/>
          <p:nvPr/>
        </p:nvSpPr>
        <p:spPr>
          <a:xfrm>
            <a:off x="7114997" y="2857429"/>
            <a:ext cx="923521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核心景点排队时间</a:t>
            </a:r>
            <a:endParaRPr lang="en-US" sz="900" dirty="0"/>
          </a:p>
        </p:txBody>
      </p:sp>
      <p:pic>
        <p:nvPicPr>
          <p:cNvPr id="2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0425" y="2628834"/>
            <a:ext cx="2724082" cy="457189"/>
          </a:xfrm>
          <a:prstGeom prst="rect">
            <a:avLst/>
          </a:prstGeom>
        </p:spPr>
      </p:pic>
      <p:sp>
        <p:nvSpPr>
          <p:cNvPr id="28" name="Text 16"/>
          <p:cNvSpPr/>
          <p:nvPr/>
        </p:nvSpPr>
        <p:spPr>
          <a:xfrm>
            <a:off x="9991475" y="2705032"/>
            <a:ext cx="78065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↑ 10%-15%</a:t>
            </a:r>
            <a:endParaRPr lang="en-US" sz="900" dirty="0"/>
          </a:p>
        </p:txBody>
      </p:sp>
      <p:sp>
        <p:nvSpPr>
          <p:cNvPr id="29" name="Text 17"/>
          <p:cNvSpPr/>
          <p:nvPr/>
        </p:nvSpPr>
        <p:spPr>
          <a:xfrm>
            <a:off x="10029574" y="2857429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票务收入增加</a:t>
            </a:r>
            <a:endParaRPr lang="en-US" sz="900" dirty="0"/>
          </a:p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145" y="3200320"/>
            <a:ext cx="5524362" cy="533387"/>
          </a:xfrm>
          <a:prstGeom prst="rect">
            <a:avLst/>
          </a:prstGeom>
        </p:spPr>
      </p:pic>
      <p:sp>
        <p:nvSpPr>
          <p:cNvPr id="31" name="Text 18"/>
          <p:cNvSpPr/>
          <p:nvPr/>
        </p:nvSpPr>
        <p:spPr>
          <a:xfrm>
            <a:off x="6324442" y="3314617"/>
            <a:ext cx="5304912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安顺全域旅游智慧化：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黄果树+龙宫+格凸河+安顺古城+屯堡文化区域联动。山地型景区智慧化挑战——地形复杂、网络覆盖不均匀。</a:t>
            </a:r>
            <a:endParaRPr lang="en-US" sz="900" dirty="0"/>
          </a:p>
        </p:txBody>
      </p:sp>
      <p:sp>
        <p:nvSpPr>
          <p:cNvPr id="32" name="Text 19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26 / 45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第9章 · 数字文旅消费新场景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Z世代·银发族·直播·云游：消费行为变革全景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57269"/>
            <a:ext cx="3638459" cy="2285943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495388"/>
            <a:ext cx="219070" cy="17144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42951" y="1476338"/>
            <a:ext cx="1037818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消费群体画像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828754"/>
            <a:ext cx="3266613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数字原住民/Z世代：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追求个性化、社交分享驱动、"种草"文化。短视频和直播是核心信息渠道。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647684" y="2362141"/>
            <a:ext cx="3266613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银发族：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数字参与度上升但面临数字鸿沟。大字版、一键操作、语音交互是关键需求。</a:t>
            </a:r>
            <a:endParaRPr lang="en-US" sz="9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143" y="1257269"/>
            <a:ext cx="3638459" cy="2285943"/>
          </a:xfrm>
          <a:prstGeom prst="rect">
            <a:avLst/>
          </a:prstGeom>
        </p:spPr>
      </p:pic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638" y="1495388"/>
            <a:ext cx="200020" cy="171446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743331" y="1476338"/>
            <a:ext cx="866373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消费新模式</a:t>
            </a:r>
            <a:endParaRPr lang="en-US" sz="1350" dirty="0"/>
          </a:p>
        </p:txBody>
      </p:sp>
      <p:sp>
        <p:nvSpPr>
          <p:cNvPr id="13" name="Text 6"/>
          <p:cNvSpPr/>
          <p:nvPr/>
        </p:nvSpPr>
        <p:spPr>
          <a:xfrm>
            <a:off x="4476638" y="1828754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📱 直播文旅：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实时互动+限时优惠+沉浸式体验预告</a:t>
            </a:r>
            <a:endParaRPr lang="en-US" sz="900" dirty="0"/>
          </a:p>
        </p:txBody>
      </p:sp>
      <p:sp>
        <p:nvSpPr>
          <p:cNvPr id="14" name="Text 7"/>
          <p:cNvSpPr/>
          <p:nvPr/>
        </p:nvSpPr>
        <p:spPr>
          <a:xfrm>
            <a:off x="4476638" y="2209745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☁️ 云旅游：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虚拟体验→激发实地旅游意愿</a:t>
            </a:r>
            <a:endParaRPr lang="en-US" sz="900" dirty="0"/>
          </a:p>
        </p:txBody>
      </p:sp>
      <p:sp>
        <p:nvSpPr>
          <p:cNvPr id="15" name="Text 8"/>
          <p:cNvSpPr/>
          <p:nvPr/>
        </p:nvSpPr>
        <p:spPr>
          <a:xfrm>
            <a:off x="4476638" y="2590735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🛒 社交电商：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小红书种草→OTA下单的消费链路</a:t>
            </a:r>
            <a:endParaRPr lang="en-US" sz="900" dirty="0"/>
          </a:p>
        </p:txBody>
      </p:sp>
      <p:sp>
        <p:nvSpPr>
          <p:cNvPr id="16" name="Text 9"/>
          <p:cNvSpPr/>
          <p:nvPr/>
        </p:nvSpPr>
        <p:spPr>
          <a:xfrm>
            <a:off x="4476638" y="2971726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♻️ 订阅制/会员经济：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景区年卡+专属权益+复购激励</a:t>
            </a:r>
            <a:endParaRPr lang="en-US" sz="9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572" y="1257269"/>
            <a:ext cx="3638459" cy="2285943"/>
          </a:xfrm>
          <a:prstGeom prst="rect">
            <a:avLst/>
          </a:prstGeom>
        </p:spPr>
      </p:pic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6068" y="1495388"/>
            <a:ext cx="200020" cy="171446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8562761" y="1476338"/>
            <a:ext cx="1037818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贵州特色实践</a:t>
            </a:r>
            <a:endParaRPr lang="en-US" sz="1350" dirty="0"/>
          </a:p>
        </p:txBody>
      </p:sp>
      <p:sp>
        <p:nvSpPr>
          <p:cNvPr id="20" name="Text 11"/>
          <p:cNvSpPr/>
          <p:nvPr/>
        </p:nvSpPr>
        <p:spPr>
          <a:xfrm>
            <a:off x="8296068" y="1828754"/>
            <a:ext cx="3266613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"多彩贵州"消费券：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数字化发放、精准核销、大数据追踪效果</a:t>
            </a:r>
            <a:endParaRPr lang="en-US" sz="900" dirty="0"/>
          </a:p>
        </p:txBody>
      </p:sp>
      <p:sp>
        <p:nvSpPr>
          <p:cNvPr id="21" name="Text 12"/>
          <p:cNvSpPr/>
          <p:nvPr/>
        </p:nvSpPr>
        <p:spPr>
          <a:xfrm>
            <a:off x="8296068" y="2362141"/>
            <a:ext cx="3266613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安顺美食短视频传播：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SOR理论——食品视频博客→消费者情感反应→购买意愿</a:t>
            </a:r>
            <a:endParaRPr lang="en-US" sz="900" dirty="0"/>
          </a:p>
        </p:txBody>
      </p:sp>
      <p:sp>
        <p:nvSpPr>
          <p:cNvPr id="22" name="Text 13"/>
          <p:cNvSpPr/>
          <p:nvPr/>
        </p:nvSpPr>
        <p:spPr>
          <a:xfrm>
            <a:off x="8296068" y="2895528"/>
            <a:ext cx="3266613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民族文化消费转型：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苗绣、蜡染从"纪念品"向"数字藏品+实体体验"升级</a:t>
            </a:r>
            <a:endParaRPr lang="en-US" sz="90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695608"/>
            <a:ext cx="11277318" cy="685783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609585" y="3848004"/>
            <a:ext cx="1098167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消费场景设计要素：</a:t>
            </a:r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场景理论——物理空间+数字叠加+社交互动+情感共鸣。山地旅游数字化消费场景需考虑地形限制、气候多变、文化原真性保护。生态文明理念：数字技术助力绿色旅游。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27 / 45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 · 文化遗产数字化活化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文化遗产数字化：采集·展示·活化的全链条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57269"/>
            <a:ext cx="3638459" cy="1714457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533487"/>
            <a:ext cx="171446" cy="17144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95328" y="1514437"/>
            <a:ext cx="1380710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数字化采集与记录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866853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三维扫描与摄影测量——古建筑、文物高精度建模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647684" y="2095448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非遗数字化记录——传统技艺过程、民俗活动全程影像采集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647684" y="2324042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口述历史数字化——传承人口述影音档案</a:t>
            </a:r>
            <a:endParaRPr lang="en-US" sz="9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143" y="1257269"/>
            <a:ext cx="3638459" cy="1714457"/>
          </a:xfrm>
          <a:prstGeom prst="rect">
            <a:avLst/>
          </a:prstGeom>
        </p:spPr>
      </p:pic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638" y="1533487"/>
            <a:ext cx="200020" cy="171446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4743331" y="1514437"/>
            <a:ext cx="1380710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数字化展示与传播</a:t>
            </a:r>
            <a:endParaRPr lang="en-US" sz="1350" dirty="0"/>
          </a:p>
        </p:txBody>
      </p:sp>
      <p:sp>
        <p:nvSpPr>
          <p:cNvPr id="14" name="Text 7"/>
          <p:cNvSpPr/>
          <p:nvPr/>
        </p:nvSpPr>
        <p:spPr>
          <a:xfrm>
            <a:off x="4476638" y="1866853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虚拟博物馆与在线展览——故宫"全景故宫"</a:t>
            </a:r>
            <a:endParaRPr lang="en-US" sz="900" dirty="0"/>
          </a:p>
        </p:txBody>
      </p:sp>
      <p:sp>
        <p:nvSpPr>
          <p:cNvPr id="15" name="Text 8"/>
          <p:cNvSpPr/>
          <p:nvPr/>
        </p:nvSpPr>
        <p:spPr>
          <a:xfrm>
            <a:off x="4476638" y="2095448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AR/VR文化遗产体验——历史场景"穿越"</a:t>
            </a:r>
            <a:endParaRPr lang="en-US" sz="900" dirty="0"/>
          </a:p>
        </p:txBody>
      </p:sp>
      <p:sp>
        <p:nvSpPr>
          <p:cNvPr id="16" name="Text 9"/>
          <p:cNvSpPr/>
          <p:nvPr/>
        </p:nvSpPr>
        <p:spPr>
          <a:xfrm>
            <a:off x="4476638" y="2324042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社交媒体传播——短视频让文化遗产"出圈"</a:t>
            </a:r>
            <a:endParaRPr lang="en-US" sz="9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572" y="1257269"/>
            <a:ext cx="3638459" cy="1714457"/>
          </a:xfrm>
          <a:prstGeom prst="rect">
            <a:avLst/>
          </a:prstGeom>
        </p:spPr>
      </p:pic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6068" y="1533487"/>
            <a:ext cx="171446" cy="171446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8543711" y="1514437"/>
            <a:ext cx="694927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贵州路径</a:t>
            </a:r>
            <a:endParaRPr lang="en-US" sz="1350" dirty="0"/>
          </a:p>
        </p:txBody>
      </p:sp>
      <p:sp>
        <p:nvSpPr>
          <p:cNvPr id="20" name="Text 11"/>
          <p:cNvSpPr/>
          <p:nvPr/>
        </p:nvSpPr>
        <p:spPr>
          <a:xfrm>
            <a:off x="8296068" y="1866853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屯堡文化数字化活化：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天龙屯堡——600年明代军屯文化IP。地戏数字化采集与VR再现。</a:t>
            </a:r>
            <a:endParaRPr lang="en-US" sz="900" dirty="0"/>
          </a:p>
        </p:txBody>
      </p:sp>
      <p:sp>
        <p:nvSpPr>
          <p:cNvPr id="21" name="Text 12"/>
          <p:cNvSpPr/>
          <p:nvPr/>
        </p:nvSpPr>
        <p:spPr>
          <a:xfrm>
            <a:off x="8296068" y="2247844"/>
            <a:ext cx="326661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民族非遗数字化传承：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安顺蜡染、苗族银饰、侗族大歌——数字档案+在线教学+数字藏品。</a:t>
            </a:r>
            <a:endParaRPr lang="en-US" sz="900" dirty="0"/>
          </a:p>
        </p:txBody>
      </p:sp>
      <p:sp>
        <p:nvSpPr>
          <p:cNvPr id="22" name="Text 13"/>
          <p:cNvSpPr/>
          <p:nvPr/>
        </p:nvSpPr>
        <p:spPr>
          <a:xfrm>
            <a:off x="8296068" y="2628834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长征国家文化公园：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数字化呈现贵州段红色文化遗产。</a:t>
            </a:r>
            <a:endParaRPr lang="en-US" sz="90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200320"/>
            <a:ext cx="11277318" cy="685783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609585" y="3352716"/>
            <a:ext cx="1098167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思政融入——文化自信：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中华优秀传统文化的数字化传承。文化遗产数字化不仅是保护手段，更是一种全新的文化传播方式。2022年国家文化数字化战略：到"十四五"末基本建成国家文化大数据体系。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28 / 45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19610" y="1895428"/>
            <a:ext cx="980670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7200" dirty="0">
                <a:solidFill>
                  <a:srgbClr val="D97706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IV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5410065" y="3038399"/>
            <a:ext cx="138071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AFAF9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第四篇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5381490" y="3724182"/>
            <a:ext cx="1437858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250" dirty="0">
                <a:solidFill>
                  <a:srgbClr val="D6D3D1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治理与发展</a:t>
            </a:r>
            <a:endParaRPr lang="en-US" sz="22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659" y="4371866"/>
            <a:ext cx="914377" cy="190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76558" y="4695708"/>
            <a:ext cx="48667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 数字文旅政策与治理 · 第12章 数字文旅发展趋势与挑战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29 / 45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 · 数字文旅政策与治理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数字文旅政策体系：国家→地方→治理→伦理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71566"/>
            <a:ext cx="190495" cy="19049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23882" y="1362041"/>
            <a:ext cx="115211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国家政策框架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7189" y="1714457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"数字中国"战略：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数字文旅是数字中国建设的重要组成部分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457189" y="2171646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《"十四五"文化和旅游发展规划》：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明确数字化转型方向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457189" y="2628834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《关于推进实施国家文化数字化战略的意见》：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2022年，文化数字化上升为国家战略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457189" y="3086023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"数据二十条"：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数据产权、流通交易、收益分配、治理制度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457189" y="3543211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国发〔2022〕2号：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支持贵州数字经济发展创新区、国际一流山地旅游目的地</a:t>
            </a:r>
            <a:endParaRPr lang="en-US" sz="9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1371566"/>
            <a:ext cx="190495" cy="19049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476838" y="1362041"/>
            <a:ext cx="172360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数字文旅伦理与责任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6210145" y="1714457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算法伦理：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推荐系统是否系统性歧视小商户？透明度与可解释性要求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6210145" y="2171646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数字劳工：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平台经济中的外卖骑手、网约导游——劳动保障与公平分配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6210145" y="2628834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知识产权保护：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AI生成内容的版权归属；文化遗产数字化的知识产权界定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6210145" y="3086023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数字鸿沟：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老年游客、低收入群体、偏远地区居民——包容性发展</a:t>
            </a:r>
            <a:endParaRPr lang="en-US" sz="900" dirty="0"/>
          </a:p>
        </p:txBody>
      </p:sp>
      <p:sp>
        <p:nvSpPr>
          <p:cNvPr id="18" name="Text 13"/>
          <p:cNvSpPr/>
          <p:nvPr/>
        </p:nvSpPr>
        <p:spPr>
          <a:xfrm>
            <a:off x="6210145" y="3581310"/>
            <a:ext cx="553350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治理理念：</a:t>
            </a:r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技术可以解决"能不能"的问题，但只有治理才能解决"好不好"和"久不久"的问题。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30 / 45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 · 发展趋势与挑战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前沿趋势：生成式AI · 数字孪生 · 乡村振兴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95368"/>
            <a:ext cx="190495" cy="19049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23882" y="1285843"/>
            <a:ext cx="115211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技术驱动前沿</a:t>
            </a:r>
            <a:endParaRPr lang="en-US" sz="15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638259"/>
            <a:ext cx="5524362" cy="87627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47684" y="1809705"/>
            <a:ext cx="194267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🤖 生成式AI与文旅内容生产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647684" y="2057349"/>
            <a:ext cx="519061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大模型自动生成旅行攻略、景区讲解词、营销文案。"人工编写"→"AI生成+人工审核"。降低内容生产成本，提升个性化程度。</a:t>
            </a:r>
            <a:endParaRPr lang="en-US" sz="9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628834"/>
            <a:ext cx="5524362" cy="87627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47684" y="2800280"/>
            <a:ext cx="174265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🌐 数字孪生与文旅元宇宙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647684" y="3047924"/>
            <a:ext cx="519061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景区运行变成可模拟系统。黄果树三位一体系统已是雏形。未来可实现全景区数字孪生——客流模拟、应急推演、方案预演。</a:t>
            </a:r>
            <a:endParaRPr lang="en-US" sz="9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619410"/>
            <a:ext cx="5524362" cy="72388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47684" y="3790855"/>
            <a:ext cx="174265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🧠 脑机接口与下一代体验</a:t>
            </a:r>
            <a:endParaRPr lang="en-US" sz="1200" dirty="0"/>
          </a:p>
        </p:txBody>
      </p:sp>
      <p:sp>
        <p:nvSpPr>
          <p:cNvPr id="15" name="Text 8"/>
          <p:cNvSpPr/>
          <p:nvPr/>
        </p:nvSpPr>
        <p:spPr>
          <a:xfrm>
            <a:off x="647684" y="4038499"/>
            <a:ext cx="519061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虽处实验室阶段，但可能彻底改变"体验"的定义。伦理和隐私问题需提前布局。</a:t>
            </a:r>
            <a:endParaRPr lang="en-US" sz="9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1295368"/>
            <a:ext cx="190495" cy="190495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6476838" y="1285843"/>
            <a:ext cx="134261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三大挑战与应对</a:t>
            </a:r>
            <a:endParaRPr lang="en-US" sz="150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1638259"/>
            <a:ext cx="5524362" cy="876278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6362541" y="1828754"/>
            <a:ext cx="120926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数字鸿沟与文旅公平</a:t>
            </a:r>
            <a:endParaRPr lang="en-US" sz="1050" dirty="0"/>
          </a:p>
        </p:txBody>
      </p:sp>
      <p:sp>
        <p:nvSpPr>
          <p:cNvPr id="20" name="Text 11"/>
          <p:cNvSpPr/>
          <p:nvPr/>
        </p:nvSpPr>
        <p:spPr>
          <a:xfrm>
            <a:off x="6362541" y="2057349"/>
            <a:ext cx="522871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老年游客、低收入群体、偏远地区居民可能被排除在数字文旅红利之外。对策：保留线下服务窗口、大字版/语音交互、数字素养培训。</a:t>
            </a:r>
            <a:endParaRPr lang="en-US" sz="90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2628834"/>
            <a:ext cx="5524362" cy="876278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6362541" y="2819330"/>
            <a:ext cx="14759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技术依赖与人文精神危机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6362541" y="3047924"/>
            <a:ext cx="522871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过度依赖手机削弱"在场感"，算法推荐导致"千人一面"的同质化体验。对策：有意识的"数字排毒"设计、保留偶然性和惊喜感。</a:t>
            </a:r>
            <a:endParaRPr lang="en-US" sz="90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3619410"/>
            <a:ext cx="5524362" cy="876278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6362541" y="3809905"/>
            <a:ext cx="120926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数据安全与地缘政治</a:t>
            </a:r>
            <a:endParaRPr lang="en-US" sz="1050" dirty="0"/>
          </a:p>
        </p:txBody>
      </p:sp>
      <p:sp>
        <p:nvSpPr>
          <p:cNvPr id="26" name="Text 15"/>
          <p:cNvSpPr/>
          <p:nvPr/>
        </p:nvSpPr>
        <p:spPr>
          <a:xfrm>
            <a:off x="6362541" y="4038499"/>
            <a:ext cx="522871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跨境数据流动、境外游客数据管理、关键信息基础设施安全。对策：数据分类分级、本地化存储、国际合作与标准对接。</a:t>
            </a:r>
            <a:endParaRPr lang="en-US" sz="900" dirty="0"/>
          </a:p>
        </p:txBody>
      </p:sp>
      <p:pic>
        <p:nvPicPr>
          <p:cNvPr id="2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4648084"/>
            <a:ext cx="11277318" cy="380990"/>
          </a:xfrm>
          <a:prstGeom prst="rect">
            <a:avLst/>
          </a:prstGeom>
        </p:spPr>
      </p:pic>
      <p:sp>
        <p:nvSpPr>
          <p:cNvPr id="28" name="Text 16"/>
          <p:cNvSpPr/>
          <p:nvPr/>
        </p:nvSpPr>
        <p:spPr>
          <a:xfrm>
            <a:off x="571486" y="4762381"/>
            <a:ext cx="425718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新业态：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数字游民经济 · 碳中和绿色数字文旅 · 乡村振兴深度融合（阿者科村案例）</a:t>
            </a:r>
            <a:endParaRPr lang="en-US" sz="900" dirty="0"/>
          </a:p>
        </p:txBody>
      </p:sp>
      <p:sp>
        <p:nvSpPr>
          <p:cNvPr id="29" name="Text 17"/>
          <p:cNvSpPr/>
          <p:nvPr/>
        </p:nvSpPr>
        <p:spPr>
          <a:xfrm>
            <a:off x="5048124" y="4762381"/>
            <a:ext cx="366665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国际化：</a:t>
            </a:r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"一带一路"文旅数字化 · 贵州数字文旅国际化路径（东盟方向）</a:t>
            </a:r>
            <a:endParaRPr lang="en-US" sz="900" dirty="0"/>
          </a:p>
        </p:txBody>
      </p:sp>
      <p:sp>
        <p:nvSpPr>
          <p:cNvPr id="30" name="Text 18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31 / 45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构成要素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数字文旅的四大构成要素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5524362" cy="1409665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600160"/>
            <a:ext cx="190495" cy="19049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14377" y="1590635"/>
            <a:ext cx="1914096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数字基础设施（底座）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647684" y="1943051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硬件：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5G网络、数据中心（贵安新区）、智能终端（传感器、摄像头、闸机）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647684" y="2171646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软件：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文旅云平台、数据中台、业务系统（票务/导览/营销）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647684" y="2400240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贵州优势：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11个超大型数据中心，行政村光纤4G全覆盖</a:t>
            </a:r>
            <a:endParaRPr lang="en-US" sz="9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333467"/>
            <a:ext cx="5524362" cy="1409665"/>
          </a:xfrm>
          <a:prstGeom prst="rect">
            <a:avLst/>
          </a:prstGeom>
        </p:spPr>
      </p:pic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640" y="1600160"/>
            <a:ext cx="190495" cy="190495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667333" y="1590635"/>
            <a:ext cx="2104592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数字内容与产品（血肉）</a:t>
            </a:r>
            <a:endParaRPr lang="en-US" sz="1500" dirty="0"/>
          </a:p>
        </p:txBody>
      </p:sp>
      <p:sp>
        <p:nvSpPr>
          <p:cNvPr id="14" name="Text 7"/>
          <p:cNvSpPr/>
          <p:nvPr/>
        </p:nvSpPr>
        <p:spPr>
          <a:xfrm>
            <a:off x="6400640" y="1943051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数字化记录：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三维扫描、摄影测量——古建筑/文物/非遗转化为数字档案</a:t>
            </a:r>
            <a:endParaRPr lang="en-US" sz="900" dirty="0"/>
          </a:p>
        </p:txBody>
      </p:sp>
      <p:sp>
        <p:nvSpPr>
          <p:cNvPr id="15" name="Text 8"/>
          <p:cNvSpPr/>
          <p:nvPr/>
        </p:nvSpPr>
        <p:spPr>
          <a:xfrm>
            <a:off x="6400640" y="2171646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数字化创作：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虚拟景区、NFT数字藏品、沉浸式演艺</a:t>
            </a:r>
            <a:endParaRPr lang="en-US" sz="900" dirty="0"/>
          </a:p>
        </p:txBody>
      </p:sp>
      <p:sp>
        <p:nvSpPr>
          <p:cNvPr id="16" name="Text 9"/>
          <p:cNvSpPr/>
          <p:nvPr/>
        </p:nvSpPr>
        <p:spPr>
          <a:xfrm>
            <a:off x="6400640" y="2400240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三类产品：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数字化传统产品 · 数字原生产品 · 线上线下融合产品</a:t>
            </a:r>
            <a:endParaRPr lang="en-US" sz="9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971726"/>
            <a:ext cx="5524362" cy="1409665"/>
          </a:xfrm>
          <a:prstGeom prst="rect">
            <a:avLst/>
          </a:prstGeom>
        </p:spPr>
      </p:pic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3238419"/>
            <a:ext cx="219070" cy="190495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942951" y="3228894"/>
            <a:ext cx="2104592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数字平台与渠道（骨架）</a:t>
            </a:r>
            <a:endParaRPr lang="en-US" sz="1500" dirty="0"/>
          </a:p>
        </p:txBody>
      </p:sp>
      <p:sp>
        <p:nvSpPr>
          <p:cNvPr id="20" name="Text 11"/>
          <p:cNvSpPr/>
          <p:nvPr/>
        </p:nvSpPr>
        <p:spPr>
          <a:xfrm>
            <a:off x="647684" y="3581310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平台类型：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政府主导（一码游贵州）vs 企业主导（携程/美团）</a:t>
            </a:r>
            <a:endParaRPr lang="en-US" sz="900" dirty="0"/>
          </a:p>
        </p:txBody>
      </p:sp>
      <p:sp>
        <p:nvSpPr>
          <p:cNvPr id="21" name="Text 12"/>
          <p:cNvSpPr/>
          <p:nvPr/>
        </p:nvSpPr>
        <p:spPr>
          <a:xfrm>
            <a:off x="647684" y="3809905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渠道变革：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"内容即渠道"——抖音/小红书/B站成为数字货架</a:t>
            </a:r>
            <a:endParaRPr lang="en-US" sz="900" dirty="0"/>
          </a:p>
        </p:txBody>
      </p:sp>
      <p:sp>
        <p:nvSpPr>
          <p:cNvPr id="22" name="Text 13"/>
          <p:cNvSpPr/>
          <p:nvPr/>
        </p:nvSpPr>
        <p:spPr>
          <a:xfrm>
            <a:off x="647684" y="4038499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生态逻辑：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供给端+需求端+平台方+第三方服务商的价值共创</a:t>
            </a:r>
            <a:endParaRPr lang="en-US" sz="90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2971726"/>
            <a:ext cx="5524362" cy="1409665"/>
          </a:xfrm>
          <a:prstGeom prst="rect">
            <a:avLst/>
          </a:prstGeom>
        </p:spPr>
      </p:pic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640" y="3238419"/>
            <a:ext cx="238119" cy="190495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6714957" y="3228894"/>
            <a:ext cx="2104592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数字治理与政策（规则）</a:t>
            </a:r>
            <a:endParaRPr lang="en-US" sz="1500" dirty="0"/>
          </a:p>
        </p:txBody>
      </p:sp>
      <p:sp>
        <p:nvSpPr>
          <p:cNvPr id="26" name="Text 15"/>
          <p:cNvSpPr/>
          <p:nvPr/>
        </p:nvSpPr>
        <p:spPr>
          <a:xfrm>
            <a:off x="6400640" y="3581310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治理主体：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政府+平台企业+行业协会+消费者+社区</a:t>
            </a:r>
            <a:endParaRPr lang="en-US" sz="900" dirty="0"/>
          </a:p>
        </p:txBody>
      </p:sp>
      <p:sp>
        <p:nvSpPr>
          <p:cNvPr id="27" name="Text 16"/>
          <p:cNvSpPr/>
          <p:nvPr/>
        </p:nvSpPr>
        <p:spPr>
          <a:xfrm>
            <a:off x="6400640" y="3809905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核心议题：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数据治理 · 算法治理 · 平台治理 · 内容治理 · 安全治理</a:t>
            </a:r>
            <a:endParaRPr lang="en-US" sz="900" dirty="0"/>
          </a:p>
        </p:txBody>
      </p:sp>
      <p:sp>
        <p:nvSpPr>
          <p:cNvPr id="28" name="Text 17"/>
          <p:cNvSpPr/>
          <p:nvPr/>
        </p:nvSpPr>
        <p:spPr>
          <a:xfrm>
            <a:off x="6400640" y="4038499"/>
            <a:ext cx="51525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制度保障：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为产业健康发展提供规则框架</a:t>
            </a:r>
            <a:endParaRPr lang="en-US" sz="900" dirty="0"/>
          </a:p>
        </p:txBody>
      </p:sp>
      <p:sp>
        <p:nvSpPr>
          <p:cNvPr id="29" name="Text 18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32 / 45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· 数字化转型中的服务创新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服务创新三类型：渐进式 · 重构式 · 颠覆式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3609885" cy="189542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783" y="1600160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渐进式创新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85783" y="1981150"/>
            <a:ext cx="3161840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不改变服务核心价值，用数字技术优化服务流程。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2314517"/>
            <a:ext cx="3152696" cy="53338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00080" y="2428814"/>
            <a:ext cx="293324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例如：电子票务替代纸质门票——产品价值未变，交付效率大幅提升。大多数传统景区的"第一步数字化"。</a:t>
            </a:r>
            <a:endParaRPr lang="en-US" sz="9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5668" y="1333467"/>
            <a:ext cx="3609885" cy="189542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524262" y="1600160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重构式创新</a:t>
            </a:r>
            <a:endParaRPr lang="en-US" sz="1500" dirty="0"/>
          </a:p>
        </p:txBody>
      </p:sp>
      <p:sp>
        <p:nvSpPr>
          <p:cNvPr id="12" name="Text 6"/>
          <p:cNvSpPr/>
          <p:nvPr/>
        </p:nvSpPr>
        <p:spPr>
          <a:xfrm>
            <a:off x="4524262" y="1981150"/>
            <a:ext cx="3161840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数字技术改变服务交付方式甚至核心价值。</a:t>
            </a:r>
            <a:endParaRPr lang="en-US" sz="10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4262" y="2314517"/>
            <a:ext cx="3152696" cy="68578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638559" y="2428814"/>
            <a:ext cx="293324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例如：AI导游替代人工导游——改变了导览的获取方式和交互模式。从"固定解说词"变为"千人千面"的个性化讲解。</a:t>
            </a:r>
            <a:endParaRPr lang="en-US" sz="90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4147" y="1333467"/>
            <a:ext cx="3609885" cy="1895428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8362741" y="1600160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颠覆式创新</a:t>
            </a:r>
            <a:endParaRPr lang="en-US" sz="1500" dirty="0"/>
          </a:p>
        </p:txBody>
      </p:sp>
      <p:sp>
        <p:nvSpPr>
          <p:cNvPr id="17" name="Text 9"/>
          <p:cNvSpPr/>
          <p:nvPr/>
        </p:nvSpPr>
        <p:spPr>
          <a:xfrm>
            <a:off x="8362741" y="1981150"/>
            <a:ext cx="3161840" cy="2190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数字技术创造全新的服务品类。</a:t>
            </a:r>
            <a:endParaRPr lang="en-US" sz="105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741" y="2314517"/>
            <a:ext cx="3152696" cy="685783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8477038" y="2428814"/>
            <a:ext cx="2933246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例如：虚拟现实景区游览——创造了一个此前不存在的"产品"。VR云游既可"补充"实地体验，也为无法出行的人群提供替代方案。</a:t>
            </a:r>
            <a:endParaRPr lang="en-US" sz="90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457489"/>
            <a:ext cx="11277318" cy="685783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09585" y="3609885"/>
            <a:ext cx="1098167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"翻译官"型人才：</a:t>
            </a:r>
            <a:pPr algn="l" indent="0" marL="0">
              <a:buNone/>
            </a:pPr>
            <a:r>
              <a:rPr lang="en-US" sz="10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数字化转型中的关键角色——不需要会写代码，但理解数据分析逻辑；不需要开发算法，但能将业务问题转化为数据分析需求。"懂业务、会分析、能决策"——这正是数字文旅教育的核心目标。</a:t>
            </a:r>
            <a:endParaRPr lang="en-US" sz="1050" dirty="0"/>
          </a:p>
        </p:txBody>
      </p:sp>
      <p:sp>
        <p:nvSpPr>
          <p:cNvPr id="22" name="Text 12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33 / 45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典型案例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中国数字文旅标志性实践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5524362" cy="1390615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571586"/>
            <a:ext cx="219070" cy="17144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81050" y="1552536"/>
            <a:ext cx="1218789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杭州"城市大脑"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85783" y="1866853"/>
            <a:ext cx="5114416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2016年启动，整合交通、旅游、城管等多领域数据。实时监测西湖等核心景区客流密度，预测未来数小时客流趋势，向交管部门建议分流措施。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85783" y="2381190"/>
            <a:ext cx="511441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启示：数据驱动的城市旅游管理可行性获验证，为全国旅游城市提供了可复制经验。</a:t>
            </a:r>
            <a:endParaRPr lang="en-US" sz="9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333467"/>
            <a:ext cx="5524362" cy="1390615"/>
          </a:xfrm>
          <a:prstGeom prst="rect">
            <a:avLst/>
          </a:prstGeom>
        </p:spPr>
      </p:pic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739" y="1571586"/>
            <a:ext cx="171446" cy="171446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6686383" y="1552536"/>
            <a:ext cx="1218789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故宫"数字故宫"</a:t>
            </a:r>
            <a:endParaRPr lang="en-US" sz="1350" dirty="0"/>
          </a:p>
        </p:txBody>
      </p:sp>
      <p:sp>
        <p:nvSpPr>
          <p:cNvPr id="13" name="Text 6"/>
          <p:cNvSpPr/>
          <p:nvPr/>
        </p:nvSpPr>
        <p:spPr>
          <a:xfrm>
            <a:off x="6438739" y="1866853"/>
            <a:ext cx="5114416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从2000年代初"数字故宫"项目到2020年"数字故宫"小程序。疫情期间推出"全景故宫"在线游览——720°全景影像和文物三维模型。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6438739" y="2381190"/>
            <a:ext cx="511441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启示：文化遗产数字化不仅是保护手段，更是一种全新的文化传播方式。</a:t>
            </a:r>
            <a:endParaRPr lang="en-US" sz="90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952676"/>
            <a:ext cx="5524362" cy="1543011"/>
          </a:xfrm>
          <a:prstGeom prst="rect">
            <a:avLst/>
          </a:prstGeom>
        </p:spPr>
      </p:pic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783" y="3181270"/>
            <a:ext cx="171446" cy="171446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933427" y="3171746"/>
            <a:ext cx="1047343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携程"星球号"</a:t>
            </a:r>
            <a:endParaRPr lang="en-US" sz="1350" dirty="0"/>
          </a:p>
        </p:txBody>
      </p:sp>
      <p:sp>
        <p:nvSpPr>
          <p:cNvPr id="18" name="Text 9"/>
          <p:cNvSpPr/>
          <p:nvPr/>
        </p:nvSpPr>
        <p:spPr>
          <a:xfrm>
            <a:off x="685783" y="3486063"/>
            <a:ext cx="5114416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2021年推出，允许景区、酒店、旅游局开设官方内容账号，发布图文/视频/直播，直接触达游客。</a:t>
            </a:r>
            <a:endParaRPr lang="en-US" sz="1050" dirty="0"/>
          </a:p>
        </p:txBody>
      </p:sp>
      <p:sp>
        <p:nvSpPr>
          <p:cNvPr id="19" name="Text 10"/>
          <p:cNvSpPr/>
          <p:nvPr/>
        </p:nvSpPr>
        <p:spPr>
          <a:xfrm>
            <a:off x="685783" y="3990875"/>
            <a:ext cx="511441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启示：OTA从"交易型平台"向"内容+交易"混合平台转型——平台成为目的地品牌建设和内容营销主阵地。</a:t>
            </a:r>
            <a:endParaRPr lang="en-US" sz="90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2952676"/>
            <a:ext cx="5524362" cy="1543011"/>
          </a:xfrm>
          <a:prstGeom prst="rect">
            <a:avLst/>
          </a:prstGeom>
        </p:spPr>
      </p:pic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8739" y="3181270"/>
            <a:ext cx="152396" cy="171446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667333" y="3171746"/>
            <a:ext cx="1047343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"一码游贵州"</a:t>
            </a:r>
            <a:endParaRPr lang="en-US" sz="1350" dirty="0"/>
          </a:p>
        </p:txBody>
      </p:sp>
      <p:sp>
        <p:nvSpPr>
          <p:cNvPr id="23" name="Text 12"/>
          <p:cNvSpPr/>
          <p:nvPr/>
        </p:nvSpPr>
        <p:spPr>
          <a:xfrm>
            <a:off x="6438739" y="3486063"/>
            <a:ext cx="5114416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2020年5月上线，全国首个省级全域智慧旅游平台。接入400+A级景区、3万+酒店民宿。累计服务游客超5亿人次。</a:t>
            </a:r>
            <a:endParaRPr lang="en-US" sz="1050" dirty="0"/>
          </a:p>
        </p:txBody>
      </p:sp>
      <p:sp>
        <p:nvSpPr>
          <p:cNvPr id="24" name="Text 13"/>
          <p:cNvSpPr/>
          <p:nvPr/>
        </p:nvSpPr>
        <p:spPr>
          <a:xfrm>
            <a:off x="6438739" y="3990875"/>
            <a:ext cx="511441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启示：省级统一平台模式——以微信小程序为载体，降低使用门槛，政府-企业-游客三方连接。</a:t>
            </a:r>
            <a:endParaRPr lang="en-US" sz="900" dirty="0"/>
          </a:p>
        </p:txBody>
      </p:sp>
      <p:sp>
        <p:nvSpPr>
          <p:cNvPr id="25" name="Text 14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34 / 45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教材配套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教学目标矩阵与学时分配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457189" y="1257269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教学目标矩阵（部分）</a:t>
            </a:r>
            <a:endParaRPr lang="en-US" sz="13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600160"/>
            <a:ext cx="5524362" cy="26669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7189" y="1600160"/>
            <a:ext cx="58063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章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028674" y="1600160"/>
            <a:ext cx="2599879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知识目标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3619410" y="1600160"/>
            <a:ext cx="1533106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能力目标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5143371" y="1600160"/>
            <a:ext cx="856848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思政元素</a:t>
            </a:r>
            <a:endParaRPr lang="en-US" sz="9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866853"/>
            <a:ext cx="5524362" cy="26669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57189" y="1866853"/>
            <a:ext cx="58063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1028674" y="1866853"/>
            <a:ext cx="2599879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定义、特征、学科定位</a:t>
            </a:r>
            <a:endParaRPr lang="en-US" sz="900" dirty="0"/>
          </a:p>
        </p:txBody>
      </p:sp>
      <p:sp>
        <p:nvSpPr>
          <p:cNvPr id="14" name="Text 9"/>
          <p:cNvSpPr/>
          <p:nvPr/>
        </p:nvSpPr>
        <p:spPr>
          <a:xfrm>
            <a:off x="3619410" y="1866853"/>
            <a:ext cx="1533106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概念辨析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5143371" y="1866853"/>
            <a:ext cx="856848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数字中国</a:t>
            </a:r>
            <a:endParaRPr lang="en-US" sz="9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133547"/>
            <a:ext cx="5524362" cy="266693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57189" y="2133547"/>
            <a:ext cx="58063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900" dirty="0"/>
          </a:p>
        </p:txBody>
      </p:sp>
      <p:sp>
        <p:nvSpPr>
          <p:cNvPr id="18" name="Text 12"/>
          <p:cNvSpPr/>
          <p:nvPr/>
        </p:nvSpPr>
        <p:spPr>
          <a:xfrm>
            <a:off x="1028674" y="2133547"/>
            <a:ext cx="2599879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发展阶段与关键节点</a:t>
            </a:r>
            <a:endParaRPr lang="en-US" sz="900" dirty="0"/>
          </a:p>
        </p:txBody>
      </p:sp>
      <p:sp>
        <p:nvSpPr>
          <p:cNvPr id="19" name="Text 13"/>
          <p:cNvSpPr/>
          <p:nvPr/>
        </p:nvSpPr>
        <p:spPr>
          <a:xfrm>
            <a:off x="3619410" y="2133547"/>
            <a:ext cx="1533106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产业生命周期分析</a:t>
            </a:r>
            <a:endParaRPr lang="en-US" sz="900" dirty="0"/>
          </a:p>
        </p:txBody>
      </p:sp>
      <p:sp>
        <p:nvSpPr>
          <p:cNvPr id="20" name="Text 14"/>
          <p:cNvSpPr/>
          <p:nvPr/>
        </p:nvSpPr>
        <p:spPr>
          <a:xfrm>
            <a:off x="5143371" y="2133547"/>
            <a:ext cx="856848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文化自信</a:t>
            </a:r>
            <a:endParaRPr lang="en-US" sz="900" dirty="0"/>
          </a:p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00240"/>
            <a:ext cx="5524362" cy="266693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57189" y="2400240"/>
            <a:ext cx="58063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900" dirty="0"/>
          </a:p>
        </p:txBody>
      </p:sp>
      <p:sp>
        <p:nvSpPr>
          <p:cNvPr id="23" name="Text 16"/>
          <p:cNvSpPr/>
          <p:nvPr/>
        </p:nvSpPr>
        <p:spPr>
          <a:xfrm>
            <a:off x="1028674" y="2400240"/>
            <a:ext cx="2599879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核心理论框架</a:t>
            </a:r>
            <a:endParaRPr lang="en-US" sz="900" dirty="0"/>
          </a:p>
        </p:txBody>
      </p:sp>
      <p:sp>
        <p:nvSpPr>
          <p:cNvPr id="24" name="Text 17"/>
          <p:cNvSpPr/>
          <p:nvPr/>
        </p:nvSpPr>
        <p:spPr>
          <a:xfrm>
            <a:off x="3619410" y="2400240"/>
            <a:ext cx="1533106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理论工具应用</a:t>
            </a:r>
            <a:endParaRPr lang="en-US" sz="900" dirty="0"/>
          </a:p>
        </p:txBody>
      </p:sp>
      <p:sp>
        <p:nvSpPr>
          <p:cNvPr id="25" name="Text 18"/>
          <p:cNvSpPr/>
          <p:nvPr/>
        </p:nvSpPr>
        <p:spPr>
          <a:xfrm>
            <a:off x="5143371" y="2400240"/>
            <a:ext cx="856848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</a:t>
            </a:r>
            <a:endParaRPr lang="en-US" sz="9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666933"/>
            <a:ext cx="5524362" cy="266693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457189" y="2666933"/>
            <a:ext cx="58063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900" dirty="0"/>
          </a:p>
        </p:txBody>
      </p:sp>
      <p:sp>
        <p:nvSpPr>
          <p:cNvPr id="28" name="Text 20"/>
          <p:cNvSpPr/>
          <p:nvPr/>
        </p:nvSpPr>
        <p:spPr>
          <a:xfrm>
            <a:off x="1028674" y="2666933"/>
            <a:ext cx="2599879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核心技术原理</a:t>
            </a:r>
            <a:endParaRPr lang="en-US" sz="900" dirty="0"/>
          </a:p>
        </p:txBody>
      </p:sp>
      <p:sp>
        <p:nvSpPr>
          <p:cNvPr id="29" name="Text 21"/>
          <p:cNvSpPr/>
          <p:nvPr/>
        </p:nvSpPr>
        <p:spPr>
          <a:xfrm>
            <a:off x="3619410" y="2666933"/>
            <a:ext cx="1533106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技术适用性评估</a:t>
            </a:r>
            <a:endParaRPr lang="en-US" sz="900" dirty="0"/>
          </a:p>
        </p:txBody>
      </p:sp>
      <p:sp>
        <p:nvSpPr>
          <p:cNvPr id="30" name="Text 22"/>
          <p:cNvSpPr/>
          <p:nvPr/>
        </p:nvSpPr>
        <p:spPr>
          <a:xfrm>
            <a:off x="5143371" y="2666933"/>
            <a:ext cx="856848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</a:t>
            </a:r>
            <a:endParaRPr lang="en-US" sz="900" dirty="0"/>
          </a:p>
        </p:txBody>
      </p:sp>
      <p:pic>
        <p:nvPicPr>
          <p:cNvPr id="3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933627"/>
            <a:ext cx="5524362" cy="266693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457189" y="2933627"/>
            <a:ext cx="58063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</a:t>
            </a:r>
            <a:endParaRPr lang="en-US" sz="900" dirty="0"/>
          </a:p>
        </p:txBody>
      </p:sp>
      <p:sp>
        <p:nvSpPr>
          <p:cNvPr id="33" name="Text 24"/>
          <p:cNvSpPr/>
          <p:nvPr/>
        </p:nvSpPr>
        <p:spPr>
          <a:xfrm>
            <a:off x="1028674" y="2933627"/>
            <a:ext cx="2599879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平台类型与生态</a:t>
            </a:r>
            <a:endParaRPr lang="en-US" sz="900" dirty="0"/>
          </a:p>
        </p:txBody>
      </p:sp>
      <p:sp>
        <p:nvSpPr>
          <p:cNvPr id="34" name="Text 25"/>
          <p:cNvSpPr/>
          <p:nvPr/>
        </p:nvSpPr>
        <p:spPr>
          <a:xfrm>
            <a:off x="3619410" y="2933627"/>
            <a:ext cx="1533106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生态竞争分析</a:t>
            </a:r>
            <a:endParaRPr lang="en-US" sz="900" dirty="0"/>
          </a:p>
        </p:txBody>
      </p:sp>
      <p:sp>
        <p:nvSpPr>
          <p:cNvPr id="35" name="Text 26"/>
          <p:cNvSpPr/>
          <p:nvPr/>
        </p:nvSpPr>
        <p:spPr>
          <a:xfrm>
            <a:off x="5143371" y="2933627"/>
            <a:ext cx="856848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乡村振兴</a:t>
            </a:r>
            <a:endParaRPr lang="en-US" sz="900" dirty="0"/>
          </a:p>
        </p:txBody>
      </p:sp>
      <p:pic>
        <p:nvPicPr>
          <p:cNvPr id="3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200320"/>
            <a:ext cx="5524362" cy="266693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457189" y="3200320"/>
            <a:ext cx="58063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</a:t>
            </a:r>
            <a:endParaRPr lang="en-US" sz="900" dirty="0"/>
          </a:p>
        </p:txBody>
      </p:sp>
      <p:sp>
        <p:nvSpPr>
          <p:cNvPr id="38" name="Text 28"/>
          <p:cNvSpPr/>
          <p:nvPr/>
        </p:nvSpPr>
        <p:spPr>
          <a:xfrm>
            <a:off x="1028674" y="3200320"/>
            <a:ext cx="2599879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数据类型与法规</a:t>
            </a:r>
            <a:endParaRPr lang="en-US" sz="900" dirty="0"/>
          </a:p>
        </p:txBody>
      </p:sp>
      <p:sp>
        <p:nvSpPr>
          <p:cNvPr id="39" name="Text 29"/>
          <p:cNvSpPr/>
          <p:nvPr/>
        </p:nvSpPr>
        <p:spPr>
          <a:xfrm>
            <a:off x="3619410" y="3200320"/>
            <a:ext cx="1533106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数据管理方法</a:t>
            </a:r>
            <a:endParaRPr lang="en-US" sz="900" dirty="0"/>
          </a:p>
        </p:txBody>
      </p:sp>
      <p:sp>
        <p:nvSpPr>
          <p:cNvPr id="40" name="Text 30"/>
          <p:cNvSpPr/>
          <p:nvPr/>
        </p:nvSpPr>
        <p:spPr>
          <a:xfrm>
            <a:off x="5143371" y="3200320"/>
            <a:ext cx="856848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</a:t>
            </a:r>
            <a:endParaRPr lang="en-US" sz="900" dirty="0"/>
          </a:p>
        </p:txBody>
      </p:sp>
      <p:pic>
        <p:nvPicPr>
          <p:cNvPr id="4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467013"/>
            <a:ext cx="5524362" cy="266693"/>
          </a:xfrm>
          <a:prstGeom prst="rect">
            <a:avLst/>
          </a:prstGeom>
        </p:spPr>
      </p:pic>
      <p:sp>
        <p:nvSpPr>
          <p:cNvPr id="42" name="Text 31"/>
          <p:cNvSpPr/>
          <p:nvPr/>
        </p:nvSpPr>
        <p:spPr>
          <a:xfrm>
            <a:off x="457189" y="3467013"/>
            <a:ext cx="58063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7-12</a:t>
            </a:r>
            <a:endParaRPr lang="en-US" sz="900" dirty="0"/>
          </a:p>
        </p:txBody>
      </p:sp>
      <p:sp>
        <p:nvSpPr>
          <p:cNvPr id="43" name="Text 32"/>
          <p:cNvSpPr/>
          <p:nvPr/>
        </p:nvSpPr>
        <p:spPr>
          <a:xfrm>
            <a:off x="1028674" y="3467013"/>
            <a:ext cx="2599879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产品/景区/消费/遗产/政策/趋势</a:t>
            </a:r>
            <a:endParaRPr lang="en-US" sz="900" dirty="0"/>
          </a:p>
        </p:txBody>
      </p:sp>
      <p:sp>
        <p:nvSpPr>
          <p:cNvPr id="44" name="Text 33"/>
          <p:cNvSpPr/>
          <p:nvPr/>
        </p:nvSpPr>
        <p:spPr>
          <a:xfrm>
            <a:off x="3619410" y="3467013"/>
            <a:ext cx="1533106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设计/分析/创新</a:t>
            </a:r>
            <a:endParaRPr lang="en-US" sz="900" dirty="0"/>
          </a:p>
        </p:txBody>
      </p:sp>
      <p:sp>
        <p:nvSpPr>
          <p:cNvPr id="45" name="Text 34"/>
          <p:cNvSpPr/>
          <p:nvPr/>
        </p:nvSpPr>
        <p:spPr>
          <a:xfrm>
            <a:off x="5143371" y="3467013"/>
            <a:ext cx="856848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多元</a:t>
            </a:r>
            <a:endParaRPr lang="en-US" sz="900" dirty="0"/>
          </a:p>
        </p:txBody>
      </p:sp>
      <p:sp>
        <p:nvSpPr>
          <p:cNvPr id="46" name="Text 35"/>
          <p:cNvSpPr/>
          <p:nvPr/>
        </p:nvSpPr>
        <p:spPr>
          <a:xfrm>
            <a:off x="6210145" y="1257269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与余意峰版核心差异</a:t>
            </a:r>
            <a:endParaRPr lang="en-US" sz="1350" dirty="0"/>
          </a:p>
        </p:txBody>
      </p:sp>
      <p:pic>
        <p:nvPicPr>
          <p:cNvPr id="4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1600160"/>
            <a:ext cx="5524362" cy="266693"/>
          </a:xfrm>
          <a:prstGeom prst="rect">
            <a:avLst/>
          </a:prstGeom>
        </p:spPr>
      </p:pic>
      <p:sp>
        <p:nvSpPr>
          <p:cNvPr id="48" name="Text 36"/>
          <p:cNvSpPr/>
          <p:nvPr/>
        </p:nvSpPr>
        <p:spPr>
          <a:xfrm>
            <a:off x="6210145" y="1600160"/>
            <a:ext cx="1075917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维度</a:t>
            </a:r>
            <a:endParaRPr lang="en-US" sz="900" dirty="0"/>
          </a:p>
        </p:txBody>
      </p:sp>
      <p:sp>
        <p:nvSpPr>
          <p:cNvPr id="49" name="Text 37"/>
          <p:cNvSpPr/>
          <p:nvPr/>
        </p:nvSpPr>
        <p:spPr>
          <a:xfrm>
            <a:off x="7276918" y="1600160"/>
            <a:ext cx="1923621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余意峰版</a:t>
            </a:r>
            <a:endParaRPr lang="en-US" sz="900" dirty="0"/>
          </a:p>
        </p:txBody>
      </p:sp>
      <p:sp>
        <p:nvSpPr>
          <p:cNvPr id="50" name="Text 38"/>
          <p:cNvSpPr/>
          <p:nvPr/>
        </p:nvSpPr>
        <p:spPr>
          <a:xfrm>
            <a:off x="9191395" y="1600160"/>
            <a:ext cx="256178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本教材</a:t>
            </a:r>
            <a:endParaRPr lang="en-US" sz="900" dirty="0"/>
          </a:p>
        </p:txBody>
      </p:sp>
      <p:pic>
        <p:nvPicPr>
          <p:cNvPr id="5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145" y="1866853"/>
            <a:ext cx="5524362" cy="266693"/>
          </a:xfrm>
          <a:prstGeom prst="rect">
            <a:avLst/>
          </a:prstGeom>
        </p:spPr>
      </p:pic>
      <p:sp>
        <p:nvSpPr>
          <p:cNvPr id="52" name="Text 39"/>
          <p:cNvSpPr/>
          <p:nvPr/>
        </p:nvSpPr>
        <p:spPr>
          <a:xfrm>
            <a:off x="6210145" y="1866853"/>
            <a:ext cx="1075917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框架</a:t>
            </a:r>
            <a:endParaRPr lang="en-US" sz="900" dirty="0"/>
          </a:p>
        </p:txBody>
      </p:sp>
      <p:sp>
        <p:nvSpPr>
          <p:cNvPr id="53" name="Text 40"/>
          <p:cNvSpPr/>
          <p:nvPr/>
        </p:nvSpPr>
        <p:spPr>
          <a:xfrm>
            <a:off x="7276918" y="1866853"/>
            <a:ext cx="1923621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策划→管理→营销</a:t>
            </a:r>
            <a:endParaRPr lang="en-US" sz="900" dirty="0"/>
          </a:p>
        </p:txBody>
      </p:sp>
      <p:sp>
        <p:nvSpPr>
          <p:cNvPr id="54" name="Text 41"/>
          <p:cNvSpPr/>
          <p:nvPr/>
        </p:nvSpPr>
        <p:spPr>
          <a:xfrm>
            <a:off x="9191395" y="1866853"/>
            <a:ext cx="256178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理论→技术→业态→治理</a:t>
            </a:r>
            <a:endParaRPr lang="en-US" sz="900" dirty="0"/>
          </a:p>
        </p:txBody>
      </p:sp>
      <p:pic>
        <p:nvPicPr>
          <p:cNvPr id="5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145" y="2133547"/>
            <a:ext cx="5524362" cy="266693"/>
          </a:xfrm>
          <a:prstGeom prst="rect">
            <a:avLst/>
          </a:prstGeom>
        </p:spPr>
      </p:pic>
      <p:sp>
        <p:nvSpPr>
          <p:cNvPr id="56" name="Text 42"/>
          <p:cNvSpPr/>
          <p:nvPr/>
        </p:nvSpPr>
        <p:spPr>
          <a:xfrm>
            <a:off x="6210145" y="2133547"/>
            <a:ext cx="1075917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理论深度</a:t>
            </a:r>
            <a:endParaRPr lang="en-US" sz="900" dirty="0"/>
          </a:p>
        </p:txBody>
      </p:sp>
      <p:sp>
        <p:nvSpPr>
          <p:cNvPr id="57" name="Text 43"/>
          <p:cNvSpPr/>
          <p:nvPr/>
        </p:nvSpPr>
        <p:spPr>
          <a:xfrm>
            <a:off x="7276918" y="2133547"/>
            <a:ext cx="1923621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轻理论、重应用</a:t>
            </a:r>
            <a:endParaRPr lang="en-US" sz="900" dirty="0"/>
          </a:p>
        </p:txBody>
      </p:sp>
      <p:sp>
        <p:nvSpPr>
          <p:cNvPr id="58" name="Text 44"/>
          <p:cNvSpPr/>
          <p:nvPr/>
        </p:nvSpPr>
        <p:spPr>
          <a:xfrm>
            <a:off x="9191395" y="2133547"/>
            <a:ext cx="256178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第3章专设理论框架</a:t>
            </a:r>
            <a:endParaRPr lang="en-US" sz="900" dirty="0"/>
          </a:p>
        </p:txBody>
      </p:sp>
      <p:pic>
        <p:nvPicPr>
          <p:cNvPr id="59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145" y="2400240"/>
            <a:ext cx="5524362" cy="266693"/>
          </a:xfrm>
          <a:prstGeom prst="rect">
            <a:avLst/>
          </a:prstGeom>
        </p:spPr>
      </p:pic>
      <p:sp>
        <p:nvSpPr>
          <p:cNvPr id="60" name="Text 45"/>
          <p:cNvSpPr/>
          <p:nvPr/>
        </p:nvSpPr>
        <p:spPr>
          <a:xfrm>
            <a:off x="6210145" y="2400240"/>
            <a:ext cx="1075917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技术覆盖</a:t>
            </a:r>
            <a:endParaRPr lang="en-US" sz="900" dirty="0"/>
          </a:p>
        </p:txBody>
      </p:sp>
      <p:sp>
        <p:nvSpPr>
          <p:cNvPr id="61" name="Text 46"/>
          <p:cNvSpPr/>
          <p:nvPr/>
        </p:nvSpPr>
        <p:spPr>
          <a:xfrm>
            <a:off x="7276918" y="2400240"/>
            <a:ext cx="1923621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散见各章</a:t>
            </a:r>
            <a:endParaRPr lang="en-US" sz="900" dirty="0"/>
          </a:p>
        </p:txBody>
      </p:sp>
      <p:sp>
        <p:nvSpPr>
          <p:cNvPr id="62" name="Text 47"/>
          <p:cNvSpPr/>
          <p:nvPr/>
        </p:nvSpPr>
        <p:spPr>
          <a:xfrm>
            <a:off x="9191395" y="2400240"/>
            <a:ext cx="256178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第4-6章系统论述</a:t>
            </a:r>
            <a:endParaRPr lang="en-US" sz="900" dirty="0"/>
          </a:p>
        </p:txBody>
      </p:sp>
      <p:pic>
        <p:nvPicPr>
          <p:cNvPr id="63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0145" y="2666933"/>
            <a:ext cx="5524362" cy="266693"/>
          </a:xfrm>
          <a:prstGeom prst="rect">
            <a:avLst/>
          </a:prstGeom>
        </p:spPr>
      </p:pic>
      <p:sp>
        <p:nvSpPr>
          <p:cNvPr id="64" name="Text 48"/>
          <p:cNvSpPr/>
          <p:nvPr/>
        </p:nvSpPr>
        <p:spPr>
          <a:xfrm>
            <a:off x="6210145" y="2666933"/>
            <a:ext cx="1075917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数据治理</a:t>
            </a:r>
            <a:endParaRPr lang="en-US" sz="900" dirty="0"/>
          </a:p>
        </p:txBody>
      </p:sp>
      <p:sp>
        <p:nvSpPr>
          <p:cNvPr id="65" name="Text 49"/>
          <p:cNvSpPr/>
          <p:nvPr/>
        </p:nvSpPr>
        <p:spPr>
          <a:xfrm>
            <a:off x="7276918" y="2666933"/>
            <a:ext cx="1923621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未独立成章</a:t>
            </a:r>
            <a:endParaRPr lang="en-US" sz="900" dirty="0"/>
          </a:p>
        </p:txBody>
      </p:sp>
      <p:sp>
        <p:nvSpPr>
          <p:cNvPr id="66" name="Text 50"/>
          <p:cNvSpPr/>
          <p:nvPr/>
        </p:nvSpPr>
        <p:spPr>
          <a:xfrm>
            <a:off x="9191395" y="2666933"/>
            <a:ext cx="256178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第6章专论</a:t>
            </a:r>
            <a:endParaRPr lang="en-US" sz="900" dirty="0"/>
          </a:p>
        </p:txBody>
      </p:sp>
      <p:pic>
        <p:nvPicPr>
          <p:cNvPr id="67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10145" y="2933627"/>
            <a:ext cx="5524362" cy="266693"/>
          </a:xfrm>
          <a:prstGeom prst="rect">
            <a:avLst/>
          </a:prstGeom>
        </p:spPr>
      </p:pic>
      <p:sp>
        <p:nvSpPr>
          <p:cNvPr id="68" name="Text 51"/>
          <p:cNvSpPr/>
          <p:nvPr/>
        </p:nvSpPr>
        <p:spPr>
          <a:xfrm>
            <a:off x="6210145" y="2933627"/>
            <a:ext cx="1075917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贵州特色</a:t>
            </a:r>
            <a:endParaRPr lang="en-US" sz="900" dirty="0"/>
          </a:p>
        </p:txBody>
      </p:sp>
      <p:sp>
        <p:nvSpPr>
          <p:cNvPr id="69" name="Text 52"/>
          <p:cNvSpPr/>
          <p:nvPr/>
        </p:nvSpPr>
        <p:spPr>
          <a:xfrm>
            <a:off x="7276918" y="2933627"/>
            <a:ext cx="1923621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</a:t>
            </a:r>
            <a:endParaRPr lang="en-US" sz="900" dirty="0"/>
          </a:p>
        </p:txBody>
      </p:sp>
      <p:sp>
        <p:nvSpPr>
          <p:cNvPr id="70" name="Text 53"/>
          <p:cNvSpPr/>
          <p:nvPr/>
        </p:nvSpPr>
        <p:spPr>
          <a:xfrm>
            <a:off x="9191395" y="2933627"/>
            <a:ext cx="256178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全覆盖≥40%案例</a:t>
            </a:r>
            <a:endParaRPr lang="en-US" sz="900" dirty="0"/>
          </a:p>
        </p:txBody>
      </p:sp>
      <p:pic>
        <p:nvPicPr>
          <p:cNvPr id="71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0145" y="3200320"/>
            <a:ext cx="5524362" cy="266693"/>
          </a:xfrm>
          <a:prstGeom prst="rect">
            <a:avLst/>
          </a:prstGeom>
        </p:spPr>
      </p:pic>
      <p:sp>
        <p:nvSpPr>
          <p:cNvPr id="72" name="Text 54"/>
          <p:cNvSpPr/>
          <p:nvPr/>
        </p:nvSpPr>
        <p:spPr>
          <a:xfrm>
            <a:off x="6210145" y="3200320"/>
            <a:ext cx="1075917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思政融入</a:t>
            </a:r>
            <a:endParaRPr lang="en-US" sz="900" dirty="0"/>
          </a:p>
        </p:txBody>
      </p:sp>
      <p:sp>
        <p:nvSpPr>
          <p:cNvPr id="73" name="Text 55"/>
          <p:cNvSpPr/>
          <p:nvPr/>
        </p:nvSpPr>
        <p:spPr>
          <a:xfrm>
            <a:off x="7276918" y="3200320"/>
            <a:ext cx="1923621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未明确</a:t>
            </a:r>
            <a:endParaRPr lang="en-US" sz="900" dirty="0"/>
          </a:p>
        </p:txBody>
      </p:sp>
      <p:sp>
        <p:nvSpPr>
          <p:cNvPr id="74" name="Text 56"/>
          <p:cNvSpPr/>
          <p:nvPr/>
        </p:nvSpPr>
        <p:spPr>
          <a:xfrm>
            <a:off x="9191395" y="3200320"/>
            <a:ext cx="256178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≥4章明确嵌入</a:t>
            </a:r>
            <a:endParaRPr lang="en-US" sz="900" dirty="0"/>
          </a:p>
        </p:txBody>
      </p:sp>
      <p:sp>
        <p:nvSpPr>
          <p:cNvPr id="75" name="Text 57"/>
          <p:cNvSpPr/>
          <p:nvPr/>
        </p:nvSpPr>
        <p:spPr>
          <a:xfrm>
            <a:off x="6210145" y="3581310"/>
            <a:ext cx="553350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教材总字数28-32万字，贵州本地案例占比超40%。对标院校：北京第二外国语学院、武汉商学院。</a:t>
            </a:r>
            <a:endParaRPr lang="en-US" sz="900" dirty="0"/>
          </a:p>
        </p:txBody>
      </p:sp>
      <p:sp>
        <p:nvSpPr>
          <p:cNvPr id="76" name="Text 58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35 / 45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深度案例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黄果树景区：从数字化到智能化的完整路径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57269"/>
            <a:ext cx="3638459" cy="1790655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4" y="1495388"/>
            <a:ext cx="171446" cy="171446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95328" y="1476338"/>
            <a:ext cx="694927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场景痛点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647684" y="1790655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国庆黄金周日接待超5万人次</a:t>
            </a:r>
            <a:endParaRPr lang="en-US" sz="900" dirty="0"/>
          </a:p>
        </p:txBody>
      </p:sp>
      <p:sp>
        <p:nvSpPr>
          <p:cNvPr id="9" name="Text 4"/>
          <p:cNvSpPr/>
          <p:nvPr/>
        </p:nvSpPr>
        <p:spPr>
          <a:xfrm>
            <a:off x="647684" y="2019250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水帘洞、大瀑布观景台严重拥堵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647684" y="2247844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两难：继续放票→安全隐患 vs 限制售票→损失收入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647684" y="2476438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传统做法依赖人工经验判断</a:t>
            </a:r>
            <a:endParaRPr lang="en-US" sz="9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143" y="1257269"/>
            <a:ext cx="3638459" cy="1790655"/>
          </a:xfrm>
          <a:prstGeom prst="rect">
            <a:avLst/>
          </a:prstGeom>
        </p:spPr>
      </p:pic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638" y="1495388"/>
            <a:ext cx="171446" cy="17144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724282" y="1476338"/>
            <a:ext cx="694927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技术方案</a:t>
            </a:r>
            <a:endParaRPr lang="en-US" sz="1350" dirty="0"/>
          </a:p>
        </p:txBody>
      </p:sp>
      <p:sp>
        <p:nvSpPr>
          <p:cNvPr id="15" name="Text 8"/>
          <p:cNvSpPr/>
          <p:nvPr/>
        </p:nvSpPr>
        <p:spPr>
          <a:xfrm>
            <a:off x="4476638" y="1790655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"三位一体"系统：</a:t>
            </a:r>
            <a:endParaRPr lang="en-US" sz="900" dirty="0"/>
          </a:p>
        </p:txBody>
      </p:sp>
      <p:sp>
        <p:nvSpPr>
          <p:cNvPr id="16" name="Text 9"/>
          <p:cNvSpPr/>
          <p:nvPr/>
        </p:nvSpPr>
        <p:spPr>
          <a:xfrm>
            <a:off x="4476638" y="2019250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① 时空客流引导</a:t>
            </a:r>
            <a:endParaRPr lang="en-US" sz="900" dirty="0"/>
          </a:p>
        </p:txBody>
      </p:sp>
      <p:sp>
        <p:nvSpPr>
          <p:cNvPr id="17" name="Text 10"/>
          <p:cNvSpPr/>
          <p:nvPr/>
        </p:nvSpPr>
        <p:spPr>
          <a:xfrm>
            <a:off x="4476638" y="2247844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② 动态容量管控</a:t>
            </a:r>
            <a:endParaRPr lang="en-US" sz="900" dirty="0"/>
          </a:p>
        </p:txBody>
      </p:sp>
      <p:sp>
        <p:nvSpPr>
          <p:cNvPr id="18" name="Text 11"/>
          <p:cNvSpPr/>
          <p:nvPr/>
        </p:nvSpPr>
        <p:spPr>
          <a:xfrm>
            <a:off x="4476638" y="2476438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③ 智能设施协同</a:t>
            </a:r>
            <a:endParaRPr lang="en-US" sz="900" dirty="0"/>
          </a:p>
        </p:txBody>
      </p:sp>
      <p:sp>
        <p:nvSpPr>
          <p:cNvPr id="19" name="Text 12"/>
          <p:cNvSpPr/>
          <p:nvPr/>
        </p:nvSpPr>
        <p:spPr>
          <a:xfrm>
            <a:off x="4476638" y="2705032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动态定价：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次梯度投影算法，拥堵时段自动上调票价±10%</a:t>
            </a:r>
            <a:endParaRPr lang="en-US" sz="90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572" y="1257269"/>
            <a:ext cx="3638459" cy="1790655"/>
          </a:xfrm>
          <a:prstGeom prst="rect">
            <a:avLst/>
          </a:prstGeom>
        </p:spPr>
      </p:pic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6068" y="1495388"/>
            <a:ext cx="200020" cy="171446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8562761" y="1476338"/>
            <a:ext cx="694927" cy="20002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实施效果</a:t>
            </a:r>
            <a:endParaRPr lang="en-US" sz="1350" dirty="0"/>
          </a:p>
        </p:txBody>
      </p:sp>
      <p:sp>
        <p:nvSpPr>
          <p:cNvPr id="23" name="Text 14"/>
          <p:cNvSpPr/>
          <p:nvPr/>
        </p:nvSpPr>
        <p:spPr>
          <a:xfrm>
            <a:off x="8296068" y="1790655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核心景点排队时间</a:t>
            </a:r>
            <a:pPr algn="l" indent="0" marL="0">
              <a:buNone/>
            </a:pPr>
            <a:r>
              <a:rPr lang="en-US" sz="900" b="1" dirty="0">
                <a:solidFill>
                  <a:srgbClr val="16A34A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↓约30%</a:t>
            </a:r>
            <a:endParaRPr lang="en-US" sz="900" dirty="0"/>
          </a:p>
        </p:txBody>
      </p:sp>
      <p:sp>
        <p:nvSpPr>
          <p:cNvPr id="24" name="Text 15"/>
          <p:cNvSpPr/>
          <p:nvPr/>
        </p:nvSpPr>
        <p:spPr>
          <a:xfrm>
            <a:off x="8296068" y="2019250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票务收入</a:t>
            </a:r>
            <a:pPr algn="l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↑10%-15%</a:t>
            </a:r>
            <a:endParaRPr lang="en-US" sz="900" dirty="0"/>
          </a:p>
        </p:txBody>
      </p:sp>
      <p:sp>
        <p:nvSpPr>
          <p:cNvPr id="25" name="Text 16"/>
          <p:cNvSpPr/>
          <p:nvPr/>
        </p:nvSpPr>
        <p:spPr>
          <a:xfrm>
            <a:off x="8296068" y="2247844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联动观光车和扶梯运力调度</a:t>
            </a:r>
            <a:endParaRPr lang="en-US" sz="900" dirty="0"/>
          </a:p>
        </p:txBody>
      </p:sp>
      <p:sp>
        <p:nvSpPr>
          <p:cNvPr id="26" name="Text 17"/>
          <p:cNvSpPr/>
          <p:nvPr/>
        </p:nvSpPr>
        <p:spPr>
          <a:xfrm>
            <a:off x="8296068" y="2476438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优化景区内客流分布</a:t>
            </a:r>
            <a:endParaRPr lang="en-US" sz="900" dirty="0"/>
          </a:p>
        </p:txBody>
      </p:sp>
      <p:sp>
        <p:nvSpPr>
          <p:cNvPr id="27" name="Text 18"/>
          <p:cNvSpPr/>
          <p:nvPr/>
        </p:nvSpPr>
        <p:spPr>
          <a:xfrm>
            <a:off x="8296068" y="2705032"/>
            <a:ext cx="326661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灰度A/B实验验证定价策略</a:t>
            </a:r>
            <a:endParaRPr lang="en-US" sz="90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276518"/>
            <a:ext cx="11277318" cy="685783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609585" y="3428914"/>
            <a:ext cx="1098167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理论视角多维度分析：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数字经济理论（数据作为定价核心依据）→ 体验经济理论（动态定价如何改变游客体验感知）→ 平台经济理论（景区平台如何连接游客、旅行社和运营方）→ 利益相关者理论（定价策略涉及哪些利益主体，如何平衡）</a:t>
            </a:r>
            <a:endParaRPr lang="en-US" sz="1050" dirty="0"/>
          </a:p>
        </p:txBody>
      </p:sp>
      <p:sp>
        <p:nvSpPr>
          <p:cNvPr id="30" name="Text 20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36 / 45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· 沉浸式体验心理学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VR旅游的心理恢复效应与体验真实性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57269"/>
            <a:ext cx="5524362" cy="2381190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523962"/>
            <a:ext cx="190495" cy="19049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52476" y="1514437"/>
            <a:ext cx="305706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心理恢复机制（复旦帮扶学术研究）</a:t>
            </a:r>
            <a:endParaRPr lang="en-US" sz="15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83" y="1866853"/>
            <a:ext cx="5067173" cy="533387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00080" y="1981150"/>
            <a:ext cx="4847723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关键发现：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仅3分钟的VR自然景观体验即可产生可测量的心理恢复效应——降低压力水平、改善情绪状态。</a:t>
            </a:r>
            <a:endParaRPr lang="en-US" sz="9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83" y="2514537"/>
            <a:ext cx="2495488" cy="476238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71506" y="2600260"/>
            <a:ext cx="533006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冒险型VR</a:t>
            </a:r>
            <a:endParaRPr lang="en-US" sz="900" dirty="0"/>
          </a:p>
        </p:txBody>
      </p:sp>
      <p:sp>
        <p:nvSpPr>
          <p:cNvPr id="12" name="Text 5"/>
          <p:cNvSpPr/>
          <p:nvPr/>
        </p:nvSpPr>
        <p:spPr>
          <a:xfrm>
            <a:off x="771506" y="2752656"/>
            <a:ext cx="218079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峡谷穿越→增强注意力和"心理抽离"→恢复</a:t>
            </a:r>
            <a:endParaRPr lang="en-US" sz="90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7469" y="2514537"/>
            <a:ext cx="2495488" cy="476238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343191" y="2600260"/>
            <a:ext cx="533006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放松型VR</a:t>
            </a:r>
            <a:endParaRPr lang="en-US" sz="900" dirty="0"/>
          </a:p>
        </p:txBody>
      </p:sp>
      <p:sp>
        <p:nvSpPr>
          <p:cNvPr id="15" name="Text 7"/>
          <p:cNvSpPr/>
          <p:nvPr/>
        </p:nvSpPr>
        <p:spPr>
          <a:xfrm>
            <a:off x="3343191" y="2752656"/>
            <a:ext cx="149500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海滩漫步→增强放松感→恢复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685783" y="3105072"/>
            <a:ext cx="5076317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不同类型VR体验通过不同心理机制发挥作用。VR旅游不仅是一种娱乐，还可能是心理健康维护的有效工具。</a:t>
            </a:r>
            <a:endParaRPr lang="en-US" sz="9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1257269"/>
            <a:ext cx="5524362" cy="2381190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8739" y="1523962"/>
            <a:ext cx="190495" cy="190495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705432" y="1514437"/>
            <a:ext cx="1914096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体验真实性的哲学追问</a:t>
            </a:r>
            <a:endParaRPr lang="en-US" sz="1500" dirty="0"/>
          </a:p>
        </p:txBody>
      </p:sp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8739" y="1866853"/>
            <a:ext cx="5067173" cy="38099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6553036" y="1981150"/>
            <a:ext cx="484772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核心悖论：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通过VR"游览"了黄果树瀑布的游客，是否算"去过"黄果树？</a:t>
            </a:r>
            <a:endParaRPr lang="en-US" sz="900" dirty="0"/>
          </a:p>
        </p:txBody>
      </p:sp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8739" y="2362141"/>
            <a:ext cx="2495488" cy="62863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6524462" y="2447864"/>
            <a:ext cx="533006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VR的优势</a:t>
            </a:r>
            <a:endParaRPr lang="en-US" sz="900" dirty="0"/>
          </a:p>
        </p:txBody>
      </p:sp>
      <p:sp>
        <p:nvSpPr>
          <p:cNvPr id="24" name="Text 12"/>
          <p:cNvSpPr/>
          <p:nvPr/>
        </p:nvSpPr>
        <p:spPr>
          <a:xfrm>
            <a:off x="6524462" y="2600260"/>
            <a:ext cx="2228414" cy="2952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高质量VR可产生接近甚至超越实地体验的情感反应</a:t>
            </a:r>
            <a:endParaRPr lang="en-US" sz="900" dirty="0"/>
          </a:p>
        </p:txBody>
      </p:sp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10425" y="2362141"/>
            <a:ext cx="2495488" cy="62863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9096148" y="2447864"/>
            <a:ext cx="533006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VR的局限</a:t>
            </a:r>
            <a:endParaRPr lang="en-US" sz="900" dirty="0"/>
          </a:p>
        </p:txBody>
      </p:sp>
      <p:sp>
        <p:nvSpPr>
          <p:cNvPr id="27" name="Text 14"/>
          <p:cNvSpPr/>
          <p:nvPr/>
        </p:nvSpPr>
        <p:spPr>
          <a:xfrm>
            <a:off x="9096148" y="2600260"/>
            <a:ext cx="229508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风吹触觉、水雾气味的"在场感"目前难以复制</a:t>
            </a:r>
            <a:endParaRPr lang="en-US" sz="900" dirty="0"/>
          </a:p>
        </p:txBody>
      </p:sp>
      <p:sp>
        <p:nvSpPr>
          <p:cNvPr id="28" name="Text 15"/>
          <p:cNvSpPr/>
          <p:nvPr/>
        </p:nvSpPr>
        <p:spPr>
          <a:xfrm>
            <a:off x="6438739" y="3105072"/>
            <a:ext cx="5076317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数字文旅的健康发展，需要找到虚拟体验和实地体验的最佳结合点，而非将二者对立。VR云游的定位是"补充"和"激发"实地旅游意愿。</a:t>
            </a:r>
            <a:endParaRPr lang="en-US" sz="900" dirty="0"/>
          </a:p>
        </p:txBody>
      </p:sp>
      <p:sp>
        <p:nvSpPr>
          <p:cNvPr id="29" name="Text 16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37 / 45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深度案例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阿者科村：乡村旅游数字化与社区治理共同体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95368"/>
            <a:ext cx="190495" cy="19049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23882" y="1285843"/>
            <a:ext cx="2295087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传统维度：利益共同体构建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7189" y="1638259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利益动员：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成立村集体旅游公司，统一运营村寨旅游资源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457189" y="2095448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利益连接：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建立村民参与旅游发展的制度化渠道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457189" y="2552636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利益分配：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设计公平透明的收益分配机制，"利益动员-利益连接-利益分配"完整链条</a:t>
            </a:r>
            <a:endParaRPr lang="en-US" sz="9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1295368"/>
            <a:ext cx="238119" cy="19049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524462" y="1285843"/>
            <a:ext cx="2104592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数字维度：可探索的方向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6210145" y="1638259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数字平台展示：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利用OTA和社交媒体展示和预订村寨旅游产品</a:t>
            </a:r>
            <a:endParaRPr lang="en-US" sz="900" dirty="0"/>
          </a:p>
        </p:txBody>
      </p:sp>
      <p:sp>
        <p:nvSpPr>
          <p:cNvPr id="13" name="Text 8"/>
          <p:cNvSpPr/>
          <p:nvPr/>
        </p:nvSpPr>
        <p:spPr>
          <a:xfrm>
            <a:off x="6210145" y="2095448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大数据分析：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了解游客来源和偏好，指导产品开发和营销策略</a:t>
            </a:r>
            <a:endParaRPr lang="en-US" sz="900" dirty="0"/>
          </a:p>
        </p:txBody>
      </p:sp>
      <p:sp>
        <p:nvSpPr>
          <p:cNvPr id="14" name="Text 9"/>
          <p:cNvSpPr/>
          <p:nvPr/>
        </p:nvSpPr>
        <p:spPr>
          <a:xfrm>
            <a:off x="6210145" y="2552636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数字化保护：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用数字技术保护村寨文化遗产，同时避免过度商业化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6210145" y="3009825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数字鸿沟关注：</a:t>
            </a:r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确保老年村民等群体不被排除在数字文旅红利之外</a:t>
            </a:r>
            <a:endParaRPr lang="en-US" sz="9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3543211"/>
            <a:ext cx="11277318" cy="685783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09585" y="3695608"/>
            <a:ext cx="1098167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对贵州的启示：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拥有大量类似阿者科的传统村落——屯堡文化村落、苗族侗族村寨。数字化不是让它们"变成热门景点"，而是让它们在保持文化原真性的同时，被目标受众发现和体验。数字文旅与乡村振兴深度融合：长尾理论的最佳实践场。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38 / 45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教学资源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教材配套：IMA知识库实时素材与教学资源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11277318" cy="41909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1333467"/>
            <a:ext cx="3228514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IMA素材名称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3676558" y="1333467"/>
            <a:ext cx="6181190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素材内容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9839079" y="1333467"/>
            <a:ext cx="1914096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对应章节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752556"/>
            <a:ext cx="11277318" cy="39051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57189" y="1752556"/>
            <a:ext cx="3228514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数字文旅新专业申报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3676558" y="1752556"/>
            <a:ext cx="6181190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安顺学院师资/实训室/课程体系/对标院校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9839079" y="1752556"/>
            <a:ext cx="1914096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第1、2章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143071"/>
            <a:ext cx="11277318" cy="39051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57189" y="2143071"/>
            <a:ext cx="3228514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黄果树景区扩容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3676558" y="2143071"/>
            <a:ext cx="6181190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三位一体系统/动态定价/智慧票务/大数据中心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9839079" y="2143071"/>
            <a:ext cx="1914096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第5、6、8章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533587"/>
            <a:ext cx="11277318" cy="390515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457189" y="2533587"/>
            <a:ext cx="3228514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黄果树投资预测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3676558" y="2533587"/>
            <a:ext cx="6181190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投资模型/经济分析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9839079" y="2533587"/>
            <a:ext cx="1914096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</a:t>
            </a:r>
            <a:endParaRPr lang="en-US" sz="105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924102"/>
            <a:ext cx="11277318" cy="390515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457189" y="2924102"/>
            <a:ext cx="3228514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复旦帮扶学术会议</a:t>
            </a:r>
            <a:endParaRPr lang="en-US" sz="1050" dirty="0"/>
          </a:p>
        </p:txBody>
      </p:sp>
      <p:sp>
        <p:nvSpPr>
          <p:cNvPr id="23" name="Text 15"/>
          <p:cNvSpPr/>
          <p:nvPr/>
        </p:nvSpPr>
        <p:spPr>
          <a:xfrm>
            <a:off x="3676558" y="2924102"/>
            <a:ext cx="6181190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VR旅游心理恢复/阿者科村乡村振兴/美食营销SOR</a:t>
            </a:r>
            <a:endParaRPr lang="en-US" sz="1050" dirty="0"/>
          </a:p>
        </p:txBody>
      </p:sp>
      <p:sp>
        <p:nvSpPr>
          <p:cNvPr id="24" name="Text 16"/>
          <p:cNvSpPr/>
          <p:nvPr/>
        </p:nvSpPr>
        <p:spPr>
          <a:xfrm>
            <a:off x="9839079" y="2924102"/>
            <a:ext cx="1914096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第9、12章</a:t>
            </a:r>
            <a:endParaRPr lang="en-US" sz="105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314617"/>
            <a:ext cx="11277318" cy="390515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57189" y="3314617"/>
            <a:ext cx="3228514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智慧文旅实训项目案例库</a:t>
            </a:r>
            <a:endParaRPr lang="en-US" sz="1050" dirty="0"/>
          </a:p>
        </p:txBody>
      </p:sp>
      <p:sp>
        <p:nvSpPr>
          <p:cNvPr id="27" name="Text 18"/>
          <p:cNvSpPr/>
          <p:nvPr/>
        </p:nvSpPr>
        <p:spPr>
          <a:xfrm>
            <a:off x="3676558" y="3314617"/>
            <a:ext cx="6181190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AI导览/AR导览/个性化路线规划</a:t>
            </a:r>
            <a:endParaRPr lang="en-US" sz="1050" dirty="0"/>
          </a:p>
        </p:txBody>
      </p:sp>
      <p:sp>
        <p:nvSpPr>
          <p:cNvPr id="28" name="Text 19"/>
          <p:cNvSpPr/>
          <p:nvPr/>
        </p:nvSpPr>
        <p:spPr>
          <a:xfrm>
            <a:off x="9839079" y="3314617"/>
            <a:ext cx="1914096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第4、7章</a:t>
            </a:r>
            <a:endParaRPr lang="en-US" sz="1050" dirty="0"/>
          </a:p>
        </p:txBody>
      </p:sp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705132"/>
            <a:ext cx="11277318" cy="390515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457189" y="3705132"/>
            <a:ext cx="3228514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大数据与旅游业课程</a:t>
            </a:r>
            <a:endParaRPr lang="en-US" sz="1050" dirty="0"/>
          </a:p>
        </p:txBody>
      </p:sp>
      <p:sp>
        <p:nvSpPr>
          <p:cNvPr id="31" name="Text 21"/>
          <p:cNvSpPr/>
          <p:nvPr/>
        </p:nvSpPr>
        <p:spPr>
          <a:xfrm>
            <a:off x="3676558" y="3705132"/>
            <a:ext cx="6181190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课程实践/大数据实训室</a:t>
            </a:r>
            <a:endParaRPr lang="en-US" sz="1050" dirty="0"/>
          </a:p>
        </p:txBody>
      </p:sp>
      <p:sp>
        <p:nvSpPr>
          <p:cNvPr id="32" name="Text 22"/>
          <p:cNvSpPr/>
          <p:nvPr/>
        </p:nvSpPr>
        <p:spPr>
          <a:xfrm>
            <a:off x="9839079" y="3705132"/>
            <a:ext cx="1914096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</a:t>
            </a:r>
            <a:endParaRPr lang="en-US" sz="1050" dirty="0"/>
          </a:p>
        </p:txBody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4095648"/>
            <a:ext cx="11277318" cy="390515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457189" y="4095648"/>
            <a:ext cx="3228514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数智文旅教材编写</a:t>
            </a:r>
            <a:endParaRPr lang="en-US" sz="1050" dirty="0"/>
          </a:p>
        </p:txBody>
      </p:sp>
      <p:sp>
        <p:nvSpPr>
          <p:cNvPr id="35" name="Text 24"/>
          <p:cNvSpPr/>
          <p:nvPr/>
        </p:nvSpPr>
        <p:spPr>
          <a:xfrm>
            <a:off x="3676558" y="4095648"/>
            <a:ext cx="6181190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会议纪要/案例库/编写计划</a:t>
            </a:r>
            <a:endParaRPr lang="en-US" sz="1050" dirty="0"/>
          </a:p>
        </p:txBody>
      </p:sp>
      <p:sp>
        <p:nvSpPr>
          <p:cNvPr id="36" name="Text 25"/>
          <p:cNvSpPr/>
          <p:nvPr/>
        </p:nvSpPr>
        <p:spPr>
          <a:xfrm>
            <a:off x="9839079" y="4095648"/>
            <a:ext cx="1914096" cy="3905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全书</a:t>
            </a:r>
            <a:endParaRPr lang="en-US" sz="1050" dirty="0"/>
          </a:p>
        </p:txBody>
      </p:sp>
      <p:pic>
        <p:nvPicPr>
          <p:cNvPr id="3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4629034"/>
            <a:ext cx="11277318" cy="685783"/>
          </a:xfrm>
          <a:prstGeom prst="rect">
            <a:avLst/>
          </a:prstGeom>
        </p:spPr>
      </p:pic>
      <p:sp>
        <p:nvSpPr>
          <p:cNvPr id="38" name="Text 26"/>
          <p:cNvSpPr/>
          <p:nvPr/>
        </p:nvSpPr>
        <p:spPr>
          <a:xfrm>
            <a:off x="609585" y="4781430"/>
            <a:ext cx="1098167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教材特色：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同于通用案例，本教材配套IMA知识库实时素材，覆盖数字文旅专业核心知识点与能力培养目标。贵州本地案例占比超40%，思政元素嵌入不少于4章。配套核心术语对照、典型案例集、政策法规汇编、教学大纲、实训项目设计、关键数据统计。</a:t>
            </a:r>
            <a:endParaRPr lang="en-US" sz="1050" dirty="0"/>
          </a:p>
        </p:txBody>
      </p:sp>
      <p:sp>
        <p:nvSpPr>
          <p:cNvPr id="39" name="Text 27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39 / 45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总结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核心要义：数字文旅的"变"与"不变"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257269"/>
            <a:ext cx="5524362" cy="2324042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83" y="1562061"/>
            <a:ext cx="190495" cy="190495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952476" y="1552536"/>
            <a:ext cx="135213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数字文旅的"变"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685783" y="1943051"/>
            <a:ext cx="1424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895328" y="1943051"/>
            <a:ext cx="36095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生产要素变了：数据成为与土地、劳动、资本并列的核心要素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685783" y="2247844"/>
            <a:ext cx="1424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895328" y="2247844"/>
            <a:ext cx="307611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产业组织变了：从线性价值链走向平台多边生态系统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685783" y="2552636"/>
            <a:ext cx="1424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95328" y="2552636"/>
            <a:ext cx="26760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游客角色变了：从被动接收者变为价值共创者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685783" y="2857429"/>
            <a:ext cx="1424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895328" y="2857429"/>
            <a:ext cx="350473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体验边界变了：VR/AR/MR创造了超越物理空间的体验维度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685783" y="3162221"/>
            <a:ext cx="1424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895328" y="3162221"/>
            <a:ext cx="32094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治理逻辑变了：从单一政府管理走向多元主体协同治理</a:t>
            </a:r>
            <a:endParaRPr lang="en-US" sz="105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1257269"/>
            <a:ext cx="5524362" cy="2324042"/>
          </a:xfrm>
          <a:prstGeom prst="rect">
            <a:avLst/>
          </a:prstGeom>
        </p:spPr>
      </p:pic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739" y="1562061"/>
            <a:ext cx="219070" cy="190495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734007" y="1552536"/>
            <a:ext cx="154263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数字文旅的"不变"</a:t>
            </a:r>
            <a:endParaRPr lang="en-US" sz="1500" dirty="0"/>
          </a:p>
        </p:txBody>
      </p:sp>
      <p:sp>
        <p:nvSpPr>
          <p:cNvPr id="21" name="Text 14"/>
          <p:cNvSpPr/>
          <p:nvPr/>
        </p:nvSpPr>
        <p:spPr>
          <a:xfrm>
            <a:off x="6438739" y="1943051"/>
            <a:ext cx="1424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6648284" y="1943051"/>
            <a:ext cx="41428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文旅的本质不变：人民对美好生活的向往和追求永远是出发点和落脚点</a:t>
            </a:r>
            <a:endParaRPr lang="en-US" sz="1050" dirty="0"/>
          </a:p>
        </p:txBody>
      </p:sp>
      <p:sp>
        <p:nvSpPr>
          <p:cNvPr id="23" name="Text 16"/>
          <p:cNvSpPr/>
          <p:nvPr/>
        </p:nvSpPr>
        <p:spPr>
          <a:xfrm>
            <a:off x="6438739" y="2247844"/>
            <a:ext cx="1424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</a:t>
            </a:r>
            <a:endParaRPr lang="en-US" sz="1050" dirty="0"/>
          </a:p>
        </p:txBody>
      </p:sp>
      <p:sp>
        <p:nvSpPr>
          <p:cNvPr id="24" name="Text 17"/>
          <p:cNvSpPr/>
          <p:nvPr/>
        </p:nvSpPr>
        <p:spPr>
          <a:xfrm>
            <a:off x="6648284" y="2247844"/>
            <a:ext cx="280942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文化的根脉不变：技术只是载体，文化才是灵魂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6438739" y="2552636"/>
            <a:ext cx="1424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6648284" y="2552636"/>
            <a:ext cx="45429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安全与信任需求不变：无论技术如何进步，安全与信任始终是文旅产业的基石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6438739" y="2857429"/>
            <a:ext cx="1424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</a:t>
            </a:r>
            <a:endParaRPr lang="en-US" sz="1050" dirty="0"/>
          </a:p>
        </p:txBody>
      </p:sp>
      <p:sp>
        <p:nvSpPr>
          <p:cNvPr id="28" name="Text 21"/>
          <p:cNvSpPr/>
          <p:nvPr/>
        </p:nvSpPr>
        <p:spPr>
          <a:xfrm>
            <a:off x="6648284" y="2857429"/>
            <a:ext cx="42762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人文关怀不变：技术赋能不能替代人文关怀，效率提升不能牺牲体验温度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6438739" y="3162221"/>
            <a:ext cx="1424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6648284" y="3162221"/>
            <a:ext cx="374285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可持续发展的追求不变：绿色、公平、包容的发展理念贯穿始终</a:t>
            </a:r>
            <a:endParaRPr lang="en-US" sz="1050" dirty="0"/>
          </a:p>
        </p:txBody>
      </p:sp>
      <p:sp>
        <p:nvSpPr>
          <p:cNvPr id="31" name="Text 24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40 / 45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全书逻辑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四篇十二章：从理论到实践的学科体系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2476438" cy="156206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1485863"/>
            <a:ext cx="218079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📚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609585" y="1828754"/>
            <a:ext cx="218079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第一篇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609585" y="2019250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概念与理论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1476338" y="2247844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"是什么"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1200120" y="2400240"/>
            <a:ext cx="100924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定义·演进·理论基石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609585" y="2590735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第1-3章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3047924" y="1962101"/>
            <a:ext cx="237738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8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815" y="1333467"/>
            <a:ext cx="2476438" cy="156206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543211" y="1485863"/>
            <a:ext cx="218079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🔧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3543211" y="1828754"/>
            <a:ext cx="218079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第二篇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3543211" y="2019250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技术与基础设施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4409965" y="2247844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"用什么"</a:t>
            </a:r>
            <a:endParaRPr lang="en-US" sz="900" dirty="0"/>
          </a:p>
        </p:txBody>
      </p:sp>
      <p:sp>
        <p:nvSpPr>
          <p:cNvPr id="18" name="Text 13"/>
          <p:cNvSpPr/>
          <p:nvPr/>
        </p:nvSpPr>
        <p:spPr>
          <a:xfrm>
            <a:off x="4019450" y="2400240"/>
            <a:ext cx="12378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关键技术·平台·数据治理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3543211" y="2590735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第4-6章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5981550" y="1962101"/>
            <a:ext cx="237738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800" dirty="0"/>
          </a:p>
        </p:txBody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442" y="1333467"/>
            <a:ext cx="2476438" cy="156206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476838" y="1485863"/>
            <a:ext cx="218079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🎯</a:t>
            </a:r>
            <a:endParaRPr lang="en-US" sz="1800" dirty="0"/>
          </a:p>
        </p:txBody>
      </p:sp>
      <p:sp>
        <p:nvSpPr>
          <p:cNvPr id="23" name="Text 17"/>
          <p:cNvSpPr/>
          <p:nvPr/>
        </p:nvSpPr>
        <p:spPr>
          <a:xfrm>
            <a:off x="6476838" y="1828754"/>
            <a:ext cx="218079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第三篇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6476838" y="2019250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业态与场景创新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7343591" y="2247844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"怎么用"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7048324" y="2400240"/>
            <a:ext cx="105686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产品·景区·消费·遗产</a:t>
            </a:r>
            <a:endParaRPr lang="en-US" sz="900" dirty="0"/>
          </a:p>
        </p:txBody>
      </p:sp>
      <p:sp>
        <p:nvSpPr>
          <p:cNvPr id="27" name="Text 21"/>
          <p:cNvSpPr/>
          <p:nvPr/>
        </p:nvSpPr>
        <p:spPr>
          <a:xfrm>
            <a:off x="6476838" y="2590735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第7-10章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915177" y="1962101"/>
            <a:ext cx="237738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800" dirty="0"/>
          </a:p>
        </p:txBody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8069" y="1333467"/>
            <a:ext cx="2476438" cy="1562061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9410465" y="1485863"/>
            <a:ext cx="2180790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⚖️</a:t>
            </a:r>
            <a:endParaRPr lang="en-US" sz="1800" dirty="0"/>
          </a:p>
        </p:txBody>
      </p:sp>
      <p:sp>
        <p:nvSpPr>
          <p:cNvPr id="31" name="Text 24"/>
          <p:cNvSpPr/>
          <p:nvPr/>
        </p:nvSpPr>
        <p:spPr>
          <a:xfrm>
            <a:off x="9410465" y="1828754"/>
            <a:ext cx="218079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AFAF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第四篇</a:t>
            </a:r>
            <a:endParaRPr lang="en-US" sz="1050" dirty="0"/>
          </a:p>
        </p:txBody>
      </p:sp>
      <p:sp>
        <p:nvSpPr>
          <p:cNvPr id="32" name="Text 25"/>
          <p:cNvSpPr/>
          <p:nvPr/>
        </p:nvSpPr>
        <p:spPr>
          <a:xfrm>
            <a:off x="9410465" y="2019250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5F5F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治理与发展</a:t>
            </a:r>
            <a:endParaRPr lang="en-US" sz="900" dirty="0"/>
          </a:p>
        </p:txBody>
      </p:sp>
      <p:sp>
        <p:nvSpPr>
          <p:cNvPr id="33" name="Text 26"/>
          <p:cNvSpPr/>
          <p:nvPr/>
        </p:nvSpPr>
        <p:spPr>
          <a:xfrm>
            <a:off x="10220069" y="2247844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7E5E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"如何保障"</a:t>
            </a:r>
            <a:endParaRPr lang="en-US" sz="900" dirty="0"/>
          </a:p>
        </p:txBody>
      </p:sp>
      <p:sp>
        <p:nvSpPr>
          <p:cNvPr id="34" name="Text 27"/>
          <p:cNvSpPr/>
          <p:nvPr/>
        </p:nvSpPr>
        <p:spPr>
          <a:xfrm>
            <a:off x="9981950" y="2400240"/>
            <a:ext cx="105686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E7E5E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政策·治理·趋势·挑战</a:t>
            </a:r>
            <a:endParaRPr lang="en-US" sz="900" dirty="0"/>
          </a:p>
        </p:txBody>
      </p:sp>
      <p:sp>
        <p:nvSpPr>
          <p:cNvPr id="35" name="Text 28"/>
          <p:cNvSpPr/>
          <p:nvPr/>
        </p:nvSpPr>
        <p:spPr>
          <a:xfrm>
            <a:off x="9410465" y="2590735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第11-12章</a:t>
            </a:r>
            <a:endParaRPr lang="en-US" sz="900" dirty="0"/>
          </a:p>
        </p:txBody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200320"/>
            <a:ext cx="3657509" cy="609585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609585" y="3352716"/>
            <a:ext cx="3361860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横向贯通：</a:t>
            </a:r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每一篇都覆盖"技术赋能·产业转型·消费者行为·治理伦理"四个研究维度</a:t>
            </a:r>
            <a:endParaRPr lang="en-US" sz="900" dirty="0"/>
          </a:p>
        </p:txBody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093" y="3200320"/>
            <a:ext cx="3657509" cy="609585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4419490" y="3352716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纵向递进：</a:t>
            </a:r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从认知→工具→应用→保障，构成完整的学科知识链</a:t>
            </a:r>
            <a:endParaRPr lang="en-US" sz="900" dirty="0"/>
          </a:p>
        </p:txBody>
      </p:sp>
      <p:pic>
        <p:nvPicPr>
          <p:cNvPr id="4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6998" y="3200320"/>
            <a:ext cx="3657509" cy="609585"/>
          </a:xfrm>
          <a:prstGeom prst="rect">
            <a:avLst/>
          </a:prstGeom>
        </p:spPr>
      </p:pic>
      <p:sp>
        <p:nvSpPr>
          <p:cNvPr id="41" name="Text 31"/>
          <p:cNvSpPr/>
          <p:nvPr/>
        </p:nvSpPr>
        <p:spPr>
          <a:xfrm>
            <a:off x="8229394" y="3352716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贵州脉络：</a:t>
            </a:r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以贵州（尤其安顺）案例贯穿全书，实现"理论落地"</a:t>
            </a:r>
            <a:endParaRPr lang="en-US" sz="900" dirty="0"/>
          </a:p>
        </p:txBody>
      </p:sp>
      <p:sp>
        <p:nvSpPr>
          <p:cNvPr id="42" name="Text 32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41 / 45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总结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数智文旅学习建议与能力培养目标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3609885" cy="220974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783" y="1600160"/>
            <a:ext cx="316184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7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🎓</a:t>
            </a:r>
            <a:endParaRPr lang="en-US" sz="2700" dirty="0"/>
          </a:p>
        </p:txBody>
      </p:sp>
      <p:sp>
        <p:nvSpPr>
          <p:cNvPr id="7" name="Text 3"/>
          <p:cNvSpPr/>
          <p:nvPr/>
        </p:nvSpPr>
        <p:spPr>
          <a:xfrm>
            <a:off x="685783" y="2095448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知识目标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685783" y="2476438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掌握数字文旅核心概念、理论框架和关键技术体系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685783" y="2705032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理解文旅数字化演进规律和政策体系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85783" y="2933627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了解数字文旅产品、景区、消费和文化遗产活化的实践路径</a:t>
            </a:r>
            <a:endParaRPr lang="en-US" sz="9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668" y="1333467"/>
            <a:ext cx="3609885" cy="220974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524262" y="1600160"/>
            <a:ext cx="316184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7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💡</a:t>
            </a:r>
            <a:endParaRPr lang="en-US" sz="2700" dirty="0"/>
          </a:p>
        </p:txBody>
      </p:sp>
      <p:sp>
        <p:nvSpPr>
          <p:cNvPr id="13" name="Text 8"/>
          <p:cNvSpPr/>
          <p:nvPr/>
        </p:nvSpPr>
        <p:spPr>
          <a:xfrm>
            <a:off x="4524262" y="2095448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能力目标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4524262" y="2476438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能辨析相关概念的边界与联系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4524262" y="2705032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能运用理论工具分析数字文旅现象</a:t>
            </a:r>
            <a:endParaRPr lang="en-US" sz="900" dirty="0"/>
          </a:p>
        </p:txBody>
      </p:sp>
      <p:sp>
        <p:nvSpPr>
          <p:cNvPr id="16" name="Text 11"/>
          <p:cNvSpPr/>
          <p:nvPr/>
        </p:nvSpPr>
        <p:spPr>
          <a:xfrm>
            <a:off x="4524262" y="2933627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能评估技术方案的适用性</a:t>
            </a:r>
            <a:endParaRPr lang="en-US" sz="900" dirty="0"/>
          </a:p>
        </p:txBody>
      </p:sp>
      <p:sp>
        <p:nvSpPr>
          <p:cNvPr id="17" name="Text 12"/>
          <p:cNvSpPr/>
          <p:nvPr/>
        </p:nvSpPr>
        <p:spPr>
          <a:xfrm>
            <a:off x="4524262" y="3162221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能设计初步的数字文旅创新方案</a:t>
            </a:r>
            <a:endParaRPr lang="en-US" sz="90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4147" y="1333467"/>
            <a:ext cx="3609885" cy="220974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362741" y="1600160"/>
            <a:ext cx="3161840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7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🌟</a:t>
            </a:r>
            <a:endParaRPr lang="en-US" sz="2700" dirty="0"/>
          </a:p>
        </p:txBody>
      </p:sp>
      <p:sp>
        <p:nvSpPr>
          <p:cNvPr id="20" name="Text 14"/>
          <p:cNvSpPr/>
          <p:nvPr/>
        </p:nvSpPr>
        <p:spPr>
          <a:xfrm>
            <a:off x="8362741" y="2095448"/>
            <a:ext cx="316184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素养目标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8362741" y="2476438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形成跨学科理论思维</a:t>
            </a:r>
            <a:endParaRPr lang="en-US" sz="900" dirty="0"/>
          </a:p>
        </p:txBody>
      </p:sp>
      <p:sp>
        <p:nvSpPr>
          <p:cNvPr id="22" name="Text 16"/>
          <p:cNvSpPr/>
          <p:nvPr/>
        </p:nvSpPr>
        <p:spPr>
          <a:xfrm>
            <a:off x="8362741" y="2705032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建立技术伦理和数据安全意识</a:t>
            </a:r>
            <a:endParaRPr lang="en-US" sz="900" dirty="0"/>
          </a:p>
        </p:txBody>
      </p:sp>
      <p:sp>
        <p:nvSpPr>
          <p:cNvPr id="23" name="Text 17"/>
          <p:cNvSpPr/>
          <p:nvPr/>
        </p:nvSpPr>
        <p:spPr>
          <a:xfrm>
            <a:off x="8362741" y="2933627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增强文化自信与数字使命感</a:t>
            </a:r>
            <a:endParaRPr lang="en-US" sz="900" dirty="0"/>
          </a:p>
        </p:txBody>
      </p:sp>
      <p:sp>
        <p:nvSpPr>
          <p:cNvPr id="24" name="Text 18"/>
          <p:cNvSpPr/>
          <p:nvPr/>
        </p:nvSpPr>
        <p:spPr>
          <a:xfrm>
            <a:off x="8362741" y="3162221"/>
            <a:ext cx="316184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• 养成终身学习与跨界创新能力</a:t>
            </a:r>
            <a:endParaRPr lang="en-US" sz="900" dirty="0"/>
          </a:p>
        </p:txBody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771806"/>
            <a:ext cx="11277318" cy="62863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47684" y="3962301"/>
            <a:ext cx="10905472" cy="2476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核心定位：</a:t>
            </a:r>
            <a:pPr algn="ctr" indent="0" marL="0">
              <a:buNone/>
            </a:pPr>
            <a:r>
              <a:rPr lang="en-US" sz="1200" dirty="0">
                <a:solidFill>
                  <a:srgbClr val="E7E5E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培养具有</a:t>
            </a:r>
            <a:pPr algn="ctr" indent="0" marL="0">
              <a:buNone/>
            </a:pPr>
            <a:r>
              <a:rPr lang="en-US" sz="12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数字思维、技术应用能力、文旅创新能力和伦理判断能力</a:t>
            </a:r>
            <a:pPr algn="ctr" indent="0" marL="0">
              <a:buNone/>
            </a:pPr>
            <a:r>
              <a:rPr lang="en-US" sz="1200" dirty="0">
                <a:solidFill>
                  <a:srgbClr val="E7E5E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的复合型数字文旅人才——不是技术专家，而是</a:t>
            </a:r>
            <a:pPr algn="ctr" indent="0" marL="0">
              <a:buNone/>
            </a:pPr>
            <a:r>
              <a:rPr lang="en-US" sz="1200" dirty="0">
                <a:solidFill>
                  <a:srgbClr val="FBBF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"翻译者"和"整合者"</a:t>
            </a:r>
            <a:pPr algn="ctr" indent="0" marL="0">
              <a:buNone/>
            </a:pPr>
            <a:r>
              <a:rPr lang="en-US" sz="1200" dirty="0">
                <a:solidFill>
                  <a:srgbClr val="E7E5E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。</a:t>
            </a:r>
            <a:endParaRPr lang="en-US" sz="1200" dirty="0"/>
          </a:p>
        </p:txBody>
      </p:sp>
      <p:sp>
        <p:nvSpPr>
          <p:cNvPr id="27" name="Text 20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42 / 45</a:t>
            </a:r>
            <a:endParaRPr lang="en-US" sz="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全书总结</a:t>
            </a:r>
            <a:endParaRPr lang="en-US" sz="1050" dirty="0"/>
          </a:p>
        </p:txBody>
      </p:sp>
      <p:sp>
        <p:nvSpPr>
          <p:cNvPr id="4" name="Text 1"/>
          <p:cNvSpPr/>
          <p:nvPr/>
        </p:nvSpPr>
        <p:spPr>
          <a:xfrm>
            <a:off x="457189" y="723882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数字文旅概论：关键概念回顾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333467"/>
            <a:ext cx="3657509" cy="87627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1523962"/>
            <a:ext cx="99019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 数字文旅定义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609585" y="1752556"/>
            <a:ext cx="3361860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数据为核心生产要素、数字技术为驱动力、平台生态为组织形态的新型产业形态</a:t>
            </a:r>
            <a:endParaRPr lang="en-US" sz="9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093" y="1333467"/>
            <a:ext cx="3657509" cy="87627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419490" y="1523962"/>
            <a:ext cx="85684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 三阶段演进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4419490" y="1752556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信息化(流程电子化)→互联网化(连接共享)→智能化(深度融合)</a:t>
            </a:r>
            <a:endParaRPr lang="en-US" sz="90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998" y="1333467"/>
            <a:ext cx="3657509" cy="876278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229394" y="1523962"/>
            <a:ext cx="85684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 四要素构成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8229394" y="1752556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数字基础设施·数字内容与产品·数字平台与渠道·数字治理与政策</a:t>
            </a:r>
            <a:endParaRPr lang="en-US" sz="90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362141"/>
            <a:ext cx="3657509" cy="723882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09585" y="2552636"/>
            <a:ext cx="99019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 四大理论基石</a:t>
            </a:r>
            <a:endParaRPr lang="en-US" sz="1050" dirty="0"/>
          </a:p>
        </p:txBody>
      </p:sp>
      <p:sp>
        <p:nvSpPr>
          <p:cNvPr id="16" name="Text 9"/>
          <p:cNvSpPr/>
          <p:nvPr/>
        </p:nvSpPr>
        <p:spPr>
          <a:xfrm>
            <a:off x="609585" y="2781230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数字经济·体验经济·平台经济·利益相关者理论</a:t>
            </a:r>
            <a:endParaRPr lang="en-US" sz="90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093" y="2362141"/>
            <a:ext cx="3657509" cy="723882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4419490" y="2552636"/>
            <a:ext cx="99019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 五大关键技术</a:t>
            </a:r>
            <a:endParaRPr lang="en-US" sz="1050" dirty="0"/>
          </a:p>
        </p:txBody>
      </p:sp>
      <p:sp>
        <p:nvSpPr>
          <p:cNvPr id="19" name="Text 11"/>
          <p:cNvSpPr/>
          <p:nvPr/>
        </p:nvSpPr>
        <p:spPr>
          <a:xfrm>
            <a:off x="4419490" y="2781230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云计算·物联网·人工智能·区块链·沉浸式技术</a:t>
            </a:r>
            <a:endParaRPr lang="en-US" sz="90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2362141"/>
            <a:ext cx="3657509" cy="723882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8229394" y="2552636"/>
            <a:ext cx="99019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 三横四纵体系</a:t>
            </a:r>
            <a:endParaRPr lang="en-US" sz="1050" dirty="0"/>
          </a:p>
        </p:txBody>
      </p:sp>
      <p:sp>
        <p:nvSpPr>
          <p:cNvPr id="22" name="Text 13"/>
          <p:cNvSpPr/>
          <p:nvPr/>
        </p:nvSpPr>
        <p:spPr>
          <a:xfrm>
            <a:off x="8229394" y="2781230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基础层·核心层·拓展层 / 数字思维·技术应用·文旅创新·伦理判断</a:t>
            </a:r>
            <a:endParaRPr lang="en-US" sz="90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238419"/>
            <a:ext cx="3657509" cy="723882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609585" y="3428914"/>
            <a:ext cx="72350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 三类产品</a:t>
            </a:r>
            <a:endParaRPr lang="en-US" sz="1050" dirty="0"/>
          </a:p>
        </p:txBody>
      </p:sp>
      <p:sp>
        <p:nvSpPr>
          <p:cNvPr id="25" name="Text 15"/>
          <p:cNvSpPr/>
          <p:nvPr/>
        </p:nvSpPr>
        <p:spPr>
          <a:xfrm>
            <a:off x="609585" y="3657509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数字化传统产品·数字原生产品·线上线下融合产品</a:t>
            </a:r>
            <a:endParaRPr lang="en-US" sz="900" dirty="0"/>
          </a:p>
        </p:txBody>
      </p:sp>
      <p:pic>
        <p:nvPicPr>
          <p:cNvPr id="2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7093" y="3238419"/>
            <a:ext cx="3657509" cy="723882"/>
          </a:xfrm>
          <a:prstGeom prst="rect">
            <a:avLst/>
          </a:prstGeom>
        </p:spPr>
      </p:pic>
      <p:sp>
        <p:nvSpPr>
          <p:cNvPr id="27" name="Text 16"/>
          <p:cNvSpPr/>
          <p:nvPr/>
        </p:nvSpPr>
        <p:spPr>
          <a:xfrm>
            <a:off x="4419490" y="3428914"/>
            <a:ext cx="72350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 智慧景区</a:t>
            </a:r>
            <a:endParaRPr lang="en-US" sz="1050" dirty="0"/>
          </a:p>
        </p:txBody>
      </p:sp>
      <p:sp>
        <p:nvSpPr>
          <p:cNvPr id="28" name="Text 17"/>
          <p:cNvSpPr/>
          <p:nvPr/>
        </p:nvSpPr>
        <p:spPr>
          <a:xfrm>
            <a:off x="4419490" y="3657509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票务预约·客流监测·智能导览·安全应急四位一体</a:t>
            </a:r>
            <a:endParaRPr lang="en-US" sz="900" dirty="0"/>
          </a:p>
        </p:txBody>
      </p:sp>
      <p:pic>
        <p:nvPicPr>
          <p:cNvPr id="2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76998" y="3238419"/>
            <a:ext cx="3657509" cy="723882"/>
          </a:xfrm>
          <a:prstGeom prst="rect">
            <a:avLst/>
          </a:prstGeom>
        </p:spPr>
      </p:pic>
      <p:sp>
        <p:nvSpPr>
          <p:cNvPr id="30" name="Text 18"/>
          <p:cNvSpPr/>
          <p:nvPr/>
        </p:nvSpPr>
        <p:spPr>
          <a:xfrm>
            <a:off x="8229394" y="3428914"/>
            <a:ext cx="72350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▸ 协同治理</a:t>
            </a:r>
            <a:endParaRPr lang="en-US" sz="1050" dirty="0"/>
          </a:p>
        </p:txBody>
      </p:sp>
      <p:sp>
        <p:nvSpPr>
          <p:cNvPr id="31" name="Text 19"/>
          <p:cNvSpPr/>
          <p:nvPr/>
        </p:nvSpPr>
        <p:spPr>
          <a:xfrm>
            <a:off x="8229394" y="3657509"/>
            <a:ext cx="33618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宏观政府+中观行业+微观企业的三层架构</a:t>
            </a:r>
            <a:endParaRPr lang="en-US" sz="900" dirty="0"/>
          </a:p>
        </p:txBody>
      </p:sp>
      <p:pic>
        <p:nvPicPr>
          <p:cNvPr id="3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4190895"/>
            <a:ext cx="11277318" cy="495288"/>
          </a:xfrm>
          <a:prstGeom prst="rect">
            <a:avLst/>
          </a:prstGeom>
        </p:spPr>
      </p:pic>
      <p:sp>
        <p:nvSpPr>
          <p:cNvPr id="33" name="Text 20"/>
          <p:cNvSpPr/>
          <p:nvPr/>
        </p:nvSpPr>
        <p:spPr>
          <a:xfrm>
            <a:off x="609585" y="4343291"/>
            <a:ext cx="1098167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"技术可以解决'能不能'的问题，但只有治理才能解决'好不好'和'久不久'的问题。"</a:t>
            </a:r>
            <a:endParaRPr lang="en-US" sz="1050" dirty="0"/>
          </a:p>
        </p:txBody>
      </p:sp>
      <p:sp>
        <p:nvSpPr>
          <p:cNvPr id="34" name="Text 21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43 / 45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659" y="1676358"/>
            <a:ext cx="914377" cy="1905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181470" y="2000200"/>
            <a:ext cx="1837898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AFAF9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感谢聆听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4305192" y="2685983"/>
            <a:ext cx="359997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数字文旅概论 · Digital Cultural Tourism</a:t>
            </a:r>
            <a:endParaRPr lang="en-US" sz="15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59" y="3105072"/>
            <a:ext cx="914377" cy="1905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4295668" y="3428914"/>
            <a:ext cx="362855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安顺学院旅游管理学院 · 数字文旅专业系列教材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5105272" y="3771806"/>
            <a:ext cx="200934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理论 → 技术 → 业态 → 治理</a:t>
            </a:r>
            <a:endParaRPr lang="en-US" sz="12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0915" y="4486163"/>
            <a:ext cx="123822" cy="133347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543311" y="4467113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四篇十二章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639" y="4486163"/>
            <a:ext cx="171446" cy="133347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648184" y="4467113"/>
            <a:ext cx="87589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本科大一/大二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4007" y="4486163"/>
            <a:ext cx="85723" cy="133347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857829" y="4467113"/>
            <a:ext cx="97114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贵州案例≥40%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4286143" y="5029074"/>
            <a:ext cx="364760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本PPT内容基于安顺学院《数字文旅概论》教材大纲及配套章节文件制作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44 / 45</a:t>
            </a:r>
            <a:endParaRPr lang="en-US" sz="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292524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参考文献与延伸阅读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1066773"/>
            <a:ext cx="557160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[1] 余意峰, 邱海莲. 数字文旅概论[M]. 北京: 高等教育出版社, 2025.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457189" y="1295368"/>
            <a:ext cx="5571605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[2] Buhalis D, Law R. Progress in information technology and tourism management[J]. Tourism Management, 2008, 29(4): 609-623.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189" y="1676358"/>
            <a:ext cx="5571605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[3] Gretzel U, et al. Smart tourism: foundations and developments[J]. Electronic Markets, 2015, 25(3): 179-188.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189" y="2057349"/>
            <a:ext cx="5571605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[4] Vargo S L, Lusch R F. Evolving to a new dominant logic for marketing[J]. Journal of Marketing, 2004, 68(1): 1-17.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457189" y="2438339"/>
            <a:ext cx="5571605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[5] Rochet J C, Tirole J. Platform competition in two-sided markets[J]. JEEA, 2003, 1(4): 990-1029.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457189" y="2819330"/>
            <a:ext cx="557160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[6] Freeman R E. Strategic Management: A Stakeholder Approach[M]. Boston: Pitman, 1984.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57189" y="3047924"/>
            <a:ext cx="5571605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[7] Ansell C, Gash A. Collaborative governance in theory and practice[J]. JPART, 2008, 18(4): 543-571.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172046" y="1066773"/>
            <a:ext cx="557160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[8] Buhalis D. Technology in tourism[J]. Tourism Review, 2020, 75(1): 267-272.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6172046" y="1295368"/>
            <a:ext cx="557160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[9] Ashton K. That "Internet of Things" thing[J]. RFID Journal, 2009.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6172046" y="1523962"/>
            <a:ext cx="557160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[10] Russell S, Norvig P. AI: A Modern Approach[M]. 4th ed. Pearson, 2020.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6172046" y="1752556"/>
            <a:ext cx="557160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[11] Pine B J, Gilmore J H. The Experience Economy[M]. HBS Press, 1999.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6172046" y="1981150"/>
            <a:ext cx="557160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[12] Anderson C. The Long Tail[M]. Hyperion, 2006.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6172046" y="2209745"/>
            <a:ext cx="557160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[13] 国务院. "十四五"文化和旅游发展规划[Z]. 2021.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6172046" y="2438339"/>
            <a:ext cx="557160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[14] 中办国办. 关于推进实施国家文化数字化战略的意见[Z]. 2022.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6172046" y="2666933"/>
            <a:ext cx="557160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[15] 国务院. 关于支持贵州在新时代西部大开发上闯新路的意见[Z]. 2022.</a:t>
            </a:r>
            <a:endParaRPr lang="en-US" sz="900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3581310"/>
            <a:ext cx="11277318" cy="685783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609585" y="3733707"/>
            <a:ext cx="1098167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IMA知识库素材：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本教材配套"数智文旅教材编写"知识库，包含候选参考文献、章节完善稿、实训项目案例库、政策法规汇编等实时更新素材。知识库ID: iI4KEuCZxpHkD3ZrhxufLZtTvJ-ZZgABeW3yLvLE1m4=</a:t>
            </a:r>
            <a:endParaRPr lang="en-US" sz="1050" dirty="0"/>
          </a:p>
        </p:txBody>
      </p:sp>
      <p:sp>
        <p:nvSpPr>
          <p:cNvPr id="21" name="Text 17"/>
          <p:cNvSpPr/>
          <p:nvPr/>
        </p:nvSpPr>
        <p:spPr>
          <a:xfrm>
            <a:off x="10991575" y="6400640"/>
            <a:ext cx="76160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Slide 45 / 45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2026-07-05T15:16:25Z</dcterms:created>
  <dcterms:modified xsi:type="dcterms:W3CDTF">2026-07-05T15:16:25Z</dcterms:modified>
</cp:coreProperties>
</file>