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24486B"/>
              </a:solidFill>
            </c:spPr>
          </c:dPt>
          <c:dPt>
            <c:idx val="3"/>
            <c:spPr>
              <a:solidFill>
                <a:srgbClr val="24486B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转粉率</c:v>
                </c:pt>
                <c:pt idx="1">
                  <c:v>互动率</c:v>
                </c:pt>
                <c:pt idx="2">
                  <c:v>前3秒留存</c:v>
                </c:pt>
                <c:pt idx="3">
                  <c:v>完播率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4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203074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6202023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201835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1839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1834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1836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项目四</a:t>
            </a:r>
            <a:endParaRPr/>
          </a:p>
        </p:txBody>
      </p:sp>
      <p:sp>
        <p:nvSpPr>
          <p:cNvPr id="8" name="el-1789696201837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6201837-5"/>
          <p:cNvSpPr txBox="1"/>
          <p:nvPr/>
        </p:nvSpPr>
        <p:spPr>
          <a:xfrm>
            <a:off x="685629" y="2139132"/>
            <a:ext cx="5719434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旅游短视频内容</a:t>
            </a:r>
            <a:endParaRPr/>
          </a:p>
        </p:txBody>
      </p:sp>
      <p:sp>
        <p:nvSpPr>
          <p:cNvPr id="10" name="el-1789696201838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生成实训</a:t>
            </a:r>
            <a:endParaRPr/>
          </a:p>
        </p:txBody>
      </p:sp>
      <p:sp>
        <p:nvSpPr>
          <p:cNvPr id="11" name="el-1789696201840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模块四</a:t>
            </a:r>
            <a:endParaRPr/>
          </a:p>
        </p:txBody>
      </p:sp>
      <p:sp>
        <p:nvSpPr>
          <p:cNvPr id="12" name="el-1789696201840-11"/>
          <p:cNvSpPr txBox="1"/>
          <p:nvPr/>
        </p:nvSpPr>
        <p:spPr>
          <a:xfrm>
            <a:off x="1477940" y="4465626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生成式人工智能的旅游应用实训</a:t>
            </a:r>
            <a:endParaRPr/>
          </a:p>
        </p:txBody>
      </p:sp>
      <p:sp>
        <p:nvSpPr>
          <p:cNvPr id="13" name="el-1789696201838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6201838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04 — PROJECT 04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1378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1388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1386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1386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1386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20136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201382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6201382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十五秒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的功夫</a:t>
            </a:r>
            <a:endParaRPr/>
          </a:p>
        </p:txBody>
      </p:sp>
      <p:sp>
        <p:nvSpPr>
          <p:cNvPr id="10" name="el-1789696201383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SCRIPT · SHOOT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EDIT · LAUNCH</a:t>
            </a:r>
            <a:endParaRPr/>
          </a:p>
        </p:txBody>
      </p:sp>
      <p:sp>
        <p:nvSpPr>
          <p:cNvPr id="11" name="el-1789696201389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6201395-17"/>
          <p:cNvSpPr txBox="1"/>
          <p:nvPr/>
        </p:nvSpPr>
        <p:spPr>
          <a:xfrm>
            <a:off x="5218395" y="1134049"/>
            <a:ext cx="3713732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</a:t>
            </a:r>
            <a:endParaRPr/>
          </a:p>
        </p:txBody>
      </p:sp>
      <p:sp>
        <p:nvSpPr>
          <p:cNvPr id="13" name="el-1789696201395-18"/>
          <p:cNvSpPr txBox="1"/>
          <p:nvPr/>
        </p:nvSpPr>
        <p:spPr>
          <a:xfrm>
            <a:off x="5218395" y="1591135"/>
            <a:ext cx="41748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任务书 · 考核标准 · 前三秒 · 设备清单</a:t>
            </a:r>
            <a:endParaRPr/>
          </a:p>
        </p:txBody>
      </p:sp>
      <p:sp>
        <p:nvSpPr>
          <p:cNvPr id="14" name="el-1789696201390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6201395-19"/>
          <p:cNvSpPr txBox="1"/>
          <p:nvPr/>
        </p:nvSpPr>
        <p:spPr>
          <a:xfrm>
            <a:off x="5218395" y="2324376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脚本与拍摄</a:t>
            </a:r>
            <a:endParaRPr/>
          </a:p>
        </p:txBody>
      </p:sp>
      <p:sp>
        <p:nvSpPr>
          <p:cNvPr id="16" name="el-1789696201396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脚本模板 · 分镜设计 · 实拍要点 · 素材管理</a:t>
            </a:r>
            <a:endParaRPr/>
          </a:p>
        </p:txBody>
      </p:sp>
      <p:sp>
        <p:nvSpPr>
          <p:cNvPr id="17" name="el-1789696201390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6201396-21"/>
          <p:cNvSpPr txBox="1"/>
          <p:nvPr/>
        </p:nvSpPr>
        <p:spPr>
          <a:xfrm>
            <a:off x="5218395" y="3514704"/>
            <a:ext cx="40848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智能剪辑</a:t>
            </a:r>
            <a:endParaRPr/>
          </a:p>
        </p:txBody>
      </p:sp>
      <p:sp>
        <p:nvSpPr>
          <p:cNvPr id="19" name="el-1789696201396-22"/>
          <p:cNvSpPr txBox="1"/>
          <p:nvPr/>
        </p:nvSpPr>
        <p:spPr>
          <a:xfrm>
            <a:off x="5218395" y="3971789"/>
            <a:ext cx="46616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AI剪辑流 · 卡点包装 · 字幕规范 · 封面标题</a:t>
            </a:r>
            <a:endParaRPr/>
          </a:p>
        </p:txBody>
      </p:sp>
      <p:sp>
        <p:nvSpPr>
          <p:cNvPr id="20" name="el-1789696201390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6201430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发布复盘</a:t>
            </a:r>
            <a:endParaRPr/>
          </a:p>
        </p:txBody>
      </p:sp>
      <p:sp>
        <p:nvSpPr>
          <p:cNvPr id="22" name="el-1789696201430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发布节奏 · 数据复盘 · 迭代实验 · 合规红线</a:t>
            </a:r>
            <a:endParaRPr/>
          </a:p>
        </p:txBody>
      </p:sp>
      <p:sp>
        <p:nvSpPr>
          <p:cNvPr id="23" name="el-1789696201374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模块四 生成式人工智能的旅游应用实训</a:t>
            </a:r>
            <a:endParaRPr/>
          </a:p>
        </p:txBody>
      </p:sp>
      <p:sp>
        <p:nvSpPr>
          <p:cNvPr id="24" name="el-1789696201375-3"/>
          <p:cNvSpPr txBox="1"/>
          <p:nvPr/>
        </p:nvSpPr>
        <p:spPr>
          <a:xfrm>
            <a:off x="709598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5" name="el-1789696201376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156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1560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1563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1564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15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1561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8" name="el-178969620155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实训目标</a:t>
            </a:r>
            <a:endParaRPr/>
          </a:p>
        </p:txBody>
      </p:sp>
      <p:sp>
        <p:nvSpPr>
          <p:cNvPr id="9" name="el-1789696201562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成果导向</a:t>
            </a:r>
            <a:endParaRPr/>
          </a:p>
        </p:txBody>
      </p:sp>
      <p:sp>
        <p:nvSpPr>
          <p:cNvPr id="10" name="el-1789696201562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拍出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真视频</a:t>
            </a:r>
            <a:endParaRPr/>
          </a:p>
        </p:txBody>
      </p:sp>
      <p:sp>
        <p:nvSpPr>
          <p:cNvPr id="11" name="el-1789696201562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SHIP A REAL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SHORT VIDEO</a:t>
            </a:r>
            <a:endParaRPr/>
          </a:p>
        </p:txBody>
      </p:sp>
      <p:sp>
        <p:nvSpPr>
          <p:cNvPr id="12" name="el-1789696201565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6201568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能写出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前三秒钩子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的三种模式；说出短视频脚本的分镜表结构与发布节奏。</a:t>
            </a:r>
            <a:endParaRPr/>
          </a:p>
        </p:txBody>
      </p:sp>
      <p:sp>
        <p:nvSpPr>
          <p:cNvPr id="14" name="el-1789696201565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6201568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小组产出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一条15秒成片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：脚本-拍摄-剪辑-发布全流程实操，并有数据复盘。</a:t>
            </a:r>
            <a:endParaRPr/>
          </a:p>
        </p:txBody>
      </p:sp>
      <p:sp>
        <p:nvSpPr>
          <p:cNvPr id="16" name="el-1789696201565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6201569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养成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「完播率思维」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：每一帧都为「看下去」服务——数据反馈替代自我感觉。</a:t>
            </a:r>
            <a:endParaRPr/>
          </a:p>
        </p:txBody>
      </p:sp>
      <p:sp>
        <p:nvSpPr>
          <p:cNvPr id="18" name="el-1789696201558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19" name="el-1789696201558-4"/>
          <p:cNvSpPr txBox="1"/>
          <p:nvPr/>
        </p:nvSpPr>
        <p:spPr>
          <a:xfrm>
            <a:off x="5386380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0" name="el-178969620155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309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3093-10"/>
          <p:cNvCxnSpPr/>
          <p:nvPr/>
        </p:nvCxnSpPr>
        <p:spPr>
          <a:xfrm>
            <a:off x="685629" y="357079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308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3092-9"/>
          <p:cNvSpPr txBox="1"/>
          <p:nvPr/>
        </p:nvSpPr>
        <p:spPr>
          <a:xfrm>
            <a:off x="1237940" y="457943"/>
            <a:ext cx="36480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实训导入 · 15 SECONDS</a:t>
            </a:r>
            <a:endParaRPr/>
          </a:p>
        </p:txBody>
      </p:sp>
      <p:sp>
        <p:nvSpPr>
          <p:cNvPr id="6" name="el-1789696203087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15秒能干什么</a:t>
            </a:r>
            <a:endParaRPr/>
          </a:p>
        </p:txBody>
      </p:sp>
      <p:sp>
        <p:nvSpPr>
          <p:cNvPr id="7" name="el-1789696203091-7"/>
          <p:cNvSpPr txBox="1"/>
          <p:nvPr/>
        </p:nvSpPr>
        <p:spPr>
          <a:xfrm>
            <a:off x="685629" y="1892436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食堂门口的猫被拍成15秒视频——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当晚播放破十万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；精心制作的3分钟景区宣传片，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播放停在300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。差别不在画质，在节奏。</a:t>
            </a:r>
            <a:endParaRPr/>
          </a:p>
        </p:txBody>
      </p:sp>
      <p:sp>
        <p:nvSpPr>
          <p:cNvPr id="8" name="el-1789696203097-13"/>
          <p:cNvSpPr txBox="1"/>
          <p:nvPr/>
        </p:nvSpPr>
        <p:spPr>
          <a:xfrm>
            <a:off x="685629" y="3842192"/>
            <a:ext cx="5936972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前3秒发生了什么，决定了什么？</a:t>
            </a:r>
            <a:endParaRPr/>
          </a:p>
        </p:txBody>
      </p:sp>
      <p:sp>
        <p:nvSpPr>
          <p:cNvPr id="9" name="el-1789696203097-14"/>
          <p:cNvSpPr txBox="1"/>
          <p:nvPr/>
        </p:nvSpPr>
        <p:spPr>
          <a:xfrm>
            <a:off x="685629" y="4323085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AI能替你拍到那只猫吗？</a:t>
            </a:r>
            <a:endParaRPr/>
          </a:p>
        </p:txBody>
      </p:sp>
      <p:sp>
        <p:nvSpPr>
          <p:cNvPr id="10" name="el-1789696203097-15"/>
          <p:cNvSpPr txBox="1"/>
          <p:nvPr/>
        </p:nvSpPr>
        <p:spPr>
          <a:xfrm>
            <a:off x="685629" y="4803977"/>
            <a:ext cx="607714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完播率38%那条视频，做对了哪一步？</a:t>
            </a:r>
            <a:endParaRPr/>
          </a:p>
        </p:txBody>
      </p:sp>
      <p:sp>
        <p:nvSpPr>
          <p:cNvPr id="11" name="el-1789696203092-8"/>
          <p:cNvSpPr txBox="1"/>
          <p:nvPr/>
        </p:nvSpPr>
        <p:spPr>
          <a:xfrm>
            <a:off x="685629" y="5342005"/>
            <a:ext cx="62375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写脚本-实拍-AI剪-发布-复盘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，三周一条真视频。</a:t>
            </a:r>
            <a:endParaRPr/>
          </a:p>
        </p:txBody>
      </p:sp>
      <p:sp>
        <p:nvSpPr>
          <p:cNvPr id="12" name="el-1789696203087-3"/>
          <p:cNvSpPr txBox="1"/>
          <p:nvPr/>
        </p:nvSpPr>
        <p:spPr>
          <a:xfrm>
            <a:off x="685629" y="6228650"/>
            <a:ext cx="30652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实训导入 · 15 SECONDS</a:t>
            </a:r>
            <a:endParaRPr/>
          </a:p>
        </p:txBody>
      </p:sp>
      <p:sp>
        <p:nvSpPr>
          <p:cNvPr id="13" name="el-1789696203087-4"/>
          <p:cNvSpPr txBox="1"/>
          <p:nvPr/>
        </p:nvSpPr>
        <p:spPr>
          <a:xfrm>
            <a:off x="5394861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4" name="el-178969620308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6203094-11"/>
          <p:cNvSpPr/>
          <p:nvPr/>
        </p:nvSpPr>
        <p:spPr>
          <a:xfrm>
            <a:off x="6932466" y="1835300"/>
            <a:ext cx="4570857" cy="37923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6203096-12"/>
          <p:cNvPicPr/>
          <p:nvPr/>
        </p:nvPicPr>
        <p:blipFill>
          <a:blip r:embed="rId2"/>
          <a:srcRect l="22964" t="0" r="8931" b="0"/>
          <a:stretch>
            <a:fillRect/>
          </a:stretch>
        </p:blipFill>
        <p:spPr>
          <a:xfrm>
            <a:off x="6932466" y="1835300"/>
            <a:ext cx="4570857" cy="379238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203125-1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20289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288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289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6202892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620289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实训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导航</a:t>
            </a:r>
            <a:endParaRPr/>
          </a:p>
        </p:txBody>
      </p:sp>
      <p:sp>
        <p:nvSpPr>
          <p:cNvPr id="8" name="el-1789696202892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BRIEF</a:t>
            </a:r>
            <a:endParaRPr/>
          </a:p>
        </p:txBody>
      </p:sp>
      <p:sp>
        <p:nvSpPr>
          <p:cNvPr id="9" name="el-1789696202894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任务书</a:t>
            </a:r>
            <a:endParaRPr/>
          </a:p>
        </p:txBody>
      </p:sp>
      <p:sp>
        <p:nvSpPr>
          <p:cNvPr id="10" name="el-1789696202895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考核标准</a:t>
            </a:r>
            <a:endParaRPr/>
          </a:p>
        </p:txBody>
      </p:sp>
      <p:sp>
        <p:nvSpPr>
          <p:cNvPr id="11" name="el-1789696202895-11"/>
          <p:cNvSpPr txBox="1"/>
          <p:nvPr/>
        </p:nvSpPr>
        <p:spPr>
          <a:xfrm>
            <a:off x="6917587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前三秒</a:t>
            </a:r>
            <a:endParaRPr/>
          </a:p>
        </p:txBody>
      </p:sp>
      <p:sp>
        <p:nvSpPr>
          <p:cNvPr id="12" name="el-1789696202896-12"/>
          <p:cNvSpPr txBox="1"/>
          <p:nvPr/>
        </p:nvSpPr>
        <p:spPr>
          <a:xfrm>
            <a:off x="8140500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设备清单</a:t>
            </a:r>
            <a:endParaRPr/>
          </a:p>
        </p:txBody>
      </p:sp>
      <p:sp>
        <p:nvSpPr>
          <p:cNvPr id="13" name="el-178969620288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项目四</a:t>
            </a:r>
            <a:endParaRPr/>
          </a:p>
        </p:txBody>
      </p:sp>
      <p:sp>
        <p:nvSpPr>
          <p:cNvPr id="14" name="el-178969620289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328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3282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3285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3286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3280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20327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203284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9" name="el-178969620327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实训任务书：三周一条真视频</a:t>
            </a:r>
            <a:endParaRPr/>
          </a:p>
        </p:txBody>
      </p:sp>
      <p:sp>
        <p:nvSpPr>
          <p:cNvPr id="10" name="el-1789696203283-10"/>
          <p:cNvSpPr txBox="1"/>
          <p:nvPr/>
        </p:nvSpPr>
        <p:spPr>
          <a:xfrm>
            <a:off x="723719" y="2099404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短视频实训不是「拍着玩」——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一条真发布的视频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才是交付物：市场会给它打分。</a:t>
            </a:r>
            <a:endParaRPr/>
          </a:p>
        </p:txBody>
      </p:sp>
      <p:sp>
        <p:nvSpPr>
          <p:cNvPr id="11" name="el-1789696203284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6203288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任务</a:t>
            </a:r>
            <a:endParaRPr/>
          </a:p>
        </p:txBody>
      </p:sp>
      <p:sp>
        <p:nvSpPr>
          <p:cNvPr id="13" name="el-1789696203288-19"/>
          <p:cNvSpPr txBox="1"/>
          <p:nvPr/>
        </p:nvSpPr>
        <p:spPr>
          <a:xfrm>
            <a:off x="685629" y="3757382"/>
            <a:ext cx="3689598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VIDEO</a:t>
            </a:r>
            <a:endParaRPr/>
          </a:p>
        </p:txBody>
      </p:sp>
      <p:sp>
        <p:nvSpPr>
          <p:cNvPr id="14" name="el-1789696203287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为项目一方案拍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15秒短视频一条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：竖屏、有钩子、有落点、真实发布。</a:t>
            </a:r>
            <a:endParaRPr/>
          </a:p>
        </p:txBody>
      </p:sp>
      <p:sp>
        <p:nvSpPr>
          <p:cNvPr id="15" name="el-1789696203289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流程</a:t>
            </a:r>
            <a:endParaRPr/>
          </a:p>
        </p:txBody>
      </p:sp>
      <p:sp>
        <p:nvSpPr>
          <p:cNvPr id="16" name="el-1789696203289-21"/>
          <p:cNvSpPr txBox="1"/>
          <p:nvPr/>
        </p:nvSpPr>
        <p:spPr>
          <a:xfrm>
            <a:off x="4567584" y="3757382"/>
            <a:ext cx="336483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FLOW</a:t>
            </a:r>
            <a:endParaRPr/>
          </a:p>
        </p:txBody>
      </p:sp>
      <p:sp>
        <p:nvSpPr>
          <p:cNvPr id="17" name="el-1789696203287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脚本-分镜-拍摄-剪辑-封面-发布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六环全走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：每环节留过程记录。</a:t>
            </a:r>
            <a:endParaRPr/>
          </a:p>
        </p:txBody>
      </p:sp>
      <p:sp>
        <p:nvSpPr>
          <p:cNvPr id="18" name="el-1789696203289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复盘</a:t>
            </a:r>
            <a:endParaRPr/>
          </a:p>
        </p:txBody>
      </p:sp>
      <p:sp>
        <p:nvSpPr>
          <p:cNvPr id="19" name="el-1789696203289-23"/>
          <p:cNvSpPr txBox="1"/>
          <p:nvPr/>
        </p:nvSpPr>
        <p:spPr>
          <a:xfrm>
            <a:off x="8173531" y="3757382"/>
            <a:ext cx="336468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DATA</a:t>
            </a:r>
            <a:endParaRPr/>
          </a:p>
        </p:txBody>
      </p:sp>
      <p:sp>
        <p:nvSpPr>
          <p:cNvPr id="20" name="el-1789696203288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发布48小时后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拉数据写复盘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：完播率、前三秒流失、互动结构。</a:t>
            </a:r>
            <a:endParaRPr/>
          </a:p>
        </p:txBody>
      </p:sp>
      <p:sp>
        <p:nvSpPr>
          <p:cNvPr id="21" name="el-1789696203279-2"/>
          <p:cNvSpPr txBox="1"/>
          <p:nvPr/>
        </p:nvSpPr>
        <p:spPr>
          <a:xfrm>
            <a:off x="685629" y="5127448"/>
            <a:ext cx="11503323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成绩=过程记录40%+成片质量40%+数据复盘20%——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只交成片没过程，直接不合格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20328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3" name="el-1789696203280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4" name="el-178969620328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330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3306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3311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3311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33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330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2033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考核怎么算：三组数字</a:t>
            </a:r>
            <a:endParaRPr/>
          </a:p>
        </p:txBody>
      </p:sp>
      <p:sp>
        <p:nvSpPr>
          <p:cNvPr id="9" name="el-1789696203309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发布后数据观察期</a:t>
            </a:r>
            <a:endParaRPr/>
          </a:p>
        </p:txBody>
      </p:sp>
      <p:sp>
        <p:nvSpPr>
          <p:cNvPr id="10" name="el-1789696203309-11"/>
          <p:cNvSpPr txBox="1"/>
          <p:nvPr/>
        </p:nvSpPr>
        <p:spPr>
          <a:xfrm>
            <a:off x="685629" y="2898412"/>
            <a:ext cx="4015117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48小时</a:t>
            </a:r>
            <a:endParaRPr/>
          </a:p>
        </p:txBody>
      </p:sp>
      <p:sp>
        <p:nvSpPr>
          <p:cNvPr id="11" name="el-1789696203309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发布不是终点——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48小时数据是复盘的依据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：流量会说话，别急着自我评价。</a:t>
            </a:r>
            <a:endParaRPr/>
          </a:p>
        </p:txBody>
      </p:sp>
      <p:sp>
        <p:nvSpPr>
          <p:cNvPr id="12" name="el-1789696203312-14"/>
          <p:cNvSpPr txBox="1"/>
          <p:nvPr/>
        </p:nvSpPr>
        <p:spPr>
          <a:xfrm>
            <a:off x="4627993" y="2506348"/>
            <a:ext cx="1550663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15秒</a:t>
            </a:r>
            <a:endParaRPr/>
          </a:p>
        </p:txBody>
      </p:sp>
      <p:sp>
        <p:nvSpPr>
          <p:cNvPr id="13" name="el-1789696203316-20"/>
          <p:cNvSpPr txBox="1"/>
          <p:nvPr/>
        </p:nvSpPr>
        <p:spPr>
          <a:xfrm>
            <a:off x="6075431" y="2468257"/>
            <a:ext cx="54337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成片时长上限</a:t>
            </a:r>
            <a:endParaRPr/>
          </a:p>
        </p:txBody>
      </p:sp>
      <p:sp>
        <p:nvSpPr>
          <p:cNvPr id="14" name="el-1789696203314-17"/>
          <p:cNvSpPr txBox="1"/>
          <p:nvPr/>
        </p:nvSpPr>
        <p:spPr>
          <a:xfrm>
            <a:off x="6075431" y="2820594"/>
            <a:ext cx="576117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宁短勿长——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短是完播率的朋友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：15秒全看完，才有资格谈30秒。</a:t>
            </a:r>
            <a:endParaRPr/>
          </a:p>
        </p:txBody>
      </p:sp>
      <p:sp>
        <p:nvSpPr>
          <p:cNvPr id="15" name="el-1789696203312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6环</a:t>
            </a:r>
            <a:endParaRPr/>
          </a:p>
        </p:txBody>
      </p:sp>
      <p:sp>
        <p:nvSpPr>
          <p:cNvPr id="16" name="el-1789696203316-21"/>
          <p:cNvSpPr txBox="1"/>
          <p:nvPr/>
        </p:nvSpPr>
        <p:spPr>
          <a:xfrm>
            <a:off x="6075431" y="3415162"/>
            <a:ext cx="45155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过程记录的环节数</a:t>
            </a:r>
            <a:endParaRPr/>
          </a:p>
        </p:txBody>
      </p:sp>
      <p:sp>
        <p:nvSpPr>
          <p:cNvPr id="17" name="el-1789696203315-18"/>
          <p:cNvSpPr txBox="1"/>
          <p:nvPr/>
        </p:nvSpPr>
        <p:spPr>
          <a:xfrm>
            <a:off x="6075431" y="3767499"/>
            <a:ext cx="495877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脚本到发布六环留痕——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过程占40%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：跳环 = 不合格。</a:t>
            </a:r>
            <a:endParaRPr/>
          </a:p>
        </p:txBody>
      </p:sp>
      <p:sp>
        <p:nvSpPr>
          <p:cNvPr id="18" name="el-1789696203312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3版</a:t>
            </a:r>
            <a:endParaRPr/>
          </a:p>
        </p:txBody>
      </p:sp>
      <p:sp>
        <p:nvSpPr>
          <p:cNvPr id="19" name="el-1789696203316-22"/>
          <p:cNvSpPr txBox="1"/>
          <p:nvPr/>
        </p:nvSpPr>
        <p:spPr>
          <a:xfrm>
            <a:off x="6075431" y="4362068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封面与标题的测试版数</a:t>
            </a:r>
            <a:endParaRPr/>
          </a:p>
        </p:txBody>
      </p:sp>
      <p:sp>
        <p:nvSpPr>
          <p:cNvPr id="20" name="el-1789696203315-19"/>
          <p:cNvSpPr txBox="1"/>
          <p:nvPr/>
        </p:nvSpPr>
        <p:spPr>
          <a:xfrm>
            <a:off x="6075431" y="4714405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至少测三版再定——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封面定生死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：点击率差一倍很常见。</a:t>
            </a:r>
            <a:endParaRPr/>
          </a:p>
        </p:txBody>
      </p:sp>
      <p:sp>
        <p:nvSpPr>
          <p:cNvPr id="21" name="el-178969620330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2" name="el-1789696203304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3" name="el-178969620330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333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3333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3333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3329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332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333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20332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前三秒：三种钩子模式</a:t>
            </a:r>
            <a:endParaRPr/>
          </a:p>
        </p:txBody>
      </p:sp>
      <p:sp>
        <p:nvSpPr>
          <p:cNvPr id="9" name="el-1789696203335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模式一 · 冲突钩</a:t>
            </a:r>
            <a:endParaRPr/>
          </a:p>
        </p:txBody>
      </p:sp>
      <p:sp>
        <p:nvSpPr>
          <p:cNvPr id="10" name="el-1789696203335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打破预期</a:t>
            </a:r>
            <a:endParaRPr/>
          </a:p>
        </p:txBody>
      </p:sp>
      <p:sp>
        <p:nvSpPr>
          <p:cNvPr id="11" name="el-1789696203335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最抓人</a:t>
            </a:r>
            <a:endParaRPr/>
          </a:p>
        </p:txBody>
      </p:sp>
      <p:sp>
        <p:nvSpPr>
          <p:cNvPr id="12" name="el-1789696203335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模式二 · 利益钩</a:t>
            </a:r>
            <a:endParaRPr/>
          </a:p>
        </p:txBody>
      </p:sp>
      <p:sp>
        <p:nvSpPr>
          <p:cNvPr id="13" name="el-1789696203335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直给好处</a:t>
            </a:r>
            <a:endParaRPr/>
          </a:p>
        </p:txBody>
      </p:sp>
      <p:sp>
        <p:nvSpPr>
          <p:cNvPr id="14" name="el-1789696203335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最稳</a:t>
            </a:r>
            <a:endParaRPr/>
          </a:p>
        </p:txBody>
      </p:sp>
      <p:sp>
        <p:nvSpPr>
          <p:cNvPr id="15" name="el-1789696203336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模式三 · 情绪钩</a:t>
            </a:r>
            <a:endParaRPr/>
          </a:p>
        </p:txBody>
      </p:sp>
      <p:sp>
        <p:nvSpPr>
          <p:cNvPr id="16" name="el-1789696203336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氛围直达</a:t>
            </a:r>
            <a:endParaRPr/>
          </a:p>
        </p:txBody>
      </p:sp>
      <p:sp>
        <p:nvSpPr>
          <p:cNvPr id="17" name="el-1789696203336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最耐看</a:t>
            </a:r>
            <a:endParaRPr/>
          </a:p>
        </p:txBody>
      </p:sp>
      <p:sp>
        <p:nvSpPr>
          <p:cNvPr id="18" name="el-1789696203332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选型建议</a:t>
            </a:r>
            <a:endParaRPr/>
          </a:p>
        </p:txBody>
      </p:sp>
      <p:sp>
        <p:nvSpPr>
          <p:cNvPr id="19" name="el-1789696203331-8"/>
          <p:cNvSpPr txBox="1"/>
          <p:nvPr/>
        </p:nvSpPr>
        <p:spPr>
          <a:xfrm>
            <a:off x="1753799" y="4959910"/>
            <a:ext cx="979077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文旅内容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情绪钩最常用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、利益钩最稳——冲突钩慎用（易翻车成标题党）：钩子要对得起内容。</a:t>
            </a:r>
            <a:endParaRPr/>
          </a:p>
        </p:txBody>
      </p:sp>
      <p:sp>
        <p:nvSpPr>
          <p:cNvPr id="20" name="el-178969620332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1" name="el-1789696203327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2" name="el-178969620332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  <p:sp>
        <p:nvSpPr>
          <p:cNvPr id="23" name="el-1789696203343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203343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203344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203344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203345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203345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203346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203346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203346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203340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「千万别来这个古镇」</a:t>
            </a:r>
            <a:endParaRPr/>
          </a:p>
        </p:txBody>
      </p:sp>
      <p:sp>
        <p:nvSpPr>
          <p:cNvPr id="33" name="el-1789696203340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反常识开场</a:t>
            </a:r>
            <a:endParaRPr/>
          </a:p>
        </p:txBody>
      </p:sp>
      <p:sp>
        <p:nvSpPr>
          <p:cNvPr id="34" name="el-1789696203341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悬疑感拉满</a:t>
            </a:r>
            <a:endParaRPr/>
          </a:p>
        </p:txBody>
      </p:sp>
      <p:sp>
        <p:nvSpPr>
          <p:cNvPr id="35" name="el-1789696203341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「三分钟逛完整个夜市」</a:t>
            </a:r>
            <a:endParaRPr/>
          </a:p>
        </p:txBody>
      </p:sp>
      <p:sp>
        <p:nvSpPr>
          <p:cNvPr id="36" name="el-1789696203341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干货承诺前置</a:t>
            </a:r>
            <a:endParaRPr/>
          </a:p>
        </p:txBody>
      </p:sp>
      <p:sp>
        <p:nvSpPr>
          <p:cNvPr id="37" name="el-1789696203341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实用党最爱</a:t>
            </a:r>
            <a:endParaRPr/>
          </a:p>
        </p:txBody>
      </p:sp>
      <p:sp>
        <p:nvSpPr>
          <p:cNvPr id="38" name="el-1789696203341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「凌晨五点的海边」</a:t>
            </a:r>
            <a:endParaRPr/>
          </a:p>
        </p:txBody>
      </p:sp>
      <p:sp>
        <p:nvSpPr>
          <p:cNvPr id="39" name="el-1789696203342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一段氛围先上</a:t>
            </a:r>
            <a:endParaRPr/>
          </a:p>
        </p:txBody>
      </p:sp>
      <p:sp>
        <p:nvSpPr>
          <p:cNvPr id="40" name="el-1789696203342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共鸣型完播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350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203509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2034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3504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6" name="el-178969620350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设备清单：一部手机就够</a:t>
            </a:r>
            <a:endParaRPr/>
          </a:p>
        </p:txBody>
      </p:sp>
      <p:sp>
        <p:nvSpPr>
          <p:cNvPr id="7" name="el-1789696203505-12"/>
          <p:cNvSpPr txBox="1"/>
          <p:nvPr/>
        </p:nvSpPr>
        <p:spPr>
          <a:xfrm>
            <a:off x="685629" y="2451890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拍摄 · 手机为主</a:t>
            </a:r>
            <a:endParaRPr/>
          </a:p>
        </p:txBody>
      </p:sp>
      <p:sp>
        <p:nvSpPr>
          <p:cNvPr id="8" name="el-1789696203503-7"/>
          <p:cNvSpPr txBox="1"/>
          <p:nvPr/>
        </p:nvSpPr>
        <p:spPr>
          <a:xfrm>
            <a:off x="685629" y="2851840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竖屏锁定、擦镜头、开网格线——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九成短视频都是手机拍的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：设备焦虑是最没必要的焦虑。</a:t>
            </a:r>
            <a:endParaRPr/>
          </a:p>
        </p:txBody>
      </p:sp>
      <p:sp>
        <p:nvSpPr>
          <p:cNvPr id="9" name="el-1789696203505-13"/>
          <p:cNvSpPr txBox="1"/>
          <p:nvPr/>
        </p:nvSpPr>
        <p:spPr>
          <a:xfrm>
            <a:off x="685629" y="3531517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稳定 · 借助外物</a:t>
            </a:r>
            <a:endParaRPr/>
          </a:p>
        </p:txBody>
      </p:sp>
      <p:sp>
        <p:nvSpPr>
          <p:cNvPr id="10" name="el-1789696203503-8"/>
          <p:cNvSpPr txBox="1"/>
          <p:nvPr/>
        </p:nvSpPr>
        <p:spPr>
          <a:xfrm>
            <a:off x="685629" y="3931467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八爪鱼支架、桌面靠物——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抖是硬伤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：稳比画质重要十倍。</a:t>
            </a:r>
            <a:endParaRPr/>
          </a:p>
        </p:txBody>
      </p:sp>
      <p:sp>
        <p:nvSpPr>
          <p:cNvPr id="11" name="el-1789696203505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收音 · 耳机救场</a:t>
            </a:r>
            <a:endParaRPr/>
          </a:p>
        </p:txBody>
      </p:sp>
      <p:sp>
        <p:nvSpPr>
          <p:cNvPr id="12" name="el-1789696203504-9"/>
          <p:cNvSpPr txBox="1"/>
          <p:nvPr/>
        </p:nvSpPr>
        <p:spPr>
          <a:xfrm>
            <a:off x="685629" y="4671255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线控耳机麦贴近声源——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环境音是隐形杀手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：听不清的再美也划走。</a:t>
            </a:r>
            <a:endParaRPr/>
          </a:p>
        </p:txBody>
      </p:sp>
      <p:sp>
        <p:nvSpPr>
          <p:cNvPr id="13" name="el-1789696203510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拍摄前检查单</a:t>
            </a:r>
            <a:endParaRPr/>
          </a:p>
        </p:txBody>
      </p:sp>
      <p:sp>
        <p:nvSpPr>
          <p:cNvPr id="14" name="el-1789696203511-17"/>
          <p:cNvSpPr txBox="1"/>
          <p:nvPr/>
        </p:nvSpPr>
        <p:spPr>
          <a:xfrm>
            <a:off x="7675231" y="3085591"/>
            <a:ext cx="238470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镜头擦了吗？竖屏锁了吗？</a:t>
            </a:r>
            <a:endParaRPr/>
          </a:p>
        </p:txBody>
      </p:sp>
      <p:sp>
        <p:nvSpPr>
          <p:cNvPr id="15" name="el-1789696203511-18"/>
          <p:cNvSpPr txBox="1"/>
          <p:nvPr/>
        </p:nvSpPr>
        <p:spPr>
          <a:xfrm>
            <a:off x="7675231" y="3429298"/>
            <a:ext cx="294921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网格线开了吗？飞行模式开了吗？</a:t>
            </a:r>
            <a:endParaRPr/>
          </a:p>
        </p:txBody>
      </p:sp>
      <p:sp>
        <p:nvSpPr>
          <p:cNvPr id="16" name="el-1789696203511-19"/>
          <p:cNvSpPr txBox="1"/>
          <p:nvPr/>
        </p:nvSpPr>
        <p:spPr>
          <a:xfrm>
            <a:off x="7675231" y="3773005"/>
            <a:ext cx="32532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电量内存够吗？——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六问过了再开机</a:t>
            </a:r>
            <a:endParaRPr/>
          </a:p>
        </p:txBody>
      </p:sp>
      <p:sp>
        <p:nvSpPr>
          <p:cNvPr id="17" name="el-1789696203504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专业设备的唯一价值是锦上添花——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内容和节奏才是雪中送炭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620350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9" name="el-1789696203500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0" name="el-178969620350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352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3523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3523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352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35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3522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620352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实训导航：四问四答</a:t>
            </a:r>
            <a:endParaRPr/>
          </a:p>
        </p:txBody>
      </p:sp>
      <p:sp>
        <p:nvSpPr>
          <p:cNvPr id="9" name="el-178969620352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203529-19"/>
          <p:cNvSpPr txBox="1"/>
          <p:nvPr/>
        </p:nvSpPr>
        <p:spPr>
          <a:xfrm>
            <a:off x="1618845" y="1698413"/>
            <a:ext cx="519473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实训的交付物是什么？</a:t>
            </a:r>
            <a:endParaRPr/>
          </a:p>
        </p:txBody>
      </p:sp>
      <p:sp>
        <p:nvSpPr>
          <p:cNvPr id="11" name="el-1789696203527-15"/>
          <p:cNvSpPr txBox="1"/>
          <p:nvPr/>
        </p:nvSpPr>
        <p:spPr>
          <a:xfrm>
            <a:off x="1618845" y="2117408"/>
            <a:ext cx="55270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一条真实发布的15秒视频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+六环过程记录+48小时数据复盘。</a:t>
            </a:r>
            <a:endParaRPr/>
          </a:p>
        </p:txBody>
      </p:sp>
      <p:sp>
        <p:nvSpPr>
          <p:cNvPr id="12" name="el-178969620352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203530-20"/>
          <p:cNvSpPr txBox="1"/>
          <p:nvPr/>
        </p:nvSpPr>
        <p:spPr>
          <a:xfrm>
            <a:off x="1618845" y="2812559"/>
            <a:ext cx="588408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为什么限15秒？</a:t>
            </a:r>
            <a:endParaRPr/>
          </a:p>
        </p:txBody>
      </p:sp>
      <p:sp>
        <p:nvSpPr>
          <p:cNvPr id="14" name="el-1789696203528-16"/>
          <p:cNvSpPr txBox="1"/>
          <p:nvPr/>
        </p:nvSpPr>
        <p:spPr>
          <a:xfrm>
            <a:off x="1618845" y="3231554"/>
            <a:ext cx="6064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短是完播率的朋友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——15秒全看完，才有资格谈30秒：先短后长。</a:t>
            </a:r>
            <a:endParaRPr/>
          </a:p>
        </p:txBody>
      </p:sp>
      <p:sp>
        <p:nvSpPr>
          <p:cNvPr id="15" name="el-1789696203525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203530-21"/>
          <p:cNvSpPr txBox="1"/>
          <p:nvPr/>
        </p:nvSpPr>
        <p:spPr>
          <a:xfrm>
            <a:off x="1618845" y="3926706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前三秒钩子怎么选？</a:t>
            </a:r>
            <a:endParaRPr/>
          </a:p>
        </p:txBody>
      </p:sp>
      <p:sp>
        <p:nvSpPr>
          <p:cNvPr id="17" name="el-1789696203528-17"/>
          <p:cNvSpPr txBox="1"/>
          <p:nvPr/>
        </p:nvSpPr>
        <p:spPr>
          <a:xfrm>
            <a:off x="1618845" y="4345701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文旅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情绪钩最常用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、利益钩最稳——冲突钩慎用：钩子要对得起内容。</a:t>
            </a:r>
            <a:endParaRPr/>
          </a:p>
        </p:txBody>
      </p:sp>
      <p:sp>
        <p:nvSpPr>
          <p:cNvPr id="18" name="el-1789696203525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203531-22"/>
          <p:cNvSpPr txBox="1"/>
          <p:nvPr/>
        </p:nvSpPr>
        <p:spPr>
          <a:xfrm>
            <a:off x="1618845" y="5040852"/>
            <a:ext cx="542134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设备要求高吗？</a:t>
            </a:r>
            <a:endParaRPr/>
          </a:p>
        </p:txBody>
      </p:sp>
      <p:sp>
        <p:nvSpPr>
          <p:cNvPr id="20" name="el-1789696203529-18"/>
          <p:cNvSpPr txBox="1"/>
          <p:nvPr/>
        </p:nvSpPr>
        <p:spPr>
          <a:xfrm>
            <a:off x="1618845" y="5459847"/>
            <a:ext cx="557085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一部手机+支架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——稳和收音比画质重要：设备焦虑最没必要。</a:t>
            </a:r>
            <a:endParaRPr/>
          </a:p>
        </p:txBody>
      </p:sp>
      <p:sp>
        <p:nvSpPr>
          <p:cNvPr id="21" name="el-178969620352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6203520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3" name="el-178969620352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203576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20354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3543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354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6203546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620354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脚本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与拍摄</a:t>
            </a:r>
            <a:endParaRPr/>
          </a:p>
        </p:txBody>
      </p:sp>
      <p:sp>
        <p:nvSpPr>
          <p:cNvPr id="8" name="el-178969620354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SCRIPT &amp; SHOOT</a:t>
            </a:r>
            <a:endParaRPr/>
          </a:p>
        </p:txBody>
      </p:sp>
      <p:sp>
        <p:nvSpPr>
          <p:cNvPr id="9" name="el-1789696203549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脚本模板</a:t>
            </a:r>
            <a:endParaRPr/>
          </a:p>
        </p:txBody>
      </p:sp>
      <p:sp>
        <p:nvSpPr>
          <p:cNvPr id="10" name="el-1789696203549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分镜设计</a:t>
            </a:r>
            <a:endParaRPr/>
          </a:p>
        </p:txBody>
      </p:sp>
      <p:sp>
        <p:nvSpPr>
          <p:cNvPr id="11" name="el-1789696203550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实拍要点</a:t>
            </a:r>
            <a:endParaRPr/>
          </a:p>
        </p:txBody>
      </p:sp>
      <p:sp>
        <p:nvSpPr>
          <p:cNvPr id="12" name="el-1789696203550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素材管理</a:t>
            </a:r>
            <a:endParaRPr/>
          </a:p>
        </p:txBody>
      </p:sp>
      <p:sp>
        <p:nvSpPr>
          <p:cNvPr id="13" name="el-1789696203544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项目四</a:t>
            </a:r>
            <a:endParaRPr/>
          </a:p>
        </p:txBody>
      </p:sp>
      <p:sp>
        <p:nvSpPr>
          <p:cNvPr id="14" name="el-1789696203545-3"/>
          <p:cNvSpPr txBox="1"/>
          <p:nvPr/>
        </p:nvSpPr>
        <p:spPr>
          <a:xfrm>
            <a:off x="10665184" y="6123901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371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3719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3719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3719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3720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203720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203710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203713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6203714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6203715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6203715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203716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6203708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62037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6203712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脚本与拍摄</a:t>
            </a:r>
            <a:endParaRPr/>
          </a:p>
        </p:txBody>
      </p:sp>
      <p:sp>
        <p:nvSpPr>
          <p:cNvPr id="17" name="el-1789696203708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15秒脚本：五段结构</a:t>
            </a:r>
            <a:endParaRPr/>
          </a:p>
        </p:txBody>
      </p:sp>
      <p:sp>
        <p:nvSpPr>
          <p:cNvPr id="18" name="el-1789696203723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段①</a:t>
            </a:r>
            <a:endParaRPr/>
          </a:p>
        </p:txBody>
      </p:sp>
      <p:sp>
        <p:nvSpPr>
          <p:cNvPr id="19" name="el-1789696203723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钩子</a:t>
            </a:r>
            <a:endParaRPr/>
          </a:p>
        </p:txBody>
      </p:sp>
      <p:sp>
        <p:nvSpPr>
          <p:cNvPr id="20" name="el-1789696203723-28"/>
          <p:cNvSpPr txBox="1"/>
          <p:nvPr/>
        </p:nvSpPr>
        <p:spPr>
          <a:xfrm>
            <a:off x="685629" y="2996018"/>
            <a:ext cx="201077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0-3秒</a:t>
            </a:r>
            <a:endParaRPr/>
          </a:p>
        </p:txBody>
      </p:sp>
      <p:sp>
        <p:nvSpPr>
          <p:cNvPr id="21" name="el-1789696203721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冲突/利益/情绪三选一——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这3秒决定90%的留存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：一切为它让路。</a:t>
            </a:r>
            <a:endParaRPr/>
          </a:p>
        </p:txBody>
      </p:sp>
      <p:sp>
        <p:nvSpPr>
          <p:cNvPr id="22" name="el-1789696203724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段②</a:t>
            </a:r>
            <a:endParaRPr/>
          </a:p>
        </p:txBody>
      </p:sp>
      <p:sp>
        <p:nvSpPr>
          <p:cNvPr id="23" name="el-1789696203724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展开</a:t>
            </a:r>
            <a:endParaRPr/>
          </a:p>
        </p:txBody>
      </p:sp>
      <p:sp>
        <p:nvSpPr>
          <p:cNvPr id="24" name="el-1789696203724-31"/>
          <p:cNvSpPr txBox="1"/>
          <p:nvPr/>
        </p:nvSpPr>
        <p:spPr>
          <a:xfrm>
            <a:off x="2884758" y="2996018"/>
            <a:ext cx="201092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3-8秒</a:t>
            </a:r>
            <a:endParaRPr/>
          </a:p>
        </p:txBody>
      </p:sp>
      <p:sp>
        <p:nvSpPr>
          <p:cNvPr id="25" name="el-1789696203721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主体内容快节奏呈现——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2秒一个新画面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：信息密度即留人力。</a:t>
            </a:r>
            <a:endParaRPr/>
          </a:p>
        </p:txBody>
      </p:sp>
      <p:sp>
        <p:nvSpPr>
          <p:cNvPr id="26" name="el-1789696203724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段③</a:t>
            </a:r>
            <a:endParaRPr/>
          </a:p>
        </p:txBody>
      </p:sp>
      <p:sp>
        <p:nvSpPr>
          <p:cNvPr id="27" name="el-1789696203724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高潮</a:t>
            </a:r>
            <a:endParaRPr/>
          </a:p>
        </p:txBody>
      </p:sp>
      <p:sp>
        <p:nvSpPr>
          <p:cNvPr id="28" name="el-1789696203724-34"/>
          <p:cNvSpPr txBox="1"/>
          <p:nvPr/>
        </p:nvSpPr>
        <p:spPr>
          <a:xfrm>
            <a:off x="4855494" y="2996018"/>
            <a:ext cx="252382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8-12秒</a:t>
            </a:r>
            <a:endParaRPr/>
          </a:p>
        </p:txBody>
      </p:sp>
      <p:sp>
        <p:nvSpPr>
          <p:cNvPr id="29" name="el-1789696203722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最亮的一帧放这里——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灯亮的瞬间、浪打过来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：情绪顶点即记忆点。</a:t>
            </a:r>
            <a:endParaRPr/>
          </a:p>
        </p:txBody>
      </p:sp>
      <p:sp>
        <p:nvSpPr>
          <p:cNvPr id="30" name="el-1789696203725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段④</a:t>
            </a:r>
            <a:endParaRPr/>
          </a:p>
        </p:txBody>
      </p:sp>
      <p:sp>
        <p:nvSpPr>
          <p:cNvPr id="31" name="el-1789696203725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落点</a:t>
            </a:r>
            <a:endParaRPr/>
          </a:p>
        </p:txBody>
      </p:sp>
      <p:sp>
        <p:nvSpPr>
          <p:cNvPr id="32" name="el-1789696203725-37"/>
          <p:cNvSpPr txBox="1"/>
          <p:nvPr/>
        </p:nvSpPr>
        <p:spPr>
          <a:xfrm>
            <a:off x="7287333" y="2996018"/>
            <a:ext cx="257563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12-15秒</a:t>
            </a:r>
            <a:endParaRPr/>
          </a:p>
        </p:txBody>
      </p:sp>
      <p:sp>
        <p:nvSpPr>
          <p:cNvPr id="33" name="el-1789696203722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CTA或情绪收口——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「完整攻略在评论区」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：别让视频白白结束。</a:t>
            </a:r>
            <a:endParaRPr/>
          </a:p>
        </p:txBody>
      </p:sp>
      <p:sp>
        <p:nvSpPr>
          <p:cNvPr id="34" name="el-1789696203725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段⑤</a:t>
            </a:r>
            <a:endParaRPr/>
          </a:p>
        </p:txBody>
      </p:sp>
      <p:sp>
        <p:nvSpPr>
          <p:cNvPr id="35" name="el-1789696203725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循环</a:t>
            </a:r>
            <a:endParaRPr/>
          </a:p>
        </p:txBody>
      </p:sp>
      <p:sp>
        <p:nvSpPr>
          <p:cNvPr id="36" name="el-1789696203726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彩蛋位</a:t>
            </a:r>
            <a:endParaRPr/>
          </a:p>
        </p:txBody>
      </p:sp>
      <p:sp>
        <p:nvSpPr>
          <p:cNvPr id="37" name="el-1789696203723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结尾衔接开头——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看完自动回看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：循环播放是完播率外挂。</a:t>
            </a:r>
            <a:endParaRPr/>
          </a:p>
        </p:txBody>
      </p:sp>
      <p:sp>
        <p:nvSpPr>
          <p:cNvPr id="38" name="el-1789696203708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五段结构是脚手架——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先按模板写三稿，再谈打破模板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：守规则先于玩花样。</a:t>
            </a:r>
            <a:endParaRPr/>
          </a:p>
        </p:txBody>
      </p:sp>
      <p:sp>
        <p:nvSpPr>
          <p:cNvPr id="39" name="el-1789696203708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脚本与拍摄</a:t>
            </a:r>
            <a:endParaRPr/>
          </a:p>
        </p:txBody>
      </p:sp>
      <p:sp>
        <p:nvSpPr>
          <p:cNvPr id="40" name="el-1789696203709-6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41" name="el-178969620370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3749-34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203745-27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557097"/>
                <a:gridCol w="1557097"/>
                <a:gridCol w="1557097"/>
                <a:gridCol w="3544348"/>
                <a:gridCol w="2602056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镜号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时长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景别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内容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备注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01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2秒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全景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古镇石桥空镜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暖调，缓推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02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1秒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特写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灯笼亮起瞬间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本条高潮帧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03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2秒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游客抬头看灯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情绪共鸣点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04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2秒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特写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「11.11灯光节」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落点字幕版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203747-3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37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203749-35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脚本与拍摄</a:t>
            </a:r>
            <a:endParaRPr/>
          </a:p>
        </p:txBody>
      </p:sp>
      <p:sp>
        <p:nvSpPr>
          <p:cNvPr id="7" name="el-1789696203747-29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分镜表：一镜一行</a:t>
            </a:r>
            <a:endParaRPr/>
          </a:p>
        </p:txBody>
      </p:sp>
      <p:sp>
        <p:nvSpPr>
          <p:cNvPr id="8" name="el-1789696203746-28"/>
          <p:cNvSpPr txBox="1"/>
          <p:nvPr/>
        </p:nvSpPr>
        <p:spPr>
          <a:xfrm>
            <a:off x="685629" y="500276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分镜表是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现场拍摄的任务单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——照单执行不漏镜：拍完打勾，效率翻倍。</a:t>
            </a:r>
            <a:endParaRPr/>
          </a:p>
        </p:txBody>
      </p:sp>
      <p:sp>
        <p:nvSpPr>
          <p:cNvPr id="9" name="el-1789696203747-31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脚本与拍摄</a:t>
            </a:r>
            <a:endParaRPr/>
          </a:p>
        </p:txBody>
      </p:sp>
      <p:sp>
        <p:nvSpPr>
          <p:cNvPr id="10" name="el-1789696203747-32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1" name="el-1789696203747-33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376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3759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203762-11"/>
          <p:cNvSpPr/>
          <p:nvPr/>
        </p:nvSpPr>
        <p:spPr>
          <a:xfrm>
            <a:off x="685629" y="2213825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203764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3764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203764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2037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203761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脚本与拍摄</a:t>
            </a:r>
            <a:endParaRPr/>
          </a:p>
        </p:txBody>
      </p:sp>
      <p:sp>
        <p:nvSpPr>
          <p:cNvPr id="10" name="el-178969620375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实拍四要点</a:t>
            </a:r>
            <a:endParaRPr/>
          </a:p>
        </p:txBody>
      </p:sp>
      <p:sp>
        <p:nvSpPr>
          <p:cNvPr id="11" name="el-1789696203761-10"/>
          <p:cNvSpPr txBox="1"/>
          <p:nvPr/>
        </p:nvSpPr>
        <p:spPr>
          <a:xfrm>
            <a:off x="837990" y="2251915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现场图谱</a:t>
            </a:r>
            <a:endParaRPr/>
          </a:p>
        </p:txBody>
      </p:sp>
      <p:sp>
        <p:nvSpPr>
          <p:cNvPr id="12" name="el-1789696203762-12"/>
          <p:cNvSpPr txBox="1"/>
          <p:nvPr/>
        </p:nvSpPr>
        <p:spPr>
          <a:xfrm>
            <a:off x="685629" y="2689956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开拍前的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肌肉记忆</a:t>
            </a:r>
            <a:endParaRPr/>
          </a:p>
        </p:txBody>
      </p:sp>
      <p:sp>
        <p:nvSpPr>
          <p:cNvPr id="13" name="el-1789696203761-8"/>
          <p:cNvSpPr txBox="1"/>
          <p:nvPr/>
        </p:nvSpPr>
        <p:spPr>
          <a:xfrm>
            <a:off x="685629" y="3832670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AI管后期，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现场仍然只能靠人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——四个要点是实拍的肌肉记忆。</a:t>
            </a:r>
            <a:endParaRPr/>
          </a:p>
        </p:txBody>
      </p:sp>
      <p:sp>
        <p:nvSpPr>
          <p:cNvPr id="14" name="el-1789696203762-13"/>
          <p:cNvSpPr txBox="1"/>
          <p:nvPr/>
        </p:nvSpPr>
        <p:spPr>
          <a:xfrm>
            <a:off x="685629" y="4933127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拍前默念一遍。</a:t>
            </a:r>
            <a:endParaRPr/>
          </a:p>
        </p:txBody>
      </p:sp>
      <p:sp>
        <p:nvSpPr>
          <p:cNvPr id="15" name="el-1789696203765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203769-25"/>
          <p:cNvSpPr txBox="1"/>
          <p:nvPr/>
        </p:nvSpPr>
        <p:spPr>
          <a:xfrm>
            <a:off x="5218395" y="1964749"/>
            <a:ext cx="6117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多拍备选</a:t>
            </a:r>
            <a:endParaRPr/>
          </a:p>
        </p:txBody>
      </p:sp>
      <p:sp>
        <p:nvSpPr>
          <p:cNvPr id="17" name="el-1789696203768-21"/>
          <p:cNvSpPr txBox="1"/>
          <p:nvPr/>
        </p:nvSpPr>
        <p:spPr>
          <a:xfrm>
            <a:off x="5218395" y="2326608"/>
            <a:ext cx="621357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每个镜头拍三遍——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剪辑的底气来自素材冗余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：多拍一分钟，省改一小时。</a:t>
            </a:r>
            <a:endParaRPr/>
          </a:p>
        </p:txBody>
      </p:sp>
      <p:sp>
        <p:nvSpPr>
          <p:cNvPr id="18" name="el-1789696203765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203770-26"/>
          <p:cNvSpPr txBox="1"/>
          <p:nvPr/>
        </p:nvSpPr>
        <p:spPr>
          <a:xfrm>
            <a:off x="5218395" y="2926682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横平竖直</a:t>
            </a:r>
            <a:endParaRPr/>
          </a:p>
        </p:txBody>
      </p:sp>
      <p:sp>
        <p:nvSpPr>
          <p:cNvPr id="20" name="el-1789696203768-22"/>
          <p:cNvSpPr txBox="1"/>
          <p:nvPr/>
        </p:nvSpPr>
        <p:spPr>
          <a:xfrm>
            <a:off x="5218395" y="3288541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地平线别歪、参照线对齐——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歪是初级错误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：美感从规范开始。</a:t>
            </a:r>
            <a:endParaRPr/>
          </a:p>
        </p:txBody>
      </p:sp>
      <p:sp>
        <p:nvSpPr>
          <p:cNvPr id="21" name="el-1789696203765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203770-27"/>
          <p:cNvSpPr txBox="1"/>
          <p:nvPr/>
        </p:nvSpPr>
        <p:spPr>
          <a:xfrm>
            <a:off x="5218395" y="3888615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先动后静</a:t>
            </a:r>
            <a:endParaRPr/>
          </a:p>
        </p:txBody>
      </p:sp>
      <p:sp>
        <p:nvSpPr>
          <p:cNvPr id="23" name="el-1789696203769-23"/>
          <p:cNvSpPr txBox="1"/>
          <p:nvPr/>
        </p:nvSpPr>
        <p:spPr>
          <a:xfrm>
            <a:off x="5218395" y="4250475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运镜先走一遍再拍——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起幅落幅要稳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：晃动的开头劝退率极高。</a:t>
            </a:r>
            <a:endParaRPr/>
          </a:p>
        </p:txBody>
      </p:sp>
      <p:sp>
        <p:nvSpPr>
          <p:cNvPr id="24" name="el-1789696203765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203770-28"/>
          <p:cNvSpPr txBox="1"/>
          <p:nvPr/>
        </p:nvSpPr>
        <p:spPr>
          <a:xfrm>
            <a:off x="5218395" y="4850548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场记习惯</a:t>
            </a:r>
            <a:endParaRPr/>
          </a:p>
        </p:txBody>
      </p:sp>
      <p:sp>
        <p:nvSpPr>
          <p:cNvPr id="26" name="el-1789696203769-24"/>
          <p:cNvSpPr txBox="1"/>
          <p:nvPr/>
        </p:nvSpPr>
        <p:spPr>
          <a:xfrm>
            <a:off x="5218395" y="5212408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拍完口述镜号——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素材命名即场记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：后期找素材不靠回忆。</a:t>
            </a:r>
            <a:endParaRPr/>
          </a:p>
        </p:txBody>
      </p:sp>
      <p:sp>
        <p:nvSpPr>
          <p:cNvPr id="27" name="el-1789696203757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脚本与拍摄</a:t>
            </a:r>
            <a:endParaRPr/>
          </a:p>
        </p:txBody>
      </p:sp>
      <p:sp>
        <p:nvSpPr>
          <p:cNvPr id="28" name="el-1789696203757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9" name="el-178969620375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10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101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09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0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20410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脚本拍摄</a:t>
            </a:r>
            <a:endParaRPr/>
          </a:p>
        </p:txBody>
      </p:sp>
      <p:sp>
        <p:nvSpPr>
          <p:cNvPr id="7" name="el-178969620409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素材管理：拍完的下半场</a:t>
            </a:r>
            <a:endParaRPr/>
          </a:p>
        </p:txBody>
      </p:sp>
      <p:sp>
        <p:nvSpPr>
          <p:cNvPr id="8" name="el-1789696204103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混乱素材 · 全靠回忆</a:t>
            </a:r>
            <a:endParaRPr/>
          </a:p>
        </p:txBody>
      </p:sp>
      <p:sp>
        <p:nvSpPr>
          <p:cNvPr id="9" name="el-1789696204103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"那段在哪拍的来着"</a:t>
            </a:r>
            <a:endParaRPr/>
          </a:p>
        </p:txBody>
      </p:sp>
      <p:sp>
        <p:nvSpPr>
          <p:cNvPr id="10" name="el-1789696204102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DSC_001到DSC_247——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剪辑时大海捞针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：好素材被埋没，差素材充数。</a:t>
            </a:r>
            <a:endParaRPr/>
          </a:p>
        </p:txBody>
      </p:sp>
      <p:sp>
        <p:nvSpPr>
          <p:cNvPr id="11" name="el-1789696204103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规范素材 · 按表索骥</a:t>
            </a:r>
            <a:endParaRPr/>
          </a:p>
        </p:txBody>
      </p:sp>
      <p:sp>
        <p:nvSpPr>
          <p:cNvPr id="12" name="el-1789696204103-16"/>
          <p:cNvSpPr txBox="1"/>
          <p:nvPr/>
        </p:nvSpPr>
        <p:spPr>
          <a:xfrm>
            <a:off x="6522994" y="3066545"/>
            <a:ext cx="562424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"02-灯笼亮起-B卷"</a:t>
            </a:r>
            <a:endParaRPr/>
          </a:p>
        </p:txBody>
      </p:sp>
      <p:sp>
        <p:nvSpPr>
          <p:cNvPr id="13" name="el-1789696204102-12"/>
          <p:cNvSpPr txBox="1"/>
          <p:nvPr/>
        </p:nvSpPr>
        <p:spPr>
          <a:xfrm>
            <a:off x="6522994" y="3520209"/>
            <a:ext cx="5338571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镜号-内容-卷次命名——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分镜表对得上号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：剪辑效率翻三倍。</a:t>
            </a:r>
            <a:endParaRPr/>
          </a:p>
        </p:txBody>
      </p:sp>
      <p:sp>
        <p:nvSpPr>
          <p:cNvPr id="14" name="el-1789696204097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素材管理是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团队协作的接口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——拍的人与剪的人对得上话，返工少一半。</a:t>
            </a:r>
            <a:endParaRPr/>
          </a:p>
        </p:txBody>
      </p:sp>
      <p:sp>
        <p:nvSpPr>
          <p:cNvPr id="15" name="el-178969620409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脚本拍摄</a:t>
            </a:r>
            <a:endParaRPr/>
          </a:p>
        </p:txBody>
      </p:sp>
      <p:sp>
        <p:nvSpPr>
          <p:cNvPr id="16" name="el-1789696204098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7" name="el-178969620409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11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117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114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11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20411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脚本拍摄</a:t>
            </a:r>
            <a:endParaRPr/>
          </a:p>
        </p:txBody>
      </p:sp>
      <p:sp>
        <p:nvSpPr>
          <p:cNvPr id="7" name="el-1789696204113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AI视频工具：能替你做什么</a:t>
            </a:r>
            <a:endParaRPr/>
          </a:p>
        </p:txBody>
      </p:sp>
      <p:sp>
        <p:nvSpPr>
          <p:cNvPr id="8" name="el-1789696204118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能替的</a:t>
            </a:r>
            <a:endParaRPr/>
          </a:p>
        </p:txBody>
      </p:sp>
      <p:sp>
        <p:nvSpPr>
          <p:cNvPr id="9" name="el-1789696204119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生成与修补</a:t>
            </a:r>
            <a:endParaRPr/>
          </a:p>
        </p:txBody>
      </p:sp>
      <p:sp>
        <p:nvSpPr>
          <p:cNvPr id="10" name="el-1789696204118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文生视频补空镜、图生视频让海报动起来、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老素材画质修复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——生成的素材是「补菜」，救场不救急。</a:t>
            </a:r>
            <a:endParaRPr/>
          </a:p>
        </p:txBody>
      </p:sp>
      <p:sp>
        <p:nvSpPr>
          <p:cNvPr id="11" name="el-1789696204119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替不了的</a:t>
            </a:r>
            <a:endParaRPr/>
          </a:p>
        </p:txBody>
      </p:sp>
      <p:sp>
        <p:nvSpPr>
          <p:cNvPr id="12" name="el-1789696204119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现场与判断</a:t>
            </a:r>
            <a:endParaRPr/>
          </a:p>
        </p:txBody>
      </p:sp>
      <p:sp>
        <p:nvSpPr>
          <p:cNvPr id="13" name="el-1789696204118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那只猫出现的瞬间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、突发天气的判断、现场氛围的捕捉——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真实世界只有人能到场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6204113-2"/>
          <p:cNvSpPr txBox="1"/>
          <p:nvPr/>
        </p:nvSpPr>
        <p:spPr>
          <a:xfrm>
            <a:off x="685629" y="4558472"/>
            <a:ext cx="1143857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AI视频的正确用法：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实拍为主、AI补位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——全AI生成的景区视频，观众一眼看穿并划走。</a:t>
            </a:r>
            <a:endParaRPr/>
          </a:p>
        </p:txBody>
      </p:sp>
      <p:sp>
        <p:nvSpPr>
          <p:cNvPr id="15" name="el-178969620411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脚本拍摄</a:t>
            </a:r>
            <a:endParaRPr/>
          </a:p>
        </p:txBody>
      </p:sp>
      <p:sp>
        <p:nvSpPr>
          <p:cNvPr id="16" name="el-1789696204114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7" name="el-178969620411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13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133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133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133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412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4132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620412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脚本与拍摄：四问四答</a:t>
            </a:r>
            <a:endParaRPr/>
          </a:p>
        </p:txBody>
      </p:sp>
      <p:sp>
        <p:nvSpPr>
          <p:cNvPr id="9" name="el-178969620413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204139-19"/>
          <p:cNvSpPr txBox="1"/>
          <p:nvPr/>
        </p:nvSpPr>
        <p:spPr>
          <a:xfrm>
            <a:off x="1618845" y="1698413"/>
            <a:ext cx="650499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15秒脚本的五段结构？</a:t>
            </a:r>
            <a:endParaRPr/>
          </a:p>
        </p:txBody>
      </p:sp>
      <p:sp>
        <p:nvSpPr>
          <p:cNvPr id="11" name="el-1789696204138-15"/>
          <p:cNvSpPr txBox="1"/>
          <p:nvPr/>
        </p:nvSpPr>
        <p:spPr>
          <a:xfrm>
            <a:off x="1618845" y="2117408"/>
            <a:ext cx="6684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钩子-展开-高潮-落点-循环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——前三秒定生死，结尾衔接开头是完播外挂。</a:t>
            </a:r>
            <a:endParaRPr/>
          </a:p>
        </p:txBody>
      </p:sp>
      <p:sp>
        <p:nvSpPr>
          <p:cNvPr id="12" name="el-178969620413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204140-20"/>
          <p:cNvSpPr txBox="1"/>
          <p:nvPr/>
        </p:nvSpPr>
        <p:spPr>
          <a:xfrm>
            <a:off x="1618845" y="2812559"/>
            <a:ext cx="53088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分镜表的价值？</a:t>
            </a:r>
            <a:endParaRPr/>
          </a:p>
        </p:txBody>
      </p:sp>
      <p:sp>
        <p:nvSpPr>
          <p:cNvPr id="14" name="el-1789696204139-16"/>
          <p:cNvSpPr txBox="1"/>
          <p:nvPr/>
        </p:nvSpPr>
        <p:spPr>
          <a:xfrm>
            <a:off x="1618845" y="3231554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现场的任务单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——一镜一行照单执行：不漏镜、素材可对号。</a:t>
            </a:r>
            <a:endParaRPr/>
          </a:p>
        </p:txBody>
      </p:sp>
      <p:sp>
        <p:nvSpPr>
          <p:cNvPr id="15" name="el-1789696204135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204140-21"/>
          <p:cNvSpPr txBox="1"/>
          <p:nvPr/>
        </p:nvSpPr>
        <p:spPr>
          <a:xfrm>
            <a:off x="1618845" y="3926706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实拍最容易被忽视的？</a:t>
            </a:r>
            <a:endParaRPr/>
          </a:p>
        </p:txBody>
      </p:sp>
      <p:sp>
        <p:nvSpPr>
          <p:cNvPr id="17" name="el-1789696204139-17"/>
          <p:cNvSpPr txBox="1"/>
          <p:nvPr/>
        </p:nvSpPr>
        <p:spPr>
          <a:xfrm>
            <a:off x="1618845" y="4345701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素材管理与场记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——命名即接口：剪辑效率差三倍就在这。</a:t>
            </a:r>
            <a:endParaRPr/>
          </a:p>
        </p:txBody>
      </p:sp>
      <p:sp>
        <p:nvSpPr>
          <p:cNvPr id="18" name="el-1789696204135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204140-22"/>
          <p:cNvSpPr txBox="1"/>
          <p:nvPr/>
        </p:nvSpPr>
        <p:spPr>
          <a:xfrm>
            <a:off x="1618845" y="5040852"/>
            <a:ext cx="52707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AI视频工具的定位？</a:t>
            </a:r>
            <a:endParaRPr/>
          </a:p>
        </p:txBody>
      </p:sp>
      <p:sp>
        <p:nvSpPr>
          <p:cNvPr id="20" name="el-1789696204139-18"/>
          <p:cNvSpPr txBox="1"/>
          <p:nvPr/>
        </p:nvSpPr>
        <p:spPr>
          <a:xfrm>
            <a:off x="1618845" y="5459847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补位不救场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——空镜补足、画质修复；真实瞬间只能实拍。</a:t>
            </a:r>
            <a:endParaRPr/>
          </a:p>
        </p:txBody>
      </p:sp>
      <p:sp>
        <p:nvSpPr>
          <p:cNvPr id="21" name="el-178969620413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6204130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3" name="el-178969620413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204392-40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20429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295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429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6204298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6204298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智能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剪辑</a:t>
            </a:r>
            <a:endParaRPr/>
          </a:p>
        </p:txBody>
      </p:sp>
      <p:sp>
        <p:nvSpPr>
          <p:cNvPr id="8" name="el-1789696204298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EDIT &amp; POLISH</a:t>
            </a:r>
            <a:endParaRPr/>
          </a:p>
        </p:txBody>
      </p:sp>
      <p:sp>
        <p:nvSpPr>
          <p:cNvPr id="9" name="el-1789696204300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剪辑五步</a:t>
            </a:r>
            <a:endParaRPr/>
          </a:p>
        </p:txBody>
      </p:sp>
      <p:sp>
        <p:nvSpPr>
          <p:cNvPr id="10" name="el-1789696204300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卡点节奏</a:t>
            </a:r>
            <a:endParaRPr/>
          </a:p>
        </p:txBody>
      </p:sp>
      <p:sp>
        <p:nvSpPr>
          <p:cNvPr id="11" name="el-1789696204301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字幕规范</a:t>
            </a:r>
            <a:endParaRPr/>
          </a:p>
        </p:txBody>
      </p:sp>
      <p:sp>
        <p:nvSpPr>
          <p:cNvPr id="12" name="el-1789696204301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封面标题</a:t>
            </a:r>
            <a:endParaRPr/>
          </a:p>
        </p:txBody>
      </p:sp>
      <p:sp>
        <p:nvSpPr>
          <p:cNvPr id="13" name="el-1789696204296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项目四</a:t>
            </a:r>
            <a:endParaRPr/>
          </a:p>
        </p:txBody>
      </p:sp>
      <p:sp>
        <p:nvSpPr>
          <p:cNvPr id="14" name="el-1789696204296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32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333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333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333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4333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204333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204320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204325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6204325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6204326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6204326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204327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6204318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62043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6204323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17" name="el-1789696204317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AI剪辑五步流</a:t>
            </a:r>
            <a:endParaRPr/>
          </a:p>
        </p:txBody>
      </p:sp>
      <p:sp>
        <p:nvSpPr>
          <p:cNvPr id="18" name="el-1789696204336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6204336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粗剪</a:t>
            </a:r>
            <a:endParaRPr/>
          </a:p>
        </p:txBody>
      </p:sp>
      <p:sp>
        <p:nvSpPr>
          <p:cNvPr id="20" name="el-1789696204336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搭骨架</a:t>
            </a:r>
            <a:endParaRPr/>
          </a:p>
        </p:txBody>
      </p:sp>
      <p:sp>
        <p:nvSpPr>
          <p:cNvPr id="21" name="el-1789696204334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按分镜表排序删废条——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先删后剪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：3分钟素材删到20秒再谈别的。</a:t>
            </a:r>
            <a:endParaRPr/>
          </a:p>
        </p:txBody>
      </p:sp>
      <p:sp>
        <p:nvSpPr>
          <p:cNvPr id="22" name="el-1789696204336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6204336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卡点</a:t>
            </a:r>
            <a:endParaRPr/>
          </a:p>
        </p:txBody>
      </p:sp>
      <p:sp>
        <p:nvSpPr>
          <p:cNvPr id="24" name="el-1789696204337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立节奏</a:t>
            </a:r>
            <a:endParaRPr/>
          </a:p>
        </p:txBody>
      </p:sp>
      <p:sp>
        <p:nvSpPr>
          <p:cNvPr id="25" name="el-1789696204334-22"/>
          <p:cNvSpPr txBox="1"/>
          <p:nvPr/>
        </p:nvSpPr>
        <p:spPr>
          <a:xfrm>
            <a:off x="2884758" y="321548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音画对齐——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鼓点落处切画面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：节奏是短视频的心跳。</a:t>
            </a:r>
            <a:endParaRPr/>
          </a:p>
        </p:txBody>
      </p:sp>
      <p:sp>
        <p:nvSpPr>
          <p:cNvPr id="26" name="el-1789696204337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6204337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字幕</a:t>
            </a:r>
            <a:endParaRPr/>
          </a:p>
        </p:txBody>
      </p:sp>
      <p:sp>
        <p:nvSpPr>
          <p:cNvPr id="28" name="el-1789696204337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保信息</a:t>
            </a:r>
            <a:endParaRPr/>
          </a:p>
        </p:txBody>
      </p:sp>
      <p:sp>
        <p:nvSpPr>
          <p:cNvPr id="29" name="el-1789696204335-23"/>
          <p:cNvSpPr txBox="1"/>
          <p:nvPr/>
        </p:nvSpPr>
        <p:spPr>
          <a:xfrm>
            <a:off x="4855494" y="3215485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语音识别+人工校对——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错字是硬伤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：静音用户全靠它。</a:t>
            </a:r>
            <a:endParaRPr/>
          </a:p>
        </p:txBody>
      </p:sp>
      <p:sp>
        <p:nvSpPr>
          <p:cNvPr id="30" name="el-1789696204337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6204338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调色</a:t>
            </a:r>
            <a:endParaRPr/>
          </a:p>
        </p:txBody>
      </p:sp>
      <p:sp>
        <p:nvSpPr>
          <p:cNvPr id="32" name="el-1789696204338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统一气质</a:t>
            </a:r>
            <a:endParaRPr/>
          </a:p>
        </p:txBody>
      </p:sp>
      <p:sp>
        <p:nvSpPr>
          <p:cNvPr id="33" name="el-1789696204335-24"/>
          <p:cNvSpPr txBox="1"/>
          <p:nvPr/>
        </p:nvSpPr>
        <p:spPr>
          <a:xfrm>
            <a:off x="7287333" y="3215485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一款滤镜用到尾——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统一比好看重要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：别过火。</a:t>
            </a:r>
            <a:endParaRPr/>
          </a:p>
        </p:txBody>
      </p:sp>
      <p:sp>
        <p:nvSpPr>
          <p:cNvPr id="34" name="el-1789696204338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6204338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封面</a:t>
            </a:r>
            <a:endParaRPr/>
          </a:p>
        </p:txBody>
      </p:sp>
      <p:sp>
        <p:nvSpPr>
          <p:cNvPr id="36" name="el-1789696204338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定生死</a:t>
            </a:r>
            <a:endParaRPr/>
          </a:p>
        </p:txBody>
      </p:sp>
      <p:sp>
        <p:nvSpPr>
          <p:cNvPr id="37" name="el-1789696204336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挑高潮帧+6字大标题——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至少测三版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：它是视频的广告位。</a:t>
            </a:r>
            <a:endParaRPr/>
          </a:p>
        </p:txBody>
      </p:sp>
      <p:sp>
        <p:nvSpPr>
          <p:cNvPr id="38" name="el-1789696204317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五步是流水线——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机器出粗剪，人出终剪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：把省下的时间花在判断上。</a:t>
            </a:r>
            <a:endParaRPr/>
          </a:p>
        </p:txBody>
      </p:sp>
      <p:sp>
        <p:nvSpPr>
          <p:cNvPr id="39" name="el-178969620431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40" name="el-1789696204318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41" name="el-178969620431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35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355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355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352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43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435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8" name="el-178969620435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卡点包装：三种模式</a:t>
            </a:r>
            <a:endParaRPr/>
          </a:p>
        </p:txBody>
      </p:sp>
      <p:sp>
        <p:nvSpPr>
          <p:cNvPr id="9" name="el-1789696204356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模式一 · 鼓点卡</a:t>
            </a:r>
            <a:endParaRPr/>
          </a:p>
        </p:txBody>
      </p:sp>
      <p:sp>
        <p:nvSpPr>
          <p:cNvPr id="10" name="el-1789696204356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踩着心跳切</a:t>
            </a:r>
            <a:endParaRPr/>
          </a:p>
        </p:txBody>
      </p:sp>
      <p:sp>
        <p:nvSpPr>
          <p:cNvPr id="11" name="el-1789696204357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最上头</a:t>
            </a:r>
            <a:endParaRPr/>
          </a:p>
        </p:txBody>
      </p:sp>
      <p:sp>
        <p:nvSpPr>
          <p:cNvPr id="12" name="el-1789696204357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模式二 · 切换卡</a:t>
            </a:r>
            <a:endParaRPr/>
          </a:p>
        </p:txBody>
      </p:sp>
      <p:sp>
        <p:nvSpPr>
          <p:cNvPr id="13" name="el-1789696204357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跟着内容切</a:t>
            </a:r>
            <a:endParaRPr/>
          </a:p>
        </p:txBody>
      </p:sp>
      <p:sp>
        <p:nvSpPr>
          <p:cNvPr id="14" name="el-1789696204357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最通用</a:t>
            </a:r>
            <a:endParaRPr/>
          </a:p>
        </p:txBody>
      </p:sp>
      <p:sp>
        <p:nvSpPr>
          <p:cNvPr id="15" name="el-1789696204357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模式三 · 情绪卡</a:t>
            </a:r>
            <a:endParaRPr/>
          </a:p>
        </p:txBody>
      </p:sp>
      <p:sp>
        <p:nvSpPr>
          <p:cNvPr id="16" name="el-1789696204357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顺着氛围走</a:t>
            </a:r>
            <a:endParaRPr/>
          </a:p>
        </p:txBody>
      </p:sp>
      <p:sp>
        <p:nvSpPr>
          <p:cNvPr id="17" name="el-1789696204358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最耐看</a:t>
            </a:r>
            <a:endParaRPr/>
          </a:p>
        </p:txBody>
      </p:sp>
      <p:sp>
        <p:nvSpPr>
          <p:cNvPr id="18" name="el-1789696204354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选型建议</a:t>
            </a:r>
            <a:endParaRPr/>
          </a:p>
        </p:txBody>
      </p:sp>
      <p:sp>
        <p:nvSpPr>
          <p:cNvPr id="19" name="el-1789696204353-8"/>
          <p:cNvSpPr txBox="1"/>
          <p:nvPr/>
        </p:nvSpPr>
        <p:spPr>
          <a:xfrm>
            <a:off x="1753799" y="4959910"/>
            <a:ext cx="921941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文旅内容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情绪卡最出片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、切换卡最稳——鼓点卡留给高潮段：一条片子混用两式很常见。</a:t>
            </a:r>
            <a:endParaRPr/>
          </a:p>
        </p:txBody>
      </p:sp>
      <p:sp>
        <p:nvSpPr>
          <p:cNvPr id="20" name="el-178969620435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21" name="el-1789696204351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2" name="el-178969620435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  <p:sp>
        <p:nvSpPr>
          <p:cNvPr id="23" name="el-1789696204362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204363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204363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204363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204363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204363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204364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204364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204364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204361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夜市、快闪、炸场</a:t>
            </a:r>
            <a:endParaRPr/>
          </a:p>
        </p:txBody>
      </p:sp>
      <p:sp>
        <p:nvSpPr>
          <p:cNvPr id="33" name="el-1789696204361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鼓点落画面切</a:t>
            </a:r>
            <a:endParaRPr/>
          </a:p>
        </p:txBody>
      </p:sp>
      <p:sp>
        <p:nvSpPr>
          <p:cNvPr id="34" name="el-1789696204361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越卡越停不下来</a:t>
            </a:r>
            <a:endParaRPr/>
          </a:p>
        </p:txBody>
      </p:sp>
      <p:sp>
        <p:nvSpPr>
          <p:cNvPr id="35" name="el-1789696204361-25"/>
          <p:cNvSpPr txBox="1"/>
          <p:nvPr/>
        </p:nvSpPr>
        <p:spPr>
          <a:xfrm>
            <a:off x="4626802" y="3369632"/>
            <a:ext cx="334711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讲解、攻略、vlog</a:t>
            </a:r>
            <a:endParaRPr/>
          </a:p>
        </p:txBody>
      </p:sp>
      <p:sp>
        <p:nvSpPr>
          <p:cNvPr id="36" name="el-1789696204361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一句话一个画面</a:t>
            </a:r>
            <a:endParaRPr/>
          </a:p>
        </p:txBody>
      </p:sp>
      <p:sp>
        <p:nvSpPr>
          <p:cNvPr id="37" name="el-1789696204361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稳，不翻车</a:t>
            </a:r>
            <a:endParaRPr/>
          </a:p>
        </p:txBody>
      </p:sp>
      <p:sp>
        <p:nvSpPr>
          <p:cNvPr id="38" name="el-1789696204362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晨雾、海浪、慢游</a:t>
            </a:r>
            <a:endParaRPr/>
          </a:p>
        </p:txBody>
      </p:sp>
      <p:sp>
        <p:nvSpPr>
          <p:cNvPr id="39" name="el-1789696204362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乐句起落处切</a:t>
            </a:r>
            <a:endParaRPr/>
          </a:p>
        </p:txBody>
      </p:sp>
      <p:sp>
        <p:nvSpPr>
          <p:cNvPr id="40" name="el-1789696204362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高级感完播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52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204529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20452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4526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6" name="el-178969620452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字幕规范：被忽视的半壁</a:t>
            </a:r>
            <a:endParaRPr/>
          </a:p>
        </p:txBody>
      </p:sp>
      <p:sp>
        <p:nvSpPr>
          <p:cNvPr id="7" name="el-1789696204527-12"/>
          <p:cNvSpPr txBox="1"/>
          <p:nvPr/>
        </p:nvSpPr>
        <p:spPr>
          <a:xfrm>
            <a:off x="685629" y="2281971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安全区 · 别被压住</a:t>
            </a:r>
            <a:endParaRPr/>
          </a:p>
        </p:txBody>
      </p:sp>
      <p:sp>
        <p:nvSpPr>
          <p:cNvPr id="8" name="el-1789696204525-7"/>
          <p:cNvSpPr txBox="1"/>
          <p:nvPr/>
        </p:nvSpPr>
        <p:spPr>
          <a:xfrm>
            <a:off x="685629" y="2681921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上下各留一指宽——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进度条和昵称会吃字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：字幕居中偏上最安全。</a:t>
            </a:r>
            <a:endParaRPr/>
          </a:p>
        </p:txBody>
      </p:sp>
      <p:sp>
        <p:nvSpPr>
          <p:cNvPr id="9" name="el-1789696204527-13"/>
          <p:cNvSpPr txBox="1"/>
          <p:nvPr/>
        </p:nvSpPr>
        <p:spPr>
          <a:xfrm>
            <a:off x="685629" y="3021759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断句 · 一行一息</a:t>
            </a:r>
            <a:endParaRPr/>
          </a:p>
        </p:txBody>
      </p:sp>
      <p:sp>
        <p:nvSpPr>
          <p:cNvPr id="10" name="el-1789696204525-8"/>
          <p:cNvSpPr txBox="1"/>
          <p:nvPr/>
        </p:nvSpPr>
        <p:spPr>
          <a:xfrm>
            <a:off x="685629" y="3421709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一行不超12字、断在气口——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字幕是节奏的一部分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：跟读一遍再定稿。</a:t>
            </a:r>
            <a:endParaRPr/>
          </a:p>
        </p:txBody>
      </p:sp>
      <p:sp>
        <p:nvSpPr>
          <p:cNvPr id="11" name="el-1789696204527-14"/>
          <p:cNvSpPr txBox="1"/>
          <p:nvPr/>
        </p:nvSpPr>
        <p:spPr>
          <a:xfrm>
            <a:off x="685629" y="4101386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高亮 · 只标关键词</a:t>
            </a:r>
            <a:endParaRPr/>
          </a:p>
        </p:txBody>
      </p:sp>
      <p:sp>
        <p:nvSpPr>
          <p:cNvPr id="12" name="el-1789696204526-9"/>
          <p:cNvSpPr txBox="1"/>
          <p:nvPr/>
        </p:nvSpPr>
        <p:spPr>
          <a:xfrm>
            <a:off x="685629" y="4501336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数字、地名、情绪词加色——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满屏高亮等于没高亮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：一处只亮一个词。</a:t>
            </a:r>
            <a:endParaRPr/>
          </a:p>
        </p:txBody>
      </p:sp>
      <p:sp>
        <p:nvSpPr>
          <p:cNvPr id="13" name="el-1789696204530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字幕检查三问</a:t>
            </a:r>
            <a:endParaRPr/>
          </a:p>
        </p:txBody>
      </p:sp>
      <p:sp>
        <p:nvSpPr>
          <p:cNvPr id="14" name="el-1789696204530-17"/>
          <p:cNvSpPr txBox="1"/>
          <p:nvPr/>
        </p:nvSpPr>
        <p:spPr>
          <a:xfrm>
            <a:off x="7675231" y="2913737"/>
            <a:ext cx="182018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被进度条压住了吗？</a:t>
            </a:r>
            <a:endParaRPr/>
          </a:p>
        </p:txBody>
      </p:sp>
      <p:sp>
        <p:nvSpPr>
          <p:cNvPr id="15" name="el-1789696204530-18"/>
          <p:cNvSpPr txBox="1"/>
          <p:nvPr/>
        </p:nvSpPr>
        <p:spPr>
          <a:xfrm>
            <a:off x="7675231" y="3257444"/>
            <a:ext cx="194327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一行超过12字了吗？</a:t>
            </a:r>
            <a:endParaRPr/>
          </a:p>
        </p:txBody>
      </p:sp>
      <p:sp>
        <p:nvSpPr>
          <p:cNvPr id="16" name="el-1789696204531-19"/>
          <p:cNvSpPr txBox="1"/>
          <p:nvPr/>
        </p:nvSpPr>
        <p:spPr>
          <a:xfrm>
            <a:off x="7675231" y="3601151"/>
            <a:ext cx="3387076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高亮多过一个词了吗？——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三问过了再导出</a:t>
            </a:r>
            <a:endParaRPr/>
          </a:p>
        </p:txBody>
      </p:sp>
      <p:sp>
        <p:nvSpPr>
          <p:cNvPr id="17" name="el-1789696204526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九成用户静音刷视频——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字幕是他们的全部内容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：字幕不是装饰是本体。</a:t>
            </a:r>
            <a:endParaRPr/>
          </a:p>
        </p:txBody>
      </p:sp>
      <p:sp>
        <p:nvSpPr>
          <p:cNvPr id="18" name="el-178969620452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19" name="el-1789696204522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0" name="el-178969620452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54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544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54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53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20454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7" name="el-1789696204540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AI剪辑：能替与替不了</a:t>
            </a:r>
            <a:endParaRPr/>
          </a:p>
        </p:txBody>
      </p:sp>
      <p:sp>
        <p:nvSpPr>
          <p:cNvPr id="8" name="el-1789696204546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能替的 · 重复劳动</a:t>
            </a:r>
            <a:endParaRPr/>
          </a:p>
        </p:txBody>
      </p:sp>
      <p:sp>
        <p:nvSpPr>
          <p:cNvPr id="9" name="el-1789696204546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"自动粗剪已生成"</a:t>
            </a:r>
            <a:endParaRPr/>
          </a:p>
        </p:txBody>
      </p:sp>
      <p:sp>
        <p:nvSpPr>
          <p:cNvPr id="10" name="el-1789696204545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素材排序、鼓点卡点、语音转字幕、画质增强——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分钟级出粗剪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：人从体力活里解放。</a:t>
            </a:r>
            <a:endParaRPr/>
          </a:p>
        </p:txBody>
      </p:sp>
      <p:sp>
        <p:nvSpPr>
          <p:cNvPr id="11" name="el-1789696204546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替不了的 · 创作判断</a:t>
            </a:r>
            <a:endParaRPr/>
          </a:p>
        </p:txBody>
      </p:sp>
      <p:sp>
        <p:nvSpPr>
          <p:cNvPr id="12" name="el-1789696204546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"这段留还是删"</a:t>
            </a:r>
            <a:endParaRPr/>
          </a:p>
        </p:txBody>
      </p:sp>
      <p:sp>
        <p:nvSpPr>
          <p:cNvPr id="13" name="el-1789696204546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素材取舍、节奏手感、情绪踩点——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AI给选项，人做选择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：终剪水平还是看你。</a:t>
            </a:r>
            <a:endParaRPr/>
          </a:p>
        </p:txBody>
      </p:sp>
      <p:sp>
        <p:nvSpPr>
          <p:cNvPr id="14" name="el-1789696204540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AI剪辑的正确姿势：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机器出粗剪，人出终剪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——把省下的时间全部花在判断上。</a:t>
            </a:r>
            <a:endParaRPr/>
          </a:p>
        </p:txBody>
      </p:sp>
      <p:sp>
        <p:nvSpPr>
          <p:cNvPr id="15" name="el-178969620454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16" name="el-1789696204541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7" name="el-178969620454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55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560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557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55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20455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7" name="el-178969620455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封面标题：三米外的战争</a:t>
            </a:r>
            <a:endParaRPr/>
          </a:p>
        </p:txBody>
      </p:sp>
      <p:sp>
        <p:nvSpPr>
          <p:cNvPr id="8" name="el-1789696204562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差封面 · 随手一截</a:t>
            </a:r>
            <a:endParaRPr/>
          </a:p>
        </p:txBody>
      </p:sp>
      <p:sp>
        <p:nvSpPr>
          <p:cNvPr id="9" name="el-1789696204562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"随便哪帧都行"</a:t>
            </a:r>
            <a:endParaRPr/>
          </a:p>
        </p:txBody>
      </p:sp>
      <p:sp>
        <p:nvSpPr>
          <p:cNvPr id="10" name="el-1789696204561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模糊中景+11字小标题——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信息量为零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：刷到即划过，内容再好也白拍。</a:t>
            </a:r>
            <a:endParaRPr/>
          </a:p>
        </p:txBody>
      </p:sp>
      <p:sp>
        <p:nvSpPr>
          <p:cNvPr id="11" name="el-1789696204562-15"/>
          <p:cNvSpPr txBox="1"/>
          <p:nvPr/>
        </p:nvSpPr>
        <p:spPr>
          <a:xfrm>
            <a:off x="6522994" y="2628505"/>
            <a:ext cx="5413990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好封面 · 高潮帧+大字</a:t>
            </a:r>
            <a:endParaRPr/>
          </a:p>
        </p:txBody>
      </p:sp>
      <p:sp>
        <p:nvSpPr>
          <p:cNvPr id="12" name="el-1789696204562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"灯亮的那一秒"</a:t>
            </a:r>
            <a:endParaRPr/>
          </a:p>
        </p:txBody>
      </p:sp>
      <p:sp>
        <p:nvSpPr>
          <p:cNvPr id="13" name="el-1789696204561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最亮一帧+6字大标题——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三米外看得清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：封面就是这条视频的广告。</a:t>
            </a:r>
            <a:endParaRPr/>
          </a:p>
        </p:txBody>
      </p:sp>
      <p:sp>
        <p:nvSpPr>
          <p:cNvPr id="14" name="el-1789696204556-2"/>
          <p:cNvSpPr txBox="1"/>
          <p:nvPr/>
        </p:nvSpPr>
        <p:spPr>
          <a:xfrm>
            <a:off x="685629" y="4558472"/>
            <a:ext cx="111338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封面三问：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最亮的一帧吗？6字以内吗？离远看得清吗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——三问过了再上传。</a:t>
            </a:r>
            <a:endParaRPr/>
          </a:p>
        </p:txBody>
      </p:sp>
      <p:sp>
        <p:nvSpPr>
          <p:cNvPr id="15" name="el-178969620455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16" name="el-1789696204557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7" name="el-178969620455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716-30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204713-23"/>
          <p:cNvGraphicFramePr/>
          <p:nvPr/>
        </p:nvGraphicFramePr>
        <p:xfrm>
          <a:off x="685629" y="1712697"/>
          <a:ext cx="10817695" cy="3313871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874170"/>
                <a:gridCol w="4448997"/>
                <a:gridCol w="4494527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查项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标准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不达标的代价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时长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≤15秒不超时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超时按未完成计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画质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1080P竖屏满屏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糊与黑边劝退观众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音画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声画同步无爆音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错位半秒立刻出戏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字幕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安全区内零错字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被进度条压住即废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封面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高潮帧+6字标题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随手截帧必扑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标识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AI生成内容已标注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漏标有下架风险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204715-26"/>
          <p:cNvCxnSpPr/>
          <p:nvPr/>
        </p:nvCxnSpPr>
        <p:spPr>
          <a:xfrm>
            <a:off x="685629" y="531700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7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204716-3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7" name="el-1789696204714-25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成片检查单：导出前六查</a:t>
            </a:r>
            <a:endParaRPr/>
          </a:p>
        </p:txBody>
      </p:sp>
      <p:sp>
        <p:nvSpPr>
          <p:cNvPr id="8" name="el-1789696204714-24"/>
          <p:cNvSpPr txBox="1"/>
          <p:nvPr/>
        </p:nvSpPr>
        <p:spPr>
          <a:xfrm>
            <a:off x="685629" y="547413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六查是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导出前的最后一道闸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——五分钟查完，省下五小时返工。</a:t>
            </a:r>
            <a:endParaRPr/>
          </a:p>
        </p:txBody>
      </p:sp>
      <p:sp>
        <p:nvSpPr>
          <p:cNvPr id="9" name="el-1789696204715-27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10" name="el-1789696204715-28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1" name="el-1789696204715-29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72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729-10"/>
          <p:cNvCxnSpPr/>
          <p:nvPr/>
        </p:nvCxnSpPr>
        <p:spPr>
          <a:xfrm>
            <a:off x="685629" y="253432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729-11"/>
          <p:cNvCxnSpPr/>
          <p:nvPr/>
        </p:nvCxnSpPr>
        <p:spPr>
          <a:xfrm>
            <a:off x="685629" y="369608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4727-6"/>
          <p:cNvSpPr/>
          <p:nvPr/>
        </p:nvSpPr>
        <p:spPr>
          <a:xfrm>
            <a:off x="685629" y="5119711"/>
            <a:ext cx="10817695" cy="9660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2047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4728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8" name="el-178969620472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往届三坑，对症下药</a:t>
            </a:r>
            <a:endParaRPr/>
          </a:p>
        </p:txBody>
      </p:sp>
      <p:sp>
        <p:nvSpPr>
          <p:cNvPr id="9" name="el-1789696204730-12"/>
          <p:cNvSpPr txBox="1"/>
          <p:nvPr/>
        </p:nvSpPr>
        <p:spPr>
          <a:xfrm>
            <a:off x="685629" y="155825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6204736-21"/>
          <p:cNvSpPr txBox="1"/>
          <p:nvPr/>
        </p:nvSpPr>
        <p:spPr>
          <a:xfrm>
            <a:off x="1809298" y="1615388"/>
            <a:ext cx="588688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特效堆满</a:t>
            </a:r>
            <a:endParaRPr/>
          </a:p>
        </p:txBody>
      </p:sp>
      <p:sp>
        <p:nvSpPr>
          <p:cNvPr id="11" name="el-1789696204735-18"/>
          <p:cNvSpPr txBox="1"/>
          <p:nvPr/>
        </p:nvSpPr>
        <p:spPr>
          <a:xfrm>
            <a:off x="1809298" y="2043905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转场滤镜贴纸全开——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每秒都在炫技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：观众记住的是乱，不是内容。</a:t>
            </a:r>
            <a:endParaRPr/>
          </a:p>
        </p:txBody>
      </p:sp>
      <p:sp>
        <p:nvSpPr>
          <p:cNvPr id="12" name="el-1789696204731-13"/>
          <p:cNvSpPr txBox="1"/>
          <p:nvPr/>
        </p:nvSpPr>
        <p:spPr>
          <a:xfrm>
            <a:off x="685629" y="272001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6204737-22"/>
          <p:cNvSpPr txBox="1"/>
          <p:nvPr/>
        </p:nvSpPr>
        <p:spPr>
          <a:xfrm>
            <a:off x="1809298" y="2777147"/>
            <a:ext cx="573080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舍不得删</a:t>
            </a:r>
            <a:endParaRPr/>
          </a:p>
        </p:txBody>
      </p:sp>
      <p:sp>
        <p:nvSpPr>
          <p:cNvPr id="14" name="el-1789696204736-19"/>
          <p:cNvSpPr txBox="1"/>
          <p:nvPr/>
        </p:nvSpPr>
        <p:spPr>
          <a:xfrm>
            <a:off x="1809298" y="3205665"/>
            <a:ext cx="59345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拍的都想要硬塞——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15秒塞成流水账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：删素材比拍素材更见功力。</a:t>
            </a:r>
            <a:endParaRPr/>
          </a:p>
        </p:txBody>
      </p:sp>
      <p:sp>
        <p:nvSpPr>
          <p:cNvPr id="15" name="el-1789696204731-14"/>
          <p:cNvSpPr txBox="1"/>
          <p:nvPr/>
        </p:nvSpPr>
        <p:spPr>
          <a:xfrm>
            <a:off x="685629" y="388177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6204737-23"/>
          <p:cNvSpPr txBox="1"/>
          <p:nvPr/>
        </p:nvSpPr>
        <p:spPr>
          <a:xfrm>
            <a:off x="1809298" y="3938906"/>
            <a:ext cx="512507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字幕迟到</a:t>
            </a:r>
            <a:endParaRPr/>
          </a:p>
        </p:txBody>
      </p:sp>
      <p:sp>
        <p:nvSpPr>
          <p:cNvPr id="17" name="el-1789696204736-20"/>
          <p:cNvSpPr txBox="1"/>
          <p:nvPr/>
        </p:nvSpPr>
        <p:spPr>
          <a:xfrm>
            <a:off x="1809298" y="4367424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画面过了字才出——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信息永远慢半拍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：静音用户全程蒙圈。</a:t>
            </a:r>
            <a:endParaRPr/>
          </a:p>
        </p:txBody>
      </p:sp>
      <p:sp>
        <p:nvSpPr>
          <p:cNvPr id="18" name="el-1789696204728-9"/>
          <p:cNvSpPr txBox="1"/>
          <p:nvPr/>
        </p:nvSpPr>
        <p:spPr>
          <a:xfrm>
            <a:off x="971307" y="5348254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6204731-15"/>
          <p:cNvSpPr txBox="1"/>
          <p:nvPr/>
        </p:nvSpPr>
        <p:spPr>
          <a:xfrm>
            <a:off x="2236030" y="5357777"/>
            <a:ext cx="279206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做减法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每加一个特效先问必要性</a:t>
            </a:r>
            <a:endParaRPr/>
          </a:p>
        </p:txBody>
      </p:sp>
      <p:sp>
        <p:nvSpPr>
          <p:cNvPr id="20" name="el-1789696204732-16"/>
          <p:cNvSpPr txBox="1"/>
          <p:nvPr/>
        </p:nvSpPr>
        <p:spPr>
          <a:xfrm>
            <a:off x="5370906" y="5357777"/>
            <a:ext cx="2892495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两秒法则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单镜头超2秒必删或加速</a:t>
            </a:r>
            <a:endParaRPr/>
          </a:p>
        </p:txBody>
      </p:sp>
      <p:sp>
        <p:nvSpPr>
          <p:cNvPr id="21" name="el-1789696204733-17"/>
          <p:cNvSpPr txBox="1"/>
          <p:nvPr/>
        </p:nvSpPr>
        <p:spPr>
          <a:xfrm>
            <a:off x="8606215" y="5357777"/>
            <a:ext cx="2611429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字幕先行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剪辑前先定字幕节奏</a:t>
            </a:r>
            <a:endParaRPr/>
          </a:p>
        </p:txBody>
      </p:sp>
      <p:sp>
        <p:nvSpPr>
          <p:cNvPr id="22" name="el-178969620472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23" name="el-1789696204726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4" name="el-178969620472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74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747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750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750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47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474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8" name="el-178969620474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剪辑三个数字</a:t>
            </a:r>
            <a:endParaRPr/>
          </a:p>
        </p:txBody>
      </p:sp>
      <p:sp>
        <p:nvSpPr>
          <p:cNvPr id="9" name="el-1789696204749-10"/>
          <p:cNvSpPr txBox="1"/>
          <p:nvPr/>
        </p:nvSpPr>
        <p:spPr>
          <a:xfrm>
            <a:off x="685629" y="2671654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单镜头停留上限</a:t>
            </a:r>
            <a:endParaRPr/>
          </a:p>
        </p:txBody>
      </p:sp>
      <p:sp>
        <p:nvSpPr>
          <p:cNvPr id="10" name="el-1789696204749-11"/>
          <p:cNvSpPr txBox="1"/>
          <p:nvPr/>
        </p:nvSpPr>
        <p:spPr>
          <a:xfrm>
            <a:off x="685629" y="3043036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2秒</a:t>
            </a:r>
            <a:endParaRPr/>
          </a:p>
        </p:txBody>
      </p:sp>
      <p:sp>
        <p:nvSpPr>
          <p:cNvPr id="11" name="el-1789696204749-8"/>
          <p:cNvSpPr txBox="1"/>
          <p:nvPr/>
        </p:nvSpPr>
        <p:spPr>
          <a:xfrm>
            <a:off x="685629" y="4212384"/>
            <a:ext cx="2790127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超过2秒没有新信息——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观众的手指就会动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：切换即留人。</a:t>
            </a:r>
            <a:endParaRPr/>
          </a:p>
        </p:txBody>
      </p:sp>
      <p:sp>
        <p:nvSpPr>
          <p:cNvPr id="12" name="el-1789696204751-14"/>
          <p:cNvSpPr txBox="1"/>
          <p:nvPr/>
        </p:nvSpPr>
        <p:spPr>
          <a:xfrm>
            <a:off x="4627993" y="2506348"/>
            <a:ext cx="1550663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12字</a:t>
            </a:r>
            <a:endParaRPr/>
          </a:p>
        </p:txBody>
      </p:sp>
      <p:sp>
        <p:nvSpPr>
          <p:cNvPr id="13" name="el-1789696204756-20"/>
          <p:cNvSpPr txBox="1"/>
          <p:nvPr/>
        </p:nvSpPr>
        <p:spPr>
          <a:xfrm>
            <a:off x="6075431" y="2468257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字幕单行上限</a:t>
            </a:r>
            <a:endParaRPr/>
          </a:p>
        </p:txBody>
      </p:sp>
      <p:sp>
        <p:nvSpPr>
          <p:cNvPr id="14" name="el-1789696204755-17"/>
          <p:cNvSpPr txBox="1"/>
          <p:nvPr/>
        </p:nvSpPr>
        <p:spPr>
          <a:xfrm>
            <a:off x="6075431" y="2820594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一行一息断在气口——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满屏字幕等于没字幕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：跟读一遍再定稿。</a:t>
            </a:r>
            <a:endParaRPr/>
          </a:p>
        </p:txBody>
      </p:sp>
      <p:sp>
        <p:nvSpPr>
          <p:cNvPr id="15" name="el-1789696204751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3版</a:t>
            </a:r>
            <a:endParaRPr/>
          </a:p>
        </p:txBody>
      </p:sp>
      <p:sp>
        <p:nvSpPr>
          <p:cNvPr id="16" name="el-1789696204756-21"/>
          <p:cNvSpPr txBox="1"/>
          <p:nvPr/>
        </p:nvSpPr>
        <p:spPr>
          <a:xfrm>
            <a:off x="6075431" y="3415162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封面测试下限</a:t>
            </a:r>
            <a:endParaRPr/>
          </a:p>
        </p:txBody>
      </p:sp>
      <p:sp>
        <p:nvSpPr>
          <p:cNvPr id="17" name="el-1789696204755-18"/>
          <p:cNvSpPr txBox="1"/>
          <p:nvPr/>
        </p:nvSpPr>
        <p:spPr>
          <a:xfrm>
            <a:off x="6075431" y="3767499"/>
            <a:ext cx="512799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至少三版再定稿——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封面点击率差一倍很常见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：它是广告位。</a:t>
            </a:r>
            <a:endParaRPr/>
          </a:p>
        </p:txBody>
      </p:sp>
      <p:sp>
        <p:nvSpPr>
          <p:cNvPr id="18" name="el-1789696204752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6查</a:t>
            </a:r>
            <a:endParaRPr/>
          </a:p>
        </p:txBody>
      </p:sp>
      <p:sp>
        <p:nvSpPr>
          <p:cNvPr id="19" name="el-1789696204756-22"/>
          <p:cNvSpPr txBox="1"/>
          <p:nvPr/>
        </p:nvSpPr>
        <p:spPr>
          <a:xfrm>
            <a:off x="6075431" y="4362068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导出前检查项</a:t>
            </a:r>
            <a:endParaRPr/>
          </a:p>
        </p:txBody>
      </p:sp>
      <p:sp>
        <p:nvSpPr>
          <p:cNvPr id="20" name="el-1789696204755-19"/>
          <p:cNvSpPr txBox="1"/>
          <p:nvPr/>
        </p:nvSpPr>
        <p:spPr>
          <a:xfrm>
            <a:off x="6075431" y="4714405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时长画质音画字幕封面标识——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六查过了再导出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：一查不能省。</a:t>
            </a:r>
            <a:endParaRPr/>
          </a:p>
        </p:txBody>
      </p:sp>
      <p:sp>
        <p:nvSpPr>
          <p:cNvPr id="21" name="el-178969620474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22" name="el-1789696204746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3" name="el-178969620474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90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90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90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905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49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4904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620490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智能剪辑：四问四答</a:t>
            </a:r>
            <a:endParaRPr/>
          </a:p>
        </p:txBody>
      </p:sp>
      <p:sp>
        <p:nvSpPr>
          <p:cNvPr id="9" name="el-178969620490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204910-19"/>
          <p:cNvSpPr txBox="1"/>
          <p:nvPr/>
        </p:nvSpPr>
        <p:spPr>
          <a:xfrm>
            <a:off x="1618845" y="1698413"/>
            <a:ext cx="578127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剪辑五步流的顺序？</a:t>
            </a:r>
            <a:endParaRPr/>
          </a:p>
        </p:txBody>
      </p:sp>
      <p:sp>
        <p:nvSpPr>
          <p:cNvPr id="11" name="el-1789696204908-15"/>
          <p:cNvSpPr txBox="1"/>
          <p:nvPr/>
        </p:nvSpPr>
        <p:spPr>
          <a:xfrm>
            <a:off x="1618845" y="2117408"/>
            <a:ext cx="61136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粗剪-卡点-字幕-调色-封面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——先骨架后皮肤：顺序错了步步返工。</a:t>
            </a:r>
            <a:endParaRPr/>
          </a:p>
        </p:txBody>
      </p:sp>
      <p:sp>
        <p:nvSpPr>
          <p:cNvPr id="12" name="el-178969620490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204910-20"/>
          <p:cNvSpPr txBox="1"/>
          <p:nvPr/>
        </p:nvSpPr>
        <p:spPr>
          <a:xfrm>
            <a:off x="1618845" y="2812559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卡点模式怎么选？</a:t>
            </a:r>
            <a:endParaRPr/>
          </a:p>
        </p:txBody>
      </p:sp>
      <p:sp>
        <p:nvSpPr>
          <p:cNvPr id="14" name="el-1789696204909-16"/>
          <p:cNvSpPr txBox="1"/>
          <p:nvPr/>
        </p:nvSpPr>
        <p:spPr>
          <a:xfrm>
            <a:off x="1618845" y="3231554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文旅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情绪卡最出片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、切换卡最稳——鼓点卡留给高潮段：混用两式常见。</a:t>
            </a:r>
            <a:endParaRPr/>
          </a:p>
        </p:txBody>
      </p:sp>
      <p:sp>
        <p:nvSpPr>
          <p:cNvPr id="15" name="el-178969620490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204911-21"/>
          <p:cNvSpPr txBox="1"/>
          <p:nvPr/>
        </p:nvSpPr>
        <p:spPr>
          <a:xfrm>
            <a:off x="1618845" y="3926706"/>
            <a:ext cx="56516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AI能替你剪完吗？</a:t>
            </a:r>
            <a:endParaRPr/>
          </a:p>
        </p:txBody>
      </p:sp>
      <p:sp>
        <p:nvSpPr>
          <p:cNvPr id="17" name="el-1789696204909-17"/>
          <p:cNvSpPr txBox="1"/>
          <p:nvPr/>
        </p:nvSpPr>
        <p:spPr>
          <a:xfrm>
            <a:off x="1618845" y="4345701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替粗剪不替终剪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——机器出选项、人做选择：判断是你的价值。</a:t>
            </a:r>
            <a:endParaRPr/>
          </a:p>
        </p:txBody>
      </p:sp>
      <p:sp>
        <p:nvSpPr>
          <p:cNvPr id="18" name="el-178969620490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204911-22"/>
          <p:cNvSpPr txBox="1"/>
          <p:nvPr/>
        </p:nvSpPr>
        <p:spPr>
          <a:xfrm>
            <a:off x="1618845" y="5040852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导出前最后查什么？</a:t>
            </a:r>
            <a:endParaRPr/>
          </a:p>
        </p:txBody>
      </p:sp>
      <p:sp>
        <p:nvSpPr>
          <p:cNvPr id="20" name="el-1789696204910-18"/>
          <p:cNvSpPr txBox="1"/>
          <p:nvPr/>
        </p:nvSpPr>
        <p:spPr>
          <a:xfrm>
            <a:off x="1618845" y="5459847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六查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——时长画质音画字幕封面标识：五分钟省五小时。</a:t>
            </a:r>
            <a:endParaRPr/>
          </a:p>
        </p:txBody>
      </p:sp>
      <p:sp>
        <p:nvSpPr>
          <p:cNvPr id="21" name="el-178969620490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6204902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3" name="el-178969620490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204975-32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20492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92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492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6204923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6204923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发布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与复盘</a:t>
            </a:r>
            <a:endParaRPr/>
          </a:p>
        </p:txBody>
      </p:sp>
      <p:sp>
        <p:nvSpPr>
          <p:cNvPr id="8" name="el-1789696204923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LAUNCH &amp; REVIEW</a:t>
            </a:r>
            <a:endParaRPr/>
          </a:p>
        </p:txBody>
      </p:sp>
      <p:sp>
        <p:nvSpPr>
          <p:cNvPr id="9" name="el-178969620492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发布节奏</a:t>
            </a:r>
            <a:endParaRPr/>
          </a:p>
        </p:txBody>
      </p:sp>
      <p:sp>
        <p:nvSpPr>
          <p:cNvPr id="10" name="el-178969620492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数据复盘</a:t>
            </a:r>
            <a:endParaRPr/>
          </a:p>
        </p:txBody>
      </p:sp>
      <p:sp>
        <p:nvSpPr>
          <p:cNvPr id="11" name="el-1789696204926-11"/>
          <p:cNvSpPr txBox="1"/>
          <p:nvPr/>
        </p:nvSpPr>
        <p:spPr>
          <a:xfrm>
            <a:off x="7123216" y="4575136"/>
            <a:ext cx="807637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迭代</a:t>
            </a:r>
            <a:endParaRPr/>
          </a:p>
        </p:txBody>
      </p:sp>
      <p:sp>
        <p:nvSpPr>
          <p:cNvPr id="12" name="el-1789696204926-12"/>
          <p:cNvSpPr txBox="1"/>
          <p:nvPr/>
        </p:nvSpPr>
        <p:spPr>
          <a:xfrm>
            <a:off x="8140351" y="4575136"/>
            <a:ext cx="807637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红线</a:t>
            </a:r>
            <a:endParaRPr/>
          </a:p>
        </p:txBody>
      </p:sp>
      <p:sp>
        <p:nvSpPr>
          <p:cNvPr id="13" name="el-178969620492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项目四</a:t>
            </a:r>
            <a:endParaRPr/>
          </a:p>
        </p:txBody>
      </p:sp>
      <p:sp>
        <p:nvSpPr>
          <p:cNvPr id="14" name="el-1789696204921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934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931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9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4934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6" name="el-1789696204930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三周节奏：发布日历</a:t>
            </a:r>
            <a:endParaRPr/>
          </a:p>
        </p:txBody>
      </p:sp>
      <p:sp>
        <p:nvSpPr>
          <p:cNvPr id="7" name="el-1789696204930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节奏的意义：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每周有硬节点，返工不过周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——拖到最后才开机的组，连剪辑时间都没有。</a:t>
            </a:r>
            <a:endParaRPr/>
          </a:p>
        </p:txBody>
      </p:sp>
      <p:sp>
        <p:nvSpPr>
          <p:cNvPr id="8" name="el-1789696204931-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9" name="el-1789696204931-7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0" name="el-1789696204931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  <p:cxnSp>
        <p:nvCxnSpPr>
          <p:cNvPr id="11" name="el-1789696204930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2448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204935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204935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6204936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204936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6204936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6204939-21"/>
          <p:cNvSpPr txBox="1"/>
          <p:nvPr/>
        </p:nvSpPr>
        <p:spPr>
          <a:xfrm>
            <a:off x="685629" y="2647996"/>
            <a:ext cx="194046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D0</a:t>
            </a:r>
            <a:endParaRPr/>
          </a:p>
        </p:txBody>
      </p:sp>
      <p:sp>
        <p:nvSpPr>
          <p:cNvPr id="18" name="el-1789696204939-22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选题日</a:t>
            </a:r>
            <a:endParaRPr/>
          </a:p>
        </p:txBody>
      </p:sp>
      <p:sp>
        <p:nvSpPr>
          <p:cNvPr id="19" name="el-1789696204937-16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定选题+钩子模式——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当日出脚本一页纸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：选题不清全组白忙。</a:t>
            </a:r>
            <a:endParaRPr/>
          </a:p>
        </p:txBody>
      </p:sp>
      <p:sp>
        <p:nvSpPr>
          <p:cNvPr id="20" name="el-1789696204940-23"/>
          <p:cNvSpPr txBox="1"/>
          <p:nvPr/>
        </p:nvSpPr>
        <p:spPr>
          <a:xfrm>
            <a:off x="2472012" y="2647996"/>
            <a:ext cx="263516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W1</a:t>
            </a:r>
            <a:endParaRPr/>
          </a:p>
        </p:txBody>
      </p:sp>
      <p:sp>
        <p:nvSpPr>
          <p:cNvPr id="21" name="el-1789696204940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脚本周</a:t>
            </a:r>
            <a:endParaRPr/>
          </a:p>
        </p:txBody>
      </p:sp>
      <p:sp>
        <p:nvSpPr>
          <p:cNvPr id="22" name="el-1789696204938-17"/>
          <p:cNvSpPr txBox="1"/>
          <p:nvPr/>
        </p:nvSpPr>
        <p:spPr>
          <a:xfrm>
            <a:off x="2472012" y="341932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五段结构+分镜表——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周五组内读稿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：脚本不过关不开机。</a:t>
            </a:r>
            <a:endParaRPr/>
          </a:p>
        </p:txBody>
      </p:sp>
      <p:sp>
        <p:nvSpPr>
          <p:cNvPr id="23" name="el-1789696204940-25"/>
          <p:cNvSpPr txBox="1"/>
          <p:nvPr/>
        </p:nvSpPr>
        <p:spPr>
          <a:xfrm>
            <a:off x="4953101" y="2647996"/>
            <a:ext cx="2138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W2</a:t>
            </a:r>
            <a:endParaRPr/>
          </a:p>
        </p:txBody>
      </p:sp>
      <p:sp>
        <p:nvSpPr>
          <p:cNvPr id="24" name="el-1789696204940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拍摄周</a:t>
            </a:r>
            <a:endParaRPr/>
          </a:p>
        </p:txBody>
      </p:sp>
      <p:sp>
        <p:nvSpPr>
          <p:cNvPr id="25" name="el-1789696204938-18"/>
          <p:cNvSpPr txBox="1"/>
          <p:nvPr/>
        </p:nvSpPr>
        <p:spPr>
          <a:xfrm>
            <a:off x="4953101" y="341932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实拍+素材管理——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场记命名同步做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：拍完即归档。</a:t>
            </a:r>
            <a:endParaRPr/>
          </a:p>
        </p:txBody>
      </p:sp>
      <p:sp>
        <p:nvSpPr>
          <p:cNvPr id="26" name="el-1789696204941-27"/>
          <p:cNvSpPr txBox="1"/>
          <p:nvPr/>
        </p:nvSpPr>
        <p:spPr>
          <a:xfrm>
            <a:off x="6937972" y="2647996"/>
            <a:ext cx="233743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W3</a:t>
            </a:r>
            <a:endParaRPr/>
          </a:p>
        </p:txBody>
      </p:sp>
      <p:sp>
        <p:nvSpPr>
          <p:cNvPr id="27" name="el-1789696204941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发布周</a:t>
            </a:r>
            <a:endParaRPr/>
          </a:p>
        </p:txBody>
      </p:sp>
      <p:sp>
        <p:nvSpPr>
          <p:cNvPr id="28" name="el-1789696204939-19"/>
          <p:cNvSpPr txBox="1"/>
          <p:nvPr/>
        </p:nvSpPr>
        <p:spPr>
          <a:xfrm>
            <a:off x="6937972" y="341932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五步流+六查+发布——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周三前成片上线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：留足48小时观察期。</a:t>
            </a:r>
            <a:endParaRPr/>
          </a:p>
        </p:txBody>
      </p:sp>
      <p:sp>
        <p:nvSpPr>
          <p:cNvPr id="29" name="el-1789696204941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6204941-30"/>
          <p:cNvSpPr txBox="1"/>
          <p:nvPr/>
        </p:nvSpPr>
        <p:spPr>
          <a:xfrm>
            <a:off x="9121330" y="2867017"/>
            <a:ext cx="261834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48h</a:t>
            </a:r>
            <a:endParaRPr/>
          </a:p>
        </p:txBody>
      </p:sp>
      <p:sp>
        <p:nvSpPr>
          <p:cNvPr id="31" name="el-1789696204941-31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复盘迭代</a:t>
            </a:r>
            <a:endParaRPr/>
          </a:p>
        </p:txBody>
      </p:sp>
      <p:sp>
        <p:nvSpPr>
          <p:cNvPr id="32" name="el-1789696204939-20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拉数据写复盘报告——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迭代方案落到下一条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：循环从这里开始。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11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5111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5114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5114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510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511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8" name="el-178969620510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复盘看什么：三组数字</a:t>
            </a:r>
            <a:endParaRPr/>
          </a:p>
        </p:txBody>
      </p:sp>
      <p:sp>
        <p:nvSpPr>
          <p:cNvPr id="9" name="el-1789696205112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优秀完播线（示意）</a:t>
            </a:r>
            <a:endParaRPr/>
          </a:p>
        </p:txBody>
      </p:sp>
      <p:sp>
        <p:nvSpPr>
          <p:cNvPr id="10" name="el-1789696205112-11"/>
          <p:cNvSpPr txBox="1"/>
          <p:nvPr/>
        </p:nvSpPr>
        <p:spPr>
          <a:xfrm>
            <a:off x="685629" y="2898412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38%</a:t>
            </a:r>
            <a:endParaRPr/>
          </a:p>
        </p:txBody>
      </p:sp>
      <p:sp>
        <p:nvSpPr>
          <p:cNvPr id="11" name="el-1789696205112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完播率38%意味着——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十个人里有四个看完全片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：对15秒的片子这是高线不是及格线。</a:t>
            </a:r>
            <a:endParaRPr/>
          </a:p>
        </p:txBody>
      </p:sp>
      <p:sp>
        <p:nvSpPr>
          <p:cNvPr id="12" name="el-1789696205115-14"/>
          <p:cNvSpPr txBox="1"/>
          <p:nvPr/>
        </p:nvSpPr>
        <p:spPr>
          <a:xfrm>
            <a:off x="4627993" y="250634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完播率</a:t>
            </a:r>
            <a:endParaRPr/>
          </a:p>
        </p:txBody>
      </p:sp>
      <p:sp>
        <p:nvSpPr>
          <p:cNvPr id="13" name="el-1789696205118-20"/>
          <p:cNvSpPr txBox="1"/>
          <p:nvPr/>
        </p:nvSpPr>
        <p:spPr>
          <a:xfrm>
            <a:off x="6075431" y="2468257"/>
            <a:ext cx="46960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看完的占比</a:t>
            </a:r>
            <a:endParaRPr/>
          </a:p>
        </p:txBody>
      </p:sp>
      <p:sp>
        <p:nvSpPr>
          <p:cNvPr id="14" name="el-1789696205117-17"/>
          <p:cNvSpPr txBox="1"/>
          <p:nvPr/>
        </p:nvSpPr>
        <p:spPr>
          <a:xfrm>
            <a:off x="6075431" y="2820594"/>
            <a:ext cx="496557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短视频第一指标——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低于10%先查钩子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：别的先不用看。</a:t>
            </a:r>
            <a:endParaRPr/>
          </a:p>
        </p:txBody>
      </p:sp>
      <p:sp>
        <p:nvSpPr>
          <p:cNvPr id="15" name="el-1789696205115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前3秒</a:t>
            </a:r>
            <a:endParaRPr/>
          </a:p>
        </p:txBody>
      </p:sp>
      <p:sp>
        <p:nvSpPr>
          <p:cNvPr id="16" name="el-1789696205118-21"/>
          <p:cNvSpPr txBox="1"/>
          <p:nvPr/>
        </p:nvSpPr>
        <p:spPr>
          <a:xfrm>
            <a:off x="6075431" y="3415162"/>
            <a:ext cx="523886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流失率</a:t>
            </a:r>
            <a:endParaRPr/>
          </a:p>
        </p:txBody>
      </p:sp>
      <p:sp>
        <p:nvSpPr>
          <p:cNvPr id="17" name="el-1789696205117-18"/>
          <p:cNvSpPr txBox="1"/>
          <p:nvPr/>
        </p:nvSpPr>
        <p:spPr>
          <a:xfrm>
            <a:off x="6075431" y="3767499"/>
            <a:ext cx="550835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钩子质量的体温计——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流失80%即钩子死刑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：换钩重发不丢人。</a:t>
            </a:r>
            <a:endParaRPr/>
          </a:p>
        </p:txBody>
      </p:sp>
      <p:sp>
        <p:nvSpPr>
          <p:cNvPr id="18" name="el-1789696205115-16"/>
          <p:cNvSpPr txBox="1"/>
          <p:nvPr/>
        </p:nvSpPr>
        <p:spPr>
          <a:xfrm>
            <a:off x="4627993" y="440015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互动率</a:t>
            </a:r>
            <a:endParaRPr/>
          </a:p>
        </p:txBody>
      </p:sp>
      <p:sp>
        <p:nvSpPr>
          <p:cNvPr id="19" name="el-1789696205118-22"/>
          <p:cNvSpPr txBox="1"/>
          <p:nvPr/>
        </p:nvSpPr>
        <p:spPr>
          <a:xfrm>
            <a:off x="6075431" y="4362068"/>
            <a:ext cx="47608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赞评转占比</a:t>
            </a:r>
            <a:endParaRPr/>
          </a:p>
        </p:txBody>
      </p:sp>
      <p:sp>
        <p:nvSpPr>
          <p:cNvPr id="20" name="el-1789696205118-19"/>
          <p:cNvSpPr txBox="1"/>
          <p:nvPr/>
        </p:nvSpPr>
        <p:spPr>
          <a:xfrm>
            <a:off x="6075431" y="4714405"/>
            <a:ext cx="485660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共鸣的刻度——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评论区问「在哪里」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：转化的前兆是提问。</a:t>
            </a:r>
            <a:endParaRPr/>
          </a:p>
        </p:txBody>
      </p:sp>
      <p:sp>
        <p:nvSpPr>
          <p:cNvPr id="21" name="el-178969620510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22" name="el-1789696205109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3" name="el-178969620510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13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205132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205139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5139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5133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205130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2051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205131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10" name="el-178969620512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复盘实录：一条视频的两版</a:t>
            </a:r>
            <a:endParaRPr/>
          </a:p>
        </p:txBody>
      </p:sp>
      <p:sp>
        <p:nvSpPr>
          <p:cNvPr id="11" name="el-1789696205131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复盘实录</a:t>
            </a:r>
            <a:endParaRPr/>
          </a:p>
        </p:txBody>
      </p:sp>
      <p:sp>
        <p:nvSpPr>
          <p:cNvPr id="12" name="el-1789696205132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任务：往届小组「古镇灯光节」15秒短视频的两版迭代</a:t>
            </a:r>
            <a:endParaRPr/>
          </a:p>
        </p:txBody>
      </p:sp>
      <p:sp>
        <p:nvSpPr>
          <p:cNvPr id="13" name="el-1789696205135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为灯会拍15秒宣传短视频，三周两版真实发布</a:t>
            </a:r>
            <a:endParaRPr/>
          </a:p>
        </p:txBody>
      </p:sp>
      <p:sp>
        <p:nvSpPr>
          <p:cNvPr id="14" name="el-1789696205136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完播率3%到38%，入选系展与课程账号</a:t>
            </a:r>
            <a:endParaRPr/>
          </a:p>
        </p:txBody>
      </p:sp>
      <p:sp>
        <p:nvSpPr>
          <p:cNvPr id="15" name="el-1789696205140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6205138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完播率38%，评论区刷「在哪里」——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提问是转化的前兆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：内容真的种草了。</a:t>
            </a:r>
            <a:endParaRPr/>
          </a:p>
        </p:txBody>
      </p:sp>
      <p:sp>
        <p:nvSpPr>
          <p:cNvPr id="17" name="el-1789696205141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6205138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第一版舍不得删——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30秒素材硬塞进15秒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：节奏崩了数据自然崩。</a:t>
            </a:r>
            <a:endParaRPr/>
          </a:p>
        </p:txBody>
      </p:sp>
      <p:sp>
        <p:nvSpPr>
          <p:cNvPr id="19" name="el-1789696205141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6205139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复盘不是看总数——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是看流失发生在哪一秒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：数据是地图不是成绩单。</a:t>
            </a:r>
            <a:endParaRPr/>
          </a:p>
        </p:txBody>
      </p:sp>
      <p:sp>
        <p:nvSpPr>
          <p:cNvPr id="21" name="el-1789696205128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22" name="el-1789696205128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3" name="el-178969620512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  <p:sp>
        <p:nvSpPr>
          <p:cNvPr id="24" name="el-1789696205140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205140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205140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205136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第一版诊断（看数据）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：完播率3%、前3秒流失82%——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冲突钩「千万别来」被当标题党划走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：数据定位了问题。</a:t>
            </a:r>
            <a:endParaRPr/>
          </a:p>
        </p:txBody>
      </p:sp>
      <p:sp>
        <p:nvSpPr>
          <p:cNvPr id="28" name="el-1789696205137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第二版改法（改结构）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：换情绪钩「灯亮的那一秒」——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高潮帧前置+封面同步换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：标题从11字砍到6字。</a:t>
            </a:r>
            <a:endParaRPr/>
          </a:p>
        </p:txBody>
      </p:sp>
      <p:sp>
        <p:nvSpPr>
          <p:cNvPr id="29" name="el-1789696205137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持续复盘（再迭代）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：发布48小时盯数据——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封面又测三版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：点击率最高的那版留用。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15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5156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205164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205159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205165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6205159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205165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6205158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2051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6205157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12" name="el-1789696205152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同一场灯会，完播差12倍</a:t>
            </a:r>
            <a:endParaRPr/>
          </a:p>
        </p:txBody>
      </p:sp>
      <p:sp>
        <p:nvSpPr>
          <p:cNvPr id="13" name="el-1789696205160-15"/>
          <p:cNvSpPr txBox="1"/>
          <p:nvPr/>
        </p:nvSpPr>
        <p:spPr>
          <a:xfrm>
            <a:off x="685629" y="2883979"/>
            <a:ext cx="315299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第一版：冲突钩+随手封面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3%</a:t>
            </a:r>
            <a:endParaRPr/>
          </a:p>
        </p:txBody>
      </p:sp>
      <p:sp>
        <p:nvSpPr>
          <p:cNvPr id="14" name="el-1789696205163-19"/>
          <p:cNvSpPr txBox="1"/>
          <p:nvPr/>
        </p:nvSpPr>
        <p:spPr>
          <a:xfrm>
            <a:off x="685629" y="3283929"/>
            <a:ext cx="2927634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38%</a:t>
            </a:r>
            <a:endParaRPr/>
          </a:p>
        </p:txBody>
      </p:sp>
      <p:sp>
        <p:nvSpPr>
          <p:cNvPr id="15" name="el-1789696205158-10"/>
          <p:cNvSpPr txBox="1"/>
          <p:nvPr/>
        </p:nvSpPr>
        <p:spPr>
          <a:xfrm>
            <a:off x="685629" y="4274281"/>
            <a:ext cx="416519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第二版：情绪钩+高潮帧封面（同一批素材）</a:t>
            </a:r>
            <a:endParaRPr/>
          </a:p>
        </p:txBody>
      </p:sp>
      <p:sp>
        <p:nvSpPr>
          <p:cNvPr id="16" name="el-1789696205158-11"/>
          <p:cNvSpPr txBox="1"/>
          <p:nvPr/>
        </p:nvSpPr>
        <p:spPr>
          <a:xfrm>
            <a:off x="5923069" y="1737545"/>
            <a:ext cx="606209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完播率3%到38%</a:t>
            </a:r>
            <a:endParaRPr/>
          </a:p>
        </p:txBody>
      </p:sp>
      <p:sp>
        <p:nvSpPr>
          <p:cNvPr id="17" name="el-1789696205164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改在</a:t>
            </a:r>
            <a:endParaRPr/>
          </a:p>
        </p:txBody>
      </p:sp>
      <p:sp>
        <p:nvSpPr>
          <p:cNvPr id="18" name="el-1789696205161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钩子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冲突换情绪——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前3秒流失从82%降到40%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：钩子对了留存就对。</a:t>
            </a:r>
            <a:endParaRPr/>
          </a:p>
        </p:txBody>
      </p:sp>
      <p:sp>
        <p:nvSpPr>
          <p:cNvPr id="19" name="el-1789696205164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改在</a:t>
            </a:r>
            <a:endParaRPr/>
          </a:p>
        </p:txBody>
      </p:sp>
      <p:sp>
        <p:nvSpPr>
          <p:cNvPr id="20" name="el-1789696205162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封面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三版测试选优——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点击率翻倍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：封面是视频的第一帧广告。</a:t>
            </a:r>
            <a:endParaRPr/>
          </a:p>
        </p:txBody>
      </p:sp>
      <p:sp>
        <p:nvSpPr>
          <p:cNvPr id="21" name="el-1789696205165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没改</a:t>
            </a:r>
            <a:endParaRPr/>
          </a:p>
        </p:txBody>
      </p:sp>
      <p:sp>
        <p:nvSpPr>
          <p:cNvPr id="22" name="el-1789696205163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拍的都是同一场灯会——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变的只有结构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：复盘改的是判断。</a:t>
            </a:r>
            <a:endParaRPr/>
          </a:p>
        </p:txBody>
      </p:sp>
      <p:sp>
        <p:nvSpPr>
          <p:cNvPr id="23" name="el-1789696205157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同样的素材完播差12倍——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短视频的胜负在结构不在器材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：这是复盘给你的底气。</a:t>
            </a:r>
            <a:endParaRPr/>
          </a:p>
        </p:txBody>
      </p:sp>
      <p:sp>
        <p:nvSpPr>
          <p:cNvPr id="24" name="el-178969620515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25" name="el-1789696205153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6" name="el-178969620515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1038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6210391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6210386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103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210393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7" name="el-17896962103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复盘注意力分配</a:t>
            </a:r>
            <a:endParaRPr/>
          </a:p>
        </p:txBody>
      </p:sp>
      <p:sp>
        <p:nvSpPr>
          <p:cNvPr id="8" name="el-1789696210392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复盘精力照此分配——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先把完播率救活，再谈互动与涨粉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：顺序反了事倍功半。</a:t>
            </a:r>
            <a:endParaRPr/>
          </a:p>
        </p:txBody>
      </p:sp>
      <p:sp>
        <p:nvSpPr>
          <p:cNvPr id="9" name="el-1789696210396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40%</a:t>
            </a:r>
            <a:endParaRPr/>
          </a:p>
        </p:txBody>
      </p:sp>
      <p:sp>
        <p:nvSpPr>
          <p:cNvPr id="10" name="el-1789696210395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完播率先看——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它是其他指标的因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：完播不行全是空谈</a:t>
            </a:r>
            <a:endParaRPr/>
          </a:p>
        </p:txBody>
      </p:sp>
      <p:sp>
        <p:nvSpPr>
          <p:cNvPr id="11" name="el-1789696210396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2" name="el-1789696210395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前3秒留存次之——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钩子的问题占大头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：改一秒救全片</a:t>
            </a:r>
            <a:endParaRPr/>
          </a:p>
        </p:txBody>
      </p:sp>
      <p:sp>
        <p:nvSpPr>
          <p:cNvPr id="13" name="el-1789696210396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4" name="el-1789696210395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转粉率放最后——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一条视频养不出粉丝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：靠系列</a:t>
            </a:r>
            <a:endParaRPr/>
          </a:p>
        </p:txBody>
      </p:sp>
      <p:sp>
        <p:nvSpPr>
          <p:cNvPr id="15" name="el-178969621038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16" name="el-1789696210385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7" name="el-17896962103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31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5316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5315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531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205317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7" name="el-178969620531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课堂辩论：数据好就是好视频吗</a:t>
            </a:r>
            <a:endParaRPr/>
          </a:p>
        </p:txBody>
      </p:sp>
      <p:sp>
        <p:nvSpPr>
          <p:cNvPr id="8" name="el-1789696205317-11"/>
          <p:cNvSpPr txBox="1"/>
          <p:nvPr/>
        </p:nvSpPr>
        <p:spPr>
          <a:xfrm>
            <a:off x="952262" y="2136007"/>
            <a:ext cx="11194981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一条播放十万但完播率2%，一条播放三千但完播率45%——哪条是好视频？</a:t>
            </a:r>
            <a:endParaRPr/>
          </a:p>
        </p:txBody>
      </p:sp>
      <p:sp>
        <p:nvSpPr>
          <p:cNvPr id="9" name="el-1789696205317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6205322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流量派</a:t>
            </a:r>
            <a:endParaRPr/>
          </a:p>
        </p:txBody>
      </p:sp>
      <p:sp>
        <p:nvSpPr>
          <p:cNvPr id="11" name="el-1789696205323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6205323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作品派</a:t>
            </a:r>
            <a:endParaRPr/>
          </a:p>
        </p:txBody>
      </p:sp>
      <p:sp>
        <p:nvSpPr>
          <p:cNvPr id="13" name="el-1789696205314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「文旅局官方账号该追哪条路线」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落到运营决策场景讨论。</a:t>
            </a:r>
            <a:endParaRPr/>
          </a:p>
        </p:txBody>
      </p:sp>
      <p:sp>
        <p:nvSpPr>
          <p:cNvPr id="14" name="el-1789696205315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15" name="el-1789696205315-6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6" name="el-178969620531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7" name="el-1789696205322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6205322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6205323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205323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6205323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6205324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6205319-13"/>
          <p:cNvSpPr txBox="1"/>
          <p:nvPr/>
        </p:nvSpPr>
        <p:spPr>
          <a:xfrm>
            <a:off x="857036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播放量即触达——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没被看见等于不存在</a:t>
            </a:r>
            <a:endParaRPr/>
          </a:p>
        </p:txBody>
      </p:sp>
      <p:sp>
        <p:nvSpPr>
          <p:cNvPr id="24" name="el-1789696205320-14"/>
          <p:cNvSpPr txBox="1"/>
          <p:nvPr/>
        </p:nvSpPr>
        <p:spPr>
          <a:xfrm>
            <a:off x="857036" y="3898584"/>
            <a:ext cx="5246963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完播率45%没有规模——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孤芳自赏不叫传播</a:t>
            </a:r>
            <a:endParaRPr/>
          </a:p>
        </p:txBody>
      </p:sp>
      <p:sp>
        <p:nvSpPr>
          <p:cNvPr id="25" name="el-1789696205320-15"/>
          <p:cNvSpPr txBox="1"/>
          <p:nvPr/>
        </p:nvSpPr>
        <p:spPr>
          <a:xfrm>
            <a:off x="857036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算法分配资源——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顺应规则不是堕落</a:t>
            </a:r>
            <a:endParaRPr/>
          </a:p>
        </p:txBody>
      </p:sp>
      <p:sp>
        <p:nvSpPr>
          <p:cNvPr id="26" name="el-1789696205321-16"/>
          <p:cNvSpPr txBox="1"/>
          <p:nvPr/>
        </p:nvSpPr>
        <p:spPr>
          <a:xfrm>
            <a:off x="6694401" y="3508157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完播率2%是标题党——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骗来的点击不是认可</a:t>
            </a:r>
            <a:endParaRPr/>
          </a:p>
        </p:txBody>
      </p:sp>
      <p:sp>
        <p:nvSpPr>
          <p:cNvPr id="27" name="el-1789696205321-17"/>
          <p:cNvSpPr txBox="1"/>
          <p:nvPr/>
        </p:nvSpPr>
        <p:spPr>
          <a:xfrm>
            <a:off x="6694401" y="3898584"/>
            <a:ext cx="5246963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三千播放45%完播——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种子用户才是资产</a:t>
            </a:r>
            <a:endParaRPr/>
          </a:p>
        </p:txBody>
      </p:sp>
      <p:sp>
        <p:nvSpPr>
          <p:cNvPr id="28" name="el-1789696205322-18"/>
          <p:cNvSpPr txBox="1"/>
          <p:nvPr/>
        </p:nvSpPr>
        <p:spPr>
          <a:xfrm>
            <a:off x="6694401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追数据会平庸化——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算法喂什么你拍什么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33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205337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20533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5340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6" name="el-178969620533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发布红线：三条底线</a:t>
            </a:r>
            <a:endParaRPr/>
          </a:p>
        </p:txBody>
      </p:sp>
      <p:sp>
        <p:nvSpPr>
          <p:cNvPr id="7" name="el-1789696205340-10"/>
          <p:cNvSpPr txBox="1"/>
          <p:nvPr/>
        </p:nvSpPr>
        <p:spPr>
          <a:xfrm>
            <a:off x="8227543" y="2937246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6205340-11"/>
          <p:cNvSpPr txBox="1"/>
          <p:nvPr/>
        </p:nvSpPr>
        <p:spPr>
          <a:xfrm>
            <a:off x="8227543" y="3337196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比十万播放更贵</a:t>
            </a:r>
            <a:endParaRPr/>
          </a:p>
        </p:txBody>
      </p:sp>
      <p:sp>
        <p:nvSpPr>
          <p:cNvPr id="9" name="el-1789696205340-12"/>
          <p:cNvSpPr txBox="1"/>
          <p:nvPr/>
        </p:nvSpPr>
        <p:spPr>
          <a:xfrm>
            <a:off x="8227543" y="3803804"/>
            <a:ext cx="3175412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下架与索赔远比流量贵——</a:t>
            </a:r>
            <a:endParaRPr/>
          </a:p>
        </p:txBody>
      </p:sp>
      <p:sp>
        <p:nvSpPr>
          <p:cNvPr id="10" name="el-1789696205340-13"/>
          <p:cNvSpPr txBox="1"/>
          <p:nvPr/>
        </p:nvSpPr>
        <p:spPr>
          <a:xfrm>
            <a:off x="8227543" y="4221907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合规习惯从实训第一天养成。</a:t>
            </a:r>
            <a:endParaRPr/>
          </a:p>
        </p:txBody>
      </p:sp>
      <p:sp>
        <p:nvSpPr>
          <p:cNvPr id="11" name="el-1789696205336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12" name="el-1789696205336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3" name="el-178969620533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4" name="el-1789696205338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205342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6205342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6205342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6205342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6205342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205343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音乐</a:t>
            </a:r>
            <a:endParaRPr/>
          </a:p>
        </p:txBody>
      </p:sp>
      <p:sp>
        <p:nvSpPr>
          <p:cNvPr id="21" name="el-1789696205343-20"/>
          <p:cNvSpPr txBox="1"/>
          <p:nvPr/>
        </p:nvSpPr>
        <p:spPr>
          <a:xfrm>
            <a:off x="1180805" y="2441177"/>
            <a:ext cx="642643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BGM须用免费曲库</a:t>
            </a:r>
            <a:endParaRPr/>
          </a:p>
        </p:txBody>
      </p:sp>
      <p:sp>
        <p:nvSpPr>
          <p:cNvPr id="22" name="el-1789696205343-21"/>
          <p:cNvSpPr txBox="1"/>
          <p:nvPr/>
        </p:nvSpPr>
        <p:spPr>
          <a:xfrm>
            <a:off x="1180805" y="2774469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热门歌曲商用须授权——平台曲库内选用最稳妥</a:t>
            </a:r>
            <a:endParaRPr/>
          </a:p>
        </p:txBody>
      </p:sp>
      <p:sp>
        <p:nvSpPr>
          <p:cNvPr id="23" name="el-1789696205344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肖像</a:t>
            </a:r>
            <a:endParaRPr/>
          </a:p>
        </p:txBody>
      </p:sp>
      <p:sp>
        <p:nvSpPr>
          <p:cNvPr id="24" name="el-1789696205344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路人入镜需处理</a:t>
            </a:r>
            <a:endParaRPr/>
          </a:p>
        </p:txBody>
      </p:sp>
      <p:sp>
        <p:nvSpPr>
          <p:cNvPr id="25" name="el-1789696205344-24"/>
          <p:cNvSpPr txBox="1"/>
          <p:nvPr/>
        </p:nvSpPr>
        <p:spPr>
          <a:xfrm>
            <a:off x="1180805" y="3898138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可辨识人脸须打码或虚化——开机前先看场景</a:t>
            </a:r>
            <a:endParaRPr/>
          </a:p>
        </p:txBody>
      </p:sp>
      <p:sp>
        <p:nvSpPr>
          <p:cNvPr id="26" name="el-1789696205344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标识</a:t>
            </a:r>
            <a:endParaRPr/>
          </a:p>
        </p:txBody>
      </p:sp>
      <p:sp>
        <p:nvSpPr>
          <p:cNvPr id="27" name="el-1789696205344-26"/>
          <p:cNvSpPr txBox="1"/>
          <p:nvPr/>
        </p:nvSpPr>
        <p:spPr>
          <a:xfrm>
            <a:off x="1180805" y="4688515"/>
            <a:ext cx="636244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AI生成内容须标注</a:t>
            </a:r>
            <a:endParaRPr/>
          </a:p>
        </p:txBody>
      </p:sp>
      <p:sp>
        <p:nvSpPr>
          <p:cNvPr id="28" name="el-1789696205344-27"/>
          <p:cNvSpPr txBox="1"/>
          <p:nvPr/>
        </p:nvSpPr>
        <p:spPr>
          <a:xfrm>
            <a:off x="1180805" y="5021807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AI补的空镜、修复的素材——发布时勾选声明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49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5490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5493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5494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5494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205494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20548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20549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10" name="el-178969620548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带走的清单：三周六件事</a:t>
            </a:r>
            <a:endParaRPr/>
          </a:p>
        </p:txBody>
      </p:sp>
      <p:sp>
        <p:nvSpPr>
          <p:cNvPr id="11" name="el-1789696205489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短视频冲刺，六件事按序做：</a:t>
            </a:r>
            <a:endParaRPr/>
          </a:p>
        </p:txBody>
      </p:sp>
      <p:sp>
        <p:nvSpPr>
          <p:cNvPr id="12" name="el-1789696205496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6205500-20"/>
          <p:cNvSpPr txBox="1"/>
          <p:nvPr/>
        </p:nvSpPr>
        <p:spPr>
          <a:xfrm>
            <a:off x="1256986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定钩子</a:t>
            </a:r>
            <a:endParaRPr/>
          </a:p>
        </p:txBody>
      </p:sp>
      <p:sp>
        <p:nvSpPr>
          <p:cNvPr id="14" name="el-1789696205500-21"/>
          <p:cNvSpPr txBox="1"/>
          <p:nvPr/>
        </p:nvSpPr>
        <p:spPr>
          <a:xfrm>
            <a:off x="2009273" y="3299106"/>
            <a:ext cx="211702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三选一，写进脚本第一行</a:t>
            </a:r>
            <a:endParaRPr/>
          </a:p>
        </p:txBody>
      </p:sp>
      <p:sp>
        <p:nvSpPr>
          <p:cNvPr id="15" name="el-1789696205496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6205500-22"/>
          <p:cNvSpPr txBox="1"/>
          <p:nvPr/>
        </p:nvSpPr>
        <p:spPr>
          <a:xfrm>
            <a:off x="1256986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写分镜</a:t>
            </a:r>
            <a:endParaRPr/>
          </a:p>
        </p:txBody>
      </p:sp>
      <p:sp>
        <p:nvSpPr>
          <p:cNvPr id="17" name="el-1789696205500-23"/>
          <p:cNvSpPr txBox="1"/>
          <p:nvPr/>
        </p:nvSpPr>
        <p:spPr>
          <a:xfrm>
            <a:off x="2009273" y="3918076"/>
            <a:ext cx="189075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一镜一行，15秒五段</a:t>
            </a:r>
            <a:endParaRPr/>
          </a:p>
        </p:txBody>
      </p:sp>
      <p:sp>
        <p:nvSpPr>
          <p:cNvPr id="18" name="el-1789696205496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6205500-24"/>
          <p:cNvSpPr txBox="1"/>
          <p:nvPr/>
        </p:nvSpPr>
        <p:spPr>
          <a:xfrm>
            <a:off x="1256986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拍素材</a:t>
            </a:r>
            <a:endParaRPr/>
          </a:p>
        </p:txBody>
      </p:sp>
      <p:sp>
        <p:nvSpPr>
          <p:cNvPr id="20" name="el-1789696205501-25"/>
          <p:cNvSpPr txBox="1"/>
          <p:nvPr/>
        </p:nvSpPr>
        <p:spPr>
          <a:xfrm>
            <a:off x="2009273" y="453704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多拍备选，命名即场记</a:t>
            </a:r>
            <a:endParaRPr/>
          </a:p>
        </p:txBody>
      </p:sp>
      <p:sp>
        <p:nvSpPr>
          <p:cNvPr id="21" name="el-1789696205497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6205501-26"/>
          <p:cNvSpPr txBox="1"/>
          <p:nvPr/>
        </p:nvSpPr>
        <p:spPr>
          <a:xfrm>
            <a:off x="7008647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剪成片</a:t>
            </a:r>
            <a:endParaRPr/>
          </a:p>
        </p:txBody>
      </p:sp>
      <p:sp>
        <p:nvSpPr>
          <p:cNvPr id="23" name="el-1789696205501-27"/>
          <p:cNvSpPr txBox="1"/>
          <p:nvPr/>
        </p:nvSpPr>
        <p:spPr>
          <a:xfrm>
            <a:off x="7760934" y="329910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五步流走完，六查过关</a:t>
            </a:r>
            <a:endParaRPr/>
          </a:p>
        </p:txBody>
      </p:sp>
      <p:sp>
        <p:nvSpPr>
          <p:cNvPr id="24" name="el-1789696205497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6205501-28"/>
          <p:cNvSpPr txBox="1"/>
          <p:nvPr/>
        </p:nvSpPr>
        <p:spPr>
          <a:xfrm>
            <a:off x="7008647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做封面</a:t>
            </a:r>
            <a:endParaRPr/>
          </a:p>
        </p:txBody>
      </p:sp>
      <p:sp>
        <p:nvSpPr>
          <p:cNvPr id="26" name="el-1789696205501-29"/>
          <p:cNvSpPr txBox="1"/>
          <p:nvPr/>
        </p:nvSpPr>
        <p:spPr>
          <a:xfrm>
            <a:off x="7760934" y="3918076"/>
            <a:ext cx="207168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高潮帧+6字，三版测试</a:t>
            </a:r>
            <a:endParaRPr/>
          </a:p>
        </p:txBody>
      </p:sp>
      <p:sp>
        <p:nvSpPr>
          <p:cNvPr id="27" name="el-1789696205497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6205501-30"/>
          <p:cNvSpPr txBox="1"/>
          <p:nvPr/>
        </p:nvSpPr>
        <p:spPr>
          <a:xfrm>
            <a:off x="7008647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发复盘</a:t>
            </a:r>
            <a:endParaRPr/>
          </a:p>
        </p:txBody>
      </p:sp>
      <p:sp>
        <p:nvSpPr>
          <p:cNvPr id="29" name="el-1789696205502-31"/>
          <p:cNvSpPr txBox="1"/>
          <p:nvPr/>
        </p:nvSpPr>
        <p:spPr>
          <a:xfrm>
            <a:off x="7760934" y="4537046"/>
            <a:ext cx="243354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48小时拉数据，写复盘报告</a:t>
            </a:r>
            <a:endParaRPr/>
          </a:p>
        </p:txBody>
      </p:sp>
      <p:sp>
        <p:nvSpPr>
          <p:cNvPr id="30" name="el-1789696205489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31" name="el-1789696205490-5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32" name="el-1789696205490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51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551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551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5516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551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5515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8" name="el-178969620551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620551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205522-19"/>
          <p:cNvSpPr txBox="1"/>
          <p:nvPr/>
        </p:nvSpPr>
        <p:spPr>
          <a:xfrm>
            <a:off x="1618845" y="1698413"/>
            <a:ext cx="520991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一条好短视频的结构？</a:t>
            </a:r>
            <a:endParaRPr/>
          </a:p>
        </p:txBody>
      </p:sp>
      <p:sp>
        <p:nvSpPr>
          <p:cNvPr id="11" name="el-1789696205520-15"/>
          <p:cNvSpPr txBox="1"/>
          <p:nvPr/>
        </p:nvSpPr>
        <p:spPr>
          <a:xfrm>
            <a:off x="1618845" y="2117408"/>
            <a:ext cx="554225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钩子-展开-高潮-落点-循环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——前三秒定生死，结尾接开头。</a:t>
            </a:r>
            <a:endParaRPr/>
          </a:p>
        </p:txBody>
      </p:sp>
      <p:sp>
        <p:nvSpPr>
          <p:cNvPr id="12" name="el-1789696205518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205522-20"/>
          <p:cNvSpPr txBox="1"/>
          <p:nvPr/>
        </p:nvSpPr>
        <p:spPr>
          <a:xfrm>
            <a:off x="1618845" y="2812559"/>
            <a:ext cx="58421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AI在全程中的角色？</a:t>
            </a:r>
            <a:endParaRPr/>
          </a:p>
        </p:txBody>
      </p:sp>
      <p:sp>
        <p:nvSpPr>
          <p:cNvPr id="14" name="el-1789696205521-16"/>
          <p:cNvSpPr txBox="1"/>
          <p:nvPr/>
        </p:nvSpPr>
        <p:spPr>
          <a:xfrm>
            <a:off x="1618845" y="3231554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补位与提效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——脚本灵感、空镜补足、自动粗剪：判断始终在人。</a:t>
            </a:r>
            <a:endParaRPr/>
          </a:p>
        </p:txBody>
      </p:sp>
      <p:sp>
        <p:nvSpPr>
          <p:cNvPr id="15" name="el-178969620551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205522-21"/>
          <p:cNvSpPr txBox="1"/>
          <p:nvPr/>
        </p:nvSpPr>
        <p:spPr>
          <a:xfrm>
            <a:off x="1618845" y="3926706"/>
            <a:ext cx="553368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发布后最重要的事？</a:t>
            </a:r>
            <a:endParaRPr/>
          </a:p>
        </p:txBody>
      </p:sp>
      <p:sp>
        <p:nvSpPr>
          <p:cNvPr id="17" name="el-1789696205521-17"/>
          <p:cNvSpPr txBox="1"/>
          <p:nvPr/>
        </p:nvSpPr>
        <p:spPr>
          <a:xfrm>
            <a:off x="1618845" y="4345701"/>
            <a:ext cx="574413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48小时复盘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——看完播率与流失秒位：数据是地图不是成绩单。</a:t>
            </a:r>
            <a:endParaRPr/>
          </a:p>
        </p:txBody>
      </p:sp>
      <p:sp>
        <p:nvSpPr>
          <p:cNvPr id="18" name="el-1789696205518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205523-22"/>
          <p:cNvSpPr txBox="1"/>
          <p:nvPr/>
        </p:nvSpPr>
        <p:spPr>
          <a:xfrm>
            <a:off x="1618845" y="5040852"/>
            <a:ext cx="502452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这段经历怎么写进作品集？</a:t>
            </a:r>
            <a:endParaRPr/>
          </a:p>
        </p:txBody>
      </p:sp>
      <p:sp>
        <p:nvSpPr>
          <p:cNvPr id="20" name="el-1789696205522-18"/>
          <p:cNvSpPr txBox="1"/>
          <p:nvPr/>
        </p:nvSpPr>
        <p:spPr>
          <a:xfrm>
            <a:off x="1618845" y="5459847"/>
            <a:ext cx="541780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迭代故事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——完播率3%到38%：过程比结果有力十倍。</a:t>
            </a:r>
            <a:endParaRPr/>
          </a:p>
        </p:txBody>
      </p:sp>
      <p:sp>
        <p:nvSpPr>
          <p:cNvPr id="21" name="el-1789696205513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22" name="el-1789696205513-4"/>
          <p:cNvSpPr txBox="1"/>
          <p:nvPr/>
        </p:nvSpPr>
        <p:spPr>
          <a:xfrm>
            <a:off x="5243987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3" name="el-178969620551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66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5671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5668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5673-20"/>
          <p:cNvSpPr/>
          <p:nvPr/>
        </p:nvSpPr>
        <p:spPr>
          <a:xfrm>
            <a:off x="685629" y="3889508"/>
            <a:ext cx="628642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205671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5674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205670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62056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6205669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620566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作业：成片与复盘</a:t>
            </a:r>
            <a:endParaRPr/>
          </a:p>
        </p:txBody>
      </p:sp>
      <p:sp>
        <p:nvSpPr>
          <p:cNvPr id="12" name="el-1789696205670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6205672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6205672-16"/>
          <p:cNvSpPr txBox="1"/>
          <p:nvPr/>
        </p:nvSpPr>
        <p:spPr>
          <a:xfrm>
            <a:off x="1966570" y="2173651"/>
            <a:ext cx="528936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你最近刷到哪条文旅视频看了15秒以上？它赢在第几秒？</a:t>
            </a:r>
            <a:endParaRPr/>
          </a:p>
        </p:txBody>
      </p:sp>
      <p:sp>
        <p:nvSpPr>
          <p:cNvPr id="15" name="el-1789696205672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6205673-18"/>
          <p:cNvSpPr txBox="1"/>
          <p:nvPr/>
        </p:nvSpPr>
        <p:spPr>
          <a:xfrm>
            <a:off x="1966570" y="2674481"/>
            <a:ext cx="513935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如果只允许改一秒，你会改自己视频的哪一秒？为什么？</a:t>
            </a:r>
            <a:endParaRPr/>
          </a:p>
        </p:txBody>
      </p:sp>
      <p:sp>
        <p:nvSpPr>
          <p:cNvPr id="17" name="el-1789696205670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6205673-19"/>
          <p:cNvSpPr txBox="1"/>
          <p:nvPr/>
        </p:nvSpPr>
        <p:spPr>
          <a:xfrm>
            <a:off x="818945" y="3918076"/>
            <a:ext cx="62197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成片</a:t>
            </a:r>
            <a:endParaRPr/>
          </a:p>
        </p:txBody>
      </p:sp>
      <p:sp>
        <p:nvSpPr>
          <p:cNvPr id="19" name="el-1789696205675-23"/>
          <p:cNvSpPr txBox="1"/>
          <p:nvPr/>
        </p:nvSpPr>
        <p:spPr>
          <a:xfrm>
            <a:off x="1523768" y="3899031"/>
            <a:ext cx="725147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提交15秒竖屏成片：真实发布并附48小时数据截图（完播率、前3秒流失、互动）</a:t>
            </a:r>
            <a:endParaRPr/>
          </a:p>
        </p:txBody>
      </p:sp>
      <p:sp>
        <p:nvSpPr>
          <p:cNvPr id="20" name="el-1789696205675-24"/>
          <p:cNvSpPr txBox="1"/>
          <p:nvPr/>
        </p:nvSpPr>
        <p:spPr>
          <a:xfrm>
            <a:off x="1523768" y="4241845"/>
            <a:ext cx="692675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发布平台不限，数据截图必附</a:t>
            </a:r>
            <a:endParaRPr/>
          </a:p>
        </p:txBody>
      </p:sp>
      <p:sp>
        <p:nvSpPr>
          <p:cNvPr id="21" name="el-1789696205673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复盘报告</a:t>
            </a:r>
            <a:endParaRPr/>
          </a:p>
        </p:txBody>
      </p:sp>
      <p:sp>
        <p:nvSpPr>
          <p:cNvPr id="22" name="el-1789696205676-25"/>
          <p:cNvSpPr txBox="1"/>
          <p:nvPr/>
        </p:nvSpPr>
        <p:spPr>
          <a:xfrm>
            <a:off x="1885627" y="4670363"/>
            <a:ext cx="648966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提交300字复盘：数据诊断+一条迭代方案+下一条视频的选题与钩子设计</a:t>
            </a:r>
            <a:endParaRPr/>
          </a:p>
        </p:txBody>
      </p:sp>
      <p:sp>
        <p:nvSpPr>
          <p:cNvPr id="23" name="el-1789696205676-26"/>
          <p:cNvSpPr txBox="1"/>
          <p:nvPr/>
        </p:nvSpPr>
        <p:spPr>
          <a:xfrm>
            <a:off x="1885627" y="5013177"/>
            <a:ext cx="616494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模板见课程平台</a:t>
            </a:r>
            <a:endParaRPr/>
          </a:p>
        </p:txBody>
      </p:sp>
      <p:sp>
        <p:nvSpPr>
          <p:cNvPr id="24" name="el-1789696205670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课程平台提交，优秀成片进系展与课程官方账号</a:t>
            </a:r>
            <a:endParaRPr/>
          </a:p>
        </p:txBody>
      </p:sp>
      <p:sp>
        <p:nvSpPr>
          <p:cNvPr id="25" name="el-1789696205667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6205667-4"/>
          <p:cNvSpPr txBox="1"/>
          <p:nvPr/>
        </p:nvSpPr>
        <p:spPr>
          <a:xfrm>
            <a:off x="536837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7" name="el-178969620566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68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205691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205690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5692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205690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5692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205690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205692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6205686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20568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205689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620568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实训资源包</a:t>
            </a:r>
            <a:endParaRPr/>
          </a:p>
        </p:txBody>
      </p:sp>
      <p:sp>
        <p:nvSpPr>
          <p:cNvPr id="14" name="el-1789696205691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5" name="el-1789696205696-25"/>
          <p:cNvSpPr txBox="1"/>
          <p:nvPr/>
        </p:nvSpPr>
        <p:spPr>
          <a:xfrm>
            <a:off x="1980705" y="1661513"/>
            <a:ext cx="327633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剪辑与AI视频工具</a:t>
            </a:r>
            <a:endParaRPr/>
          </a:p>
        </p:txBody>
      </p:sp>
      <p:sp>
        <p:nvSpPr>
          <p:cNvPr id="16" name="el-1789696205695-21"/>
          <p:cNvSpPr txBox="1"/>
          <p:nvPr/>
        </p:nvSpPr>
        <p:spPr>
          <a:xfrm>
            <a:off x="1980705" y="2023372"/>
            <a:ext cx="329595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手机剪辑+文生视频——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各练熟一款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6205691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曲库</a:t>
            </a:r>
            <a:endParaRPr/>
          </a:p>
        </p:txBody>
      </p:sp>
      <p:sp>
        <p:nvSpPr>
          <p:cNvPr id="18" name="el-1789696205696-26"/>
          <p:cNvSpPr txBox="1"/>
          <p:nvPr/>
        </p:nvSpPr>
        <p:spPr>
          <a:xfrm>
            <a:off x="1980705" y="2675076"/>
            <a:ext cx="35483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免费可商用音乐库</a:t>
            </a:r>
            <a:endParaRPr/>
          </a:p>
        </p:txBody>
      </p:sp>
      <p:sp>
        <p:nvSpPr>
          <p:cNvPr id="19" name="el-1789696205695-22"/>
          <p:cNvSpPr txBox="1"/>
          <p:nvPr/>
        </p:nvSpPr>
        <p:spPr>
          <a:xfrm>
            <a:off x="1980705" y="3036936"/>
            <a:ext cx="381779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平台曲库与CC0站点——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白名单直接取用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6205692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范例</a:t>
            </a:r>
            <a:endParaRPr/>
          </a:p>
        </p:txBody>
      </p:sp>
      <p:sp>
        <p:nvSpPr>
          <p:cNvPr id="21" name="el-1789696205697-27"/>
          <p:cNvSpPr txBox="1"/>
          <p:nvPr/>
        </p:nvSpPr>
        <p:spPr>
          <a:xfrm>
            <a:off x="1980705" y="3688640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文旅短视频精选</a:t>
            </a:r>
            <a:endParaRPr/>
          </a:p>
        </p:txBody>
      </p:sp>
      <p:sp>
        <p:nvSpPr>
          <p:cNvPr id="22" name="el-1789696205695-23"/>
          <p:cNvSpPr txBox="1"/>
          <p:nvPr/>
        </p:nvSpPr>
        <p:spPr>
          <a:xfrm>
            <a:off x="1980705" y="4050500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各地文旅账号榜单——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专看钩子与封面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6205692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规范</a:t>
            </a:r>
            <a:endParaRPr/>
          </a:p>
        </p:txBody>
      </p:sp>
      <p:sp>
        <p:nvSpPr>
          <p:cNvPr id="24" name="el-1789696205697-28"/>
          <p:cNvSpPr txBox="1"/>
          <p:nvPr/>
        </p:nvSpPr>
        <p:spPr>
          <a:xfrm>
            <a:off x="1980705" y="4702204"/>
            <a:ext cx="30419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平台社区规范</a:t>
            </a:r>
            <a:endParaRPr/>
          </a:p>
        </p:txBody>
      </p:sp>
      <p:sp>
        <p:nvSpPr>
          <p:cNvPr id="25" name="el-1789696205696-24"/>
          <p:cNvSpPr txBox="1"/>
          <p:nvPr/>
        </p:nvSpPr>
        <p:spPr>
          <a:xfrm>
            <a:off x="1980705" y="5064063"/>
            <a:ext cx="31377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各平台红线条款——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发布前过一遍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6205686-2"/>
          <p:cNvSpPr txBox="1"/>
          <p:nvPr/>
        </p:nvSpPr>
        <p:spPr>
          <a:xfrm>
            <a:off x="685629" y="5706245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每天存一条让你看完的15秒，写下它赢在哪一秒——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节奏感是喂出来的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6205686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6205687-6"/>
          <p:cNvSpPr txBox="1"/>
          <p:nvPr/>
        </p:nvSpPr>
        <p:spPr>
          <a:xfrm>
            <a:off x="5374774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9" name="el-178969620568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83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5828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205831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620582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项目五：旅游软文营销实训</a:t>
            </a:r>
            <a:endParaRPr/>
          </a:p>
        </p:txBody>
      </p:sp>
      <p:sp>
        <p:nvSpPr>
          <p:cNvPr id="6" name="el-1789696205829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6205829-5"/>
          <p:cNvSpPr txBox="1"/>
          <p:nvPr/>
        </p:nvSpPr>
        <p:spPr>
          <a:xfrm>
            <a:off x="5602127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8" name="el-1789696205829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6205830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205833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205833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205827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24486B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6205832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04 · PROJECT 05</a:t>
            </a:r>
            <a:endParaRPr/>
          </a:p>
        </p:txBody>
      </p:sp>
      <p:sp>
        <p:nvSpPr>
          <p:cNvPr id="14" name="el-1789696205832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换支笔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写种草</a:t>
            </a:r>
            <a:endParaRPr/>
          </a:p>
        </p:txBody>
      </p:sp>
      <p:sp>
        <p:nvSpPr>
          <p:cNvPr id="15" name="el-1789696205832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从影像到图文</a:t>
            </a:r>
            <a:endParaRPr/>
          </a:p>
        </p:txBody>
      </p:sp>
      <p:sp>
        <p:nvSpPr>
          <p:cNvPr id="16" name="el-1789696205834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6205838-21"/>
          <p:cNvSpPr txBox="1"/>
          <p:nvPr/>
        </p:nvSpPr>
        <p:spPr>
          <a:xfrm>
            <a:off x="6951512" y="2415883"/>
            <a:ext cx="397905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图文实训</a:t>
            </a:r>
            <a:endParaRPr/>
          </a:p>
        </p:txBody>
      </p:sp>
      <p:sp>
        <p:nvSpPr>
          <p:cNvPr id="18" name="el-1789696205837-18"/>
          <p:cNvSpPr txBox="1"/>
          <p:nvPr/>
        </p:nvSpPr>
        <p:spPr>
          <a:xfrm>
            <a:off x="6951512" y="2777742"/>
            <a:ext cx="419064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为目的地写一篇种草文——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文字也能15秒抓人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6205834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6205838-22"/>
          <p:cNvSpPr txBox="1"/>
          <p:nvPr/>
        </p:nvSpPr>
        <p:spPr>
          <a:xfrm>
            <a:off x="6951512" y="3410401"/>
            <a:ext cx="38997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AI写作工具</a:t>
            </a:r>
            <a:endParaRPr/>
          </a:p>
        </p:txBody>
      </p:sp>
      <p:sp>
        <p:nvSpPr>
          <p:cNvPr id="21" name="el-1789696205837-19"/>
          <p:cNvSpPr txBox="1"/>
          <p:nvPr/>
        </p:nvSpPr>
        <p:spPr>
          <a:xfrm>
            <a:off x="6951512" y="3772261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大纲、初稿、润色——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人设与事实把关在人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205835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6205838-23"/>
          <p:cNvSpPr txBox="1"/>
          <p:nvPr/>
        </p:nvSpPr>
        <p:spPr>
          <a:xfrm>
            <a:off x="6951512" y="4404920"/>
            <a:ext cx="322230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平台分发</a:t>
            </a:r>
            <a:endParaRPr/>
          </a:p>
        </p:txBody>
      </p:sp>
      <p:sp>
        <p:nvSpPr>
          <p:cNvPr id="24" name="el-1789696205837-20"/>
          <p:cNvSpPr txBox="1"/>
          <p:nvPr/>
        </p:nvSpPr>
        <p:spPr>
          <a:xfrm>
            <a:off x="6951512" y="4766779"/>
            <a:ext cx="34338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图文与视频组合拳——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一个IP多形态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2026-09-18T01:50:10.799Z</dcterms:created>
  <dcterms:modified xsi:type="dcterms:W3CDTF">2026-09-18T01:50:10.799Z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{"Label":"1","ContentProducer":"001191110108587665983J10000","ProduceID":"1880570814_7f7ed05f-0541-4f26-8da8-24f4e8be210d","ReservedCode1":"","ContentPropagator":"001191110108587665983J20000","PropagateID":"1880570814_7f7ed05f-0541-4f26-8da8-24f4e8be210d","ReservedCode2":""}</vt:lpwstr>
  </property>
</Properties>
</file>