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charts/chart1.xml" ContentType="application/vnd.openxmlformats-officedocument.drawingml.chart+xml"/>
  <Override PartName="/ppt/embeddings/Microsoft_Excel_Worksheet1.xlsx" ContentType="application/vnd.openxmlformats-officedocument.spreadsheetml.sheet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  <Relationship Id="rId45" Type="http://schemas.openxmlformats.org/officeDocument/2006/relationships/theme" Target="theme/theme1.xml"/>
</Relationships>
</file>

<file path=ppt/charts/_rels/chart1.xml.rels><?xml version="1.0" encoding="UTF-8" standalone="yes"?>
<Relationships xmlns="http://schemas.openxmlformats.org/package/2006/relationships">
  <Relationship Id="rId1" Type="http://schemas.openxmlformats.org/officeDocument/2006/relationships/package" Target="../embeddings/Microsoft_Excel_Worksheet1.xlsx"/>
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86"/>
          <c:y val="0.093"/>
          <c:w val="0.729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9CA8A0"/>
              </a:solidFill>
            </c:spPr>
          </c:dPt>
          <c:dPt>
            <c:idx val="1"/>
            <c:spPr>
              <a:solidFill>
                <a:srgbClr val="9CA8A0"/>
              </a:solidFill>
            </c:spPr>
          </c:dPt>
          <c:dPt>
            <c:idx val="2"/>
            <c:spPr>
              <a:solidFill>
                <a:srgbClr val="24486B"/>
              </a:solidFill>
            </c:spPr>
          </c:dPt>
          <c:dPt>
            <c:idx val="3"/>
            <c:spPr>
              <a:solidFill>
                <a:srgbClr val="24486B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1F2B26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工具熟练</c:v>
                </c:pt>
                <c:pt idx="1">
                  <c:v>方法严谨</c:v>
                </c:pt>
                <c:pt idx="2">
                  <c:v>建议落地</c:v>
                </c:pt>
                <c:pt idx="3">
                  <c:v>洞察价值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</c:numCache>
            </c:numRef>
          </c:val>
        </c:ser>
        <c:gapWidth val="192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45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10"/>
      </c:valAx>
    </c:plotArea>
    <c:plotVisOnly val="1"/>
  </c:chart>
  <c:externalData r:id="rId1">
    <c:autoUpdate val="0"/>
  </c:externalData>
</c:chartSpace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959363-1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6958457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958269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58273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58268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58270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项目八</a:t>
            </a:r>
            <a:endParaRPr/>
          </a:p>
        </p:txBody>
      </p:sp>
      <p:sp>
        <p:nvSpPr>
          <p:cNvPr id="8" name="el-1789696958270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6958271-5"/>
          <p:cNvSpPr txBox="1"/>
          <p:nvPr/>
        </p:nvSpPr>
        <p:spPr>
          <a:xfrm>
            <a:off x="685629" y="2139132"/>
            <a:ext cx="4976669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旅游数据分析</a:t>
            </a:r>
            <a:endParaRPr/>
          </a:p>
        </p:txBody>
      </p:sp>
      <p:sp>
        <p:nvSpPr>
          <p:cNvPr id="10" name="el-1789696958272-6"/>
          <p:cNvSpPr txBox="1"/>
          <p:nvPr/>
        </p:nvSpPr>
        <p:spPr>
          <a:xfrm>
            <a:off x="685629" y="3045268"/>
            <a:ext cx="4233905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与预测实训</a:t>
            </a:r>
            <a:endParaRPr/>
          </a:p>
        </p:txBody>
      </p:sp>
      <p:sp>
        <p:nvSpPr>
          <p:cNvPr id="11" name="el-1789696958274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模块四</a:t>
            </a:r>
            <a:endParaRPr/>
          </a:p>
        </p:txBody>
      </p:sp>
      <p:sp>
        <p:nvSpPr>
          <p:cNvPr id="12" name="el-1789696958274-11"/>
          <p:cNvSpPr txBox="1"/>
          <p:nvPr/>
        </p:nvSpPr>
        <p:spPr>
          <a:xfrm>
            <a:off x="1477940" y="4465626"/>
            <a:ext cx="31729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生成式人工智能的旅游应用实训</a:t>
            </a:r>
            <a:endParaRPr/>
          </a:p>
        </p:txBody>
      </p:sp>
      <p:sp>
        <p:nvSpPr>
          <p:cNvPr id="13" name="el-1789696958272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6958272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04 — PROJECT 08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57939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57948-12"/>
          <p:cNvCxnSpPr/>
          <p:nvPr/>
        </p:nvCxnSpPr>
        <p:spPr>
          <a:xfrm>
            <a:off x="685629" y="1846460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57945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57945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57945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9579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957941-6"/>
          <p:cNvSpPr txBox="1"/>
          <p:nvPr/>
        </p:nvSpPr>
        <p:spPr>
          <a:xfrm>
            <a:off x="685629" y="1908357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6957942-7"/>
          <p:cNvSpPr txBox="1"/>
          <p:nvPr/>
        </p:nvSpPr>
        <p:spPr>
          <a:xfrm>
            <a:off x="685629" y="2574940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让数据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开口说话</a:t>
            </a:r>
            <a:endParaRPr/>
          </a:p>
        </p:txBody>
      </p:sp>
      <p:sp>
        <p:nvSpPr>
          <p:cNvPr id="10" name="el-1789696957942-8"/>
          <p:cNvSpPr txBox="1"/>
          <p:nvPr/>
        </p:nvSpPr>
        <p:spPr>
          <a:xfrm>
            <a:off x="685629" y="4247052"/>
            <a:ext cx="2555871" cy="6168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ASK · CLEAN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MODEL · DECIDE</a:t>
            </a:r>
            <a:endParaRPr/>
          </a:p>
        </p:txBody>
      </p:sp>
      <p:sp>
        <p:nvSpPr>
          <p:cNvPr id="11" name="el-1789696957948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6957957-17"/>
          <p:cNvSpPr txBox="1"/>
          <p:nvPr/>
        </p:nvSpPr>
        <p:spPr>
          <a:xfrm>
            <a:off x="5218395" y="1134049"/>
            <a:ext cx="390373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</a:t>
            </a:r>
            <a:endParaRPr/>
          </a:p>
        </p:txBody>
      </p:sp>
      <p:sp>
        <p:nvSpPr>
          <p:cNvPr id="13" name="el-1789696957957-18"/>
          <p:cNvSpPr txBox="1"/>
          <p:nvPr/>
        </p:nvSpPr>
        <p:spPr>
          <a:xfrm>
            <a:off x="5218395" y="1591135"/>
            <a:ext cx="436482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任务书 · 考核标准 · 分析三问 · 数据准备</a:t>
            </a:r>
            <a:endParaRPr/>
          </a:p>
        </p:txBody>
      </p:sp>
      <p:sp>
        <p:nvSpPr>
          <p:cNvPr id="14" name="el-1789696957949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6957957-19"/>
          <p:cNvSpPr txBox="1"/>
          <p:nvPr/>
        </p:nvSpPr>
        <p:spPr>
          <a:xfrm>
            <a:off x="5218395" y="2324376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分析流水线</a:t>
            </a:r>
            <a:endParaRPr/>
          </a:p>
        </p:txBody>
      </p:sp>
      <p:sp>
        <p:nvSpPr>
          <p:cNvPr id="16" name="el-1789696957958-20"/>
          <p:cNvSpPr txBox="1"/>
          <p:nvPr/>
        </p:nvSpPr>
        <p:spPr>
          <a:xfrm>
            <a:off x="5218395" y="2781462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分析五步 · 方法对照 · 清洗四查 · 好差之辨</a:t>
            </a:r>
            <a:endParaRPr/>
          </a:p>
        </p:txBody>
      </p:sp>
      <p:sp>
        <p:nvSpPr>
          <p:cNvPr id="17" name="el-1789696957950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6957958-21"/>
          <p:cNvSpPr txBox="1"/>
          <p:nvPr/>
        </p:nvSpPr>
        <p:spPr>
          <a:xfrm>
            <a:off x="5218395" y="3514704"/>
            <a:ext cx="409374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预测实战</a:t>
            </a:r>
            <a:endParaRPr/>
          </a:p>
        </p:txBody>
      </p:sp>
      <p:sp>
        <p:nvSpPr>
          <p:cNvPr id="19" name="el-1789696957958-22"/>
          <p:cNvSpPr txBox="1"/>
          <p:nvPr/>
        </p:nvSpPr>
        <p:spPr>
          <a:xfrm>
            <a:off x="5218395" y="3971789"/>
            <a:ext cx="455482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流程对比 · 预测三法 · 三周节奏 · 实战复盘</a:t>
            </a:r>
            <a:endParaRPr/>
          </a:p>
        </p:txBody>
      </p:sp>
      <p:sp>
        <p:nvSpPr>
          <p:cNvPr id="20" name="el-1789696957950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6957958-23"/>
          <p:cNvSpPr txBox="1"/>
          <p:nvPr/>
        </p:nvSpPr>
        <p:spPr>
          <a:xfrm>
            <a:off x="5218395" y="4705031"/>
            <a:ext cx="3713732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汇报复盘</a:t>
            </a:r>
            <a:endParaRPr/>
          </a:p>
        </p:txBody>
      </p:sp>
      <p:sp>
        <p:nvSpPr>
          <p:cNvPr id="22" name="el-1789696957959-24"/>
          <p:cNvSpPr txBox="1"/>
          <p:nvPr/>
        </p:nvSpPr>
        <p:spPr>
          <a:xfrm>
            <a:off x="5218395" y="5162117"/>
            <a:ext cx="417481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反面案例 · 课堂辩论 · 红线底线 · 成果</a:t>
            </a:r>
            <a:endParaRPr/>
          </a:p>
        </p:txBody>
      </p:sp>
      <p:sp>
        <p:nvSpPr>
          <p:cNvPr id="23" name="el-1789696957936-2"/>
          <p:cNvSpPr txBox="1"/>
          <p:nvPr/>
        </p:nvSpPr>
        <p:spPr>
          <a:xfrm>
            <a:off x="685629" y="6228650"/>
            <a:ext cx="597394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模块四 生成式人工智能的旅游应用实训</a:t>
            </a:r>
            <a:endParaRPr/>
          </a:p>
        </p:txBody>
      </p:sp>
      <p:sp>
        <p:nvSpPr>
          <p:cNvPr id="24" name="el-1789696957936-3"/>
          <p:cNvSpPr txBox="1"/>
          <p:nvPr/>
        </p:nvSpPr>
        <p:spPr>
          <a:xfrm>
            <a:off x="7095988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5" name="el-1789696957937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5798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57983-6"/>
          <p:cNvCxnSpPr/>
          <p:nvPr/>
        </p:nvCxnSpPr>
        <p:spPr>
          <a:xfrm>
            <a:off x="3537653" y="2092411"/>
            <a:ext cx="914" cy="327816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57990-12"/>
          <p:cNvCxnSpPr/>
          <p:nvPr/>
        </p:nvCxnSpPr>
        <p:spPr>
          <a:xfrm>
            <a:off x="4151862" y="2947066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57991-13"/>
          <p:cNvCxnSpPr/>
          <p:nvPr/>
        </p:nvCxnSpPr>
        <p:spPr>
          <a:xfrm>
            <a:off x="4151862" y="4161200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5797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57985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8" name="el-178969695798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实训目标</a:t>
            </a:r>
            <a:endParaRPr/>
          </a:p>
        </p:txBody>
      </p:sp>
      <p:sp>
        <p:nvSpPr>
          <p:cNvPr id="9" name="el-1789696957986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成果导向</a:t>
            </a:r>
            <a:endParaRPr/>
          </a:p>
        </p:txBody>
      </p:sp>
      <p:sp>
        <p:nvSpPr>
          <p:cNvPr id="10" name="el-1789696957986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真数据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真结论</a:t>
            </a:r>
            <a:endParaRPr/>
          </a:p>
        </p:txBody>
      </p:sp>
      <p:sp>
        <p:nvSpPr>
          <p:cNvPr id="11" name="el-1789696957986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REAL DATA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REAL DECISION</a:t>
            </a:r>
            <a:endParaRPr/>
          </a:p>
        </p:txBody>
      </p:sp>
      <p:sp>
        <p:nvSpPr>
          <p:cNvPr id="12" name="el-1789696957992-14"/>
          <p:cNvSpPr txBox="1"/>
          <p:nvPr/>
        </p:nvSpPr>
        <p:spPr>
          <a:xfrm>
            <a:off x="4151862" y="2378090"/>
            <a:ext cx="1256986" cy="3166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6957998-17"/>
          <p:cNvSpPr txBox="1"/>
          <p:nvPr/>
        </p:nvSpPr>
        <p:spPr>
          <a:xfrm>
            <a:off x="5504074" y="2339999"/>
            <a:ext cx="4533719" cy="35471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分析五步流程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与预测三法的适用边界。</a:t>
            </a:r>
            <a:endParaRPr/>
          </a:p>
        </p:txBody>
      </p:sp>
      <p:sp>
        <p:nvSpPr>
          <p:cNvPr id="14" name="el-1789696957993-15"/>
          <p:cNvSpPr txBox="1"/>
          <p:nvPr/>
        </p:nvSpPr>
        <p:spPr>
          <a:xfrm>
            <a:off x="4151862" y="3237506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6957998-18"/>
          <p:cNvSpPr txBox="1"/>
          <p:nvPr/>
        </p:nvSpPr>
        <p:spPr>
          <a:xfrm>
            <a:off x="5504074" y="3199416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拿一份真实经营数据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走完全流程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：从提问到结论，产出可执行的运营建议。</a:t>
            </a:r>
            <a:endParaRPr/>
          </a:p>
        </p:txBody>
      </p:sp>
      <p:sp>
        <p:nvSpPr>
          <p:cNvPr id="16" name="el-1789696957993-16"/>
          <p:cNvSpPr txBox="1"/>
          <p:nvPr/>
        </p:nvSpPr>
        <p:spPr>
          <a:xfrm>
            <a:off x="4151862" y="4451640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6957999-19"/>
          <p:cNvSpPr txBox="1"/>
          <p:nvPr/>
        </p:nvSpPr>
        <p:spPr>
          <a:xfrm>
            <a:off x="5504074" y="441355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建立</a:t>
            </a:r>
            <a:r>
              <a:rPr b="1" sz="17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「结论有边界」意识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——相关性不是因果，数据会说谎：严谨是分析师的职业道德。</a:t>
            </a:r>
            <a:endParaRPr/>
          </a:p>
        </p:txBody>
      </p:sp>
      <p:sp>
        <p:nvSpPr>
          <p:cNvPr id="18" name="el-1789696957980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实训动员 · OBJECTIVES</a:t>
            </a:r>
            <a:endParaRPr/>
          </a:p>
        </p:txBody>
      </p:sp>
      <p:sp>
        <p:nvSpPr>
          <p:cNvPr id="19" name="el-1789696957980-4"/>
          <p:cNvSpPr txBox="1"/>
          <p:nvPr/>
        </p:nvSpPr>
        <p:spPr>
          <a:xfrm>
            <a:off x="5386380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0" name="el-178969695798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5919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59196-10"/>
          <p:cNvCxnSpPr/>
          <p:nvPr/>
        </p:nvCxnSpPr>
        <p:spPr>
          <a:xfrm>
            <a:off x="685629" y="3795770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5919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959195-9"/>
          <p:cNvSpPr txBox="1"/>
          <p:nvPr/>
        </p:nvSpPr>
        <p:spPr>
          <a:xfrm>
            <a:off x="1237940" y="457943"/>
            <a:ext cx="47370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实训导入 · ONE SPREADSHEET</a:t>
            </a:r>
            <a:endParaRPr/>
          </a:p>
        </p:txBody>
      </p:sp>
      <p:sp>
        <p:nvSpPr>
          <p:cNvPr id="6" name="el-178969695919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一份表格救了一个淡季</a:t>
            </a:r>
            <a:endParaRPr/>
          </a:p>
        </p:txBody>
      </p:sp>
      <p:sp>
        <p:nvSpPr>
          <p:cNvPr id="7" name="el-1789696959194-7"/>
          <p:cNvSpPr txBox="1"/>
          <p:nvPr/>
        </p:nvSpPr>
        <p:spPr>
          <a:xfrm>
            <a:off x="685629" y="1667464"/>
            <a:ext cx="5713571" cy="1799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山间民宿老板娘的纠结——十一月到底该歇业还是硬撑？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往届学生拉出三年数据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：周末入住率68%，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塌的是周中不是周末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。不该关店，该做周中团建套餐。</a:t>
            </a:r>
            <a:endParaRPr/>
          </a:p>
        </p:txBody>
      </p:sp>
      <p:sp>
        <p:nvSpPr>
          <p:cNvPr id="8" name="el-1789696959200-13"/>
          <p:cNvSpPr txBox="1"/>
          <p:nvPr/>
        </p:nvSpPr>
        <p:spPr>
          <a:xfrm>
            <a:off x="685629" y="4067164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老板娘为什么判断错了三年？</a:t>
            </a:r>
            <a:endParaRPr/>
          </a:p>
        </p:txBody>
      </p:sp>
      <p:sp>
        <p:nvSpPr>
          <p:cNvPr id="9" name="el-1789696959200-14"/>
          <p:cNvSpPr txBox="1"/>
          <p:nvPr/>
        </p:nvSpPr>
        <p:spPr>
          <a:xfrm>
            <a:off x="685629" y="4548056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数据没变，为什么结论变了？</a:t>
            </a:r>
            <a:endParaRPr/>
          </a:p>
        </p:txBody>
      </p:sp>
      <p:sp>
        <p:nvSpPr>
          <p:cNvPr id="10" name="el-1789696959200-15"/>
          <p:cNvSpPr txBox="1"/>
          <p:nvPr/>
        </p:nvSpPr>
        <p:spPr>
          <a:xfrm>
            <a:off x="685629" y="5028949"/>
            <a:ext cx="621731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如果你只有一份Excel，从哪问起？</a:t>
            </a:r>
            <a:endParaRPr/>
          </a:p>
        </p:txBody>
      </p:sp>
      <p:sp>
        <p:nvSpPr>
          <p:cNvPr id="11" name="el-1789696959195-8"/>
          <p:cNvSpPr txBox="1"/>
          <p:nvPr/>
        </p:nvSpPr>
        <p:spPr>
          <a:xfrm>
            <a:off x="685629" y="5566977"/>
            <a:ext cx="61095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提问-取数-清洗-分析-结论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，三周一份真数据。</a:t>
            </a:r>
            <a:endParaRPr/>
          </a:p>
        </p:txBody>
      </p:sp>
      <p:sp>
        <p:nvSpPr>
          <p:cNvPr id="12" name="el-1789696959191-3"/>
          <p:cNvSpPr txBox="1"/>
          <p:nvPr/>
        </p:nvSpPr>
        <p:spPr>
          <a:xfrm>
            <a:off x="685629" y="6228650"/>
            <a:ext cx="398282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实训导入 · ONE SPREADSHEET</a:t>
            </a:r>
            <a:endParaRPr/>
          </a:p>
        </p:txBody>
      </p:sp>
      <p:sp>
        <p:nvSpPr>
          <p:cNvPr id="13" name="el-1789696959191-4"/>
          <p:cNvSpPr txBox="1"/>
          <p:nvPr/>
        </p:nvSpPr>
        <p:spPr>
          <a:xfrm>
            <a:off x="5716547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14" name="el-178969695919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6959197-11"/>
          <p:cNvSpPr/>
          <p:nvPr/>
        </p:nvSpPr>
        <p:spPr>
          <a:xfrm>
            <a:off x="6932466" y="1610329"/>
            <a:ext cx="4570857" cy="42423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6959199-12"/>
          <p:cNvPicPr/>
          <p:nvPr/>
        </p:nvPicPr>
        <p:blipFill>
          <a:blip r:embed="rId2"/>
          <a:srcRect l="28242" t="0" r="10983" b="0"/>
          <a:stretch>
            <a:fillRect/>
          </a:stretch>
        </p:blipFill>
        <p:spPr>
          <a:xfrm>
            <a:off x="6932466" y="1610329"/>
            <a:ext cx="4570857" cy="4242327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959178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958165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58160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958163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6958164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6958164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实训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导航</a:t>
            </a:r>
            <a:endParaRPr/>
          </a:p>
        </p:txBody>
      </p:sp>
      <p:sp>
        <p:nvSpPr>
          <p:cNvPr id="8" name="el-1789696958164-7"/>
          <p:cNvSpPr txBox="1"/>
          <p:nvPr/>
        </p:nvSpPr>
        <p:spPr>
          <a:xfrm>
            <a:off x="4266133" y="3676737"/>
            <a:ext cx="7732557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BRIEF</a:t>
            </a:r>
            <a:endParaRPr/>
          </a:p>
        </p:txBody>
      </p:sp>
      <p:sp>
        <p:nvSpPr>
          <p:cNvPr id="9" name="el-1789696958166-9"/>
          <p:cNvSpPr txBox="1"/>
          <p:nvPr/>
        </p:nvSpPr>
        <p:spPr>
          <a:xfrm>
            <a:off x="4266133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任务书</a:t>
            </a:r>
            <a:endParaRPr/>
          </a:p>
        </p:txBody>
      </p:sp>
      <p:sp>
        <p:nvSpPr>
          <p:cNvPr id="10" name="el-1789696958167-10"/>
          <p:cNvSpPr txBox="1"/>
          <p:nvPr/>
        </p:nvSpPr>
        <p:spPr>
          <a:xfrm>
            <a:off x="548904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考核标准</a:t>
            </a:r>
            <a:endParaRPr/>
          </a:p>
        </p:txBody>
      </p:sp>
      <p:sp>
        <p:nvSpPr>
          <p:cNvPr id="11" name="el-1789696958167-11"/>
          <p:cNvSpPr txBox="1"/>
          <p:nvPr/>
        </p:nvSpPr>
        <p:spPr>
          <a:xfrm>
            <a:off x="69175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分析三问</a:t>
            </a:r>
            <a:endParaRPr/>
          </a:p>
        </p:txBody>
      </p:sp>
      <p:sp>
        <p:nvSpPr>
          <p:cNvPr id="12" name="el-1789696958168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数据准备</a:t>
            </a:r>
            <a:endParaRPr/>
          </a:p>
        </p:txBody>
      </p:sp>
      <p:sp>
        <p:nvSpPr>
          <p:cNvPr id="13" name="el-1789696958162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项目八</a:t>
            </a:r>
            <a:endParaRPr/>
          </a:p>
        </p:txBody>
      </p:sp>
      <p:sp>
        <p:nvSpPr>
          <p:cNvPr id="14" name="el-1789696958162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59501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59500-8"/>
          <p:cNvCxnSpPr/>
          <p:nvPr/>
        </p:nvCxnSpPr>
        <p:spPr>
          <a:xfrm>
            <a:off x="704674" y="1860893"/>
            <a:ext cx="914" cy="1220978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59503-13"/>
          <p:cNvCxnSpPr/>
          <p:nvPr/>
        </p:nvCxnSpPr>
        <p:spPr>
          <a:xfrm>
            <a:off x="4296189" y="332945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59503-14"/>
          <p:cNvCxnSpPr/>
          <p:nvPr/>
        </p:nvCxnSpPr>
        <p:spPr>
          <a:xfrm>
            <a:off x="7902137" y="3329459"/>
            <a:ext cx="914" cy="1608132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59498-4"/>
          <p:cNvCxnSpPr/>
          <p:nvPr/>
        </p:nvCxnSpPr>
        <p:spPr>
          <a:xfrm>
            <a:off x="685629" y="518994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95949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959502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9" name="el-178969695949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实训任务书：三周一份真结论</a:t>
            </a:r>
            <a:endParaRPr/>
          </a:p>
        </p:txBody>
      </p:sp>
      <p:sp>
        <p:nvSpPr>
          <p:cNvPr id="10" name="el-1789696959502-10"/>
          <p:cNvSpPr txBox="1"/>
          <p:nvPr/>
        </p:nvSpPr>
        <p:spPr>
          <a:xfrm>
            <a:off x="723719" y="1898983"/>
            <a:ext cx="10779604" cy="8019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143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数据实训不是「跑个模型」——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一份能落地运营建议的数据报告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才是交付物：决策者会用行动投票。</a:t>
            </a:r>
            <a:endParaRPr/>
          </a:p>
        </p:txBody>
      </p:sp>
      <p:sp>
        <p:nvSpPr>
          <p:cNvPr id="11" name="el-1789696959502-12"/>
          <p:cNvSpPr txBox="1"/>
          <p:nvPr/>
        </p:nvSpPr>
        <p:spPr>
          <a:xfrm>
            <a:off x="723719" y="2796192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6959506-18"/>
          <p:cNvSpPr txBox="1"/>
          <p:nvPr/>
        </p:nvSpPr>
        <p:spPr>
          <a:xfrm>
            <a:off x="685629" y="3481821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任务</a:t>
            </a:r>
            <a:endParaRPr/>
          </a:p>
        </p:txBody>
      </p:sp>
      <p:sp>
        <p:nvSpPr>
          <p:cNvPr id="13" name="el-1789696959506-19"/>
          <p:cNvSpPr txBox="1"/>
          <p:nvPr/>
        </p:nvSpPr>
        <p:spPr>
          <a:xfrm>
            <a:off x="685629" y="3957952"/>
            <a:ext cx="3640842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DATA</a:t>
            </a:r>
            <a:endParaRPr/>
          </a:p>
        </p:txBody>
      </p:sp>
      <p:sp>
        <p:nvSpPr>
          <p:cNvPr id="14" name="el-1789696959505-15"/>
          <p:cNvSpPr txBox="1"/>
          <p:nvPr/>
        </p:nvSpPr>
        <p:spPr>
          <a:xfrm>
            <a:off x="685629" y="4224585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小组认领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一份真实经营数据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：合作民宿、公开统计或自采问卷均可。</a:t>
            </a:r>
            <a:endParaRPr/>
          </a:p>
        </p:txBody>
      </p:sp>
      <p:sp>
        <p:nvSpPr>
          <p:cNvPr id="15" name="el-1789696959507-20"/>
          <p:cNvSpPr txBox="1"/>
          <p:nvPr/>
        </p:nvSpPr>
        <p:spPr>
          <a:xfrm>
            <a:off x="4567584" y="3481821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流程</a:t>
            </a:r>
            <a:endParaRPr/>
          </a:p>
        </p:txBody>
      </p:sp>
      <p:sp>
        <p:nvSpPr>
          <p:cNvPr id="16" name="el-1789696959507-21"/>
          <p:cNvSpPr txBox="1"/>
          <p:nvPr/>
        </p:nvSpPr>
        <p:spPr>
          <a:xfrm>
            <a:off x="4567584" y="3957952"/>
            <a:ext cx="336483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FLOW</a:t>
            </a:r>
            <a:endParaRPr/>
          </a:p>
        </p:txBody>
      </p:sp>
      <p:sp>
        <p:nvSpPr>
          <p:cNvPr id="17" name="el-1789696959505-16"/>
          <p:cNvSpPr txBox="1"/>
          <p:nvPr/>
        </p:nvSpPr>
        <p:spPr>
          <a:xfrm>
            <a:off x="4567584" y="4224585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提问-取数-清洗-分析-结论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五步全走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：每步留过程文档。</a:t>
            </a:r>
            <a:endParaRPr/>
          </a:p>
        </p:txBody>
      </p:sp>
      <p:sp>
        <p:nvSpPr>
          <p:cNvPr id="18" name="el-1789696959507-22"/>
          <p:cNvSpPr txBox="1"/>
          <p:nvPr/>
        </p:nvSpPr>
        <p:spPr>
          <a:xfrm>
            <a:off x="8173531" y="3481821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24486B"/>
                </a:solidFill>
                <a:latin typeface="SimSun"/>
                <a:ea typeface="SimSun"/>
                <a:cs typeface="SimSun"/>
              </a:rPr>
              <a:t>交付</a:t>
            </a:r>
            <a:endParaRPr/>
          </a:p>
        </p:txBody>
      </p:sp>
      <p:sp>
        <p:nvSpPr>
          <p:cNvPr id="19" name="el-1789696959507-23"/>
          <p:cNvSpPr txBox="1"/>
          <p:nvPr/>
        </p:nvSpPr>
        <p:spPr>
          <a:xfrm>
            <a:off x="8173531" y="3957952"/>
            <a:ext cx="3462198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REPORT</a:t>
            </a:r>
            <a:endParaRPr/>
          </a:p>
        </p:txBody>
      </p:sp>
      <p:sp>
        <p:nvSpPr>
          <p:cNvPr id="20" name="el-1789696959506-17"/>
          <p:cNvSpPr txBox="1"/>
          <p:nvPr/>
        </p:nvSpPr>
        <p:spPr>
          <a:xfrm>
            <a:off x="8173531" y="4224585"/>
            <a:ext cx="306301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产出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数据报告加运营建议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：一条建议必须落到具体动作。</a:t>
            </a:r>
            <a:endParaRPr/>
          </a:p>
        </p:txBody>
      </p:sp>
      <p:sp>
        <p:nvSpPr>
          <p:cNvPr id="21" name="el-1789696959498-2"/>
          <p:cNvSpPr txBox="1"/>
          <p:nvPr/>
        </p:nvSpPr>
        <p:spPr>
          <a:xfrm>
            <a:off x="685629" y="5328018"/>
            <a:ext cx="11503323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成绩=过程文档30%+分析质量40%+汇报答辩30%——</a:t>
            </a:r>
            <a:r>
              <a:rPr b="1" sz="1340" spc="54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只有图表没有结论，直接不合格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6959499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3" name="el-1789696959499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4" name="el-1789696959499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5952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59520-6"/>
          <p:cNvCxnSpPr/>
          <p:nvPr/>
        </p:nvCxnSpPr>
        <p:spPr>
          <a:xfrm>
            <a:off x="4013784" y="2315895"/>
            <a:ext cx="914" cy="28311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59524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59524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5951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59522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695951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考核怎么算：三组数字</a:t>
            </a:r>
            <a:endParaRPr/>
          </a:p>
        </p:txBody>
      </p:sp>
      <p:sp>
        <p:nvSpPr>
          <p:cNvPr id="9" name="el-1789696959522-10"/>
          <p:cNvSpPr txBox="1"/>
          <p:nvPr/>
        </p:nvSpPr>
        <p:spPr>
          <a:xfrm>
            <a:off x="685629" y="2527029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可执行的运营建议</a:t>
            </a:r>
            <a:endParaRPr/>
          </a:p>
        </p:txBody>
      </p:sp>
      <p:sp>
        <p:nvSpPr>
          <p:cNvPr id="10" name="el-1789696959522-11"/>
          <p:cNvSpPr txBox="1"/>
          <p:nvPr/>
        </p:nvSpPr>
        <p:spPr>
          <a:xfrm>
            <a:off x="685629" y="2898412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1条</a:t>
            </a:r>
            <a:endParaRPr/>
          </a:p>
        </p:txBody>
      </p:sp>
      <p:sp>
        <p:nvSpPr>
          <p:cNvPr id="11" name="el-1789696959522-8"/>
          <p:cNvSpPr txBox="1"/>
          <p:nvPr/>
        </p:nvSpPr>
        <p:spPr>
          <a:xfrm>
            <a:off x="685629" y="4067759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结论必须落到动作——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「建议优化」不算数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：什么时候对谁做什么，三要素齐。</a:t>
            </a:r>
            <a:endParaRPr/>
          </a:p>
        </p:txBody>
      </p:sp>
      <p:sp>
        <p:nvSpPr>
          <p:cNvPr id="12" name="el-1789696959525-14"/>
          <p:cNvSpPr txBox="1"/>
          <p:nvPr/>
        </p:nvSpPr>
        <p:spPr>
          <a:xfrm>
            <a:off x="4627993" y="2506348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5步</a:t>
            </a:r>
            <a:endParaRPr/>
          </a:p>
        </p:txBody>
      </p:sp>
      <p:sp>
        <p:nvSpPr>
          <p:cNvPr id="13" name="el-1789696959528-20"/>
          <p:cNvSpPr txBox="1"/>
          <p:nvPr/>
        </p:nvSpPr>
        <p:spPr>
          <a:xfrm>
            <a:off x="6075431" y="2468257"/>
            <a:ext cx="451559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流程环节留痕数</a:t>
            </a:r>
            <a:endParaRPr/>
          </a:p>
        </p:txBody>
      </p:sp>
      <p:sp>
        <p:nvSpPr>
          <p:cNvPr id="14" name="el-1789696959527-17"/>
          <p:cNvSpPr txBox="1"/>
          <p:nvPr/>
        </p:nvSpPr>
        <p:spPr>
          <a:xfrm>
            <a:off x="6075431" y="2820594"/>
            <a:ext cx="495877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提问到结论五步文档——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过程占30%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：跳步 = 不合格。</a:t>
            </a:r>
            <a:endParaRPr/>
          </a:p>
        </p:txBody>
      </p:sp>
      <p:sp>
        <p:nvSpPr>
          <p:cNvPr id="15" name="el-1789696959525-15"/>
          <p:cNvSpPr txBox="1"/>
          <p:nvPr/>
        </p:nvSpPr>
        <p:spPr>
          <a:xfrm>
            <a:off x="4627993" y="3453253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3版</a:t>
            </a:r>
            <a:endParaRPr/>
          </a:p>
        </p:txBody>
      </p:sp>
      <p:sp>
        <p:nvSpPr>
          <p:cNvPr id="16" name="el-1789696959528-21"/>
          <p:cNvSpPr txBox="1"/>
          <p:nvPr/>
        </p:nvSpPr>
        <p:spPr>
          <a:xfrm>
            <a:off x="6075431" y="3415162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核心图表迭代版数</a:t>
            </a:r>
            <a:endParaRPr/>
          </a:p>
        </p:txBody>
      </p:sp>
      <p:sp>
        <p:nvSpPr>
          <p:cNvPr id="17" name="el-1789696959527-18"/>
          <p:cNvSpPr txBox="1"/>
          <p:nvPr/>
        </p:nvSpPr>
        <p:spPr>
          <a:xfrm>
            <a:off x="6075431" y="3767499"/>
            <a:ext cx="530892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主图表至少三版——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好图表是改出来的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：一稿过的多半没想清。</a:t>
            </a:r>
            <a:endParaRPr/>
          </a:p>
        </p:txBody>
      </p:sp>
      <p:sp>
        <p:nvSpPr>
          <p:cNvPr id="18" name="el-1789696959525-16"/>
          <p:cNvSpPr txBox="1"/>
          <p:nvPr/>
        </p:nvSpPr>
        <p:spPr>
          <a:xfrm>
            <a:off x="4627993" y="4400158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8分钟</a:t>
            </a:r>
            <a:endParaRPr/>
          </a:p>
        </p:txBody>
      </p:sp>
      <p:sp>
        <p:nvSpPr>
          <p:cNvPr id="19" name="el-1789696959528-22"/>
          <p:cNvSpPr txBox="1"/>
          <p:nvPr/>
        </p:nvSpPr>
        <p:spPr>
          <a:xfrm>
            <a:off x="6075431" y="4362068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汇报答辩时长</a:t>
            </a:r>
            <a:endParaRPr/>
          </a:p>
        </p:txBody>
      </p:sp>
      <p:sp>
        <p:nvSpPr>
          <p:cNvPr id="20" name="el-1789696959528-19"/>
          <p:cNvSpPr txBox="1"/>
          <p:nvPr/>
        </p:nvSpPr>
        <p:spPr>
          <a:xfrm>
            <a:off x="6075431" y="4714405"/>
            <a:ext cx="440427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结论先行限时讲——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超时扣分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：讲不清说明没想清。</a:t>
            </a:r>
            <a:endParaRPr/>
          </a:p>
        </p:txBody>
      </p:sp>
      <p:sp>
        <p:nvSpPr>
          <p:cNvPr id="21" name="el-1789696959519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2" name="el-1789696959519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3" name="el-178969695951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5954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59542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59543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59540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5953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59541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8" name="el-178969695953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分析三问：从看数到算命</a:t>
            </a:r>
            <a:endParaRPr/>
          </a:p>
        </p:txBody>
      </p:sp>
      <p:sp>
        <p:nvSpPr>
          <p:cNvPr id="9" name="el-1789696959544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问一 · 发生了什么</a:t>
            </a:r>
            <a:endParaRPr/>
          </a:p>
        </p:txBody>
      </p:sp>
      <p:sp>
        <p:nvSpPr>
          <p:cNvPr id="10" name="el-1789696959544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描述</a:t>
            </a:r>
            <a:endParaRPr/>
          </a:p>
        </p:txBody>
      </p:sp>
      <p:sp>
        <p:nvSpPr>
          <p:cNvPr id="11" name="el-1789696959544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入门</a:t>
            </a:r>
            <a:endParaRPr/>
          </a:p>
        </p:txBody>
      </p:sp>
      <p:sp>
        <p:nvSpPr>
          <p:cNvPr id="12" name="el-1789696959544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问二 · 为什么</a:t>
            </a:r>
            <a:endParaRPr/>
          </a:p>
        </p:txBody>
      </p:sp>
      <p:sp>
        <p:nvSpPr>
          <p:cNvPr id="13" name="el-1789696959544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诊断</a:t>
            </a:r>
            <a:endParaRPr/>
          </a:p>
        </p:txBody>
      </p:sp>
      <p:sp>
        <p:nvSpPr>
          <p:cNvPr id="14" name="el-1789696959545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进阶</a:t>
            </a:r>
            <a:endParaRPr/>
          </a:p>
        </p:txBody>
      </p:sp>
      <p:sp>
        <p:nvSpPr>
          <p:cNvPr id="15" name="el-1789696959545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问三 · 接下来呢</a:t>
            </a:r>
            <a:endParaRPr/>
          </a:p>
        </p:txBody>
      </p:sp>
      <p:sp>
        <p:nvSpPr>
          <p:cNvPr id="16" name="el-1789696959545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</a:t>
            </a:r>
            <a:endParaRPr/>
          </a:p>
        </p:txBody>
      </p:sp>
      <p:sp>
        <p:nvSpPr>
          <p:cNvPr id="17" name="el-1789696959545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高阶</a:t>
            </a:r>
            <a:endParaRPr/>
          </a:p>
        </p:txBody>
      </p:sp>
      <p:sp>
        <p:nvSpPr>
          <p:cNvPr id="18" name="el-1789696959541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实训要求</a:t>
            </a:r>
            <a:endParaRPr/>
          </a:p>
        </p:txBody>
      </p:sp>
      <p:sp>
        <p:nvSpPr>
          <p:cNvPr id="19" name="el-1789696959541-8"/>
          <p:cNvSpPr txBox="1"/>
          <p:nvPr/>
        </p:nvSpPr>
        <p:spPr>
          <a:xfrm>
            <a:off x="1753799" y="4959910"/>
            <a:ext cx="830524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三问都要走到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预测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——描述是及格、诊断是良好：本实训的考核点压在第三问。</a:t>
            </a:r>
            <a:endParaRPr/>
          </a:p>
        </p:txBody>
      </p:sp>
      <p:sp>
        <p:nvSpPr>
          <p:cNvPr id="20" name="el-178969695953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1" name="el-1789696959538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2" name="el-178969695953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  <p:sp>
        <p:nvSpPr>
          <p:cNvPr id="23" name="el-1789696959550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6959550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959550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959551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959551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6959551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6959551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6959552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6959552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6959548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均值、占比、趋势</a:t>
            </a:r>
            <a:endParaRPr/>
          </a:p>
        </p:txBody>
      </p:sp>
      <p:sp>
        <p:nvSpPr>
          <p:cNvPr id="33" name="el-1789696959548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先把数看懂</a:t>
            </a:r>
            <a:endParaRPr/>
          </a:p>
        </p:txBody>
      </p:sp>
      <p:sp>
        <p:nvSpPr>
          <p:cNvPr id="34" name="el-1789696959548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多数报告停在这</a:t>
            </a:r>
            <a:endParaRPr/>
          </a:p>
        </p:txBody>
      </p:sp>
      <p:sp>
        <p:nvSpPr>
          <p:cNvPr id="35" name="el-1789696959549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对比、细分、归因</a:t>
            </a:r>
            <a:endParaRPr/>
          </a:p>
        </p:txBody>
      </p:sp>
      <p:sp>
        <p:nvSpPr>
          <p:cNvPr id="36" name="el-1789696959549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找到差异的来源</a:t>
            </a:r>
            <a:endParaRPr/>
          </a:p>
        </p:txBody>
      </p:sp>
      <p:sp>
        <p:nvSpPr>
          <p:cNvPr id="37" name="el-1789696959549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业务的听诊器</a:t>
            </a:r>
            <a:endParaRPr/>
          </a:p>
        </p:txBody>
      </p:sp>
      <p:sp>
        <p:nvSpPr>
          <p:cNvPr id="38" name="el-1789696959549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从规律到预判</a:t>
            </a:r>
            <a:endParaRPr/>
          </a:p>
        </p:txBody>
      </p:sp>
      <p:sp>
        <p:nvSpPr>
          <p:cNvPr id="39" name="el-1789696959549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支撑今天的决策</a:t>
            </a:r>
            <a:endParaRPr/>
          </a:p>
        </p:txBody>
      </p:sp>
      <p:sp>
        <p:nvSpPr>
          <p:cNvPr id="40" name="el-1789696959549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分析的终点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5970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959718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9597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959712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6" name="el-178969695970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数据准备：三件事</a:t>
            </a:r>
            <a:endParaRPr/>
          </a:p>
        </p:txBody>
      </p:sp>
      <p:sp>
        <p:nvSpPr>
          <p:cNvPr id="7" name="el-1789696959712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拿数据 · 三个来源</a:t>
            </a:r>
            <a:endParaRPr/>
          </a:p>
        </p:txBody>
      </p:sp>
      <p:sp>
        <p:nvSpPr>
          <p:cNvPr id="8" name="el-1789696959710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合作企业脱敏数据、文旅局公开统计、自己发的问卷——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先有小数据再谈大数据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：够用就好。</a:t>
            </a:r>
            <a:endParaRPr/>
          </a:p>
        </p:txBody>
      </p:sp>
      <p:sp>
        <p:nvSpPr>
          <p:cNvPr id="9" name="el-1789696959713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认数据 · 口径为王</a:t>
            </a:r>
            <a:endParaRPr/>
          </a:p>
        </p:txBody>
      </p:sp>
      <p:sp>
        <p:nvSpPr>
          <p:cNvPr id="10" name="el-1789696959710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每个字段什么意思、怎么统计的——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口径不清全盘皆输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：「游客」和「人次」差一个世界。</a:t>
            </a:r>
            <a:endParaRPr/>
          </a:p>
        </p:txBody>
      </p:sp>
      <p:sp>
        <p:nvSpPr>
          <p:cNvPr id="11" name="el-1789696959713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提问题 · 分析之始</a:t>
            </a:r>
            <a:endParaRPr/>
          </a:p>
        </p:txBody>
      </p:sp>
      <p:sp>
        <p:nvSpPr>
          <p:cNvPr id="12" name="el-1789696959711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带着问题看数据——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没有问题的分析是漫游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：老板娘的问题就一个，十一月该不该关。</a:t>
            </a:r>
            <a:endParaRPr/>
          </a:p>
        </p:txBody>
      </p:sp>
      <p:sp>
        <p:nvSpPr>
          <p:cNvPr id="13" name="el-1789696959720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数据体检三问</a:t>
            </a:r>
            <a:endParaRPr/>
          </a:p>
        </p:txBody>
      </p:sp>
      <p:sp>
        <p:nvSpPr>
          <p:cNvPr id="14" name="el-1789696959720-17"/>
          <p:cNvSpPr txBox="1"/>
          <p:nvPr/>
        </p:nvSpPr>
        <p:spPr>
          <a:xfrm>
            <a:off x="7675231" y="2913737"/>
            <a:ext cx="257292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这份数据能回答我的问题吗？</a:t>
            </a:r>
            <a:endParaRPr/>
          </a:p>
        </p:txBody>
      </p:sp>
      <p:sp>
        <p:nvSpPr>
          <p:cNvPr id="15" name="el-1789696959720-18"/>
          <p:cNvSpPr txBox="1"/>
          <p:nvPr/>
        </p:nvSpPr>
        <p:spPr>
          <a:xfrm>
            <a:off x="7675231" y="3257444"/>
            <a:ext cx="200841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字段口径都问清了吗？</a:t>
            </a:r>
            <a:endParaRPr/>
          </a:p>
        </p:txBody>
      </p:sp>
      <p:sp>
        <p:nvSpPr>
          <p:cNvPr id="16" name="el-1789696959721-19"/>
          <p:cNvSpPr txBox="1"/>
          <p:nvPr/>
        </p:nvSpPr>
        <p:spPr>
          <a:xfrm>
            <a:off x="7675231" y="3601151"/>
            <a:ext cx="3387076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时间范围覆盖完整吗？——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三问过了再动手</a:t>
            </a:r>
            <a:endParaRPr/>
          </a:p>
        </p:txBody>
      </p:sp>
      <p:sp>
        <p:nvSpPr>
          <p:cNvPr id="17" name="el-1789696959712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新手最大的坑是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先动手后提问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——图表做了一堆，问题还是那个问题。</a:t>
            </a:r>
            <a:endParaRPr/>
          </a:p>
        </p:txBody>
      </p:sp>
      <p:sp>
        <p:nvSpPr>
          <p:cNvPr id="18" name="el-1789696959705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9" name="el-1789696959705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0" name="el-178969695970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5973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59735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959739-11"/>
          <p:cNvSpPr/>
          <p:nvPr/>
        </p:nvSpPr>
        <p:spPr>
          <a:xfrm>
            <a:off x="685629" y="2371841"/>
            <a:ext cx="1281834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959741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59742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959742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95973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95973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10" name="el-178969695973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数据素养：四条军规</a:t>
            </a:r>
            <a:endParaRPr/>
          </a:p>
        </p:txBody>
      </p:sp>
      <p:sp>
        <p:nvSpPr>
          <p:cNvPr id="11" name="el-1789696959738-10"/>
          <p:cNvSpPr txBox="1"/>
          <p:nvPr/>
        </p:nvSpPr>
        <p:spPr>
          <a:xfrm>
            <a:off x="837990" y="2409931"/>
            <a:ext cx="124945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分析师修养</a:t>
            </a:r>
            <a:endParaRPr/>
          </a:p>
        </p:txBody>
      </p:sp>
      <p:sp>
        <p:nvSpPr>
          <p:cNvPr id="12" name="el-1789696959739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四条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军规</a:t>
            </a:r>
            <a:endParaRPr/>
          </a:p>
        </p:txBody>
      </p:sp>
      <p:sp>
        <p:nvSpPr>
          <p:cNvPr id="13" name="el-1789696959738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工具可以速成——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素养决定你能走多远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6959739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四条军规全程适用。</a:t>
            </a:r>
            <a:endParaRPr/>
          </a:p>
        </p:txBody>
      </p:sp>
      <p:sp>
        <p:nvSpPr>
          <p:cNvPr id="15" name="el-1789696959743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6959750-25"/>
          <p:cNvSpPr txBox="1"/>
          <p:nvPr/>
        </p:nvSpPr>
        <p:spPr>
          <a:xfrm>
            <a:off x="5218395" y="1964749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口径先行</a:t>
            </a:r>
            <a:endParaRPr/>
          </a:p>
        </p:txBody>
      </p:sp>
      <p:sp>
        <p:nvSpPr>
          <p:cNvPr id="17" name="el-1789696959747-21"/>
          <p:cNvSpPr txBox="1"/>
          <p:nvPr/>
        </p:nvSpPr>
        <p:spPr>
          <a:xfrm>
            <a:off x="5218395" y="2326608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先问数怎么来的——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同一指标不同口径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：比较是分析的地基。</a:t>
            </a:r>
            <a:endParaRPr/>
          </a:p>
        </p:txBody>
      </p:sp>
      <p:sp>
        <p:nvSpPr>
          <p:cNvPr id="18" name="el-1789696959744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6959750-26"/>
          <p:cNvSpPr txBox="1"/>
          <p:nvPr/>
        </p:nvSpPr>
        <p:spPr>
          <a:xfrm>
            <a:off x="5218395" y="2926682"/>
            <a:ext cx="57559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样本意识</a:t>
            </a:r>
            <a:endParaRPr/>
          </a:p>
        </p:txBody>
      </p:sp>
      <p:sp>
        <p:nvSpPr>
          <p:cNvPr id="20" name="el-1789696959748-22"/>
          <p:cNvSpPr txBox="1"/>
          <p:nvPr/>
        </p:nvSpPr>
        <p:spPr>
          <a:xfrm>
            <a:off x="5218395" y="3288541"/>
            <a:ext cx="585171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看到数先问谁没被统计——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沉默的数据不说话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：幸存者偏差防不胜防。</a:t>
            </a:r>
            <a:endParaRPr/>
          </a:p>
        </p:txBody>
      </p:sp>
      <p:sp>
        <p:nvSpPr>
          <p:cNvPr id="21" name="el-1789696959744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6959750-27"/>
          <p:cNvSpPr txBox="1"/>
          <p:nvPr/>
        </p:nvSpPr>
        <p:spPr>
          <a:xfrm>
            <a:off x="5218395" y="3888615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相关慎言</a:t>
            </a:r>
            <a:endParaRPr/>
          </a:p>
        </p:txBody>
      </p:sp>
      <p:sp>
        <p:nvSpPr>
          <p:cNvPr id="23" name="el-1789696959749-23"/>
          <p:cNvSpPr txBox="1"/>
          <p:nvPr/>
        </p:nvSpPr>
        <p:spPr>
          <a:xfrm>
            <a:off x="5218395" y="4250475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相关不等于因果——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冰淇淋和溺水同涨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：夏天才是共同原因。</a:t>
            </a:r>
            <a:endParaRPr/>
          </a:p>
        </p:txBody>
      </p:sp>
      <p:sp>
        <p:nvSpPr>
          <p:cNvPr id="24" name="el-1789696959744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6959751-28"/>
          <p:cNvSpPr txBox="1"/>
          <p:nvPr/>
        </p:nvSpPr>
        <p:spPr>
          <a:xfrm>
            <a:off x="5218395" y="4850548"/>
            <a:ext cx="55749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结论有界</a:t>
            </a:r>
            <a:endParaRPr/>
          </a:p>
        </p:txBody>
      </p:sp>
      <p:sp>
        <p:nvSpPr>
          <p:cNvPr id="26" name="el-1789696959749-24"/>
          <p:cNvSpPr txBox="1"/>
          <p:nvPr/>
        </p:nvSpPr>
        <p:spPr>
          <a:xfrm>
            <a:off x="5218395" y="5212408"/>
            <a:ext cx="567078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数据只覆盖它的范围——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外推要打折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：三年的数据预测不了黑天鹅。</a:t>
            </a:r>
            <a:endParaRPr/>
          </a:p>
        </p:txBody>
      </p:sp>
      <p:sp>
        <p:nvSpPr>
          <p:cNvPr id="27" name="el-178969695973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实训导航</a:t>
            </a:r>
            <a:endParaRPr/>
          </a:p>
        </p:txBody>
      </p:sp>
      <p:sp>
        <p:nvSpPr>
          <p:cNvPr id="28" name="el-1789696959734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9" name="el-178969695973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5976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5976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5976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59767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5976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59765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695976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实训导航：四问四答</a:t>
            </a:r>
            <a:endParaRPr/>
          </a:p>
        </p:txBody>
      </p:sp>
      <p:sp>
        <p:nvSpPr>
          <p:cNvPr id="9" name="el-1789696959768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959774-19"/>
          <p:cNvSpPr txBox="1"/>
          <p:nvPr/>
        </p:nvSpPr>
        <p:spPr>
          <a:xfrm>
            <a:off x="1618845" y="1698413"/>
            <a:ext cx="494893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实训的交付物是什么？</a:t>
            </a:r>
            <a:endParaRPr/>
          </a:p>
        </p:txBody>
      </p:sp>
      <p:sp>
        <p:nvSpPr>
          <p:cNvPr id="11" name="el-1789696959772-15"/>
          <p:cNvSpPr txBox="1"/>
          <p:nvPr/>
        </p:nvSpPr>
        <p:spPr>
          <a:xfrm>
            <a:off x="1618845" y="2117408"/>
            <a:ext cx="503749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一份有可执行建议的数据报告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+五步过程文档+限时汇报。</a:t>
            </a:r>
            <a:endParaRPr/>
          </a:p>
        </p:txBody>
      </p:sp>
      <p:sp>
        <p:nvSpPr>
          <p:cNvPr id="12" name="el-1789696959768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959774-20"/>
          <p:cNvSpPr txBox="1"/>
          <p:nvPr/>
        </p:nvSpPr>
        <p:spPr>
          <a:xfrm>
            <a:off x="1618845" y="2812559"/>
            <a:ext cx="64515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分析三问指什么？</a:t>
            </a:r>
            <a:endParaRPr/>
          </a:p>
        </p:txBody>
      </p:sp>
      <p:sp>
        <p:nvSpPr>
          <p:cNvPr id="14" name="el-1789696959772-16"/>
          <p:cNvSpPr txBox="1"/>
          <p:nvPr/>
        </p:nvSpPr>
        <p:spPr>
          <a:xfrm>
            <a:off x="1618845" y="3231554"/>
            <a:ext cx="654013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发生了什么、为什么、接下来呢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——描述、诊断、预测：考核压在第三问。</a:t>
            </a:r>
            <a:endParaRPr/>
          </a:p>
        </p:txBody>
      </p:sp>
      <p:sp>
        <p:nvSpPr>
          <p:cNvPr id="15" name="el-1789696959769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959774-21"/>
          <p:cNvSpPr txBox="1"/>
          <p:nvPr/>
        </p:nvSpPr>
        <p:spPr>
          <a:xfrm>
            <a:off x="1618845" y="3926706"/>
            <a:ext cx="5308860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数据从哪来？</a:t>
            </a:r>
            <a:endParaRPr/>
          </a:p>
        </p:txBody>
      </p:sp>
      <p:sp>
        <p:nvSpPr>
          <p:cNvPr id="17" name="el-1789696959773-17"/>
          <p:cNvSpPr txBox="1"/>
          <p:nvPr/>
        </p:nvSpPr>
        <p:spPr>
          <a:xfrm>
            <a:off x="1618845" y="4345701"/>
            <a:ext cx="539742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合作企业、公开统计、自采问卷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——先有小数据：够用就好。</a:t>
            </a:r>
            <a:endParaRPr/>
          </a:p>
        </p:txBody>
      </p:sp>
      <p:sp>
        <p:nvSpPr>
          <p:cNvPr id="18" name="el-1789696959769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959775-22"/>
          <p:cNvSpPr txBox="1"/>
          <p:nvPr/>
        </p:nvSpPr>
        <p:spPr>
          <a:xfrm>
            <a:off x="1618845" y="5040852"/>
            <a:ext cx="568976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分析师的四条军规？</a:t>
            </a:r>
            <a:endParaRPr/>
          </a:p>
        </p:txBody>
      </p:sp>
      <p:sp>
        <p:nvSpPr>
          <p:cNvPr id="20" name="el-1789696959773-18"/>
          <p:cNvSpPr txBox="1"/>
          <p:nvPr/>
        </p:nvSpPr>
        <p:spPr>
          <a:xfrm>
            <a:off x="1618845" y="5459847"/>
            <a:ext cx="577832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口径先行、样本意识、相关慎言、结论有界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——素养决定走多远。</a:t>
            </a:r>
            <a:endParaRPr/>
          </a:p>
        </p:txBody>
      </p:sp>
      <p:sp>
        <p:nvSpPr>
          <p:cNvPr id="21" name="el-178969695976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6959762-4"/>
          <p:cNvSpPr txBox="1"/>
          <p:nvPr/>
        </p:nvSpPr>
        <p:spPr>
          <a:xfrm>
            <a:off x="518923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3" name="el-1789696959763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960034-31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959937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59931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959935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6959935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695993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分析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流水线</a:t>
            </a:r>
            <a:endParaRPr/>
          </a:p>
        </p:txBody>
      </p:sp>
      <p:sp>
        <p:nvSpPr>
          <p:cNvPr id="8" name="el-1789696959936-7"/>
          <p:cNvSpPr txBox="1"/>
          <p:nvPr/>
        </p:nvSpPr>
        <p:spPr>
          <a:xfrm>
            <a:off x="4266133" y="3676737"/>
            <a:ext cx="790624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PIPELINE</a:t>
            </a:r>
            <a:endParaRPr/>
          </a:p>
        </p:txBody>
      </p:sp>
      <p:sp>
        <p:nvSpPr>
          <p:cNvPr id="9" name="el-1789696959938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分析五步</a:t>
            </a:r>
            <a:endParaRPr/>
          </a:p>
        </p:txBody>
      </p:sp>
      <p:sp>
        <p:nvSpPr>
          <p:cNvPr id="10" name="el-1789696959939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方法对照</a:t>
            </a:r>
            <a:endParaRPr/>
          </a:p>
        </p:txBody>
      </p:sp>
      <p:sp>
        <p:nvSpPr>
          <p:cNvPr id="11" name="el-1789696959939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清洗四查</a:t>
            </a:r>
            <a:endParaRPr/>
          </a:p>
        </p:txBody>
      </p:sp>
      <p:sp>
        <p:nvSpPr>
          <p:cNvPr id="12" name="el-1789696959940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好差之辨</a:t>
            </a:r>
            <a:endParaRPr/>
          </a:p>
        </p:txBody>
      </p:sp>
      <p:sp>
        <p:nvSpPr>
          <p:cNvPr id="13" name="el-178969695993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项目八</a:t>
            </a:r>
            <a:endParaRPr/>
          </a:p>
        </p:txBody>
      </p:sp>
      <p:sp>
        <p:nvSpPr>
          <p:cNvPr id="14" name="el-178969695993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59960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59968-16"/>
          <p:cNvCxnSpPr/>
          <p:nvPr/>
        </p:nvCxnSpPr>
        <p:spPr>
          <a:xfrm>
            <a:off x="685629" y="1871605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59969-17"/>
          <p:cNvCxnSpPr/>
          <p:nvPr/>
        </p:nvCxnSpPr>
        <p:spPr>
          <a:xfrm>
            <a:off x="2884758" y="1871605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59969-18"/>
          <p:cNvCxnSpPr/>
          <p:nvPr/>
        </p:nvCxnSpPr>
        <p:spPr>
          <a:xfrm>
            <a:off x="4855494" y="1871605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59969-19"/>
          <p:cNvCxnSpPr/>
          <p:nvPr/>
        </p:nvCxnSpPr>
        <p:spPr>
          <a:xfrm>
            <a:off x="7287333" y="1871605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959969-20"/>
          <p:cNvCxnSpPr/>
          <p:nvPr/>
        </p:nvCxnSpPr>
        <p:spPr>
          <a:xfrm>
            <a:off x="9719172" y="1871605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959958-8"/>
          <p:cNvCxnSpPr/>
          <p:nvPr/>
        </p:nvCxnSpPr>
        <p:spPr>
          <a:xfrm>
            <a:off x="685629" y="474401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959962-11"/>
          <p:cNvSpPr/>
          <p:nvPr/>
        </p:nvSpPr>
        <p:spPr>
          <a:xfrm>
            <a:off x="685629" y="468687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6959963-12"/>
          <p:cNvSpPr/>
          <p:nvPr/>
        </p:nvSpPr>
        <p:spPr>
          <a:xfrm>
            <a:off x="3361484" y="468687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6959963-13"/>
          <p:cNvSpPr/>
          <p:nvPr/>
        </p:nvSpPr>
        <p:spPr>
          <a:xfrm>
            <a:off x="6037340" y="468687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6959964-14"/>
          <p:cNvSpPr/>
          <p:nvPr/>
        </p:nvSpPr>
        <p:spPr>
          <a:xfrm>
            <a:off x="8713196" y="468687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6959964-15"/>
          <p:cNvSpPr/>
          <p:nvPr/>
        </p:nvSpPr>
        <p:spPr>
          <a:xfrm>
            <a:off x="11389052" y="468687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6959956-4"/>
          <p:cNvCxnSpPr/>
          <p:nvPr/>
        </p:nvCxnSpPr>
        <p:spPr>
          <a:xfrm>
            <a:off x="685629" y="512968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695995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6959960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分析流水线</a:t>
            </a:r>
            <a:endParaRPr/>
          </a:p>
        </p:txBody>
      </p:sp>
      <p:sp>
        <p:nvSpPr>
          <p:cNvPr id="17" name="el-178969695995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分析五步：从问题到结论</a:t>
            </a:r>
            <a:endParaRPr/>
          </a:p>
        </p:txBody>
      </p:sp>
      <p:sp>
        <p:nvSpPr>
          <p:cNvPr id="18" name="el-1789696959972-26"/>
          <p:cNvSpPr txBox="1"/>
          <p:nvPr/>
        </p:nvSpPr>
        <p:spPr>
          <a:xfrm>
            <a:off x="685629" y="2043013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步①</a:t>
            </a:r>
            <a:endParaRPr/>
          </a:p>
        </p:txBody>
      </p:sp>
      <p:sp>
        <p:nvSpPr>
          <p:cNvPr id="19" name="el-1789696959973-27"/>
          <p:cNvSpPr txBox="1"/>
          <p:nvPr/>
        </p:nvSpPr>
        <p:spPr>
          <a:xfrm>
            <a:off x="685629" y="2376304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提问</a:t>
            </a:r>
            <a:endParaRPr/>
          </a:p>
        </p:txBody>
      </p:sp>
      <p:sp>
        <p:nvSpPr>
          <p:cNvPr id="20" name="el-1789696959973-28"/>
          <p:cNvSpPr txBox="1"/>
          <p:nvPr/>
        </p:nvSpPr>
        <p:spPr>
          <a:xfrm>
            <a:off x="685629" y="2730427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定方向</a:t>
            </a:r>
            <a:endParaRPr/>
          </a:p>
        </p:txBody>
      </p:sp>
      <p:sp>
        <p:nvSpPr>
          <p:cNvPr id="21" name="el-1789696959970-21"/>
          <p:cNvSpPr txBox="1"/>
          <p:nvPr/>
        </p:nvSpPr>
        <p:spPr>
          <a:xfrm>
            <a:off x="685629" y="3082764"/>
            <a:ext cx="1742044" cy="132795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把业务问题翻译成数据问题——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「该不该关店」变成「入住率结构如何」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：问对了就成了一半。</a:t>
            </a:r>
            <a:endParaRPr/>
          </a:p>
        </p:txBody>
      </p:sp>
      <p:sp>
        <p:nvSpPr>
          <p:cNvPr id="22" name="el-1789696959973-29"/>
          <p:cNvSpPr txBox="1"/>
          <p:nvPr/>
        </p:nvSpPr>
        <p:spPr>
          <a:xfrm>
            <a:off x="2884758" y="2043013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步②</a:t>
            </a:r>
            <a:endParaRPr/>
          </a:p>
        </p:txBody>
      </p:sp>
      <p:sp>
        <p:nvSpPr>
          <p:cNvPr id="23" name="el-1789696959973-30"/>
          <p:cNvSpPr txBox="1"/>
          <p:nvPr/>
        </p:nvSpPr>
        <p:spPr>
          <a:xfrm>
            <a:off x="2884758" y="2376304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取数</a:t>
            </a:r>
            <a:endParaRPr/>
          </a:p>
        </p:txBody>
      </p:sp>
      <p:sp>
        <p:nvSpPr>
          <p:cNvPr id="24" name="el-1789696959973-31"/>
          <p:cNvSpPr txBox="1"/>
          <p:nvPr/>
        </p:nvSpPr>
        <p:spPr>
          <a:xfrm>
            <a:off x="2884758" y="2730427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备原料</a:t>
            </a:r>
            <a:endParaRPr/>
          </a:p>
        </p:txBody>
      </p:sp>
      <p:sp>
        <p:nvSpPr>
          <p:cNvPr id="25" name="el-1789696959971-22"/>
          <p:cNvSpPr txBox="1"/>
          <p:nvPr/>
        </p:nvSpPr>
        <p:spPr>
          <a:xfrm>
            <a:off x="2884758" y="3082764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选字段定范围——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三年十一月逐日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：范围围着问题转。</a:t>
            </a:r>
            <a:endParaRPr/>
          </a:p>
        </p:txBody>
      </p:sp>
      <p:sp>
        <p:nvSpPr>
          <p:cNvPr id="26" name="el-1789696959974-32"/>
          <p:cNvSpPr txBox="1"/>
          <p:nvPr/>
        </p:nvSpPr>
        <p:spPr>
          <a:xfrm>
            <a:off x="4855494" y="2043013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步③</a:t>
            </a:r>
            <a:endParaRPr/>
          </a:p>
        </p:txBody>
      </p:sp>
      <p:sp>
        <p:nvSpPr>
          <p:cNvPr id="27" name="el-1789696959974-33"/>
          <p:cNvSpPr txBox="1"/>
          <p:nvPr/>
        </p:nvSpPr>
        <p:spPr>
          <a:xfrm>
            <a:off x="4855494" y="2376304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清洗</a:t>
            </a:r>
            <a:endParaRPr/>
          </a:p>
        </p:txBody>
      </p:sp>
      <p:sp>
        <p:nvSpPr>
          <p:cNvPr id="28" name="el-1789696959974-34"/>
          <p:cNvSpPr txBox="1"/>
          <p:nvPr/>
        </p:nvSpPr>
        <p:spPr>
          <a:xfrm>
            <a:off x="4855494" y="2730427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保质量</a:t>
            </a:r>
            <a:endParaRPr/>
          </a:p>
        </p:txBody>
      </p:sp>
      <p:sp>
        <p:nvSpPr>
          <p:cNvPr id="29" name="el-1789696959971-23"/>
          <p:cNvSpPr txBox="1"/>
          <p:nvPr/>
        </p:nvSpPr>
        <p:spPr>
          <a:xfrm>
            <a:off x="4855494" y="3082764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四查缺失重复异常口径——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脏数据进垃圾出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：这步占全流程六成时间。</a:t>
            </a:r>
            <a:endParaRPr/>
          </a:p>
        </p:txBody>
      </p:sp>
      <p:sp>
        <p:nvSpPr>
          <p:cNvPr id="30" name="el-1789696959975-35"/>
          <p:cNvSpPr txBox="1"/>
          <p:nvPr/>
        </p:nvSpPr>
        <p:spPr>
          <a:xfrm>
            <a:off x="7287333" y="2043013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步④</a:t>
            </a:r>
            <a:endParaRPr/>
          </a:p>
        </p:txBody>
      </p:sp>
      <p:sp>
        <p:nvSpPr>
          <p:cNvPr id="31" name="el-1789696959975-36"/>
          <p:cNvSpPr txBox="1"/>
          <p:nvPr/>
        </p:nvSpPr>
        <p:spPr>
          <a:xfrm>
            <a:off x="7287333" y="2376304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</a:t>
            </a:r>
            <a:endParaRPr/>
          </a:p>
        </p:txBody>
      </p:sp>
      <p:sp>
        <p:nvSpPr>
          <p:cNvPr id="32" name="el-1789696959975-37"/>
          <p:cNvSpPr txBox="1"/>
          <p:nvPr/>
        </p:nvSpPr>
        <p:spPr>
          <a:xfrm>
            <a:off x="7287333" y="2730427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出洞察</a:t>
            </a:r>
            <a:endParaRPr/>
          </a:p>
        </p:txBody>
      </p:sp>
      <p:sp>
        <p:nvSpPr>
          <p:cNvPr id="33" name="el-1789696959972-24"/>
          <p:cNvSpPr txBox="1"/>
          <p:nvPr/>
        </p:nvSpPr>
        <p:spPr>
          <a:xfrm>
            <a:off x="7287333" y="3082764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对比细分找差异——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周末68%对周中22%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：差异即洞察的矿脉。</a:t>
            </a:r>
            <a:endParaRPr/>
          </a:p>
        </p:txBody>
      </p:sp>
      <p:sp>
        <p:nvSpPr>
          <p:cNvPr id="34" name="el-1789696959975-38"/>
          <p:cNvSpPr txBox="1"/>
          <p:nvPr/>
        </p:nvSpPr>
        <p:spPr>
          <a:xfrm>
            <a:off x="9719172" y="2043013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步⑤</a:t>
            </a:r>
            <a:endParaRPr/>
          </a:p>
        </p:txBody>
      </p:sp>
      <p:sp>
        <p:nvSpPr>
          <p:cNvPr id="35" name="el-1789696959975-39"/>
          <p:cNvSpPr txBox="1"/>
          <p:nvPr/>
        </p:nvSpPr>
        <p:spPr>
          <a:xfrm>
            <a:off x="9719172" y="2376304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结论</a:t>
            </a:r>
            <a:endParaRPr/>
          </a:p>
        </p:txBody>
      </p:sp>
      <p:sp>
        <p:nvSpPr>
          <p:cNvPr id="36" name="el-1789696959976-40"/>
          <p:cNvSpPr txBox="1"/>
          <p:nvPr/>
        </p:nvSpPr>
        <p:spPr>
          <a:xfrm>
            <a:off x="9719172" y="2730427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给动作</a:t>
            </a:r>
            <a:endParaRPr/>
          </a:p>
        </p:txBody>
      </p:sp>
      <p:sp>
        <p:nvSpPr>
          <p:cNvPr id="37" name="el-1789696959972-25"/>
          <p:cNvSpPr txBox="1"/>
          <p:nvPr/>
        </p:nvSpPr>
        <p:spPr>
          <a:xfrm>
            <a:off x="9719172" y="3082764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一句话结论一条建议——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什么时候对谁做什么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：决策者只看这页。</a:t>
            </a:r>
            <a:endParaRPr/>
          </a:p>
        </p:txBody>
      </p:sp>
      <p:sp>
        <p:nvSpPr>
          <p:cNvPr id="38" name="el-1789696959955-2"/>
          <p:cNvSpPr txBox="1"/>
          <p:nvPr/>
        </p:nvSpPr>
        <p:spPr>
          <a:xfrm>
            <a:off x="685629" y="532489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五步是流水线——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两头是业务，中间才是技术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：从业务中来，回业务中去。</a:t>
            </a:r>
            <a:endParaRPr/>
          </a:p>
        </p:txBody>
      </p:sp>
      <p:sp>
        <p:nvSpPr>
          <p:cNvPr id="39" name="el-1789696959956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分析流水线</a:t>
            </a:r>
            <a:endParaRPr/>
          </a:p>
        </p:txBody>
      </p:sp>
      <p:sp>
        <p:nvSpPr>
          <p:cNvPr id="40" name="el-1789696959956-6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41" name="el-178969695995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0002-2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6959997-22"/>
          <p:cNvGraphicFramePr/>
          <p:nvPr/>
        </p:nvGraphicFramePr>
        <p:xfrm>
          <a:off x="685629" y="2184066"/>
          <a:ext cx="10817695" cy="237113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2183060"/>
                <a:gridCol w="2183060"/>
                <a:gridCol w="3740752"/>
                <a:gridCol w="2710822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问题类型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常用方法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典型问题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产出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有多少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描述统计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入住率、客单价多少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一张经营底片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差在哪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对比细分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周末和周中差多少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差异定位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为什么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归因分析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差的原因是什么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因果线索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会怎样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趋势外推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下月客流多少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预测区间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6959999-25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5998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960002-3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分析流水线</a:t>
            </a:r>
            <a:endParaRPr/>
          </a:p>
        </p:txBody>
      </p:sp>
      <p:sp>
        <p:nvSpPr>
          <p:cNvPr id="7" name="el-1789696959999-2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方法对照：问题对方法</a:t>
            </a:r>
            <a:endParaRPr/>
          </a:p>
        </p:txBody>
      </p:sp>
      <p:sp>
        <p:nvSpPr>
          <p:cNvPr id="8" name="el-1789696959999-23"/>
          <p:cNvSpPr txBox="1"/>
          <p:nvPr/>
        </p:nvSpPr>
        <p:spPr>
          <a:xfrm>
            <a:off x="685629" y="500276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方法跟着问题走——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别拿着锤子找钉子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：先问要回答什么，再选什么方法。</a:t>
            </a:r>
            <a:endParaRPr/>
          </a:p>
        </p:txBody>
      </p:sp>
      <p:sp>
        <p:nvSpPr>
          <p:cNvPr id="9" name="el-1789696960000-26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分析流水线</a:t>
            </a:r>
            <a:endParaRPr/>
          </a:p>
        </p:txBody>
      </p:sp>
      <p:sp>
        <p:nvSpPr>
          <p:cNvPr id="10" name="el-1789696960000-27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11" name="el-1789696960000-2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017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0174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960177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960179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60179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960179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96017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960176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分析流水线</a:t>
            </a:r>
            <a:endParaRPr/>
          </a:p>
        </p:txBody>
      </p:sp>
      <p:sp>
        <p:nvSpPr>
          <p:cNvPr id="10" name="el-178969696017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清洗四查：脏数据的体检</a:t>
            </a:r>
            <a:endParaRPr/>
          </a:p>
        </p:txBody>
      </p:sp>
      <p:sp>
        <p:nvSpPr>
          <p:cNvPr id="11" name="el-1789696960176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质检流程</a:t>
            </a:r>
            <a:endParaRPr/>
          </a:p>
        </p:txBody>
      </p:sp>
      <p:sp>
        <p:nvSpPr>
          <p:cNvPr id="12" name="el-1789696960177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四查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过关</a:t>
            </a:r>
            <a:endParaRPr/>
          </a:p>
        </p:txBody>
      </p:sp>
      <p:sp>
        <p:nvSpPr>
          <p:cNvPr id="13" name="el-1789696960176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清洗占全流程六成时间——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最枯燥也最要命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6960177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四查一项不能省。</a:t>
            </a:r>
            <a:endParaRPr/>
          </a:p>
        </p:txBody>
      </p:sp>
      <p:sp>
        <p:nvSpPr>
          <p:cNvPr id="15" name="el-1789696960180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6960189-25"/>
          <p:cNvSpPr txBox="1"/>
          <p:nvPr/>
        </p:nvSpPr>
        <p:spPr>
          <a:xfrm>
            <a:off x="5218395" y="1964749"/>
            <a:ext cx="521312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查缺失</a:t>
            </a:r>
            <a:endParaRPr/>
          </a:p>
        </p:txBody>
      </p:sp>
      <p:sp>
        <p:nvSpPr>
          <p:cNvPr id="17" name="el-1789696960187-21"/>
          <p:cNvSpPr txBox="1"/>
          <p:nvPr/>
        </p:nvSpPr>
        <p:spPr>
          <a:xfrm>
            <a:off x="5218395" y="2326608"/>
            <a:ext cx="530892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哪些字段是空的——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空得有没有规律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：系统性缺失是预警信号。</a:t>
            </a:r>
            <a:endParaRPr/>
          </a:p>
        </p:txBody>
      </p:sp>
      <p:sp>
        <p:nvSpPr>
          <p:cNvPr id="18" name="el-1789696960181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6960190-26"/>
          <p:cNvSpPr txBox="1"/>
          <p:nvPr/>
        </p:nvSpPr>
        <p:spPr>
          <a:xfrm>
            <a:off x="5218395" y="2926682"/>
            <a:ext cx="430847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查重复</a:t>
            </a:r>
            <a:endParaRPr/>
          </a:p>
        </p:txBody>
      </p:sp>
      <p:sp>
        <p:nvSpPr>
          <p:cNvPr id="20" name="el-1789696960188-22"/>
          <p:cNvSpPr txBox="1"/>
          <p:nvPr/>
        </p:nvSpPr>
        <p:spPr>
          <a:xfrm>
            <a:off x="5218395" y="3288541"/>
            <a:ext cx="440427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一单录了两次吗——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重复即虚增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：先把水分挤干净。</a:t>
            </a:r>
            <a:endParaRPr/>
          </a:p>
        </p:txBody>
      </p:sp>
      <p:sp>
        <p:nvSpPr>
          <p:cNvPr id="21" name="el-1789696960181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6960190-27"/>
          <p:cNvSpPr txBox="1"/>
          <p:nvPr/>
        </p:nvSpPr>
        <p:spPr>
          <a:xfrm>
            <a:off x="5218395" y="3888615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查异常</a:t>
            </a:r>
            <a:endParaRPr/>
          </a:p>
        </p:txBody>
      </p:sp>
      <p:sp>
        <p:nvSpPr>
          <p:cNvPr id="23" name="el-1789696960188-23"/>
          <p:cNvSpPr txBox="1"/>
          <p:nvPr/>
        </p:nvSpPr>
        <p:spPr>
          <a:xfrm>
            <a:off x="5218395" y="4250475"/>
            <a:ext cx="476613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负数房价、千岁游客——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异常值先查录入错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：别急着删。</a:t>
            </a:r>
            <a:endParaRPr/>
          </a:p>
        </p:txBody>
      </p:sp>
      <p:sp>
        <p:nvSpPr>
          <p:cNvPr id="24" name="el-1789696960182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6960190-28"/>
          <p:cNvSpPr txBox="1"/>
          <p:nvPr/>
        </p:nvSpPr>
        <p:spPr>
          <a:xfrm>
            <a:off x="5218395" y="4850548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查口径</a:t>
            </a:r>
            <a:endParaRPr/>
          </a:p>
        </p:txBody>
      </p:sp>
      <p:sp>
        <p:nvSpPr>
          <p:cNvPr id="26" name="el-1789696960189-24"/>
          <p:cNvSpPr txBox="1"/>
          <p:nvPr/>
        </p:nvSpPr>
        <p:spPr>
          <a:xfrm>
            <a:off x="5218395" y="5212408"/>
            <a:ext cx="494706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今年含税去年不含——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口径不齐比较失效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：统一后再分析。</a:t>
            </a:r>
            <a:endParaRPr/>
          </a:p>
        </p:txBody>
      </p:sp>
      <p:sp>
        <p:nvSpPr>
          <p:cNvPr id="27" name="el-1789696960172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分析流水线</a:t>
            </a:r>
            <a:endParaRPr/>
          </a:p>
        </p:txBody>
      </p:sp>
      <p:sp>
        <p:nvSpPr>
          <p:cNvPr id="28" name="el-1789696960173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9" name="el-178969696017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020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0209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0206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020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960209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分析流水线</a:t>
            </a:r>
            <a:endParaRPr/>
          </a:p>
        </p:txBody>
      </p:sp>
      <p:sp>
        <p:nvSpPr>
          <p:cNvPr id="7" name="el-178969696020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好差之辨：两张图</a:t>
            </a:r>
            <a:endParaRPr/>
          </a:p>
        </p:txBody>
      </p:sp>
      <p:sp>
        <p:nvSpPr>
          <p:cNvPr id="8" name="el-1789696960211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差图表 · 技巧炫技</a:t>
            </a:r>
            <a:endParaRPr/>
          </a:p>
        </p:txBody>
      </p:sp>
      <p:sp>
        <p:nvSpPr>
          <p:cNvPr id="9" name="el-1789696960211-14"/>
          <p:cNvSpPr txBox="1"/>
          <p:nvPr/>
        </p:nvSpPr>
        <p:spPr>
          <a:xfrm>
            <a:off x="685629" y="3066545"/>
            <a:ext cx="5423512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"3D饼图十二个色块"</a:t>
            </a:r>
            <a:endParaRPr/>
          </a:p>
        </p:txBody>
      </p:sp>
      <p:sp>
        <p:nvSpPr>
          <p:cNvPr id="10" name="el-1789696960210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立体效果、彩虹配色、图例盖住数据——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看图三分钟找不到重点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：炫技是给同行看的。</a:t>
            </a:r>
            <a:endParaRPr/>
          </a:p>
        </p:txBody>
      </p:sp>
      <p:sp>
        <p:nvSpPr>
          <p:cNvPr id="11" name="el-1789696960211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好图表 · 结论直达</a:t>
            </a:r>
            <a:endParaRPr/>
          </a:p>
        </p:txBody>
      </p:sp>
      <p:sp>
        <p:nvSpPr>
          <p:cNvPr id="12" name="el-1789696960212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"周末撑住了整个十一月"</a:t>
            </a:r>
            <a:endParaRPr/>
          </a:p>
        </p:txBody>
      </p:sp>
      <p:sp>
        <p:nvSpPr>
          <p:cNvPr id="13" name="el-1789696960211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标题即结论、一图一观点、色不过三——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三秒读到洞察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：图表是给决策者看的。</a:t>
            </a:r>
            <a:endParaRPr/>
          </a:p>
        </p:txBody>
      </p:sp>
      <p:sp>
        <p:nvSpPr>
          <p:cNvPr id="14" name="el-1789696960205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图表的唯一标准：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外行三秒能懂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——决策者没空研究你的图例：把话说清楚是本分。</a:t>
            </a:r>
            <a:endParaRPr/>
          </a:p>
        </p:txBody>
      </p:sp>
      <p:sp>
        <p:nvSpPr>
          <p:cNvPr id="15" name="el-1789696960206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分析流水线</a:t>
            </a:r>
            <a:endParaRPr/>
          </a:p>
        </p:txBody>
      </p:sp>
      <p:sp>
        <p:nvSpPr>
          <p:cNvPr id="16" name="el-1789696960206-6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17" name="el-178969696020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022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0226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0222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022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960225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分析流水线</a:t>
            </a:r>
            <a:endParaRPr/>
          </a:p>
        </p:txBody>
      </p:sp>
      <p:sp>
        <p:nvSpPr>
          <p:cNvPr id="7" name="el-1789696960222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AI分析：能替与替不了</a:t>
            </a:r>
            <a:endParaRPr/>
          </a:p>
        </p:txBody>
      </p:sp>
      <p:sp>
        <p:nvSpPr>
          <p:cNvPr id="8" name="el-1789696960227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能替的 · 体力环节</a:t>
            </a:r>
            <a:endParaRPr/>
          </a:p>
        </p:txBody>
      </p:sp>
      <p:sp>
        <p:nvSpPr>
          <p:cNvPr id="9" name="el-1789696960227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"代码已生成，请运行"</a:t>
            </a:r>
            <a:endParaRPr/>
          </a:p>
        </p:txBody>
      </p:sp>
      <p:sp>
        <p:nvSpPr>
          <p:cNvPr id="10" name="el-1789696960227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写清洗代码、跑统计模型、生成图表初稿——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技术门槛塌方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：不会代码也能做分析。</a:t>
            </a:r>
            <a:endParaRPr/>
          </a:p>
        </p:txBody>
      </p:sp>
      <p:sp>
        <p:nvSpPr>
          <p:cNvPr id="11" name="el-1789696960228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替不了的 · 判断环节</a:t>
            </a:r>
            <a:endParaRPr/>
          </a:p>
        </p:txBody>
      </p:sp>
      <p:sp>
        <p:nvSpPr>
          <p:cNvPr id="12" name="el-1789696960228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"这个数该信吗"</a:t>
            </a:r>
            <a:endParaRPr/>
          </a:p>
        </p:txBody>
      </p:sp>
      <p:sp>
        <p:nvSpPr>
          <p:cNvPr id="13" name="el-1789696960227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提对问题、选对指标、读出业务含义——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AI给输出，人给解读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：数字背后的生意只有你懂。</a:t>
            </a:r>
            <a:endParaRPr/>
          </a:p>
        </p:txBody>
      </p:sp>
      <p:sp>
        <p:nvSpPr>
          <p:cNvPr id="14" name="el-1789696960222-2"/>
          <p:cNvSpPr txBox="1"/>
          <p:nvPr/>
        </p:nvSpPr>
        <p:spPr>
          <a:xfrm>
            <a:off x="685629" y="455847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AI塌掉的是技术门槛——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问题意识与业务解读成了新门槛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：这是分析师的护城河。</a:t>
            </a:r>
            <a:endParaRPr/>
          </a:p>
        </p:txBody>
      </p:sp>
      <p:sp>
        <p:nvSpPr>
          <p:cNvPr id="15" name="el-1789696960222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分析流水线</a:t>
            </a:r>
            <a:endParaRPr/>
          </a:p>
        </p:txBody>
      </p:sp>
      <p:sp>
        <p:nvSpPr>
          <p:cNvPr id="16" name="el-1789696960222-6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17" name="el-178969696022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038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0380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960389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960384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960389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6960384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960390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6960383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96037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6960382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分析流水线</a:t>
            </a:r>
            <a:endParaRPr/>
          </a:p>
        </p:txBody>
      </p:sp>
      <p:sp>
        <p:nvSpPr>
          <p:cNvPr id="12" name="el-178969696037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先算账：一份报告的时间</a:t>
            </a:r>
            <a:endParaRPr/>
          </a:p>
        </p:txBody>
      </p:sp>
      <p:sp>
        <p:nvSpPr>
          <p:cNvPr id="13" name="el-1789696960385-15"/>
          <p:cNvSpPr txBox="1"/>
          <p:nvPr/>
        </p:nvSpPr>
        <p:spPr>
          <a:xfrm>
            <a:off x="685629" y="2693526"/>
            <a:ext cx="4077734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传统：手工清洗+查表计算+排版制图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1周</a:t>
            </a:r>
            <a:endParaRPr/>
          </a:p>
        </p:txBody>
      </p:sp>
      <p:sp>
        <p:nvSpPr>
          <p:cNvPr id="14" name="el-1789696960388-19"/>
          <p:cNvSpPr txBox="1"/>
          <p:nvPr/>
        </p:nvSpPr>
        <p:spPr>
          <a:xfrm>
            <a:off x="685629" y="3169657"/>
            <a:ext cx="20158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1天</a:t>
            </a:r>
            <a:endParaRPr/>
          </a:p>
        </p:txBody>
      </p:sp>
      <p:sp>
        <p:nvSpPr>
          <p:cNvPr id="15" name="el-1789696960383-10"/>
          <p:cNvSpPr txBox="1"/>
          <p:nvPr/>
        </p:nvSpPr>
        <p:spPr>
          <a:xfrm>
            <a:off x="685629" y="4160010"/>
            <a:ext cx="3970932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AI辅助：代码生成+自动可视化（学生实训实测带）</a:t>
            </a:r>
            <a:endParaRPr/>
          </a:p>
        </p:txBody>
      </p:sp>
      <p:sp>
        <p:nvSpPr>
          <p:cNvPr id="16" name="el-1789696960383-11"/>
          <p:cNvSpPr txBox="1"/>
          <p:nvPr/>
        </p:nvSpPr>
        <p:spPr>
          <a:xfrm>
            <a:off x="5923069" y="1737545"/>
            <a:ext cx="58609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一份报告从1周到1天</a:t>
            </a:r>
            <a:endParaRPr/>
          </a:p>
        </p:txBody>
      </p:sp>
      <p:sp>
        <p:nvSpPr>
          <p:cNvPr id="17" name="el-1789696960388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18" name="el-1789696960386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清洗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四查代码一键生成——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六成时间压缩到一成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：枯燥环节大幅自动化。</a:t>
            </a:r>
            <a:endParaRPr/>
          </a:p>
        </p:txBody>
      </p:sp>
      <p:sp>
        <p:nvSpPr>
          <p:cNvPr id="19" name="el-1789696960389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20" name="el-1789696960387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制图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图表初稿自动出——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人只管改标题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：标题即结论那句话。</a:t>
            </a:r>
            <a:endParaRPr/>
          </a:p>
        </p:txBody>
      </p:sp>
      <p:sp>
        <p:nvSpPr>
          <p:cNvPr id="21" name="el-1789696960390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花在</a:t>
            </a:r>
            <a:endParaRPr/>
          </a:p>
        </p:txBody>
      </p:sp>
      <p:sp>
        <p:nvSpPr>
          <p:cNvPr id="22" name="el-1789696960388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解读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省下的时间砸进业务——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数字背后的原因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：AI算得出差32%说不出为什么。</a:t>
            </a:r>
            <a:endParaRPr/>
          </a:p>
        </p:txBody>
      </p:sp>
      <p:sp>
        <p:nvSpPr>
          <p:cNvPr id="23" name="el-1789696960382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省下的时间不是让你早下班——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是用来把结论磨准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：分析的价值全在最后一步。</a:t>
            </a:r>
            <a:endParaRPr/>
          </a:p>
        </p:txBody>
      </p:sp>
      <p:sp>
        <p:nvSpPr>
          <p:cNvPr id="24" name="el-1789696960379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分析流水线</a:t>
            </a:r>
            <a:endParaRPr/>
          </a:p>
        </p:txBody>
      </p:sp>
      <p:sp>
        <p:nvSpPr>
          <p:cNvPr id="25" name="el-1789696960379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6" name="el-178969696037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040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0404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0404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0405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6040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60404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696040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分析流水线：四问四答</a:t>
            </a:r>
            <a:endParaRPr/>
          </a:p>
        </p:txBody>
      </p:sp>
      <p:sp>
        <p:nvSpPr>
          <p:cNvPr id="9" name="el-1789696960406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960410-19"/>
          <p:cNvSpPr txBox="1"/>
          <p:nvPr/>
        </p:nvSpPr>
        <p:spPr>
          <a:xfrm>
            <a:off x="1618845" y="1698413"/>
            <a:ext cx="597172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分析五步的顺序？</a:t>
            </a:r>
            <a:endParaRPr/>
          </a:p>
        </p:txBody>
      </p:sp>
      <p:sp>
        <p:nvSpPr>
          <p:cNvPr id="11" name="el-1789696960408-15"/>
          <p:cNvSpPr txBox="1"/>
          <p:nvPr/>
        </p:nvSpPr>
        <p:spPr>
          <a:xfrm>
            <a:off x="1618845" y="2117408"/>
            <a:ext cx="630406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提问-取数-清洗-分析-结论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——两头是业务：从业务中来回业务中去。</a:t>
            </a:r>
            <a:endParaRPr/>
          </a:p>
        </p:txBody>
      </p:sp>
      <p:sp>
        <p:nvSpPr>
          <p:cNvPr id="12" name="el-1789696960406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960410-20"/>
          <p:cNvSpPr txBox="1"/>
          <p:nvPr/>
        </p:nvSpPr>
        <p:spPr>
          <a:xfrm>
            <a:off x="1618845" y="2812559"/>
            <a:ext cx="511840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清洗为什么占六成时间？</a:t>
            </a:r>
            <a:endParaRPr/>
          </a:p>
        </p:txBody>
      </p:sp>
      <p:sp>
        <p:nvSpPr>
          <p:cNvPr id="14" name="el-1789696960409-16"/>
          <p:cNvSpPr txBox="1"/>
          <p:nvPr/>
        </p:nvSpPr>
        <p:spPr>
          <a:xfrm>
            <a:off x="1618845" y="3231554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脏数据进垃圾出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——四查一项不能省：地基不牢全盘皆输。</a:t>
            </a:r>
            <a:endParaRPr/>
          </a:p>
        </p:txBody>
      </p:sp>
      <p:sp>
        <p:nvSpPr>
          <p:cNvPr id="15" name="el-1789696960406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960410-21"/>
          <p:cNvSpPr txBox="1"/>
          <p:nvPr/>
        </p:nvSpPr>
        <p:spPr>
          <a:xfrm>
            <a:off x="1618845" y="3926706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好图表的标准？</a:t>
            </a:r>
            <a:endParaRPr/>
          </a:p>
        </p:txBody>
      </p:sp>
      <p:sp>
        <p:nvSpPr>
          <p:cNvPr id="17" name="el-1789696960409-17"/>
          <p:cNvSpPr txBox="1"/>
          <p:nvPr/>
        </p:nvSpPr>
        <p:spPr>
          <a:xfrm>
            <a:off x="1618845" y="4345701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外行三秒能懂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——标题即结论、一图一观点：炫技给同行看没意义。</a:t>
            </a:r>
            <a:endParaRPr/>
          </a:p>
        </p:txBody>
      </p:sp>
      <p:sp>
        <p:nvSpPr>
          <p:cNvPr id="18" name="el-1789696960406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960411-22"/>
          <p:cNvSpPr txBox="1"/>
          <p:nvPr/>
        </p:nvSpPr>
        <p:spPr>
          <a:xfrm>
            <a:off x="1618845" y="5040852"/>
            <a:ext cx="52707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AI分析的边界？</a:t>
            </a:r>
            <a:endParaRPr/>
          </a:p>
        </p:txBody>
      </p:sp>
      <p:sp>
        <p:nvSpPr>
          <p:cNvPr id="20" name="el-1789696960410-18"/>
          <p:cNvSpPr txBox="1"/>
          <p:nvPr/>
        </p:nvSpPr>
        <p:spPr>
          <a:xfrm>
            <a:off x="1618845" y="5459847"/>
            <a:ext cx="52069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替体力不替判断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——问题、指标、解读在人：这是护城河。</a:t>
            </a:r>
            <a:endParaRPr/>
          </a:p>
        </p:txBody>
      </p:sp>
      <p:sp>
        <p:nvSpPr>
          <p:cNvPr id="21" name="el-178969696040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6960401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3" name="el-178969696040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960451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960424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0420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960423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6960423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6960423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预测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实战</a:t>
            </a:r>
            <a:endParaRPr/>
          </a:p>
        </p:txBody>
      </p:sp>
      <p:sp>
        <p:nvSpPr>
          <p:cNvPr id="8" name="el-1789696960423-7"/>
          <p:cNvSpPr txBox="1"/>
          <p:nvPr/>
        </p:nvSpPr>
        <p:spPr>
          <a:xfrm>
            <a:off x="4266133" y="3676737"/>
            <a:ext cx="767465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FORECAST</a:t>
            </a:r>
            <a:endParaRPr/>
          </a:p>
        </p:txBody>
      </p:sp>
      <p:sp>
        <p:nvSpPr>
          <p:cNvPr id="9" name="el-178969696042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流程对比</a:t>
            </a:r>
            <a:endParaRPr/>
          </a:p>
        </p:txBody>
      </p:sp>
      <p:sp>
        <p:nvSpPr>
          <p:cNvPr id="10" name="el-1789696960425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预测三法</a:t>
            </a:r>
            <a:endParaRPr/>
          </a:p>
        </p:txBody>
      </p:sp>
      <p:sp>
        <p:nvSpPr>
          <p:cNvPr id="11" name="el-1789696960426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三周节奏</a:t>
            </a:r>
            <a:endParaRPr/>
          </a:p>
        </p:txBody>
      </p:sp>
      <p:sp>
        <p:nvSpPr>
          <p:cNvPr id="12" name="el-1789696960426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实战复盘</a:t>
            </a:r>
            <a:endParaRPr/>
          </a:p>
        </p:txBody>
      </p:sp>
      <p:sp>
        <p:nvSpPr>
          <p:cNvPr id="13" name="el-1789696960421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项目八</a:t>
            </a:r>
            <a:endParaRPr/>
          </a:p>
        </p:txBody>
      </p:sp>
      <p:sp>
        <p:nvSpPr>
          <p:cNvPr id="14" name="el-1789696960421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0588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6960591-21"/>
          <p:cNvGraphicFramePr/>
          <p:nvPr/>
        </p:nvGraphicFramePr>
        <p:xfrm>
          <a:off x="685629" y="2526881"/>
          <a:ext cx="5027943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467971"/>
                <a:gridCol w="3559972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做法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清洗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Excel手工逐行筛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计算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查表按计算器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建模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统计软件高门槛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制图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一图一图手工调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6960589-10"/>
          <p:cNvCxnSpPr/>
          <p:nvPr/>
        </p:nvCxnSpPr>
        <p:spPr>
          <a:xfrm>
            <a:off x="6099237" y="2136453"/>
            <a:ext cx="914" cy="248540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el-1789696960593-32"/>
          <p:cNvGraphicFramePr/>
          <p:nvPr/>
        </p:nvGraphicFramePr>
        <p:xfrm>
          <a:off x="6484903" y="2526881"/>
          <a:ext cx="5018420" cy="2094976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296266"/>
                <a:gridCol w="3722154"/>
              </a:tblGrid>
              <a:tr h="418995"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环节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  <a:tc>
                  <a:txBody>
                    <a:bodyPr lIns="133317" tIns="85704" rIns="133317" bIns="85704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2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做法</a:t>
                      </a:r>
                      <a:endParaRPr/>
                    </a:p>
                  </a:txBody>
                  <a:tcPr marL="0" marR="0" marT="0" marB="0">
                    <a:solidFill>
                      <a:srgbClr val="24486B"/>
                    </a:solidFill>
                  </a:tcPr>
                </a:tc>
              </a:tr>
              <a:tr h="414234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清洗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四查代码一键生成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计算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自然语言出结果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建模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AI搭模型人验假设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18995"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制图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33317" tIns="76181" rIns="133317" bIns="76181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2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初稿自动出人改标题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6" name="el-1789696960586-4"/>
          <p:cNvCxnSpPr/>
          <p:nvPr/>
        </p:nvCxnSpPr>
        <p:spPr>
          <a:xfrm>
            <a:off x="685629" y="487420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96058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96058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9" name="el-1789696960586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工作方式：传统 vs AI辅助</a:t>
            </a:r>
            <a:endParaRPr/>
          </a:p>
        </p:txBody>
      </p:sp>
      <p:sp>
        <p:nvSpPr>
          <p:cNvPr id="10" name="el-1789696960593-33"/>
          <p:cNvSpPr txBox="1"/>
          <p:nvPr/>
        </p:nvSpPr>
        <p:spPr>
          <a:xfrm>
            <a:off x="685629" y="2136453"/>
            <a:ext cx="53282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传统分析 · 手艺密集</a:t>
            </a:r>
            <a:endParaRPr/>
          </a:p>
        </p:txBody>
      </p:sp>
      <p:sp>
        <p:nvSpPr>
          <p:cNvPr id="11" name="el-1789696960593-34"/>
          <p:cNvSpPr txBox="1"/>
          <p:nvPr/>
        </p:nvSpPr>
        <p:spPr>
          <a:xfrm>
            <a:off x="6484903" y="2136453"/>
            <a:ext cx="5434559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56">
                <a:solidFill>
                  <a:srgbClr val="000000"/>
                </a:solidFill>
                <a:latin typeface="SimHei"/>
                <a:ea typeface="SimHei"/>
                <a:cs typeface="SimHei"/>
              </a:rPr>
              <a:t>AI辅助 · 判断密集</a:t>
            </a:r>
            <a:endParaRPr/>
          </a:p>
        </p:txBody>
      </p:sp>
      <p:sp>
        <p:nvSpPr>
          <p:cNvPr id="12" name="el-1789696960586-2"/>
          <p:cNvSpPr txBox="1"/>
          <p:nvPr/>
        </p:nvSpPr>
        <p:spPr>
          <a:xfrm>
            <a:off x="685629" y="505037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方式变了，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严谨的标准没变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——口径、样本、边界：变的只是抵达速度。</a:t>
            </a:r>
            <a:endParaRPr/>
          </a:p>
        </p:txBody>
      </p:sp>
      <p:sp>
        <p:nvSpPr>
          <p:cNvPr id="13" name="el-1789696960586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14" name="el-1789696960586-6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15" name="el-178969696058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060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0609-11"/>
          <p:cNvCxnSpPr/>
          <p:nvPr/>
        </p:nvCxnSpPr>
        <p:spPr>
          <a:xfrm>
            <a:off x="4145910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0609-12"/>
          <p:cNvCxnSpPr/>
          <p:nvPr/>
        </p:nvCxnSpPr>
        <p:spPr>
          <a:xfrm>
            <a:off x="7601579" y="2160260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0606-6"/>
          <p:cNvCxnSpPr/>
          <p:nvPr/>
        </p:nvCxnSpPr>
        <p:spPr>
          <a:xfrm>
            <a:off x="685629" y="476469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606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6060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8" name="el-178969696060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预测三法：按样本量选</a:t>
            </a:r>
            <a:endParaRPr/>
          </a:p>
        </p:txBody>
      </p:sp>
      <p:sp>
        <p:nvSpPr>
          <p:cNvPr id="9" name="el-1789696960611-13"/>
          <p:cNvSpPr txBox="1"/>
          <p:nvPr/>
        </p:nvSpPr>
        <p:spPr>
          <a:xfrm>
            <a:off x="685629" y="2255486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法一 · 移动平均</a:t>
            </a:r>
            <a:endParaRPr/>
          </a:p>
        </p:txBody>
      </p:sp>
      <p:sp>
        <p:nvSpPr>
          <p:cNvPr id="10" name="el-1789696960611-14"/>
          <p:cNvSpPr txBox="1"/>
          <p:nvPr/>
        </p:nvSpPr>
        <p:spPr>
          <a:xfrm>
            <a:off x="685629" y="2569732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看趋势</a:t>
            </a:r>
            <a:endParaRPr/>
          </a:p>
        </p:txBody>
      </p:sp>
      <p:sp>
        <p:nvSpPr>
          <p:cNvPr id="11" name="el-1789696960611-15"/>
          <p:cNvSpPr txBox="1"/>
          <p:nvPr/>
        </p:nvSpPr>
        <p:spPr>
          <a:xfrm>
            <a:off x="685629" y="2979205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最简单</a:t>
            </a:r>
            <a:endParaRPr/>
          </a:p>
        </p:txBody>
      </p:sp>
      <p:sp>
        <p:nvSpPr>
          <p:cNvPr id="12" name="el-1789696960611-16"/>
          <p:cNvSpPr txBox="1"/>
          <p:nvPr/>
        </p:nvSpPr>
        <p:spPr>
          <a:xfrm>
            <a:off x="4455395" y="2255486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法二 · 回归分析</a:t>
            </a:r>
            <a:endParaRPr/>
          </a:p>
        </p:txBody>
      </p:sp>
      <p:sp>
        <p:nvSpPr>
          <p:cNvPr id="13" name="el-1789696960611-17"/>
          <p:cNvSpPr txBox="1"/>
          <p:nvPr/>
        </p:nvSpPr>
        <p:spPr>
          <a:xfrm>
            <a:off x="4455395" y="2569732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找关系</a:t>
            </a:r>
            <a:endParaRPr/>
          </a:p>
        </p:txBody>
      </p:sp>
      <p:sp>
        <p:nvSpPr>
          <p:cNvPr id="14" name="el-1789696960612-18"/>
          <p:cNvSpPr txBox="1"/>
          <p:nvPr/>
        </p:nvSpPr>
        <p:spPr>
          <a:xfrm>
            <a:off x="4455395" y="2979205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最常用</a:t>
            </a:r>
            <a:endParaRPr/>
          </a:p>
        </p:txBody>
      </p:sp>
      <p:sp>
        <p:nvSpPr>
          <p:cNvPr id="15" name="el-1789696960612-19"/>
          <p:cNvSpPr txBox="1"/>
          <p:nvPr/>
        </p:nvSpPr>
        <p:spPr>
          <a:xfrm>
            <a:off x="7911064" y="2255486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法三 · 机器学习</a:t>
            </a:r>
            <a:endParaRPr/>
          </a:p>
        </p:txBody>
      </p:sp>
      <p:sp>
        <p:nvSpPr>
          <p:cNvPr id="16" name="el-1789696960612-20"/>
          <p:cNvSpPr txBox="1"/>
          <p:nvPr/>
        </p:nvSpPr>
        <p:spPr>
          <a:xfrm>
            <a:off x="7911064" y="2569732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喂样本</a:t>
            </a:r>
            <a:endParaRPr/>
          </a:p>
        </p:txBody>
      </p:sp>
      <p:sp>
        <p:nvSpPr>
          <p:cNvPr id="17" name="el-1789696960612-21"/>
          <p:cNvSpPr txBox="1"/>
          <p:nvPr/>
        </p:nvSpPr>
        <p:spPr>
          <a:xfrm>
            <a:off x="7911064" y="2979205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最黑箱</a:t>
            </a:r>
            <a:endParaRPr/>
          </a:p>
        </p:txBody>
      </p:sp>
      <p:sp>
        <p:nvSpPr>
          <p:cNvPr id="18" name="el-1789696960608-10"/>
          <p:cNvSpPr txBox="1"/>
          <p:nvPr/>
        </p:nvSpPr>
        <p:spPr>
          <a:xfrm>
            <a:off x="685629" y="501704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选型建议</a:t>
            </a:r>
            <a:endParaRPr/>
          </a:p>
        </p:txBody>
      </p:sp>
      <p:sp>
        <p:nvSpPr>
          <p:cNvPr id="19" name="el-1789696960607-8"/>
          <p:cNvSpPr txBox="1"/>
          <p:nvPr/>
        </p:nvSpPr>
        <p:spPr>
          <a:xfrm>
            <a:off x="1753799" y="4959910"/>
            <a:ext cx="990504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实训数据量</a:t>
            </a:r>
            <a:r>
              <a:rPr b="1" sz="1789">
                <a:solidFill>
                  <a:srgbClr val="24486B"/>
                </a:solidFill>
                <a:latin typeface="SimSun"/>
                <a:ea typeface="SimSun"/>
                <a:cs typeface="SimSun"/>
              </a:rPr>
              <a:t>推荐回归起步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——能解释、好汇报：机器学习留给样本够的小组，简单方法先跑通。</a:t>
            </a:r>
            <a:endParaRPr/>
          </a:p>
        </p:txBody>
      </p:sp>
      <p:sp>
        <p:nvSpPr>
          <p:cNvPr id="20" name="el-178969696060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21" name="el-1789696960604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2" name="el-178969696060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  <p:sp>
        <p:nvSpPr>
          <p:cNvPr id="23" name="el-1789696960616-31"/>
          <p:cNvSpPr/>
          <p:nvPr/>
        </p:nvSpPr>
        <p:spPr>
          <a:xfrm>
            <a:off x="685629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6960617-32"/>
          <p:cNvSpPr/>
          <p:nvPr/>
        </p:nvSpPr>
        <p:spPr>
          <a:xfrm>
            <a:off x="685629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960617-33"/>
          <p:cNvSpPr/>
          <p:nvPr/>
        </p:nvSpPr>
        <p:spPr>
          <a:xfrm>
            <a:off x="685629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960617-34"/>
          <p:cNvSpPr/>
          <p:nvPr/>
        </p:nvSpPr>
        <p:spPr>
          <a:xfrm>
            <a:off x="4455395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960617-35"/>
          <p:cNvSpPr/>
          <p:nvPr/>
        </p:nvSpPr>
        <p:spPr>
          <a:xfrm>
            <a:off x="4455395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6960618-36"/>
          <p:cNvSpPr/>
          <p:nvPr/>
        </p:nvSpPr>
        <p:spPr>
          <a:xfrm>
            <a:off x="4455395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6960618-37"/>
          <p:cNvSpPr/>
          <p:nvPr/>
        </p:nvSpPr>
        <p:spPr>
          <a:xfrm>
            <a:off x="7911064" y="349342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6960618-38"/>
          <p:cNvSpPr/>
          <p:nvPr/>
        </p:nvSpPr>
        <p:spPr>
          <a:xfrm>
            <a:off x="7911064" y="385528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6960619-39"/>
          <p:cNvSpPr/>
          <p:nvPr/>
        </p:nvSpPr>
        <p:spPr>
          <a:xfrm>
            <a:off x="7911064" y="4217145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6960615-22"/>
          <p:cNvSpPr txBox="1"/>
          <p:nvPr/>
        </p:nvSpPr>
        <p:spPr>
          <a:xfrm>
            <a:off x="857036" y="336963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近几期均值外推</a:t>
            </a:r>
            <a:endParaRPr/>
          </a:p>
        </p:txBody>
      </p:sp>
      <p:sp>
        <p:nvSpPr>
          <p:cNvPr id="33" name="el-1789696960615-23"/>
          <p:cNvSpPr txBox="1"/>
          <p:nvPr/>
        </p:nvSpPr>
        <p:spPr>
          <a:xfrm>
            <a:off x="857036" y="3731492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数据少也能用</a:t>
            </a:r>
            <a:endParaRPr/>
          </a:p>
        </p:txBody>
      </p:sp>
      <p:sp>
        <p:nvSpPr>
          <p:cNvPr id="34" name="el-1789696960615-24"/>
          <p:cNvSpPr txBox="1"/>
          <p:nvPr/>
        </p:nvSpPr>
        <p:spPr>
          <a:xfrm>
            <a:off x="857036" y="4093351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波动被抹平是弱点</a:t>
            </a:r>
            <a:endParaRPr/>
          </a:p>
        </p:txBody>
      </p:sp>
      <p:sp>
        <p:nvSpPr>
          <p:cNvPr id="35" name="el-1789696960615-25"/>
          <p:cNvSpPr txBox="1"/>
          <p:nvPr/>
        </p:nvSpPr>
        <p:spPr>
          <a:xfrm>
            <a:off x="4626802" y="336963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找自变量定系数</a:t>
            </a:r>
            <a:endParaRPr/>
          </a:p>
        </p:txBody>
      </p:sp>
      <p:sp>
        <p:nvSpPr>
          <p:cNvPr id="36" name="el-1789696960615-26"/>
          <p:cNvSpPr txBox="1"/>
          <p:nvPr/>
        </p:nvSpPr>
        <p:spPr>
          <a:xfrm>
            <a:off x="4626802" y="3731492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解释性强好汇报</a:t>
            </a:r>
            <a:endParaRPr/>
          </a:p>
        </p:txBody>
      </p:sp>
      <p:sp>
        <p:nvSpPr>
          <p:cNvPr id="37" name="el-1789696960616-27"/>
          <p:cNvSpPr txBox="1"/>
          <p:nvPr/>
        </p:nvSpPr>
        <p:spPr>
          <a:xfrm>
            <a:off x="4626802" y="4093351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样本几十条起步</a:t>
            </a:r>
            <a:endParaRPr/>
          </a:p>
        </p:txBody>
      </p:sp>
      <p:sp>
        <p:nvSpPr>
          <p:cNvPr id="38" name="el-1789696960616-28"/>
          <p:cNvSpPr txBox="1"/>
          <p:nvPr/>
        </p:nvSpPr>
        <p:spPr>
          <a:xfrm>
            <a:off x="8082471" y="336963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大样本才发挥</a:t>
            </a:r>
            <a:endParaRPr/>
          </a:p>
        </p:txBody>
      </p:sp>
      <p:sp>
        <p:nvSpPr>
          <p:cNvPr id="39" name="el-1789696960616-29"/>
          <p:cNvSpPr txBox="1"/>
          <p:nvPr/>
        </p:nvSpPr>
        <p:spPr>
          <a:xfrm>
            <a:off x="8082471" y="3731492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精度高但难解释</a:t>
            </a:r>
            <a:endParaRPr/>
          </a:p>
        </p:txBody>
      </p:sp>
      <p:sp>
        <p:nvSpPr>
          <p:cNvPr id="40" name="el-1789696960616-30"/>
          <p:cNvSpPr txBox="1"/>
          <p:nvPr/>
        </p:nvSpPr>
        <p:spPr>
          <a:xfrm>
            <a:off x="8082471" y="4093351"/>
            <a:ext cx="3554169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决策者常不买账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0633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0630-5"/>
          <p:cNvCxnSpPr/>
          <p:nvPr/>
        </p:nvCxnSpPr>
        <p:spPr>
          <a:xfrm>
            <a:off x="685629" y="481022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06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960634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6" name="el-1789696960630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三周节奏：分析日历</a:t>
            </a:r>
            <a:endParaRPr/>
          </a:p>
        </p:txBody>
      </p:sp>
      <p:sp>
        <p:nvSpPr>
          <p:cNvPr id="7" name="el-1789696960629-3"/>
          <p:cNvSpPr txBox="1"/>
          <p:nvPr/>
        </p:nvSpPr>
        <p:spPr>
          <a:xfrm>
            <a:off x="685629" y="5005440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节奏的意义：</a:t>
            </a:r>
            <a:r>
              <a:rPr b="1" sz="157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分析不过夜、结论不过周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——拖到最后一周的组，连清洗都做不完。</a:t>
            </a:r>
            <a:endParaRPr/>
          </a:p>
        </p:txBody>
      </p:sp>
      <p:sp>
        <p:nvSpPr>
          <p:cNvPr id="8" name="el-1789696960630-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9" name="el-1789696960631-7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10" name="el-1789696960631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  <p:cxnSp>
        <p:nvCxnSpPr>
          <p:cNvPr id="11" name="el-1789696960629-2"/>
          <p:cNvCxnSpPr/>
          <p:nvPr/>
        </p:nvCxnSpPr>
        <p:spPr>
          <a:xfrm>
            <a:off x="742764" y="2428976"/>
            <a:ext cx="10703423" cy="914"/>
          </a:xfrm>
          <a:prstGeom prst="line">
            <a:avLst/>
          </a:prstGeom>
          <a:ln w="19045" cap="flat">
            <a:solidFill>
              <a:srgbClr val="2448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960634-11"/>
          <p:cNvSpPr/>
          <p:nvPr/>
        </p:nvSpPr>
        <p:spPr>
          <a:xfrm>
            <a:off x="685629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6960635-12"/>
          <p:cNvSpPr/>
          <p:nvPr/>
        </p:nvSpPr>
        <p:spPr>
          <a:xfrm>
            <a:off x="247201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6960635-13"/>
          <p:cNvSpPr/>
          <p:nvPr/>
        </p:nvSpPr>
        <p:spPr>
          <a:xfrm>
            <a:off x="4953101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6960635-14"/>
          <p:cNvSpPr/>
          <p:nvPr/>
        </p:nvSpPr>
        <p:spPr>
          <a:xfrm>
            <a:off x="693797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6960635-15"/>
          <p:cNvSpPr/>
          <p:nvPr/>
        </p:nvSpPr>
        <p:spPr>
          <a:xfrm>
            <a:off x="9121330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6960639-21"/>
          <p:cNvSpPr txBox="1"/>
          <p:nvPr/>
        </p:nvSpPr>
        <p:spPr>
          <a:xfrm>
            <a:off x="685629" y="2647996"/>
            <a:ext cx="194046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W1</a:t>
            </a:r>
            <a:endParaRPr/>
          </a:p>
        </p:txBody>
      </p:sp>
      <p:sp>
        <p:nvSpPr>
          <p:cNvPr id="18" name="el-1789696960639-22"/>
          <p:cNvSpPr txBox="1"/>
          <p:nvPr/>
        </p:nvSpPr>
        <p:spPr>
          <a:xfrm>
            <a:off x="685629" y="301937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认数周</a:t>
            </a:r>
            <a:endParaRPr/>
          </a:p>
        </p:txBody>
      </p:sp>
      <p:sp>
        <p:nvSpPr>
          <p:cNvPr id="19" name="el-1789696960637-16"/>
          <p:cNvSpPr txBox="1"/>
          <p:nvPr/>
        </p:nvSpPr>
        <p:spPr>
          <a:xfrm>
            <a:off x="685629" y="3419329"/>
            <a:ext cx="1595931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认领数据提好问题——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口径逐字段问清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：问题写进开题一页纸。</a:t>
            </a:r>
            <a:endParaRPr/>
          </a:p>
        </p:txBody>
      </p:sp>
      <p:sp>
        <p:nvSpPr>
          <p:cNvPr id="20" name="el-1789696960639-23"/>
          <p:cNvSpPr txBox="1"/>
          <p:nvPr/>
        </p:nvSpPr>
        <p:spPr>
          <a:xfrm>
            <a:off x="2472012" y="2647996"/>
            <a:ext cx="263516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W2前</a:t>
            </a:r>
            <a:endParaRPr/>
          </a:p>
        </p:txBody>
      </p:sp>
      <p:sp>
        <p:nvSpPr>
          <p:cNvPr id="21" name="el-1789696960639-24"/>
          <p:cNvSpPr txBox="1"/>
          <p:nvPr/>
        </p:nvSpPr>
        <p:spPr>
          <a:xfrm>
            <a:off x="2472012" y="301937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清洗周</a:t>
            </a:r>
            <a:endParaRPr/>
          </a:p>
        </p:txBody>
      </p:sp>
      <p:sp>
        <p:nvSpPr>
          <p:cNvPr id="22" name="el-1789696960637-17"/>
          <p:cNvSpPr txBox="1"/>
          <p:nvPr/>
        </p:nvSpPr>
        <p:spPr>
          <a:xfrm>
            <a:off x="2472012" y="3419329"/>
            <a:ext cx="229063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四查做完存干净版——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脏版净版分开存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：可回溯是职业习惯。</a:t>
            </a:r>
            <a:endParaRPr/>
          </a:p>
        </p:txBody>
      </p:sp>
      <p:sp>
        <p:nvSpPr>
          <p:cNvPr id="23" name="el-1789696960640-25"/>
          <p:cNvSpPr txBox="1"/>
          <p:nvPr/>
        </p:nvSpPr>
        <p:spPr>
          <a:xfrm>
            <a:off x="4953101" y="2647996"/>
            <a:ext cx="2138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W2后</a:t>
            </a:r>
            <a:endParaRPr/>
          </a:p>
        </p:txBody>
      </p:sp>
      <p:sp>
        <p:nvSpPr>
          <p:cNvPr id="24" name="el-1789696960640-26"/>
          <p:cNvSpPr txBox="1"/>
          <p:nvPr/>
        </p:nvSpPr>
        <p:spPr>
          <a:xfrm>
            <a:off x="4953101" y="301937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分析周</a:t>
            </a:r>
            <a:endParaRPr/>
          </a:p>
        </p:txBody>
      </p:sp>
      <p:sp>
        <p:nvSpPr>
          <p:cNvPr id="25" name="el-1789696960638-18"/>
          <p:cNvSpPr txBox="1"/>
          <p:nvPr/>
        </p:nvSpPr>
        <p:spPr>
          <a:xfrm>
            <a:off x="4953101" y="3419329"/>
            <a:ext cx="1794418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对比细分跑模型——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主图表迭代三版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：差异即洞察。</a:t>
            </a:r>
            <a:endParaRPr/>
          </a:p>
        </p:txBody>
      </p:sp>
      <p:sp>
        <p:nvSpPr>
          <p:cNvPr id="26" name="el-1789696960640-27"/>
          <p:cNvSpPr txBox="1"/>
          <p:nvPr/>
        </p:nvSpPr>
        <p:spPr>
          <a:xfrm>
            <a:off x="6937972" y="2647996"/>
            <a:ext cx="233743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W3前</a:t>
            </a:r>
            <a:endParaRPr/>
          </a:p>
        </p:txBody>
      </p:sp>
      <p:sp>
        <p:nvSpPr>
          <p:cNvPr id="27" name="el-1789696960640-28"/>
          <p:cNvSpPr txBox="1"/>
          <p:nvPr/>
        </p:nvSpPr>
        <p:spPr>
          <a:xfrm>
            <a:off x="6937972" y="301937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结论周</a:t>
            </a:r>
            <a:endParaRPr/>
          </a:p>
        </p:txBody>
      </p:sp>
      <p:sp>
        <p:nvSpPr>
          <p:cNvPr id="28" name="el-1789696960638-19"/>
          <p:cNvSpPr txBox="1"/>
          <p:nvPr/>
        </p:nvSpPr>
        <p:spPr>
          <a:xfrm>
            <a:off x="6937972" y="341932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一条结论一条建议——</a:t>
            </a:r>
            <a:r>
              <a:rPr b="1"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组内盲讲互评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：外行听不懂就重写。</a:t>
            </a:r>
            <a:endParaRPr/>
          </a:p>
        </p:txBody>
      </p:sp>
      <p:sp>
        <p:nvSpPr>
          <p:cNvPr id="29" name="el-1789696960641-29"/>
          <p:cNvSpPr txBox="1"/>
          <p:nvPr/>
        </p:nvSpPr>
        <p:spPr>
          <a:xfrm>
            <a:off x="9121330" y="2647996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6960641-30"/>
          <p:cNvSpPr txBox="1"/>
          <p:nvPr/>
        </p:nvSpPr>
        <p:spPr>
          <a:xfrm>
            <a:off x="9121330" y="2867017"/>
            <a:ext cx="2536070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W3后</a:t>
            </a:r>
            <a:endParaRPr/>
          </a:p>
        </p:txBody>
      </p:sp>
      <p:sp>
        <p:nvSpPr>
          <p:cNvPr id="31" name="el-1789696960641-31"/>
          <p:cNvSpPr txBox="1"/>
          <p:nvPr/>
        </p:nvSpPr>
        <p:spPr>
          <a:xfrm>
            <a:off x="9121330" y="323839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答辩汇报</a:t>
            </a:r>
            <a:endParaRPr/>
          </a:p>
        </p:txBody>
      </p:sp>
      <p:sp>
        <p:nvSpPr>
          <p:cNvPr id="32" name="el-1789696960639-20"/>
          <p:cNvSpPr txBox="1"/>
          <p:nvPr/>
        </p:nvSpPr>
        <p:spPr>
          <a:xfrm>
            <a:off x="9121330" y="363834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八分钟结论先行——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答辩追问环节</a:t>
            </a: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：考官专问「为什么」。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079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0795-6"/>
          <p:cNvCxnSpPr/>
          <p:nvPr/>
        </p:nvCxnSpPr>
        <p:spPr>
          <a:xfrm>
            <a:off x="4013784" y="2035573"/>
            <a:ext cx="914" cy="3391838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0799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0799-13"/>
          <p:cNvCxnSpPr/>
          <p:nvPr/>
        </p:nvCxnSpPr>
        <p:spPr>
          <a:xfrm>
            <a:off x="4627993" y="4485267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6079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60797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8" name="el-178969696079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答辩评分：三个维度</a:t>
            </a:r>
            <a:endParaRPr/>
          </a:p>
        </p:txBody>
      </p:sp>
      <p:sp>
        <p:nvSpPr>
          <p:cNvPr id="9" name="el-1789696960797-10"/>
          <p:cNvSpPr txBox="1"/>
          <p:nvPr/>
        </p:nvSpPr>
        <p:spPr>
          <a:xfrm>
            <a:off x="685629" y="2671654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汇报答辩时长上限</a:t>
            </a:r>
            <a:endParaRPr/>
          </a:p>
        </p:txBody>
      </p:sp>
      <p:sp>
        <p:nvSpPr>
          <p:cNvPr id="10" name="el-1789696960797-11"/>
          <p:cNvSpPr txBox="1"/>
          <p:nvPr/>
        </p:nvSpPr>
        <p:spPr>
          <a:xfrm>
            <a:off x="685629" y="3043036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8分钟</a:t>
            </a:r>
            <a:endParaRPr/>
          </a:p>
        </p:txBody>
      </p:sp>
      <p:sp>
        <p:nvSpPr>
          <p:cNvPr id="11" name="el-1789696960797-8"/>
          <p:cNvSpPr txBox="1"/>
          <p:nvPr/>
        </p:nvSpPr>
        <p:spPr>
          <a:xfrm>
            <a:off x="685629" y="4212384"/>
            <a:ext cx="2790127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结论先行限时讲——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超时即扣分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：电梯里讲不清的结论不算想清了。</a:t>
            </a:r>
            <a:endParaRPr/>
          </a:p>
        </p:txBody>
      </p:sp>
      <p:sp>
        <p:nvSpPr>
          <p:cNvPr id="12" name="el-1789696960800-14"/>
          <p:cNvSpPr txBox="1"/>
          <p:nvPr/>
        </p:nvSpPr>
        <p:spPr>
          <a:xfrm>
            <a:off x="4627993" y="2226025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严谨</a:t>
            </a:r>
            <a:endParaRPr/>
          </a:p>
        </p:txBody>
      </p:sp>
      <p:sp>
        <p:nvSpPr>
          <p:cNvPr id="13" name="el-1789696960803-20"/>
          <p:cNvSpPr txBox="1"/>
          <p:nvPr/>
        </p:nvSpPr>
        <p:spPr>
          <a:xfrm>
            <a:off x="6075431" y="2187935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方法与口径</a:t>
            </a:r>
            <a:endParaRPr/>
          </a:p>
        </p:txBody>
      </p:sp>
      <p:sp>
        <p:nvSpPr>
          <p:cNvPr id="14" name="el-1789696960802-17"/>
          <p:cNvSpPr txBox="1"/>
          <p:nvPr/>
        </p:nvSpPr>
        <p:spPr>
          <a:xfrm>
            <a:off x="6075431" y="2540272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四查做没做、口径问没问——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地基分占大头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：歪楼再漂亮也是歪的。</a:t>
            </a:r>
            <a:endParaRPr/>
          </a:p>
        </p:txBody>
      </p:sp>
      <p:sp>
        <p:nvSpPr>
          <p:cNvPr id="15" name="el-1789696960800-15"/>
          <p:cNvSpPr txBox="1"/>
          <p:nvPr/>
        </p:nvSpPr>
        <p:spPr>
          <a:xfrm>
            <a:off x="4627993" y="3453253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洞察</a:t>
            </a:r>
            <a:endParaRPr/>
          </a:p>
        </p:txBody>
      </p:sp>
      <p:sp>
        <p:nvSpPr>
          <p:cNvPr id="16" name="el-1789696960803-21"/>
          <p:cNvSpPr txBox="1"/>
          <p:nvPr/>
        </p:nvSpPr>
        <p:spPr>
          <a:xfrm>
            <a:off x="6075431" y="3415162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结论的价值</a:t>
            </a:r>
            <a:endParaRPr/>
          </a:p>
        </p:txBody>
      </p:sp>
      <p:sp>
        <p:nvSpPr>
          <p:cNvPr id="17" name="el-1789696960803-18"/>
          <p:cNvSpPr txBox="1"/>
          <p:nvPr/>
        </p:nvSpPr>
        <p:spPr>
          <a:xfrm>
            <a:off x="6075431" y="3767499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有没有「没想到」——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常识复读机不得分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：数据说了别人不知道的事。</a:t>
            </a:r>
            <a:endParaRPr/>
          </a:p>
        </p:txBody>
      </p:sp>
      <p:sp>
        <p:nvSpPr>
          <p:cNvPr id="18" name="el-1789696960800-16"/>
          <p:cNvSpPr txBox="1"/>
          <p:nvPr/>
        </p:nvSpPr>
        <p:spPr>
          <a:xfrm>
            <a:off x="4627993" y="4680480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落地</a:t>
            </a:r>
            <a:endParaRPr/>
          </a:p>
        </p:txBody>
      </p:sp>
      <p:sp>
        <p:nvSpPr>
          <p:cNvPr id="19" name="el-1789696960804-22"/>
          <p:cNvSpPr txBox="1"/>
          <p:nvPr/>
        </p:nvSpPr>
        <p:spPr>
          <a:xfrm>
            <a:off x="6075431" y="4642390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建议可执行</a:t>
            </a:r>
            <a:endParaRPr/>
          </a:p>
        </p:txBody>
      </p:sp>
      <p:sp>
        <p:nvSpPr>
          <p:cNvPr id="20" name="el-1789696960803-19"/>
          <p:cNvSpPr txBox="1"/>
          <p:nvPr/>
        </p:nvSpPr>
        <p:spPr>
          <a:xfrm>
            <a:off x="6075431" y="4994727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什么时候对谁做什么——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三要素齐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：建议落不了地等于零。</a:t>
            </a:r>
            <a:endParaRPr/>
          </a:p>
        </p:txBody>
      </p:sp>
      <p:sp>
        <p:nvSpPr>
          <p:cNvPr id="21" name="el-1789696960794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22" name="el-1789696960794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3" name="el-178969696079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082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960821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960828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0828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60822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960819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96081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960820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10" name="el-178969696081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实战复盘：淡季不该关</a:t>
            </a:r>
            <a:endParaRPr/>
          </a:p>
        </p:txBody>
      </p:sp>
      <p:sp>
        <p:nvSpPr>
          <p:cNvPr id="11" name="el-1789696960820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实战实录</a:t>
            </a:r>
            <a:endParaRPr/>
          </a:p>
        </p:txBody>
      </p:sp>
      <p:sp>
        <p:nvSpPr>
          <p:cNvPr id="12" name="el-1789696960821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任务：往届小组「山间民宿淡季决策」全流程分析</a:t>
            </a:r>
            <a:endParaRPr/>
          </a:p>
        </p:txBody>
      </p:sp>
      <p:sp>
        <p:nvSpPr>
          <p:cNvPr id="13" name="el-1789696960824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任务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三年入住数据，回答「十一月该不该歇业」</a:t>
            </a:r>
            <a:endParaRPr/>
          </a:p>
        </p:txBody>
      </p:sp>
      <p:sp>
        <p:nvSpPr>
          <p:cNvPr id="14" name="el-1789696960824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成果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结论推翻老板直觉，建议落地后淡季增收</a:t>
            </a:r>
            <a:endParaRPr/>
          </a:p>
        </p:txBody>
      </p:sp>
      <p:sp>
        <p:nvSpPr>
          <p:cNvPr id="15" name="el-1789696960829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6960826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套餐上线后周中入住翻倍——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数据结论变成真金白银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：这是分析的最高褒奖。</a:t>
            </a:r>
            <a:endParaRPr/>
          </a:p>
        </p:txBody>
      </p:sp>
      <p:sp>
        <p:nvSpPr>
          <p:cNvPr id="17" name="el-1789696960830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8" name="el-1789696960827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初版只在总量打转——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平均入住率40%看着确实该关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：不细分就等着误判。</a:t>
            </a:r>
            <a:endParaRPr/>
          </a:p>
        </p:txBody>
      </p:sp>
      <p:sp>
        <p:nvSpPr>
          <p:cNvPr id="19" name="el-1789696960830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6960828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总数会骗人结构不会——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细分是洞察的第一来源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：一个维度拆下去答案自现。</a:t>
            </a:r>
            <a:endParaRPr/>
          </a:p>
        </p:txBody>
      </p:sp>
      <p:sp>
        <p:nvSpPr>
          <p:cNvPr id="21" name="el-178969696081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22" name="el-1789696960818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3" name="el-178969696081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  <p:sp>
        <p:nvSpPr>
          <p:cNvPr id="24" name="el-1789696960829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960829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960829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960825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提问翻译（定问题）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：「该不该关」翻译成「收入结构能否覆盖成本」——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业务问题变数据问题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：这一步定生死。</a:t>
            </a:r>
            <a:endParaRPr/>
          </a:p>
        </p:txBody>
      </p:sp>
      <p:sp>
        <p:nvSpPr>
          <p:cNvPr id="28" name="el-1789696960825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细分分析（找差异）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：按周末周中拆开——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周末68%对周中22%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：塌的是周中，关店是误杀。</a:t>
            </a:r>
            <a:endParaRPr/>
          </a:p>
        </p:txBody>
      </p:sp>
      <p:sp>
        <p:nvSpPr>
          <p:cNvPr id="29" name="el-1789696960826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落地建议（给动作）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：周中做团建套餐、周末保价——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两个动作两个客群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：建议具体到执行人。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084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0841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960849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960845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960849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6960845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6960850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6960843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96083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6960843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12" name="el-178969696083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两种决策：关店与拆分</a:t>
            </a:r>
            <a:endParaRPr/>
          </a:p>
        </p:txBody>
      </p:sp>
      <p:sp>
        <p:nvSpPr>
          <p:cNvPr id="13" name="el-1789696960846-15"/>
          <p:cNvSpPr txBox="1"/>
          <p:nvPr/>
        </p:nvSpPr>
        <p:spPr>
          <a:xfrm>
            <a:off x="685629" y="2707810"/>
            <a:ext cx="3970932" cy="6570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拍脑袋决策：十一月歇业（错过周末客流示意）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亏8万</a:t>
            </a:r>
            <a:endParaRPr/>
          </a:p>
        </p:txBody>
      </p:sp>
      <p:sp>
        <p:nvSpPr>
          <p:cNvPr id="14" name="el-1789696960848-19"/>
          <p:cNvSpPr txBox="1"/>
          <p:nvPr/>
        </p:nvSpPr>
        <p:spPr>
          <a:xfrm>
            <a:off x="685629" y="3460097"/>
            <a:ext cx="36156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增收5万</a:t>
            </a:r>
            <a:endParaRPr/>
          </a:p>
        </p:txBody>
      </p:sp>
      <p:sp>
        <p:nvSpPr>
          <p:cNvPr id="15" name="el-1789696960843-10"/>
          <p:cNvSpPr txBox="1"/>
          <p:nvPr/>
        </p:nvSpPr>
        <p:spPr>
          <a:xfrm>
            <a:off x="685629" y="4450450"/>
            <a:ext cx="416519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数据决策：周中套餐+周末保价（落地后实测）</a:t>
            </a:r>
            <a:endParaRPr/>
          </a:p>
        </p:txBody>
      </p:sp>
      <p:sp>
        <p:nvSpPr>
          <p:cNvPr id="16" name="el-1789696960843-11"/>
          <p:cNvSpPr txBox="1"/>
          <p:nvPr/>
        </p:nvSpPr>
        <p:spPr>
          <a:xfrm>
            <a:off x="5923069" y="1737545"/>
            <a:ext cx="58609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24486B"/>
                </a:solidFill>
                <a:latin typeface="SimHei"/>
                <a:ea typeface="SimHei"/>
                <a:cs typeface="SimHei"/>
              </a:rPr>
              <a:t>从亏8万到增收5万</a:t>
            </a:r>
            <a:endParaRPr/>
          </a:p>
        </p:txBody>
      </p:sp>
      <p:sp>
        <p:nvSpPr>
          <p:cNvPr id="17" name="el-1789696960848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差在</a:t>
            </a:r>
            <a:endParaRPr/>
          </a:p>
        </p:txBody>
      </p:sp>
      <p:sp>
        <p:nvSpPr>
          <p:cNvPr id="18" name="el-1789696960847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视角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把淡季当一个数——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平均数掩盖了结构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：一刀切决策必误伤。</a:t>
            </a:r>
            <a:endParaRPr/>
          </a:p>
        </p:txBody>
      </p:sp>
      <p:sp>
        <p:nvSpPr>
          <p:cNvPr id="19" name="el-1789696960849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赢在</a:t>
            </a:r>
            <a:endParaRPr/>
          </a:p>
        </p:txBody>
      </p:sp>
      <p:sp>
        <p:nvSpPr>
          <p:cNvPr id="20" name="el-1789696960847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细分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按客群拆开看——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该保的保该救的救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：精准施策才是数据分析的本意。</a:t>
            </a:r>
            <a:endParaRPr/>
          </a:p>
        </p:txBody>
      </p:sp>
      <p:sp>
        <p:nvSpPr>
          <p:cNvPr id="21" name="el-1789696960850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提醒</a:t>
            </a:r>
            <a:endParaRPr/>
          </a:p>
        </p:txBody>
      </p:sp>
      <p:sp>
        <p:nvSpPr>
          <p:cNvPr id="22" name="el-1789696960848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边界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结论基于历史三年——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疫情等黑天鹅不在其中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：预测要留置信区间。</a:t>
            </a:r>
            <a:endParaRPr/>
          </a:p>
        </p:txBody>
      </p:sp>
      <p:sp>
        <p:nvSpPr>
          <p:cNvPr id="23" name="el-1789696960843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数据不是替老板做决定——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是把选项摆清楚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：决策权在人，知情权在数据。</a:t>
            </a:r>
            <a:endParaRPr/>
          </a:p>
        </p:txBody>
      </p:sp>
      <p:sp>
        <p:nvSpPr>
          <p:cNvPr id="24" name="el-178969696084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25" name="el-1789696960840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6" name="el-178969696084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611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6966116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6966110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610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966118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7" name="el-178969696610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答辩评分权重</a:t>
            </a:r>
            <a:endParaRPr/>
          </a:p>
        </p:txBody>
      </p:sp>
      <p:sp>
        <p:nvSpPr>
          <p:cNvPr id="8" name="el-1789696966118-9"/>
          <p:cNvSpPr txBox="1"/>
          <p:nvPr/>
        </p:nvSpPr>
        <p:spPr>
          <a:xfrm>
            <a:off x="685629" y="5712197"/>
            <a:ext cx="6869998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看清权重再分配精力——</a:t>
            </a:r>
            <a:r>
              <a:rPr b="1"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洞察与落地是大头</a:t>
            </a: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：别把三周全花在跑模型上。</a:t>
            </a:r>
            <a:endParaRPr/>
          </a:p>
        </p:txBody>
      </p:sp>
      <p:sp>
        <p:nvSpPr>
          <p:cNvPr id="9" name="el-1789696966124-14"/>
          <p:cNvSpPr txBox="1"/>
          <p:nvPr/>
        </p:nvSpPr>
        <p:spPr>
          <a:xfrm>
            <a:off x="8465608" y="1957309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40%</a:t>
            </a:r>
            <a:endParaRPr/>
          </a:p>
        </p:txBody>
      </p:sp>
      <p:sp>
        <p:nvSpPr>
          <p:cNvPr id="10" name="el-1789696966123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洞察价值占四成——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说出了别人不知道的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：数据分析的存在理由</a:t>
            </a:r>
            <a:endParaRPr/>
          </a:p>
        </p:txBody>
      </p:sp>
      <p:sp>
        <p:nvSpPr>
          <p:cNvPr id="11" name="el-1789696966124-15"/>
          <p:cNvSpPr txBox="1"/>
          <p:nvPr/>
        </p:nvSpPr>
        <p:spPr>
          <a:xfrm>
            <a:off x="8465608" y="3222627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30%</a:t>
            </a:r>
            <a:endParaRPr/>
          </a:p>
        </p:txBody>
      </p:sp>
      <p:sp>
        <p:nvSpPr>
          <p:cNvPr id="12" name="el-1789696966123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建议落地占三成——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三要素齐才算数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：落不了地等于零</a:t>
            </a:r>
            <a:endParaRPr/>
          </a:p>
        </p:txBody>
      </p:sp>
      <p:sp>
        <p:nvSpPr>
          <p:cNvPr id="13" name="el-1789696966125-16"/>
          <p:cNvSpPr txBox="1"/>
          <p:nvPr/>
        </p:nvSpPr>
        <p:spPr>
          <a:xfrm>
            <a:off x="8465608" y="4487945"/>
            <a:ext cx="367001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10%</a:t>
            </a:r>
            <a:endParaRPr/>
          </a:p>
        </p:txBody>
      </p:sp>
      <p:sp>
        <p:nvSpPr>
          <p:cNvPr id="14" name="el-1789696966124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工具熟练只占一成——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AI代劳了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：值钱的从来不是手速</a:t>
            </a:r>
            <a:endParaRPr/>
          </a:p>
        </p:txBody>
      </p:sp>
      <p:sp>
        <p:nvSpPr>
          <p:cNvPr id="15" name="el-1789696966107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16" name="el-1789696966108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17" name="el-178969696610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101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1017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1017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961013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96100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61015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8" name="el-178969696101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往届三坑，对症下药</a:t>
            </a:r>
            <a:endParaRPr/>
          </a:p>
        </p:txBody>
      </p:sp>
      <p:sp>
        <p:nvSpPr>
          <p:cNvPr id="9" name="el-1789696961018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坑①</a:t>
            </a:r>
            <a:endParaRPr/>
          </a:p>
        </p:txBody>
      </p:sp>
      <p:sp>
        <p:nvSpPr>
          <p:cNvPr id="10" name="el-1789696961026-21"/>
          <p:cNvSpPr txBox="1"/>
          <p:nvPr/>
        </p:nvSpPr>
        <p:spPr>
          <a:xfrm>
            <a:off x="1809298" y="1719839"/>
            <a:ext cx="550597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图表炫技</a:t>
            </a:r>
            <a:endParaRPr/>
          </a:p>
        </p:txBody>
      </p:sp>
      <p:sp>
        <p:nvSpPr>
          <p:cNvPr id="11" name="el-1789696961024-18"/>
          <p:cNvSpPr txBox="1"/>
          <p:nvPr/>
        </p:nvSpPr>
        <p:spPr>
          <a:xfrm>
            <a:off x="1809298" y="2148357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十八张图塞进汇报——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每张都半懂不懂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：图表是论据不是装饰。</a:t>
            </a:r>
            <a:endParaRPr/>
          </a:p>
        </p:txBody>
      </p:sp>
      <p:sp>
        <p:nvSpPr>
          <p:cNvPr id="12" name="el-1789696961018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坑②</a:t>
            </a:r>
            <a:endParaRPr/>
          </a:p>
        </p:txBody>
      </p:sp>
      <p:sp>
        <p:nvSpPr>
          <p:cNvPr id="13" name="el-1789696961026-22"/>
          <p:cNvSpPr txBox="1"/>
          <p:nvPr/>
        </p:nvSpPr>
        <p:spPr>
          <a:xfrm>
            <a:off x="1809298" y="2881598"/>
            <a:ext cx="550597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口径混乱</a:t>
            </a:r>
            <a:endParaRPr/>
          </a:p>
        </p:txBody>
      </p:sp>
      <p:sp>
        <p:nvSpPr>
          <p:cNvPr id="14" name="el-1789696961025-19"/>
          <p:cNvSpPr txBox="1"/>
          <p:nvPr/>
        </p:nvSpPr>
        <p:spPr>
          <a:xfrm>
            <a:off x="1809298" y="3310116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今年含税去年不含——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对比建立在流沙上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：结论越漂亮越危险。</a:t>
            </a:r>
            <a:endParaRPr/>
          </a:p>
        </p:txBody>
      </p:sp>
      <p:sp>
        <p:nvSpPr>
          <p:cNvPr id="15" name="el-1789696961019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坑③</a:t>
            </a:r>
            <a:endParaRPr/>
          </a:p>
        </p:txBody>
      </p:sp>
      <p:sp>
        <p:nvSpPr>
          <p:cNvPr id="16" name="el-1789696961026-23"/>
          <p:cNvSpPr txBox="1"/>
          <p:nvPr/>
        </p:nvSpPr>
        <p:spPr>
          <a:xfrm>
            <a:off x="1809298" y="4043358"/>
            <a:ext cx="550597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结论悬空</a:t>
            </a:r>
            <a:endParaRPr/>
          </a:p>
        </p:txBody>
      </p:sp>
      <p:sp>
        <p:nvSpPr>
          <p:cNvPr id="17" name="el-1789696961025-20"/>
          <p:cNvSpPr txBox="1"/>
          <p:nvPr/>
        </p:nvSpPr>
        <p:spPr>
          <a:xfrm>
            <a:off x="1809298" y="4471876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「建议加强营销」——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正确的废话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：没有动作的建议是安慰剂。</a:t>
            </a:r>
            <a:endParaRPr/>
          </a:p>
        </p:txBody>
      </p:sp>
      <p:sp>
        <p:nvSpPr>
          <p:cNvPr id="18" name="el-1789696961015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对症下药</a:t>
            </a:r>
            <a:endParaRPr/>
          </a:p>
        </p:txBody>
      </p:sp>
      <p:sp>
        <p:nvSpPr>
          <p:cNvPr id="19" name="el-1789696961020-15"/>
          <p:cNvSpPr txBox="1"/>
          <p:nvPr/>
        </p:nvSpPr>
        <p:spPr>
          <a:xfrm>
            <a:off x="2236030" y="5462228"/>
            <a:ext cx="249499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一图一论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砍到三张图以内</a:t>
            </a:r>
            <a:endParaRPr/>
          </a:p>
        </p:txBody>
      </p:sp>
      <p:sp>
        <p:nvSpPr>
          <p:cNvPr id="20" name="el-1789696961020-16"/>
          <p:cNvSpPr txBox="1"/>
          <p:nvPr/>
        </p:nvSpPr>
        <p:spPr>
          <a:xfrm>
            <a:off x="4831390" y="5462228"/>
            <a:ext cx="285685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口径卡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每个指标建一张口径卡</a:t>
            </a:r>
            <a:endParaRPr/>
          </a:p>
        </p:txBody>
      </p:sp>
      <p:sp>
        <p:nvSpPr>
          <p:cNvPr id="21" name="el-1789696961021-17"/>
          <p:cNvSpPr txBox="1"/>
          <p:nvPr/>
        </p:nvSpPr>
        <p:spPr>
          <a:xfrm>
            <a:off x="7788609" y="5462228"/>
            <a:ext cx="2856851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三要素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时间对象动作缺一不可</a:t>
            </a:r>
            <a:endParaRPr/>
          </a:p>
        </p:txBody>
      </p:sp>
      <p:sp>
        <p:nvSpPr>
          <p:cNvPr id="22" name="el-178969696101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预测实战</a:t>
            </a:r>
            <a:endParaRPr/>
          </a:p>
        </p:txBody>
      </p:sp>
      <p:sp>
        <p:nvSpPr>
          <p:cNvPr id="23" name="el-1789696961012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4" name="el-178969696101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104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1043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1044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1044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6103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61042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8" name="el-178969696103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预测实战：四问四答</a:t>
            </a:r>
            <a:endParaRPr/>
          </a:p>
        </p:txBody>
      </p:sp>
      <p:sp>
        <p:nvSpPr>
          <p:cNvPr id="9" name="el-1789696961045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961051-19"/>
          <p:cNvSpPr txBox="1"/>
          <p:nvPr/>
        </p:nvSpPr>
        <p:spPr>
          <a:xfrm>
            <a:off x="1618845" y="1698413"/>
            <a:ext cx="58802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预测方法怎么选？</a:t>
            </a:r>
            <a:endParaRPr/>
          </a:p>
        </p:txBody>
      </p:sp>
      <p:sp>
        <p:nvSpPr>
          <p:cNvPr id="11" name="el-1789696961049-15"/>
          <p:cNvSpPr txBox="1"/>
          <p:nvPr/>
        </p:nvSpPr>
        <p:spPr>
          <a:xfrm>
            <a:off x="1618845" y="2117408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按样本量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——回归起步最稳：能解释好汇报，机器学习留给大样本。</a:t>
            </a:r>
            <a:endParaRPr/>
          </a:p>
        </p:txBody>
      </p:sp>
      <p:sp>
        <p:nvSpPr>
          <p:cNvPr id="12" name="el-1789696961046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961051-20"/>
          <p:cNvSpPr txBox="1"/>
          <p:nvPr/>
        </p:nvSpPr>
        <p:spPr>
          <a:xfrm>
            <a:off x="1618845" y="2812559"/>
            <a:ext cx="567220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答辩评分看什么？</a:t>
            </a:r>
            <a:endParaRPr/>
          </a:p>
        </p:txBody>
      </p:sp>
      <p:sp>
        <p:nvSpPr>
          <p:cNvPr id="14" name="el-1789696961049-16"/>
          <p:cNvSpPr txBox="1"/>
          <p:nvPr/>
        </p:nvSpPr>
        <p:spPr>
          <a:xfrm>
            <a:off x="1618845" y="3231554"/>
            <a:ext cx="637021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洞察40%+落地30%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——工具只占10%：别把时间全花在模型上。</a:t>
            </a:r>
            <a:endParaRPr/>
          </a:p>
        </p:txBody>
      </p:sp>
      <p:sp>
        <p:nvSpPr>
          <p:cNvPr id="15" name="el-1789696961046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961051-21"/>
          <p:cNvSpPr txBox="1"/>
          <p:nvPr/>
        </p:nvSpPr>
        <p:spPr>
          <a:xfrm>
            <a:off x="1618845" y="3926706"/>
            <a:ext cx="473750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民宿案例赢在哪？</a:t>
            </a:r>
            <a:endParaRPr/>
          </a:p>
        </p:txBody>
      </p:sp>
      <p:sp>
        <p:nvSpPr>
          <p:cNvPr id="17" name="el-1789696961050-17"/>
          <p:cNvSpPr txBox="1"/>
          <p:nvPr/>
        </p:nvSpPr>
        <p:spPr>
          <a:xfrm>
            <a:off x="1618845" y="4345701"/>
            <a:ext cx="482606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细分出结构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——周末周中拆开：总数会骗人结构不会。</a:t>
            </a:r>
            <a:endParaRPr/>
          </a:p>
        </p:txBody>
      </p:sp>
      <p:sp>
        <p:nvSpPr>
          <p:cNvPr id="18" name="el-1789696961046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961052-22"/>
          <p:cNvSpPr txBox="1"/>
          <p:nvPr/>
        </p:nvSpPr>
        <p:spPr>
          <a:xfrm>
            <a:off x="1618845" y="5040852"/>
            <a:ext cx="473750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结论的边界？</a:t>
            </a:r>
            <a:endParaRPr/>
          </a:p>
        </p:txBody>
      </p:sp>
      <p:sp>
        <p:nvSpPr>
          <p:cNvPr id="20" name="el-1789696961050-18"/>
          <p:cNvSpPr txBox="1"/>
          <p:nvPr/>
        </p:nvSpPr>
        <p:spPr>
          <a:xfrm>
            <a:off x="1618845" y="5459847"/>
            <a:ext cx="482606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基于历史留区间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——黑天鹅不可测：预测要带置信度。</a:t>
            </a:r>
            <a:endParaRPr/>
          </a:p>
        </p:txBody>
      </p:sp>
      <p:sp>
        <p:nvSpPr>
          <p:cNvPr id="21" name="el-178969696104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阶段小结</a:t>
            </a:r>
            <a:endParaRPr/>
          </a:p>
        </p:txBody>
      </p:sp>
      <p:sp>
        <p:nvSpPr>
          <p:cNvPr id="22" name="el-1789696961040-4"/>
          <p:cNvSpPr txBox="1"/>
          <p:nvPr/>
        </p:nvSpPr>
        <p:spPr>
          <a:xfrm>
            <a:off x="5185959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3" name="el-178969696104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24486B"/>
            </a:gs>
            <a:gs pos="58000">
              <a:srgbClr val="24486B"/>
            </a:gs>
            <a:gs pos="100000">
              <a:srgbClr val="183551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6961252-29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6961204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1198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961202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6961202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6961202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汇报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与复盘</a:t>
            </a:r>
            <a:endParaRPr/>
          </a:p>
        </p:txBody>
      </p:sp>
      <p:sp>
        <p:nvSpPr>
          <p:cNvPr id="8" name="el-1789696961202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REPORT &amp; DEBRIEF</a:t>
            </a:r>
            <a:endParaRPr/>
          </a:p>
        </p:txBody>
      </p:sp>
      <p:sp>
        <p:nvSpPr>
          <p:cNvPr id="9" name="el-1789696961205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反面案例</a:t>
            </a:r>
            <a:endParaRPr/>
          </a:p>
        </p:txBody>
      </p:sp>
      <p:sp>
        <p:nvSpPr>
          <p:cNvPr id="10" name="el-1789696961205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课堂辩论</a:t>
            </a:r>
            <a:endParaRPr/>
          </a:p>
        </p:txBody>
      </p:sp>
      <p:sp>
        <p:nvSpPr>
          <p:cNvPr id="11" name="el-1789696961206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红线底线</a:t>
            </a:r>
            <a:endParaRPr/>
          </a:p>
        </p:txBody>
      </p:sp>
      <p:sp>
        <p:nvSpPr>
          <p:cNvPr id="12" name="el-1789696961206-12"/>
          <p:cNvSpPr txBox="1"/>
          <p:nvPr/>
        </p:nvSpPr>
        <p:spPr>
          <a:xfrm>
            <a:off x="8551758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成果三件</a:t>
            </a:r>
            <a:endParaRPr/>
          </a:p>
        </p:txBody>
      </p:sp>
      <p:sp>
        <p:nvSpPr>
          <p:cNvPr id="13" name="el-1789696961199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模块四 项目八</a:t>
            </a:r>
            <a:endParaRPr/>
          </a:p>
        </p:txBody>
      </p:sp>
      <p:sp>
        <p:nvSpPr>
          <p:cNvPr id="14" name="el-1789696961200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1229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961230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961239-21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1240-22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61232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961227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96122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961229-8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汇报与复盘</a:t>
            </a:r>
            <a:endParaRPr/>
          </a:p>
        </p:txBody>
      </p:sp>
      <p:sp>
        <p:nvSpPr>
          <p:cNvPr id="10" name="el-1789696961225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反面复盘：一个被推翻的结论</a:t>
            </a:r>
            <a:endParaRPr/>
          </a:p>
        </p:txBody>
      </p:sp>
      <p:sp>
        <p:nvSpPr>
          <p:cNvPr id="11" name="el-1789696961229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反面教材</a:t>
            </a:r>
            <a:endParaRPr/>
          </a:p>
        </p:txBody>
      </p:sp>
      <p:sp>
        <p:nvSpPr>
          <p:cNvPr id="12" name="el-1789696961230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任务：「年卡客群最该主推」为什么被答辩组推翻（往届实录）</a:t>
            </a:r>
            <a:endParaRPr/>
          </a:p>
        </p:txBody>
      </p:sp>
      <p:sp>
        <p:nvSpPr>
          <p:cNvPr id="13" name="el-1789696961234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现象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会员数据显示年卡客消费最高，小组建议All in年卡</a:t>
            </a:r>
            <a:endParaRPr/>
          </a:p>
        </p:txBody>
      </p:sp>
      <p:sp>
        <p:nvSpPr>
          <p:cNvPr id="14" name="el-1789696961235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代价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答辩现场被一个提问击穿，结论全盘返工</a:t>
            </a:r>
            <a:endParaRPr/>
          </a:p>
        </p:txBody>
      </p:sp>
      <p:sp>
        <p:nvSpPr>
          <p:cNvPr id="15" name="el-1789696961241-26"/>
          <p:cNvSpPr txBox="1"/>
          <p:nvPr/>
        </p:nvSpPr>
        <p:spPr>
          <a:xfrm>
            <a:off x="7702162" y="1940644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000000"/>
                </a:solidFill>
                <a:latin typeface="SimHei"/>
                <a:ea typeface="SimHei"/>
                <a:cs typeface="SimHei"/>
              </a:rPr>
              <a:t>教训</a:t>
            </a:r>
            <a:endParaRPr/>
          </a:p>
        </p:txBody>
      </p:sp>
      <p:sp>
        <p:nvSpPr>
          <p:cNvPr id="16" name="el-1789696961238-18"/>
          <p:cNvSpPr txBox="1"/>
          <p:nvPr/>
        </p:nvSpPr>
        <p:spPr>
          <a:xfrm>
            <a:off x="7702162" y="2312027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数据里的高消费是结果不是原因——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先有忠诚才办卡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：因果搞反了方向。</a:t>
            </a:r>
            <a:endParaRPr/>
          </a:p>
        </p:txBody>
      </p:sp>
      <p:sp>
        <p:nvSpPr>
          <p:cNvPr id="17" name="el-1789696961241-27"/>
          <p:cNvSpPr txBox="1"/>
          <p:nvPr/>
        </p:nvSpPr>
        <p:spPr>
          <a:xfrm>
            <a:off x="7702162" y="3229769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8" name="el-1789696961238-19"/>
          <p:cNvSpPr txBox="1"/>
          <p:nvPr/>
        </p:nvSpPr>
        <p:spPr>
          <a:xfrm>
            <a:off x="7702162" y="3601151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补充流失访谈后重做——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结论改为分层运营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：翻过车的报告才扎实。</a:t>
            </a:r>
            <a:endParaRPr/>
          </a:p>
        </p:txBody>
      </p:sp>
      <p:sp>
        <p:nvSpPr>
          <p:cNvPr id="19" name="el-1789696961242-28"/>
          <p:cNvSpPr txBox="1"/>
          <p:nvPr/>
        </p:nvSpPr>
        <p:spPr>
          <a:xfrm>
            <a:off x="7702162" y="4518893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20" name="el-1789696961239-20"/>
          <p:cNvSpPr txBox="1"/>
          <p:nvPr/>
        </p:nvSpPr>
        <p:spPr>
          <a:xfrm>
            <a:off x="7702162" y="4890276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看到数先问谁不在数里——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沉默的数据最响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：样本意识是分析师的防弹衣。</a:t>
            </a:r>
            <a:endParaRPr/>
          </a:p>
        </p:txBody>
      </p:sp>
      <p:sp>
        <p:nvSpPr>
          <p:cNvPr id="21" name="el-1789696961225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汇报与复盘</a:t>
            </a:r>
            <a:endParaRPr/>
          </a:p>
        </p:txBody>
      </p:sp>
      <p:sp>
        <p:nvSpPr>
          <p:cNvPr id="22" name="el-1789696961226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3" name="el-1789696961226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  <p:sp>
        <p:nvSpPr>
          <p:cNvPr id="24" name="el-1789696961240-23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6961240-24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6961241-25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6961236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原逻辑（看似成立）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：年卡客客单价最高——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高价值客群锁定年卡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：数据支持逻辑自洽，答辩前信心满满。</a:t>
            </a:r>
            <a:endParaRPr/>
          </a:p>
        </p:txBody>
      </p:sp>
      <p:sp>
        <p:nvSpPr>
          <p:cNvPr id="28" name="el-1789696961236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致命提问（现场翻车）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：考官问「没办年卡的流失客人，在数据里吗」——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全场沉默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：数据里只有留下来的人。</a:t>
            </a:r>
            <a:endParaRPr/>
          </a:p>
        </p:txBody>
      </p:sp>
      <p:sp>
        <p:nvSpPr>
          <p:cNvPr id="29" name="el-1789696961237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重新审视（补视角）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：这是典型幸存者偏差——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流失者的沉默被当成了不存在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：样本边界没问过自己。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1404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1403-8"/>
          <p:cNvCxnSpPr/>
          <p:nvPr/>
        </p:nvCxnSpPr>
        <p:spPr>
          <a:xfrm>
            <a:off x="704674" y="2136007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1399-4"/>
          <p:cNvCxnSpPr/>
          <p:nvPr/>
        </p:nvCxnSpPr>
        <p:spPr>
          <a:xfrm>
            <a:off x="685629" y="487465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139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6961405-10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汇报与复盘</a:t>
            </a:r>
            <a:endParaRPr/>
          </a:p>
        </p:txBody>
      </p:sp>
      <p:sp>
        <p:nvSpPr>
          <p:cNvPr id="7" name="el-1789696961399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课堂辩论：信数据还是信经验</a:t>
            </a:r>
            <a:endParaRPr/>
          </a:p>
        </p:txBody>
      </p:sp>
      <p:sp>
        <p:nvSpPr>
          <p:cNvPr id="8" name="el-1789696961405-11"/>
          <p:cNvSpPr txBox="1"/>
          <p:nvPr/>
        </p:nvSpPr>
        <p:spPr>
          <a:xfrm>
            <a:off x="952262" y="2136007"/>
            <a:ext cx="11054808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老店长凭三十年直觉说「这批客人不会来」，数据模型说「复购概率72%」——听谁的？</a:t>
            </a:r>
            <a:endParaRPr/>
          </a:p>
        </p:txBody>
      </p:sp>
      <p:sp>
        <p:nvSpPr>
          <p:cNvPr id="9" name="el-1789696961406-12"/>
          <p:cNvSpPr txBox="1"/>
          <p:nvPr/>
        </p:nvSpPr>
        <p:spPr>
          <a:xfrm>
            <a:off x="952262" y="2603508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6961415-19"/>
          <p:cNvSpPr txBox="1"/>
          <p:nvPr/>
        </p:nvSpPr>
        <p:spPr>
          <a:xfrm>
            <a:off x="685629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数据派</a:t>
            </a:r>
            <a:endParaRPr/>
          </a:p>
        </p:txBody>
      </p:sp>
      <p:sp>
        <p:nvSpPr>
          <p:cNvPr id="11" name="el-1789696961417-23"/>
          <p:cNvSpPr txBox="1"/>
          <p:nvPr/>
        </p:nvSpPr>
        <p:spPr>
          <a:xfrm>
            <a:off x="5911761" y="3698609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6961417-24"/>
          <p:cNvSpPr txBox="1"/>
          <p:nvPr/>
        </p:nvSpPr>
        <p:spPr>
          <a:xfrm>
            <a:off x="6522994" y="3136775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经验派</a:t>
            </a:r>
            <a:endParaRPr/>
          </a:p>
        </p:txBody>
      </p:sp>
      <p:sp>
        <p:nvSpPr>
          <p:cNvPr id="13" name="el-1789696961398-2"/>
          <p:cNvSpPr txBox="1"/>
          <p:nvPr/>
        </p:nvSpPr>
        <p:spPr>
          <a:xfrm>
            <a:off x="685629" y="5050821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「预算只够养一个岗位，你要数据分析师还是金牌店长」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落到用人决策场景讨论。</a:t>
            </a:r>
            <a:endParaRPr/>
          </a:p>
        </p:txBody>
      </p:sp>
      <p:sp>
        <p:nvSpPr>
          <p:cNvPr id="14" name="el-1789696961400-5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汇报与复盘</a:t>
            </a:r>
            <a:endParaRPr/>
          </a:p>
        </p:txBody>
      </p:sp>
      <p:sp>
        <p:nvSpPr>
          <p:cNvPr id="15" name="el-1789696961400-6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16" name="el-1789696961400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  <p:sp>
        <p:nvSpPr>
          <p:cNvPr id="17" name="el-1789696961415-20"/>
          <p:cNvSpPr/>
          <p:nvPr/>
        </p:nvSpPr>
        <p:spPr>
          <a:xfrm>
            <a:off x="685629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6961416-21"/>
          <p:cNvSpPr/>
          <p:nvPr/>
        </p:nvSpPr>
        <p:spPr>
          <a:xfrm>
            <a:off x="685629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6961417-22"/>
          <p:cNvSpPr/>
          <p:nvPr/>
        </p:nvSpPr>
        <p:spPr>
          <a:xfrm>
            <a:off x="685629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6961418-25"/>
          <p:cNvSpPr/>
          <p:nvPr/>
        </p:nvSpPr>
        <p:spPr>
          <a:xfrm>
            <a:off x="6522994" y="3631951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6961419-26"/>
          <p:cNvSpPr/>
          <p:nvPr/>
        </p:nvSpPr>
        <p:spPr>
          <a:xfrm>
            <a:off x="6522994" y="402237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6961419-27"/>
          <p:cNvSpPr/>
          <p:nvPr/>
        </p:nvSpPr>
        <p:spPr>
          <a:xfrm>
            <a:off x="6522994" y="441280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6961410-13"/>
          <p:cNvSpPr txBox="1"/>
          <p:nvPr/>
        </p:nvSpPr>
        <p:spPr>
          <a:xfrm>
            <a:off x="857036" y="3508157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直觉说不清为什么——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数据可复验可追溯</a:t>
            </a:r>
            <a:endParaRPr/>
          </a:p>
        </p:txBody>
      </p:sp>
      <p:sp>
        <p:nvSpPr>
          <p:cNvPr id="24" name="el-1789696961411-14"/>
          <p:cNvSpPr txBox="1"/>
          <p:nvPr/>
        </p:nvSpPr>
        <p:spPr>
          <a:xfrm>
            <a:off x="857036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人记不住三万条记录——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模型记得住</a:t>
            </a:r>
            <a:endParaRPr/>
          </a:p>
        </p:txBody>
      </p:sp>
      <p:sp>
        <p:nvSpPr>
          <p:cNvPr id="25" name="el-1789696961412-15"/>
          <p:cNvSpPr txBox="1"/>
          <p:nvPr/>
        </p:nvSpPr>
        <p:spPr>
          <a:xfrm>
            <a:off x="857036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经验会过时——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数据反映的是当下</a:t>
            </a:r>
            <a:endParaRPr/>
          </a:p>
        </p:txBody>
      </p:sp>
      <p:sp>
        <p:nvSpPr>
          <p:cNvPr id="26" name="el-1789696961413-16"/>
          <p:cNvSpPr txBox="1"/>
          <p:nvPr/>
        </p:nvSpPr>
        <p:spPr>
          <a:xfrm>
            <a:off x="6694401" y="3508157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数据只有历史——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直觉里藏着没量化的变量</a:t>
            </a:r>
            <a:endParaRPr/>
          </a:p>
        </p:txBody>
      </p:sp>
      <p:sp>
        <p:nvSpPr>
          <p:cNvPr id="27" name="el-1789696961414-17"/>
          <p:cNvSpPr txBox="1"/>
          <p:nvPr/>
        </p:nvSpPr>
        <p:spPr>
          <a:xfrm>
            <a:off x="6694401" y="3898584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口径陷阱防不胜防——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老法师一眼看出数不对</a:t>
            </a:r>
            <a:endParaRPr/>
          </a:p>
        </p:txBody>
      </p:sp>
      <p:sp>
        <p:nvSpPr>
          <p:cNvPr id="28" name="el-1789696961414-18"/>
          <p:cNvSpPr txBox="1"/>
          <p:nvPr/>
        </p:nvSpPr>
        <p:spPr>
          <a:xfrm>
            <a:off x="6694401" y="4289012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决策要担责——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模型不签字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1442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961439-6"/>
          <p:cNvSpPr/>
          <p:nvPr/>
        </p:nvSpPr>
        <p:spPr>
          <a:xfrm>
            <a:off x="7884728" y="2050750"/>
            <a:ext cx="3618595" cy="33614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96143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961443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汇报与复盘</a:t>
            </a:r>
            <a:endParaRPr/>
          </a:p>
        </p:txBody>
      </p:sp>
      <p:sp>
        <p:nvSpPr>
          <p:cNvPr id="6" name="el-178969696143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数据红线：三条底线</a:t>
            </a:r>
            <a:endParaRPr/>
          </a:p>
        </p:txBody>
      </p:sp>
      <p:sp>
        <p:nvSpPr>
          <p:cNvPr id="7" name="el-1789696961444-10"/>
          <p:cNvSpPr txBox="1"/>
          <p:nvPr/>
        </p:nvSpPr>
        <p:spPr>
          <a:xfrm>
            <a:off x="8227543" y="2937246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一条红线</a:t>
            </a:r>
            <a:endParaRPr/>
          </a:p>
        </p:txBody>
      </p:sp>
      <p:sp>
        <p:nvSpPr>
          <p:cNvPr id="8" name="el-1789696961444-11"/>
          <p:cNvSpPr txBox="1"/>
          <p:nvPr/>
        </p:nvSpPr>
        <p:spPr>
          <a:xfrm>
            <a:off x="8227543" y="3337196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比结论更贵</a:t>
            </a:r>
            <a:endParaRPr/>
          </a:p>
        </p:txBody>
      </p:sp>
      <p:sp>
        <p:nvSpPr>
          <p:cNvPr id="9" name="el-1789696961444-12"/>
          <p:cNvSpPr txBox="1"/>
          <p:nvPr/>
        </p:nvSpPr>
        <p:spPr>
          <a:xfrm>
            <a:off x="8227543" y="3803804"/>
            <a:ext cx="3175412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隐私与合规是职业生命线——</a:t>
            </a:r>
            <a:endParaRPr/>
          </a:p>
        </p:txBody>
      </p:sp>
      <p:sp>
        <p:nvSpPr>
          <p:cNvPr id="10" name="el-1789696961445-13"/>
          <p:cNvSpPr txBox="1"/>
          <p:nvPr/>
        </p:nvSpPr>
        <p:spPr>
          <a:xfrm>
            <a:off x="8227543" y="4221907"/>
            <a:ext cx="3059617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红线意识从第一份数据养成。</a:t>
            </a:r>
            <a:endParaRPr/>
          </a:p>
        </p:txBody>
      </p:sp>
      <p:sp>
        <p:nvSpPr>
          <p:cNvPr id="11" name="el-1789696961436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汇报与复盘</a:t>
            </a:r>
            <a:endParaRPr/>
          </a:p>
        </p:txBody>
      </p:sp>
      <p:sp>
        <p:nvSpPr>
          <p:cNvPr id="12" name="el-1789696961436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13" name="el-178969696143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  <p:sp>
        <p:nvSpPr>
          <p:cNvPr id="14" name="el-1789696961440-7"/>
          <p:cNvSpPr/>
          <p:nvPr/>
        </p:nvSpPr>
        <p:spPr>
          <a:xfrm>
            <a:off x="685629" y="2145976"/>
            <a:ext cx="19045" cy="317103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6961447-14"/>
          <p:cNvSpPr/>
          <p:nvPr/>
        </p:nvSpPr>
        <p:spPr>
          <a:xfrm>
            <a:off x="628493" y="2241202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6961448-15"/>
          <p:cNvCxnSpPr/>
          <p:nvPr/>
        </p:nvCxnSpPr>
        <p:spPr>
          <a:xfrm>
            <a:off x="933217" y="3169657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6961448-16"/>
          <p:cNvSpPr/>
          <p:nvPr/>
        </p:nvSpPr>
        <p:spPr>
          <a:xfrm>
            <a:off x="628493" y="3364871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6961448-17"/>
          <p:cNvCxnSpPr/>
          <p:nvPr/>
        </p:nvCxnSpPr>
        <p:spPr>
          <a:xfrm>
            <a:off x="933217" y="4293326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6961449-18"/>
          <p:cNvSpPr/>
          <p:nvPr/>
        </p:nvSpPr>
        <p:spPr>
          <a:xfrm>
            <a:off x="628493" y="4488540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6961451-19"/>
          <p:cNvSpPr txBox="1"/>
          <p:nvPr/>
        </p:nvSpPr>
        <p:spPr>
          <a:xfrm>
            <a:off x="1180805" y="2165021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隐私</a:t>
            </a:r>
            <a:endParaRPr/>
          </a:p>
        </p:txBody>
      </p:sp>
      <p:sp>
        <p:nvSpPr>
          <p:cNvPr id="21" name="el-1789696961451-20"/>
          <p:cNvSpPr txBox="1"/>
          <p:nvPr/>
        </p:nvSpPr>
        <p:spPr>
          <a:xfrm>
            <a:off x="1180805" y="2441177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客人信息先脱敏</a:t>
            </a:r>
            <a:endParaRPr/>
          </a:p>
        </p:txBody>
      </p:sp>
      <p:sp>
        <p:nvSpPr>
          <p:cNvPr id="22" name="el-1789696961451-21"/>
          <p:cNvSpPr txBox="1"/>
          <p:nvPr/>
        </p:nvSpPr>
        <p:spPr>
          <a:xfrm>
            <a:off x="1180805" y="2774469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姓名手机号身份证——分析前一律匿名化处理</a:t>
            </a:r>
            <a:endParaRPr/>
          </a:p>
        </p:txBody>
      </p:sp>
      <p:sp>
        <p:nvSpPr>
          <p:cNvPr id="23" name="el-1789696961452-22"/>
          <p:cNvSpPr txBox="1"/>
          <p:nvPr/>
        </p:nvSpPr>
        <p:spPr>
          <a:xfrm>
            <a:off x="1180805" y="3288690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来源</a:t>
            </a:r>
            <a:endParaRPr/>
          </a:p>
        </p:txBody>
      </p:sp>
      <p:sp>
        <p:nvSpPr>
          <p:cNvPr id="24" name="el-1789696961452-23"/>
          <p:cNvSpPr txBox="1"/>
          <p:nvPr/>
        </p:nvSpPr>
        <p:spPr>
          <a:xfrm>
            <a:off x="1180805" y="3564846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数据获取须合规</a:t>
            </a:r>
            <a:endParaRPr/>
          </a:p>
        </p:txBody>
      </p:sp>
      <p:sp>
        <p:nvSpPr>
          <p:cNvPr id="25" name="el-1789696961452-24"/>
          <p:cNvSpPr txBox="1"/>
          <p:nvPr/>
        </p:nvSpPr>
        <p:spPr>
          <a:xfrm>
            <a:off x="1180805" y="3898138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企业数据签授权、公开数据看许可——不碰灰色爬虫</a:t>
            </a:r>
            <a:endParaRPr/>
          </a:p>
        </p:txBody>
      </p:sp>
      <p:sp>
        <p:nvSpPr>
          <p:cNvPr id="26" name="el-1789696961453-25"/>
          <p:cNvSpPr txBox="1"/>
          <p:nvPr/>
        </p:nvSpPr>
        <p:spPr>
          <a:xfrm>
            <a:off x="1180805" y="4412359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表述</a:t>
            </a:r>
            <a:endParaRPr/>
          </a:p>
        </p:txBody>
      </p:sp>
      <p:sp>
        <p:nvSpPr>
          <p:cNvPr id="27" name="el-1789696961453-26"/>
          <p:cNvSpPr txBox="1"/>
          <p:nvPr/>
        </p:nvSpPr>
        <p:spPr>
          <a:xfrm>
            <a:off x="1180805" y="4688515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相关不得说成因</a:t>
            </a:r>
            <a:endParaRPr/>
          </a:p>
        </p:txBody>
      </p:sp>
      <p:sp>
        <p:nvSpPr>
          <p:cNvPr id="28" name="el-1789696961453-27"/>
          <p:cNvSpPr txBox="1"/>
          <p:nvPr/>
        </p:nvSpPr>
        <p:spPr>
          <a:xfrm>
            <a:off x="1180805" y="5021807"/>
            <a:ext cx="63790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结论措辞守边界——「与…相关」不写成「因为」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160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1601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961604-11"/>
          <p:cNvSpPr/>
          <p:nvPr/>
        </p:nvSpPr>
        <p:spPr>
          <a:xfrm>
            <a:off x="685629" y="2371841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6961607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61607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961607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96159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961604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汇报与复盘</a:t>
            </a:r>
            <a:endParaRPr/>
          </a:p>
        </p:txBody>
      </p:sp>
      <p:sp>
        <p:nvSpPr>
          <p:cNvPr id="10" name="el-178969696159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汇报四步：八分钟讲透</a:t>
            </a:r>
            <a:endParaRPr/>
          </a:p>
        </p:txBody>
      </p:sp>
      <p:sp>
        <p:nvSpPr>
          <p:cNvPr id="11" name="el-1789696961604-10"/>
          <p:cNvSpPr txBox="1"/>
          <p:nvPr/>
        </p:nvSpPr>
        <p:spPr>
          <a:xfrm>
            <a:off x="837990" y="2409931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汇报流程</a:t>
            </a:r>
            <a:endParaRPr/>
          </a:p>
        </p:txBody>
      </p:sp>
      <p:sp>
        <p:nvSpPr>
          <p:cNvPr id="12" name="el-1789696961604-12"/>
          <p:cNvSpPr txBox="1"/>
          <p:nvPr/>
        </p:nvSpPr>
        <p:spPr>
          <a:xfrm>
            <a:off x="685629" y="2847971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四步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讲完</a:t>
            </a:r>
            <a:endParaRPr/>
          </a:p>
        </p:txBody>
      </p:sp>
      <p:sp>
        <p:nvSpPr>
          <p:cNvPr id="13" name="el-1789696961603-8"/>
          <p:cNvSpPr txBox="1"/>
          <p:nvPr/>
        </p:nvSpPr>
        <p:spPr>
          <a:xfrm>
            <a:off x="685629" y="3990686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汇报不是展示劳动量——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是推销你的结论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6961605-13"/>
          <p:cNvSpPr txBox="1"/>
          <p:nvPr/>
        </p:nvSpPr>
        <p:spPr>
          <a:xfrm>
            <a:off x="685629" y="4775111"/>
            <a:ext cx="2771082" cy="31603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结论先行贯穿始终。</a:t>
            </a:r>
            <a:endParaRPr/>
          </a:p>
        </p:txBody>
      </p:sp>
      <p:sp>
        <p:nvSpPr>
          <p:cNvPr id="15" name="el-1789696961608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6961614-25"/>
          <p:cNvSpPr txBox="1"/>
          <p:nvPr/>
        </p:nvSpPr>
        <p:spPr>
          <a:xfrm>
            <a:off x="5218395" y="1964749"/>
            <a:ext cx="548452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抛结论</a:t>
            </a:r>
            <a:endParaRPr/>
          </a:p>
        </p:txBody>
      </p:sp>
      <p:sp>
        <p:nvSpPr>
          <p:cNvPr id="17" name="el-1789696961612-21"/>
          <p:cNvSpPr txBox="1"/>
          <p:nvPr/>
        </p:nvSpPr>
        <p:spPr>
          <a:xfrm>
            <a:off x="5218395" y="2326608"/>
            <a:ext cx="5580320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第一句话就是结论——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「淡季不该关该拆分」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：先给答案再给证据。</a:t>
            </a:r>
            <a:endParaRPr/>
          </a:p>
        </p:txBody>
      </p:sp>
      <p:sp>
        <p:nvSpPr>
          <p:cNvPr id="18" name="el-1789696961609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6961614-26"/>
          <p:cNvSpPr txBox="1"/>
          <p:nvPr/>
        </p:nvSpPr>
        <p:spPr>
          <a:xfrm>
            <a:off x="5218395" y="2926682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给证据</a:t>
            </a:r>
            <a:endParaRPr/>
          </a:p>
        </p:txBody>
      </p:sp>
      <p:sp>
        <p:nvSpPr>
          <p:cNvPr id="20" name="el-1789696961613-22"/>
          <p:cNvSpPr txBox="1"/>
          <p:nvPr/>
        </p:nvSpPr>
        <p:spPr>
          <a:xfrm>
            <a:off x="5218395" y="3288541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三张图各撑一个论点——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标题即结论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：图表是论据不是装饰。</a:t>
            </a:r>
            <a:endParaRPr/>
          </a:p>
        </p:txBody>
      </p:sp>
      <p:sp>
        <p:nvSpPr>
          <p:cNvPr id="21" name="el-1789696961609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6961615-27"/>
          <p:cNvSpPr txBox="1"/>
          <p:nvPr/>
        </p:nvSpPr>
        <p:spPr>
          <a:xfrm>
            <a:off x="5218395" y="3888615"/>
            <a:ext cx="503219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说边界</a:t>
            </a:r>
            <a:endParaRPr/>
          </a:p>
        </p:txBody>
      </p:sp>
      <p:sp>
        <p:nvSpPr>
          <p:cNvPr id="23" name="el-1789696961613-23"/>
          <p:cNvSpPr txBox="1"/>
          <p:nvPr/>
        </p:nvSpPr>
        <p:spPr>
          <a:xfrm>
            <a:off x="5218395" y="4250475"/>
            <a:ext cx="512799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主动交代局限——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样本范围与不适用场景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：诚实加分不扣分。</a:t>
            </a:r>
            <a:endParaRPr/>
          </a:p>
        </p:txBody>
      </p:sp>
      <p:sp>
        <p:nvSpPr>
          <p:cNvPr id="24" name="el-1789696961609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6961615-28"/>
          <p:cNvSpPr txBox="1"/>
          <p:nvPr/>
        </p:nvSpPr>
        <p:spPr>
          <a:xfrm>
            <a:off x="5218395" y="4850548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留追问</a:t>
            </a:r>
            <a:endParaRPr/>
          </a:p>
        </p:txBody>
      </p:sp>
      <p:sp>
        <p:nvSpPr>
          <p:cNvPr id="26" name="el-1789696961614-24"/>
          <p:cNvSpPr txBox="1"/>
          <p:nvPr/>
        </p:nvSpPr>
        <p:spPr>
          <a:xfrm>
            <a:off x="5218395" y="5212408"/>
            <a:ext cx="5489855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备好数据附录——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考官追问「为什么」时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：底牌厚才敢让人提问。</a:t>
            </a:r>
            <a:endParaRPr/>
          </a:p>
        </p:txBody>
      </p:sp>
      <p:sp>
        <p:nvSpPr>
          <p:cNvPr id="27" name="el-1789696961599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汇报与复盘</a:t>
            </a:r>
            <a:endParaRPr/>
          </a:p>
        </p:txBody>
      </p:sp>
      <p:sp>
        <p:nvSpPr>
          <p:cNvPr id="28" name="el-1789696961599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9" name="el-178969696160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163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1629-6"/>
          <p:cNvCxnSpPr/>
          <p:nvPr/>
        </p:nvCxnSpPr>
        <p:spPr>
          <a:xfrm>
            <a:off x="4013784" y="2315895"/>
            <a:ext cx="914" cy="28311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1633-12"/>
          <p:cNvCxnSpPr/>
          <p:nvPr/>
        </p:nvCxnSpPr>
        <p:spPr>
          <a:xfrm>
            <a:off x="4627993" y="3258039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1634-13"/>
          <p:cNvCxnSpPr/>
          <p:nvPr/>
        </p:nvCxnSpPr>
        <p:spPr>
          <a:xfrm>
            <a:off x="4627993" y="4204945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6162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61631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汇报与复盘</a:t>
            </a:r>
            <a:endParaRPr/>
          </a:p>
        </p:txBody>
      </p:sp>
      <p:sp>
        <p:nvSpPr>
          <p:cNvPr id="8" name="el-178969696162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作品集三件套</a:t>
            </a:r>
            <a:endParaRPr/>
          </a:p>
        </p:txBody>
      </p:sp>
      <p:sp>
        <p:nvSpPr>
          <p:cNvPr id="9" name="el-1789696961632-10"/>
          <p:cNvSpPr txBox="1"/>
          <p:nvPr/>
        </p:nvSpPr>
        <p:spPr>
          <a:xfrm>
            <a:off x="685629" y="2671654"/>
            <a:ext cx="29234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真实数据的分析报告</a:t>
            </a:r>
            <a:endParaRPr/>
          </a:p>
        </p:txBody>
      </p:sp>
      <p:sp>
        <p:nvSpPr>
          <p:cNvPr id="10" name="el-1789696961632-11"/>
          <p:cNvSpPr txBox="1"/>
          <p:nvPr/>
        </p:nvSpPr>
        <p:spPr>
          <a:xfrm>
            <a:off x="685629" y="3043036"/>
            <a:ext cx="372258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1份</a:t>
            </a:r>
            <a:endParaRPr/>
          </a:p>
        </p:txBody>
      </p:sp>
      <p:sp>
        <p:nvSpPr>
          <p:cNvPr id="11" name="el-1789696961631-8"/>
          <p:cNvSpPr txBox="1"/>
          <p:nvPr/>
        </p:nvSpPr>
        <p:spPr>
          <a:xfrm>
            <a:off x="685629" y="4212384"/>
            <a:ext cx="2790127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一份真数据的真结论——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胜过十份模拟练习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：面试时讲得出细节。</a:t>
            </a:r>
            <a:endParaRPr/>
          </a:p>
        </p:txBody>
      </p:sp>
      <p:sp>
        <p:nvSpPr>
          <p:cNvPr id="12" name="el-1789696961635-14"/>
          <p:cNvSpPr txBox="1"/>
          <p:nvPr/>
        </p:nvSpPr>
        <p:spPr>
          <a:xfrm>
            <a:off x="4627993" y="2506348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报告</a:t>
            </a:r>
            <a:endParaRPr/>
          </a:p>
        </p:txBody>
      </p:sp>
      <p:sp>
        <p:nvSpPr>
          <p:cNvPr id="13" name="el-1789696961639-20"/>
          <p:cNvSpPr txBox="1"/>
          <p:nvPr/>
        </p:nvSpPr>
        <p:spPr>
          <a:xfrm>
            <a:off x="6075431" y="2468257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数据报告与建议</a:t>
            </a:r>
            <a:endParaRPr/>
          </a:p>
        </p:txBody>
      </p:sp>
      <p:sp>
        <p:nvSpPr>
          <p:cNvPr id="14" name="el-1789696961637-17"/>
          <p:cNvSpPr txBox="1"/>
          <p:nvPr/>
        </p:nvSpPr>
        <p:spPr>
          <a:xfrm>
            <a:off x="6075431" y="2820594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结论、证据、边界三段式——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一条可执行建议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：这是主件。</a:t>
            </a:r>
            <a:endParaRPr/>
          </a:p>
        </p:txBody>
      </p:sp>
      <p:sp>
        <p:nvSpPr>
          <p:cNvPr id="15" name="el-1789696961635-15"/>
          <p:cNvSpPr txBox="1"/>
          <p:nvPr/>
        </p:nvSpPr>
        <p:spPr>
          <a:xfrm>
            <a:off x="4627993" y="3453253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文档</a:t>
            </a:r>
            <a:endParaRPr/>
          </a:p>
        </p:txBody>
      </p:sp>
      <p:sp>
        <p:nvSpPr>
          <p:cNvPr id="16" name="el-1789696961639-21"/>
          <p:cNvSpPr txBox="1"/>
          <p:nvPr/>
        </p:nvSpPr>
        <p:spPr>
          <a:xfrm>
            <a:off x="6075431" y="3415162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五步过程档案</a:t>
            </a:r>
            <a:endParaRPr/>
          </a:p>
        </p:txBody>
      </p:sp>
      <p:sp>
        <p:nvSpPr>
          <p:cNvPr id="17" name="el-1789696961638-18"/>
          <p:cNvSpPr txBox="1"/>
          <p:nvPr/>
        </p:nvSpPr>
        <p:spPr>
          <a:xfrm>
            <a:off x="6075431" y="3767499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提问到结论全留痕——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口径卡与清洗日志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：严谨性的证据。</a:t>
            </a:r>
            <a:endParaRPr/>
          </a:p>
        </p:txBody>
      </p:sp>
      <p:sp>
        <p:nvSpPr>
          <p:cNvPr id="18" name="el-1789696961635-16"/>
          <p:cNvSpPr txBox="1"/>
          <p:nvPr/>
        </p:nvSpPr>
        <p:spPr>
          <a:xfrm>
            <a:off x="4627993" y="4400158"/>
            <a:ext cx="139220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24486B"/>
                </a:solidFill>
                <a:latin typeface="Georgia"/>
                <a:ea typeface="Georgia"/>
                <a:cs typeface="Georgia"/>
              </a:rPr>
              <a:t>数据</a:t>
            </a:r>
            <a:endParaRPr/>
          </a:p>
        </p:txBody>
      </p:sp>
      <p:sp>
        <p:nvSpPr>
          <p:cNvPr id="19" name="el-1789696961639-22"/>
          <p:cNvSpPr txBox="1"/>
          <p:nvPr/>
        </p:nvSpPr>
        <p:spPr>
          <a:xfrm>
            <a:off x="6075431" y="4362068"/>
            <a:ext cx="485126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脱敏数据集</a:t>
            </a:r>
            <a:endParaRPr/>
          </a:p>
        </p:txBody>
      </p:sp>
      <p:sp>
        <p:nvSpPr>
          <p:cNvPr id="20" name="el-1789696961638-19"/>
          <p:cNvSpPr txBox="1"/>
          <p:nvPr/>
        </p:nvSpPr>
        <p:spPr>
          <a:xfrm>
            <a:off x="6075431" y="4714405"/>
            <a:ext cx="494706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清洗后的净版数据——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附数据字典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：可复现的分析才可信。</a:t>
            </a:r>
            <a:endParaRPr/>
          </a:p>
        </p:txBody>
      </p:sp>
      <p:sp>
        <p:nvSpPr>
          <p:cNvPr id="21" name="el-1789696961627-3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汇报与复盘</a:t>
            </a:r>
            <a:endParaRPr/>
          </a:p>
        </p:txBody>
      </p:sp>
      <p:sp>
        <p:nvSpPr>
          <p:cNvPr id="22" name="el-1789696961628-4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3" name="el-178969696162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178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1788-7"/>
          <p:cNvCxnSpPr/>
          <p:nvPr/>
        </p:nvCxnSpPr>
        <p:spPr>
          <a:xfrm>
            <a:off x="704674" y="2506943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1791-10"/>
          <p:cNvCxnSpPr/>
          <p:nvPr/>
        </p:nvCxnSpPr>
        <p:spPr>
          <a:xfrm>
            <a:off x="685629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1791-11"/>
          <p:cNvCxnSpPr/>
          <p:nvPr/>
        </p:nvCxnSpPr>
        <p:spPr>
          <a:xfrm>
            <a:off x="685629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61791-12"/>
          <p:cNvCxnSpPr/>
          <p:nvPr/>
        </p:nvCxnSpPr>
        <p:spPr>
          <a:xfrm>
            <a:off x="6437290" y="372286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6961791-13"/>
          <p:cNvCxnSpPr/>
          <p:nvPr/>
        </p:nvCxnSpPr>
        <p:spPr>
          <a:xfrm>
            <a:off x="6437290" y="4341832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696178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961789-9"/>
          <p:cNvSpPr txBox="1"/>
          <p:nvPr/>
        </p:nvSpPr>
        <p:spPr>
          <a:xfrm>
            <a:off x="1237940" y="457943"/>
            <a:ext cx="318588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汇报与复盘</a:t>
            </a:r>
            <a:endParaRPr/>
          </a:p>
        </p:txBody>
      </p:sp>
      <p:sp>
        <p:nvSpPr>
          <p:cNvPr id="10" name="el-178969696178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带走的清单：三周六件事</a:t>
            </a:r>
            <a:endParaRPr/>
          </a:p>
        </p:txBody>
      </p:sp>
      <p:sp>
        <p:nvSpPr>
          <p:cNvPr id="11" name="el-1789696961787-3"/>
          <p:cNvSpPr txBox="1"/>
          <p:nvPr/>
        </p:nvSpPr>
        <p:spPr>
          <a:xfrm>
            <a:off x="914171" y="2506943"/>
            <a:ext cx="10735800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数据分析冲刺，六件事按序做：</a:t>
            </a:r>
            <a:endParaRPr/>
          </a:p>
        </p:txBody>
      </p:sp>
      <p:sp>
        <p:nvSpPr>
          <p:cNvPr id="12" name="el-1789696961793-14"/>
          <p:cNvSpPr txBox="1"/>
          <p:nvPr/>
        </p:nvSpPr>
        <p:spPr>
          <a:xfrm>
            <a:off x="685629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6961797-20"/>
          <p:cNvSpPr txBox="1"/>
          <p:nvPr/>
        </p:nvSpPr>
        <p:spPr>
          <a:xfrm>
            <a:off x="1256986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提问题</a:t>
            </a:r>
            <a:endParaRPr/>
          </a:p>
        </p:txBody>
      </p:sp>
      <p:sp>
        <p:nvSpPr>
          <p:cNvPr id="14" name="el-1789696961797-21"/>
          <p:cNvSpPr txBox="1"/>
          <p:nvPr/>
        </p:nvSpPr>
        <p:spPr>
          <a:xfrm>
            <a:off x="2009273" y="3299106"/>
            <a:ext cx="211702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业务问题翻译成数据问题</a:t>
            </a:r>
            <a:endParaRPr/>
          </a:p>
        </p:txBody>
      </p:sp>
      <p:sp>
        <p:nvSpPr>
          <p:cNvPr id="15" name="el-1789696961793-15"/>
          <p:cNvSpPr txBox="1"/>
          <p:nvPr/>
        </p:nvSpPr>
        <p:spPr>
          <a:xfrm>
            <a:off x="685629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6" name="el-1789696961797-22"/>
          <p:cNvSpPr txBox="1"/>
          <p:nvPr/>
        </p:nvSpPr>
        <p:spPr>
          <a:xfrm>
            <a:off x="1256986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认数据</a:t>
            </a:r>
            <a:endParaRPr/>
          </a:p>
        </p:txBody>
      </p:sp>
      <p:sp>
        <p:nvSpPr>
          <p:cNvPr id="17" name="el-1789696961798-23"/>
          <p:cNvSpPr txBox="1"/>
          <p:nvPr/>
        </p:nvSpPr>
        <p:spPr>
          <a:xfrm>
            <a:off x="2009273" y="3918076"/>
            <a:ext cx="175516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口径逐字段问清建卡</a:t>
            </a:r>
            <a:endParaRPr/>
          </a:p>
        </p:txBody>
      </p:sp>
      <p:sp>
        <p:nvSpPr>
          <p:cNvPr id="18" name="el-1789696961793-16"/>
          <p:cNvSpPr txBox="1"/>
          <p:nvPr/>
        </p:nvSpPr>
        <p:spPr>
          <a:xfrm>
            <a:off x="685629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9" name="el-1789696961798-24"/>
          <p:cNvSpPr txBox="1"/>
          <p:nvPr/>
        </p:nvSpPr>
        <p:spPr>
          <a:xfrm>
            <a:off x="1256986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做清洗</a:t>
            </a:r>
            <a:endParaRPr/>
          </a:p>
        </p:txBody>
      </p:sp>
      <p:sp>
        <p:nvSpPr>
          <p:cNvPr id="20" name="el-1789696961798-25"/>
          <p:cNvSpPr txBox="1"/>
          <p:nvPr/>
        </p:nvSpPr>
        <p:spPr>
          <a:xfrm>
            <a:off x="2009273" y="4537046"/>
            <a:ext cx="175516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四查过关，脏净分存</a:t>
            </a:r>
            <a:endParaRPr/>
          </a:p>
        </p:txBody>
      </p:sp>
      <p:sp>
        <p:nvSpPr>
          <p:cNvPr id="21" name="el-1789696961794-17"/>
          <p:cNvSpPr txBox="1"/>
          <p:nvPr/>
        </p:nvSpPr>
        <p:spPr>
          <a:xfrm>
            <a:off x="6437290" y="328958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2" name="el-1789696961798-26"/>
          <p:cNvSpPr txBox="1"/>
          <p:nvPr/>
        </p:nvSpPr>
        <p:spPr>
          <a:xfrm>
            <a:off x="7008647" y="3251492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跑分析</a:t>
            </a:r>
            <a:endParaRPr/>
          </a:p>
        </p:txBody>
      </p:sp>
      <p:sp>
        <p:nvSpPr>
          <p:cNvPr id="23" name="el-1789696961798-27"/>
          <p:cNvSpPr txBox="1"/>
          <p:nvPr/>
        </p:nvSpPr>
        <p:spPr>
          <a:xfrm>
            <a:off x="7760934" y="3299106"/>
            <a:ext cx="175516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对比细分，主图三版</a:t>
            </a:r>
            <a:endParaRPr/>
          </a:p>
        </p:txBody>
      </p:sp>
      <p:sp>
        <p:nvSpPr>
          <p:cNvPr id="24" name="el-1789696961794-18"/>
          <p:cNvSpPr txBox="1"/>
          <p:nvPr/>
        </p:nvSpPr>
        <p:spPr>
          <a:xfrm>
            <a:off x="6437290" y="390855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5" name="el-1789696961798-28"/>
          <p:cNvSpPr txBox="1"/>
          <p:nvPr/>
        </p:nvSpPr>
        <p:spPr>
          <a:xfrm>
            <a:off x="7008647" y="387046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磨结论</a:t>
            </a:r>
            <a:endParaRPr/>
          </a:p>
        </p:txBody>
      </p:sp>
      <p:sp>
        <p:nvSpPr>
          <p:cNvPr id="26" name="el-1789696961798-29"/>
          <p:cNvSpPr txBox="1"/>
          <p:nvPr/>
        </p:nvSpPr>
        <p:spPr>
          <a:xfrm>
            <a:off x="7760934" y="3918076"/>
            <a:ext cx="211702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一条结论一条建议三要素</a:t>
            </a:r>
            <a:endParaRPr/>
          </a:p>
        </p:txBody>
      </p:sp>
      <p:sp>
        <p:nvSpPr>
          <p:cNvPr id="27" name="el-1789696961794-19"/>
          <p:cNvSpPr txBox="1"/>
          <p:nvPr/>
        </p:nvSpPr>
        <p:spPr>
          <a:xfrm>
            <a:off x="6437290" y="4527523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8" name="el-1789696961799-30"/>
          <p:cNvSpPr txBox="1"/>
          <p:nvPr/>
        </p:nvSpPr>
        <p:spPr>
          <a:xfrm>
            <a:off x="7008647" y="4489433"/>
            <a:ext cx="81037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练答辩</a:t>
            </a:r>
            <a:endParaRPr/>
          </a:p>
        </p:txBody>
      </p:sp>
      <p:sp>
        <p:nvSpPr>
          <p:cNvPr id="29" name="el-1789696961799-31"/>
          <p:cNvSpPr txBox="1"/>
          <p:nvPr/>
        </p:nvSpPr>
        <p:spPr>
          <a:xfrm>
            <a:off x="7760934" y="4537046"/>
            <a:ext cx="193609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八分钟盲讲，外行能懂</a:t>
            </a:r>
            <a:endParaRPr/>
          </a:p>
        </p:txBody>
      </p:sp>
      <p:sp>
        <p:nvSpPr>
          <p:cNvPr id="30" name="el-1789696961787-4"/>
          <p:cNvSpPr txBox="1"/>
          <p:nvPr/>
        </p:nvSpPr>
        <p:spPr>
          <a:xfrm>
            <a:off x="685629" y="6228650"/>
            <a:ext cx="267166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汇报与复盘</a:t>
            </a:r>
            <a:endParaRPr/>
          </a:p>
        </p:txBody>
      </p:sp>
      <p:sp>
        <p:nvSpPr>
          <p:cNvPr id="31" name="el-1789696961787-5"/>
          <p:cNvSpPr txBox="1"/>
          <p:nvPr/>
        </p:nvSpPr>
        <p:spPr>
          <a:xfrm>
            <a:off x="5280292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32" name="el-1789696961787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181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1814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1814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6961814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696181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61813-7"/>
          <p:cNvSpPr txBox="1"/>
          <p:nvPr/>
        </p:nvSpPr>
        <p:spPr>
          <a:xfrm>
            <a:off x="1237940" y="457943"/>
            <a:ext cx="307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项目总结 · WRAP-UP</a:t>
            </a:r>
            <a:endParaRPr/>
          </a:p>
        </p:txBody>
      </p:sp>
      <p:sp>
        <p:nvSpPr>
          <p:cNvPr id="8" name="el-178969696181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6961815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6961820-19"/>
          <p:cNvSpPr txBox="1"/>
          <p:nvPr/>
        </p:nvSpPr>
        <p:spPr>
          <a:xfrm>
            <a:off x="1618845" y="1698413"/>
            <a:ext cx="597172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数据分析的五步？</a:t>
            </a:r>
            <a:endParaRPr/>
          </a:p>
        </p:txBody>
      </p:sp>
      <p:sp>
        <p:nvSpPr>
          <p:cNvPr id="11" name="el-1789696961818-15"/>
          <p:cNvSpPr txBox="1"/>
          <p:nvPr/>
        </p:nvSpPr>
        <p:spPr>
          <a:xfrm>
            <a:off x="1618845" y="2117408"/>
            <a:ext cx="630406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提问-取数-清洗-分析-结论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——两头是业务：从业务中来回业务中去。</a:t>
            </a:r>
            <a:endParaRPr/>
          </a:p>
        </p:txBody>
      </p:sp>
      <p:sp>
        <p:nvSpPr>
          <p:cNvPr id="12" name="el-1789696961816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6961820-20"/>
          <p:cNvSpPr txBox="1"/>
          <p:nvPr/>
        </p:nvSpPr>
        <p:spPr>
          <a:xfrm>
            <a:off x="1618845" y="2812559"/>
            <a:ext cx="5651674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AI改变了分析什么？</a:t>
            </a:r>
            <a:endParaRPr/>
          </a:p>
        </p:txBody>
      </p:sp>
      <p:sp>
        <p:nvSpPr>
          <p:cNvPr id="14" name="el-1789696961819-16"/>
          <p:cNvSpPr txBox="1"/>
          <p:nvPr/>
        </p:nvSpPr>
        <p:spPr>
          <a:xfrm>
            <a:off x="1618845" y="3231554"/>
            <a:ext cx="558787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技术门槛塌方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——问题意识与业务解读成新门槛：这是护城河。</a:t>
            </a:r>
            <a:endParaRPr/>
          </a:p>
        </p:txBody>
      </p:sp>
      <p:sp>
        <p:nvSpPr>
          <p:cNvPr id="15" name="el-1789696961816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6961820-21"/>
          <p:cNvSpPr txBox="1"/>
          <p:nvPr/>
        </p:nvSpPr>
        <p:spPr>
          <a:xfrm>
            <a:off x="1618845" y="3926706"/>
            <a:ext cx="492795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最容易翻车的点？</a:t>
            </a:r>
            <a:endParaRPr/>
          </a:p>
        </p:txBody>
      </p:sp>
      <p:sp>
        <p:nvSpPr>
          <p:cNvPr id="17" name="el-1789696961819-17"/>
          <p:cNvSpPr txBox="1"/>
          <p:nvPr/>
        </p:nvSpPr>
        <p:spPr>
          <a:xfrm>
            <a:off x="1618845" y="4345701"/>
            <a:ext cx="501651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样本与口径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——幸存者偏差防不胜防：先问谁不在数里。</a:t>
            </a:r>
            <a:endParaRPr/>
          </a:p>
        </p:txBody>
      </p:sp>
      <p:sp>
        <p:nvSpPr>
          <p:cNvPr id="18" name="el-1789696961816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6961821-22"/>
          <p:cNvSpPr txBox="1"/>
          <p:nvPr/>
        </p:nvSpPr>
        <p:spPr>
          <a:xfrm>
            <a:off x="1618845" y="5040852"/>
            <a:ext cx="494893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这段经历怎么写进简历？</a:t>
            </a:r>
            <a:endParaRPr/>
          </a:p>
        </p:txBody>
      </p:sp>
      <p:sp>
        <p:nvSpPr>
          <p:cNvPr id="20" name="el-1789696961819-18"/>
          <p:cNvSpPr txBox="1"/>
          <p:nvPr/>
        </p:nvSpPr>
        <p:spPr>
          <a:xfrm>
            <a:off x="1618845" y="5459847"/>
            <a:ext cx="51593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写</a:t>
            </a:r>
            <a:r>
              <a:rPr b="1" sz="149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决策影响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——从亏8万到增收5万：数据变成钱的故事。</a:t>
            </a:r>
            <a:endParaRPr/>
          </a:p>
        </p:txBody>
      </p:sp>
      <p:sp>
        <p:nvSpPr>
          <p:cNvPr id="21" name="el-1789696961811-3"/>
          <p:cNvSpPr txBox="1"/>
          <p:nvPr/>
        </p:nvSpPr>
        <p:spPr>
          <a:xfrm>
            <a:off x="685629" y="6228650"/>
            <a:ext cx="259890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项目总结 · WRAP-UP</a:t>
            </a:r>
            <a:endParaRPr/>
          </a:p>
        </p:txBody>
      </p:sp>
      <p:sp>
        <p:nvSpPr>
          <p:cNvPr id="22" name="el-1789696961811-4"/>
          <p:cNvSpPr txBox="1"/>
          <p:nvPr/>
        </p:nvSpPr>
        <p:spPr>
          <a:xfrm>
            <a:off x="5243987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3" name="el-178969696181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196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1968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6961965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961970-20"/>
          <p:cNvSpPr/>
          <p:nvPr/>
        </p:nvSpPr>
        <p:spPr>
          <a:xfrm>
            <a:off x="685629" y="3889508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961968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61971-22"/>
          <p:cNvSpPr/>
          <p:nvPr/>
        </p:nvSpPr>
        <p:spPr>
          <a:xfrm>
            <a:off x="685629" y="4660840"/>
            <a:ext cx="99050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4486B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6961968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696196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6961966-8"/>
          <p:cNvSpPr txBox="1"/>
          <p:nvPr/>
        </p:nvSpPr>
        <p:spPr>
          <a:xfrm>
            <a:off x="1237940" y="457943"/>
            <a:ext cx="341675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11" name="el-178969696196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作业：报告与复盘</a:t>
            </a:r>
            <a:endParaRPr/>
          </a:p>
        </p:txBody>
      </p:sp>
      <p:sp>
        <p:nvSpPr>
          <p:cNvPr id="12" name="el-1789696961967-9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6961969-15"/>
          <p:cNvSpPr txBox="1"/>
          <p:nvPr/>
        </p:nvSpPr>
        <p:spPr>
          <a:xfrm>
            <a:off x="685629" y="220221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01</a:t>
            </a:r>
            <a:endParaRPr/>
          </a:p>
        </p:txBody>
      </p:sp>
      <p:sp>
        <p:nvSpPr>
          <p:cNvPr id="14" name="el-1789696961970-16"/>
          <p:cNvSpPr txBox="1"/>
          <p:nvPr/>
        </p:nvSpPr>
        <p:spPr>
          <a:xfrm>
            <a:off x="1966570" y="2173651"/>
            <a:ext cx="553930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民宿案例里，如果你只能再要一个字段，你要什么？为什么？</a:t>
            </a:r>
            <a:endParaRPr/>
          </a:p>
        </p:txBody>
      </p:sp>
      <p:sp>
        <p:nvSpPr>
          <p:cNvPr id="15" name="el-1789696961970-17"/>
          <p:cNvSpPr txBox="1"/>
          <p:nvPr/>
        </p:nvSpPr>
        <p:spPr>
          <a:xfrm>
            <a:off x="685629" y="2703049"/>
            <a:ext cx="1463394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想一想 02</a:t>
            </a:r>
            <a:endParaRPr/>
          </a:p>
        </p:txBody>
      </p:sp>
      <p:sp>
        <p:nvSpPr>
          <p:cNvPr id="16" name="el-1789696961970-18"/>
          <p:cNvSpPr txBox="1"/>
          <p:nvPr/>
        </p:nvSpPr>
        <p:spPr>
          <a:xfrm>
            <a:off x="1966570" y="2674481"/>
            <a:ext cx="6500830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幸存者偏差的反面案例，你生活中还在哪见过（App评分、好评榜）？</a:t>
            </a:r>
            <a:endParaRPr/>
          </a:p>
        </p:txBody>
      </p:sp>
      <p:sp>
        <p:nvSpPr>
          <p:cNvPr id="17" name="el-1789696961967-10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6961970-19"/>
          <p:cNvSpPr txBox="1"/>
          <p:nvPr/>
        </p:nvSpPr>
        <p:spPr>
          <a:xfrm>
            <a:off x="818945" y="3918076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数据报告</a:t>
            </a:r>
            <a:endParaRPr/>
          </a:p>
        </p:txBody>
      </p:sp>
      <p:sp>
        <p:nvSpPr>
          <p:cNvPr id="19" name="el-1789696961972-23"/>
          <p:cNvSpPr txBox="1"/>
          <p:nvPr/>
        </p:nvSpPr>
        <p:spPr>
          <a:xfrm>
            <a:off x="1885627" y="3899031"/>
            <a:ext cx="794186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提交完整数据报告：问题定义、口径卡、四查记录、三版主图表、一条三要素齐全的运营建议</a:t>
            </a:r>
            <a:endParaRPr/>
          </a:p>
        </p:txBody>
      </p:sp>
      <p:sp>
        <p:nvSpPr>
          <p:cNvPr id="20" name="el-1789696961973-24"/>
          <p:cNvSpPr txBox="1"/>
          <p:nvPr/>
        </p:nvSpPr>
        <p:spPr>
          <a:xfrm>
            <a:off x="1885627" y="4241845"/>
            <a:ext cx="792186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脱敏数据与字典必附</a:t>
            </a:r>
            <a:endParaRPr/>
          </a:p>
        </p:txBody>
      </p:sp>
      <p:sp>
        <p:nvSpPr>
          <p:cNvPr id="21" name="el-1789696961970-21"/>
          <p:cNvSpPr txBox="1"/>
          <p:nvPr/>
        </p:nvSpPr>
        <p:spPr>
          <a:xfrm>
            <a:off x="818945" y="4689408"/>
            <a:ext cx="983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答辩录像</a:t>
            </a:r>
            <a:endParaRPr/>
          </a:p>
        </p:txBody>
      </p:sp>
      <p:sp>
        <p:nvSpPr>
          <p:cNvPr id="22" name="el-1789696961973-25"/>
          <p:cNvSpPr txBox="1"/>
          <p:nvPr/>
        </p:nvSpPr>
        <p:spPr>
          <a:xfrm>
            <a:off x="1885627" y="4670363"/>
            <a:ext cx="565643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提交八分钟汇报录像：结论先行、证据三图、边界交代与追问预案</a:t>
            </a:r>
            <a:endParaRPr/>
          </a:p>
        </p:txBody>
      </p:sp>
      <p:sp>
        <p:nvSpPr>
          <p:cNvPr id="23" name="el-1789696961973-26"/>
          <p:cNvSpPr txBox="1"/>
          <p:nvPr/>
        </p:nvSpPr>
        <p:spPr>
          <a:xfrm>
            <a:off x="1885627" y="5013177"/>
            <a:ext cx="563643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组内互评分须附</a:t>
            </a:r>
            <a:endParaRPr/>
          </a:p>
        </p:txBody>
      </p:sp>
      <p:sp>
        <p:nvSpPr>
          <p:cNvPr id="24" name="el-1789696961967-11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课程平台提交，优秀报告推荐至合作企业</a:t>
            </a:r>
            <a:endParaRPr/>
          </a:p>
        </p:txBody>
      </p:sp>
      <p:sp>
        <p:nvSpPr>
          <p:cNvPr id="25" name="el-1789696961964-3"/>
          <p:cNvSpPr txBox="1"/>
          <p:nvPr/>
        </p:nvSpPr>
        <p:spPr>
          <a:xfrm>
            <a:off x="685629" y="6228650"/>
            <a:ext cx="29025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课后任务 · HOMEWORK</a:t>
            </a:r>
            <a:endParaRPr/>
          </a:p>
        </p:txBody>
      </p:sp>
      <p:sp>
        <p:nvSpPr>
          <p:cNvPr id="26" name="el-1789696961964-4"/>
          <p:cNvSpPr txBox="1"/>
          <p:nvPr/>
        </p:nvSpPr>
        <p:spPr>
          <a:xfrm>
            <a:off x="5368376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7" name="el-1789696961964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198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6961989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6961987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6961989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6961987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6961989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6961987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6961990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6961984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696198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961986-9"/>
          <p:cNvSpPr txBox="1"/>
          <p:nvPr/>
        </p:nvSpPr>
        <p:spPr>
          <a:xfrm>
            <a:off x="1237940" y="457943"/>
            <a:ext cx="351891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13" name="el-178969696198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实训资源包</a:t>
            </a:r>
            <a:endParaRPr/>
          </a:p>
        </p:txBody>
      </p:sp>
      <p:sp>
        <p:nvSpPr>
          <p:cNvPr id="14" name="el-1789696961988-13"/>
          <p:cNvSpPr txBox="1"/>
          <p:nvPr/>
        </p:nvSpPr>
        <p:spPr>
          <a:xfrm>
            <a:off x="698960" y="1709126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工具</a:t>
            </a:r>
            <a:endParaRPr/>
          </a:p>
        </p:txBody>
      </p:sp>
      <p:sp>
        <p:nvSpPr>
          <p:cNvPr id="15" name="el-1789696961993-25"/>
          <p:cNvSpPr txBox="1"/>
          <p:nvPr/>
        </p:nvSpPr>
        <p:spPr>
          <a:xfrm>
            <a:off x="1980705" y="1661513"/>
            <a:ext cx="343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表格与AI分析</a:t>
            </a:r>
            <a:endParaRPr/>
          </a:p>
        </p:txBody>
      </p:sp>
      <p:sp>
        <p:nvSpPr>
          <p:cNvPr id="16" name="el-1789696961992-21"/>
          <p:cNvSpPr txBox="1"/>
          <p:nvPr/>
        </p:nvSpPr>
        <p:spPr>
          <a:xfrm>
            <a:off x="1980705" y="2023372"/>
            <a:ext cx="3574821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电子表格+AI代码助手——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各练熟一套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6961989-15"/>
          <p:cNvSpPr txBox="1"/>
          <p:nvPr/>
        </p:nvSpPr>
        <p:spPr>
          <a:xfrm>
            <a:off x="698960" y="2722690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数据</a:t>
            </a:r>
            <a:endParaRPr/>
          </a:p>
        </p:txBody>
      </p:sp>
      <p:sp>
        <p:nvSpPr>
          <p:cNvPr id="18" name="el-1789696961994-26"/>
          <p:cNvSpPr txBox="1"/>
          <p:nvPr/>
        </p:nvSpPr>
        <p:spPr>
          <a:xfrm>
            <a:off x="1980705" y="2675076"/>
            <a:ext cx="322290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文旅公开数据</a:t>
            </a:r>
            <a:endParaRPr/>
          </a:p>
        </p:txBody>
      </p:sp>
      <p:sp>
        <p:nvSpPr>
          <p:cNvPr id="19" name="el-1789696961992-22"/>
          <p:cNvSpPr txBox="1"/>
          <p:nvPr/>
        </p:nvSpPr>
        <p:spPr>
          <a:xfrm>
            <a:off x="1980705" y="3036936"/>
            <a:ext cx="331869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文旅统计公报——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练手的真实数据源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0" name="el-1789696961989-17"/>
          <p:cNvSpPr txBox="1"/>
          <p:nvPr/>
        </p:nvSpPr>
        <p:spPr>
          <a:xfrm>
            <a:off x="698960" y="3736253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范例</a:t>
            </a:r>
            <a:endParaRPr/>
          </a:p>
        </p:txBody>
      </p:sp>
      <p:sp>
        <p:nvSpPr>
          <p:cNvPr id="21" name="el-1789696961994-27"/>
          <p:cNvSpPr txBox="1"/>
          <p:nvPr/>
        </p:nvSpPr>
        <p:spPr>
          <a:xfrm>
            <a:off x="1980705" y="3688640"/>
            <a:ext cx="28610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优秀报告拆解库</a:t>
            </a:r>
            <a:endParaRPr/>
          </a:p>
        </p:txBody>
      </p:sp>
      <p:sp>
        <p:nvSpPr>
          <p:cNvPr id="22" name="el-1789696961993-23"/>
          <p:cNvSpPr txBox="1"/>
          <p:nvPr/>
        </p:nvSpPr>
        <p:spPr>
          <a:xfrm>
            <a:off x="1980705" y="4050500"/>
            <a:ext cx="295683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往届答辩最佳——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看结论怎么写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3" name="el-1789696961990-19"/>
          <p:cNvSpPr txBox="1"/>
          <p:nvPr/>
        </p:nvSpPr>
        <p:spPr>
          <a:xfrm>
            <a:off x="698960" y="4749817"/>
            <a:ext cx="98273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理论</a:t>
            </a:r>
            <a:endParaRPr/>
          </a:p>
        </p:txBody>
      </p:sp>
      <p:sp>
        <p:nvSpPr>
          <p:cNvPr id="24" name="el-1789696961994-28"/>
          <p:cNvSpPr txBox="1"/>
          <p:nvPr/>
        </p:nvSpPr>
        <p:spPr>
          <a:xfrm>
            <a:off x="1980705" y="4702204"/>
            <a:ext cx="26801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统计思维入门</a:t>
            </a:r>
            <a:endParaRPr/>
          </a:p>
        </p:txBody>
      </p:sp>
      <p:sp>
        <p:nvSpPr>
          <p:cNvPr id="25" name="el-1789696961993-24"/>
          <p:cNvSpPr txBox="1"/>
          <p:nvPr/>
        </p:nvSpPr>
        <p:spPr>
          <a:xfrm>
            <a:off x="1980705" y="5064063"/>
            <a:ext cx="277590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偏差与谬误清单——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防身必备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6961984-2"/>
          <p:cNvSpPr txBox="1"/>
          <p:nvPr/>
        </p:nvSpPr>
        <p:spPr>
          <a:xfrm>
            <a:off x="685629" y="5706245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每周拆一份文旅统计公报，写三行洞察——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数据感是喂出来的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6961984-5"/>
          <p:cNvSpPr txBox="1"/>
          <p:nvPr/>
        </p:nvSpPr>
        <p:spPr>
          <a:xfrm>
            <a:off x="685629" y="6228650"/>
            <a:ext cx="297032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延伸学习 · RESOURCES</a:t>
            </a:r>
            <a:endParaRPr/>
          </a:p>
        </p:txBody>
      </p:sp>
      <p:sp>
        <p:nvSpPr>
          <p:cNvPr id="28" name="el-1789696961984-6"/>
          <p:cNvSpPr txBox="1"/>
          <p:nvPr/>
        </p:nvSpPr>
        <p:spPr>
          <a:xfrm>
            <a:off x="5374774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29" name="el-1789696961985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6962129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6962125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6962129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6962126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项目一：促进旅游业发展的应用展望</a:t>
            </a:r>
            <a:endParaRPr/>
          </a:p>
        </p:txBody>
      </p:sp>
      <p:sp>
        <p:nvSpPr>
          <p:cNvPr id="6" name="el-1789696962127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6962127-5"/>
          <p:cNvSpPr txBox="1"/>
          <p:nvPr/>
        </p:nvSpPr>
        <p:spPr>
          <a:xfrm>
            <a:off x="5602127" y="6228650"/>
            <a:ext cx="322390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项目八 · 旅游数据分析与预测实训</a:t>
            </a:r>
            <a:endParaRPr/>
          </a:p>
        </p:txBody>
      </p:sp>
      <p:sp>
        <p:nvSpPr>
          <p:cNvPr id="8" name="el-1789696962127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6962128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6962131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6962131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6962125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24486B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6962129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05 · PROJECT 01</a:t>
            </a:r>
            <a:endParaRPr/>
          </a:p>
        </p:txBody>
      </p:sp>
      <p:sp>
        <p:nvSpPr>
          <p:cNvPr id="14" name="el-1789696962130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抬头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看路</a:t>
            </a:r>
            <a:endParaRPr/>
          </a:p>
        </p:txBody>
      </p:sp>
      <p:sp>
        <p:nvSpPr>
          <p:cNvPr id="15" name="el-1789696962130-12"/>
          <p:cNvSpPr txBox="1"/>
          <p:nvPr/>
        </p:nvSpPr>
        <p:spPr>
          <a:xfrm>
            <a:off x="685629" y="4513239"/>
            <a:ext cx="4504199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从实训到展望</a:t>
            </a:r>
            <a:endParaRPr/>
          </a:p>
        </p:txBody>
      </p:sp>
      <p:sp>
        <p:nvSpPr>
          <p:cNvPr id="16" name="el-1789696962132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6962135-21"/>
          <p:cNvSpPr txBox="1"/>
          <p:nvPr/>
        </p:nvSpPr>
        <p:spPr>
          <a:xfrm>
            <a:off x="6951512" y="2415883"/>
            <a:ext cx="374768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行业蓝图</a:t>
            </a:r>
            <a:endParaRPr/>
          </a:p>
        </p:txBody>
      </p:sp>
      <p:sp>
        <p:nvSpPr>
          <p:cNvPr id="18" name="el-1789696962134-18"/>
          <p:cNvSpPr txBox="1"/>
          <p:nvPr/>
        </p:nvSpPr>
        <p:spPr>
          <a:xfrm>
            <a:off x="6951512" y="2777742"/>
            <a:ext cx="3959279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AI重塑旅游业的全景图——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看清你在哪一站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6962132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6962135-22"/>
          <p:cNvSpPr txBox="1"/>
          <p:nvPr/>
        </p:nvSpPr>
        <p:spPr>
          <a:xfrm>
            <a:off x="6951512" y="3410401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趋势研判</a:t>
            </a:r>
            <a:endParaRPr/>
          </a:p>
        </p:txBody>
      </p:sp>
      <p:sp>
        <p:nvSpPr>
          <p:cNvPr id="21" name="el-1789696962134-19"/>
          <p:cNvSpPr txBox="1"/>
          <p:nvPr/>
        </p:nvSpPr>
        <p:spPr>
          <a:xfrm>
            <a:off x="6951512" y="3772261"/>
            <a:ext cx="368055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哪些岗位在消失哪些在生长——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提前卡位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6962132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6962136-23"/>
          <p:cNvSpPr txBox="1"/>
          <p:nvPr/>
        </p:nvSpPr>
        <p:spPr>
          <a:xfrm>
            <a:off x="6951512" y="4404920"/>
            <a:ext cx="41275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职业规划</a:t>
            </a:r>
            <a:endParaRPr/>
          </a:p>
        </p:txBody>
      </p:sp>
      <p:sp>
        <p:nvSpPr>
          <p:cNvPr id="24" name="el-1789696962135-20"/>
          <p:cNvSpPr txBox="1"/>
          <p:nvPr/>
        </p:nvSpPr>
        <p:spPr>
          <a:xfrm>
            <a:off x="6951512" y="4766779"/>
            <a:ext cx="4223347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把二十六项目连成你的路线图——</a:t>
            </a:r>
            <a:r>
              <a:rPr b="1" sz="1420">
                <a:solidFill>
                  <a:srgbClr val="24486B"/>
                </a:solidFill>
                <a:latin typeface="SimHei"/>
                <a:ea typeface="SimHei"/>
                <a:cs typeface="SimHei"/>
              </a:rPr>
              <a:t>毕业去向早想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2026-09-18T02:02:46.515Z</dcterms:created>
  <dcterms:modified xsi:type="dcterms:W3CDTF">2026-09-18T02:02:46.515Z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1" name="AIGC">
    <vt:lpwstr>{"Label":"1","ContentProducer":"001191110108587665983J10000","ProduceID":"1880570814_c04912c7-54db-4eb5-a368-b8e0fd2681a5","ReservedCode1":"","ContentPropagator":"001191110108587665983J20000","PropagateID":"1880570814_c04912c7-54db-4eb5-a368-b8e0fd2681a5","ReservedCode2":""}</vt:lpwstr>
  </property>
</Properties>
</file>