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charts/chart1.xml" ContentType="application/vnd.openxmlformats-officedocument.drawingml.chart+xml"/>
  <Override PartName="/ppt/embeddings/Microsoft_Excel_Worksheet1.xlsx" ContentType="application/vnd.openxmlformats-officedocument.spreadsheetml.sheet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88952" cy="68580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  <Relationship Id="rId45" Type="http://schemas.openxmlformats.org/officeDocument/2006/relationships/theme" Target="theme/theme1.xml"/>
</Relationships>
</file>

<file path=ppt/charts/_rels/chart1.xml.rels><?xml version="1.0" encoding="UTF-8" standalone="yes"?>
<Relationships xmlns="http://schemas.openxmlformats.org/package/2006/relationships">
  <Relationship Id="rId1" Type="http://schemas.openxmlformats.org/officeDocument/2006/relationships/package" Target="../embeddings/Microsoft_Excel_Worksheet1.xlsx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layout>
        <c:manualLayout>
          <c:layoutTarget val="inner"/>
          <c:xMode val="edge"/>
          <c:yMode val="edge"/>
          <c:x val="0.186"/>
          <c:y val="0.093"/>
          <c:w val="0.729"/>
          <c:h val="0.8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5470C6"/>
            </a:solidFill>
          </c:spPr>
          <c:dPt>
            <c:idx val="0"/>
            <c:spPr>
              <a:solidFill>
                <a:srgbClr val="9CA8A0"/>
              </a:solidFill>
            </c:spPr>
          </c:dPt>
          <c:dPt>
            <c:idx val="1"/>
            <c:spPr>
              <a:solidFill>
                <a:srgbClr val="9CA8A0"/>
              </a:solidFill>
            </c:spPr>
          </c:dPt>
          <c:dPt>
            <c:idx val="2"/>
            <c:spPr>
              <a:solidFill>
                <a:srgbClr val="24486B"/>
              </a:solidFill>
            </c:spPr>
          </c:dPt>
          <c:dPt>
            <c:idx val="3"/>
            <c:spPr>
              <a:solidFill>
                <a:srgbClr val="24486B"/>
              </a:solidFill>
            </c:spPr>
          </c:dPt>
          <c:dLbls>
            <c:txPr>
              <a:bodyPr/>
              <a:lstStyle/>
              <a:p>
                <a:pPr>
                  <a:defRPr sz="1125">
                    <a:solidFill>
                      <a:srgbClr val="1F2B26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</c:dLbls>
          <c:cat>
            <c:strRef>
              <c:f>Sheet1!$A$2:$A$5</c:f>
              <c:strCache>
                <c:ptCount val="4"/>
                <c:pt idx="0">
                  <c:v>转化线索</c:v>
                </c:pt>
                <c:pt idx="1">
                  <c:v>互动率</c:v>
                </c:pt>
                <c:pt idx="2">
                  <c:v>读完率</c:v>
                </c:pt>
                <c:pt idx="3">
                  <c:v>打开率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</c:numCache>
            </c:numRef>
          </c:val>
        </c:ser>
        <c:gapWidth val="192"/>
        <c:overlap val="-20"/>
        <c:axId val="111111111"/>
        <c:axId val="222222222"/>
      </c:barChart>
      <c:catAx>
        <c:axId val="111111111"/>
        <c:scaling>
          <c:orientation val="minMax"/>
        </c:scaling>
        <c:delete val="0"/>
        <c:axPos val="l"/>
        <c:majorTickMark val="none"/>
        <c:tickLblPos val="low"/>
        <c:spPr>
          <a:ln w="9523">
            <a:solidFill>
              <a:srgbClr val="D6CDB8"/>
            </a:solidFill>
          </a:ln>
        </c:spPr>
        <c:txPr>
          <a:bodyPr/>
          <a:lstStyle/>
          <a:p>
            <a:pPr>
              <a:defRPr sz="1125">
                <a:solidFill>
                  <a:srgbClr val="1F2B26"/>
                </a:solidFill>
              </a:defRPr>
            </a:pPr>
            <a:endParaRPr lang="zh-CN"/>
          </a:p>
        </c:txPr>
        <c:crossAx val="222222222"/>
        <c:crosses val="autoZero"/>
        <c:lblOffset val="0"/>
      </c:catAx>
      <c:valAx>
        <c:axId val="222222222"/>
        <c:scaling>
          <c:orientation val="minMax"/>
          <c:max val="45"/>
          <c:min val="0"/>
        </c:scaling>
        <c:delete val="0"/>
        <c:axPos val="b"/>
        <c:majorGridlines>
          <c:spPr>
            <a:ln w="9523">
              <a:solidFill>
                <a:srgbClr val="EBE6D9"/>
              </a:solidFill>
              <a:prstDash val="solid"/>
            </a:ln>
          </c:spPr>
        </c:majorGridlines>
        <c:numFmt formatCode="#,##0" sourceLinked="0"/>
        <c:majorTickMark val="none"/>
        <c:spPr>
          <a:ln>
            <a:noFill/>
          </a:ln>
        </c:spPr>
        <c:txPr>
          <a:bodyPr/>
          <a:lstStyle/>
          <a:p>
            <a:pPr>
              <a:defRPr sz="1125">
                <a:solidFill>
                  <a:srgbClr val="6E7A70"/>
                </a:solidFill>
              </a:defRPr>
            </a:pPr>
            <a:endParaRPr lang="zh-CN"/>
          </a:p>
        </c:txPr>
        <c:crossAx val="111111111"/>
        <c:crosses val="autoZero"/>
        <c:crossBetween val="between"/>
        <c:majorUnit val="10"/>
      </c:valAx>
    </c:plotArea>
    <c:plotVisOnly val="1"/>
  </c:chart>
  <c:externalData r:id="rId1">
    <c:autoUpdate val="0"/>
  </c:externalData>
</c:chartSpace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6420881-24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"/>
            <a:ext cx="12188952" cy="6856286"/>
          </a:xfrm>
          <a:prstGeom prst="rect">
            <a:avLst/>
          </a:prstGeom>
          <a:ln>
            <a:noFill/>
          </a:ln>
        </p:spPr>
      </p:pic>
      <p:sp>
        <p:nvSpPr>
          <p:cNvPr id="3" name="el-1789696419983-12"/>
          <p:cNvSpPr/>
          <p:nvPr/>
        </p:nvSpPr>
        <p:spPr>
          <a:xfrm>
            <a:off x="0" y="857"/>
            <a:ext cx="12188952" cy="68562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/>
              </a:gs>
              <a:gs pos="38000">
                <a:srgbClr val="F7F4EC"/>
              </a:gs>
              <a:gs pos="48000">
                <a:srgbClr val="F7F4EC">
                  <a:alpha val="94000"/>
                </a:srgbClr>
              </a:gs>
              <a:gs pos="60000">
                <a:srgbClr val="F7F4EC">
                  <a:alpha val="55000"/>
                </a:srgbClr>
              </a:gs>
              <a:gs pos="78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6419765-2"/>
          <p:cNvCxnSpPr/>
          <p:nvPr/>
        </p:nvCxnSpPr>
        <p:spPr>
          <a:xfrm>
            <a:off x="685629" y="65315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419770-9"/>
          <p:cNvCxnSpPr/>
          <p:nvPr/>
        </p:nvCxnSpPr>
        <p:spPr>
          <a:xfrm>
            <a:off x="685629" y="4289458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419764-1"/>
          <p:cNvCxnSpPr/>
          <p:nvPr/>
        </p:nvCxnSpPr>
        <p:spPr>
          <a:xfrm>
            <a:off x="685629" y="5694491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419767-3"/>
          <p:cNvSpPr txBox="1"/>
          <p:nvPr/>
        </p:nvSpPr>
        <p:spPr>
          <a:xfrm>
            <a:off x="1218895" y="534124"/>
            <a:ext cx="357899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40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 × TOURISM · 项目五</a:t>
            </a:r>
            <a:endParaRPr/>
          </a:p>
        </p:txBody>
      </p:sp>
      <p:sp>
        <p:nvSpPr>
          <p:cNvPr id="8" name="el-1789696419767-4"/>
          <p:cNvSpPr txBox="1"/>
          <p:nvPr/>
        </p:nvSpPr>
        <p:spPr>
          <a:xfrm>
            <a:off x="685629" y="1720136"/>
            <a:ext cx="6421995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 spc="396">
                <a:solidFill>
                  <a:srgbClr val="5A6B60"/>
                </a:solidFill>
                <a:latin typeface="SimSun"/>
                <a:ea typeface="SimSun"/>
                <a:cs typeface="SimSun"/>
              </a:rPr>
              <a:t>《人工智能与旅游创新应用》</a:t>
            </a:r>
            <a:endParaRPr/>
          </a:p>
        </p:txBody>
      </p:sp>
      <p:sp>
        <p:nvSpPr>
          <p:cNvPr id="9" name="el-1789696419768-5"/>
          <p:cNvSpPr txBox="1"/>
          <p:nvPr/>
        </p:nvSpPr>
        <p:spPr>
          <a:xfrm>
            <a:off x="685629" y="2139132"/>
            <a:ext cx="3491141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旅游软文</a:t>
            </a:r>
            <a:endParaRPr/>
          </a:p>
        </p:txBody>
      </p:sp>
      <p:sp>
        <p:nvSpPr>
          <p:cNvPr id="10" name="el-1789696419768-6"/>
          <p:cNvSpPr txBox="1"/>
          <p:nvPr/>
        </p:nvSpPr>
        <p:spPr>
          <a:xfrm>
            <a:off x="685629" y="3045268"/>
            <a:ext cx="3491141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营销实训</a:t>
            </a:r>
            <a:endParaRPr/>
          </a:p>
        </p:txBody>
      </p:sp>
      <p:sp>
        <p:nvSpPr>
          <p:cNvPr id="11" name="el-1789696419770-10"/>
          <p:cNvSpPr txBox="1"/>
          <p:nvPr/>
        </p:nvSpPr>
        <p:spPr>
          <a:xfrm>
            <a:off x="685629" y="4465626"/>
            <a:ext cx="7732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8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模块四</a:t>
            </a:r>
            <a:endParaRPr/>
          </a:p>
        </p:txBody>
      </p:sp>
      <p:sp>
        <p:nvSpPr>
          <p:cNvPr id="12" name="el-1789696419770-11"/>
          <p:cNvSpPr txBox="1"/>
          <p:nvPr/>
        </p:nvSpPr>
        <p:spPr>
          <a:xfrm>
            <a:off x="1477940" y="4465626"/>
            <a:ext cx="31729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21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生成式人工智能的旅游应用实训</a:t>
            </a:r>
            <a:endParaRPr/>
          </a:p>
        </p:txBody>
      </p:sp>
      <p:sp>
        <p:nvSpPr>
          <p:cNvPr id="13" name="el-1789696419768-7"/>
          <p:cNvSpPr txBox="1"/>
          <p:nvPr/>
        </p:nvSpPr>
        <p:spPr>
          <a:xfrm>
            <a:off x="685629" y="5851614"/>
            <a:ext cx="2670678" cy="5484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旅游管理专业核心课程</a:t>
            </a:r>
            <a:endParaRPr/>
          </a:p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主讲教师：____ · 2026 秋季学期</a:t>
            </a:r>
            <a:endParaRPr/>
          </a:p>
        </p:txBody>
      </p:sp>
      <p:sp>
        <p:nvSpPr>
          <p:cNvPr id="14" name="el-1789696419769-8"/>
          <p:cNvSpPr txBox="1"/>
          <p:nvPr/>
        </p:nvSpPr>
        <p:spPr>
          <a:xfrm>
            <a:off x="4473250" y="6238173"/>
            <a:ext cx="3579969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47">
                <a:solidFill>
                  <a:srgbClr val="A08B6A"/>
                </a:solidFill>
                <a:latin typeface="Georgia"/>
                <a:ea typeface="Georgia"/>
                <a:cs typeface="Georgia"/>
              </a:rPr>
              <a:t>MODULE 04 — PROJECT 05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19419-5"/>
          <p:cNvCxnSpPr/>
          <p:nvPr/>
        </p:nvCxnSpPr>
        <p:spPr>
          <a:xfrm>
            <a:off x="3728105" y="895983"/>
            <a:ext cx="914" cy="4751787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419425-12"/>
          <p:cNvCxnSpPr/>
          <p:nvPr/>
        </p:nvCxnSpPr>
        <p:spPr>
          <a:xfrm>
            <a:off x="685629" y="1846460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419423-9"/>
          <p:cNvCxnSpPr/>
          <p:nvPr/>
        </p:nvCxnSpPr>
        <p:spPr>
          <a:xfrm>
            <a:off x="4342314" y="2081549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419424-10"/>
          <p:cNvCxnSpPr/>
          <p:nvPr/>
        </p:nvCxnSpPr>
        <p:spPr>
          <a:xfrm>
            <a:off x="4342314" y="3271877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419424-11"/>
          <p:cNvCxnSpPr/>
          <p:nvPr/>
        </p:nvCxnSpPr>
        <p:spPr>
          <a:xfrm>
            <a:off x="4342314" y="4462204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41941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6419421-6"/>
          <p:cNvSpPr txBox="1"/>
          <p:nvPr/>
        </p:nvSpPr>
        <p:spPr>
          <a:xfrm>
            <a:off x="685629" y="1908357"/>
            <a:ext cx="2504449" cy="4951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CONTENTS · 本讲目录</a:t>
            </a:r>
            <a:endParaRPr/>
          </a:p>
        </p:txBody>
      </p:sp>
      <p:sp>
        <p:nvSpPr>
          <p:cNvPr id="9" name="el-1789696419421-7"/>
          <p:cNvSpPr txBox="1"/>
          <p:nvPr/>
        </p:nvSpPr>
        <p:spPr>
          <a:xfrm>
            <a:off x="685629" y="2574940"/>
            <a:ext cx="2687283" cy="146261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一支笔的</a:t>
            </a:r>
            <a:endParaRPr/>
          </a:p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种草力</a:t>
            </a:r>
            <a:endParaRPr/>
          </a:p>
        </p:txBody>
      </p:sp>
      <p:sp>
        <p:nvSpPr>
          <p:cNvPr id="10" name="el-1789696419422-8"/>
          <p:cNvSpPr txBox="1"/>
          <p:nvPr/>
        </p:nvSpPr>
        <p:spPr>
          <a:xfrm>
            <a:off x="685629" y="4247052"/>
            <a:ext cx="2555871" cy="6168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HOOK · SCENE</a:t>
            </a:r>
            <a:endParaRPr/>
          </a:p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TRUST · ACTION</a:t>
            </a:r>
            <a:endParaRPr/>
          </a:p>
        </p:txBody>
      </p:sp>
      <p:sp>
        <p:nvSpPr>
          <p:cNvPr id="11" name="el-1789696419426-13"/>
          <p:cNvSpPr txBox="1"/>
          <p:nvPr/>
        </p:nvSpPr>
        <p:spPr>
          <a:xfrm>
            <a:off x="4342314" y="1124526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2" name="el-1789696419431-17"/>
          <p:cNvSpPr txBox="1"/>
          <p:nvPr/>
        </p:nvSpPr>
        <p:spPr>
          <a:xfrm>
            <a:off x="5218395" y="1134049"/>
            <a:ext cx="3713732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实训导航</a:t>
            </a:r>
            <a:endParaRPr/>
          </a:p>
        </p:txBody>
      </p:sp>
      <p:sp>
        <p:nvSpPr>
          <p:cNvPr id="13" name="el-1789696419432-18"/>
          <p:cNvSpPr txBox="1"/>
          <p:nvPr/>
        </p:nvSpPr>
        <p:spPr>
          <a:xfrm>
            <a:off x="5218395" y="1591135"/>
            <a:ext cx="417481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任务书 · 考核标准 · 标题三式 · 种草点</a:t>
            </a:r>
            <a:endParaRPr/>
          </a:p>
        </p:txBody>
      </p:sp>
      <p:sp>
        <p:nvSpPr>
          <p:cNvPr id="14" name="el-1789696419426-14"/>
          <p:cNvSpPr txBox="1"/>
          <p:nvPr/>
        </p:nvSpPr>
        <p:spPr>
          <a:xfrm>
            <a:off x="4342314" y="2314854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96419432-19"/>
          <p:cNvSpPr txBox="1"/>
          <p:nvPr/>
        </p:nvSpPr>
        <p:spPr>
          <a:xfrm>
            <a:off x="5218395" y="2324376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内容生产</a:t>
            </a:r>
            <a:endParaRPr/>
          </a:p>
        </p:txBody>
      </p:sp>
      <p:sp>
        <p:nvSpPr>
          <p:cNvPr id="16" name="el-1789696419432-20"/>
          <p:cNvSpPr txBox="1"/>
          <p:nvPr/>
        </p:nvSpPr>
        <p:spPr>
          <a:xfrm>
            <a:off x="5218395" y="2781462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软文五段 · 种草矩阵 · 写作四戒 · 好差之辨</a:t>
            </a:r>
            <a:endParaRPr/>
          </a:p>
        </p:txBody>
      </p:sp>
      <p:sp>
        <p:nvSpPr>
          <p:cNvPr id="17" name="el-1789696419427-15"/>
          <p:cNvSpPr txBox="1"/>
          <p:nvPr/>
        </p:nvSpPr>
        <p:spPr>
          <a:xfrm>
            <a:off x="4342314" y="3505181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8" name="el-1789696419432-21"/>
          <p:cNvSpPr txBox="1"/>
          <p:nvPr/>
        </p:nvSpPr>
        <p:spPr>
          <a:xfrm>
            <a:off x="5218395" y="3514704"/>
            <a:ext cx="3713732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优化发布</a:t>
            </a:r>
            <a:endParaRPr/>
          </a:p>
        </p:txBody>
      </p:sp>
      <p:sp>
        <p:nvSpPr>
          <p:cNvPr id="19" name="el-1789696419432-22"/>
          <p:cNvSpPr txBox="1"/>
          <p:nvPr/>
        </p:nvSpPr>
        <p:spPr>
          <a:xfrm>
            <a:off x="5218395" y="3971789"/>
            <a:ext cx="417481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流程对比 · 发布节奏 · 数据漏斗 · 实战</a:t>
            </a:r>
            <a:endParaRPr/>
          </a:p>
        </p:txBody>
      </p:sp>
      <p:sp>
        <p:nvSpPr>
          <p:cNvPr id="20" name="el-1789696419427-16"/>
          <p:cNvSpPr txBox="1"/>
          <p:nvPr/>
        </p:nvSpPr>
        <p:spPr>
          <a:xfrm>
            <a:off x="4342314" y="4695508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1" name="el-1789696419432-23"/>
          <p:cNvSpPr txBox="1"/>
          <p:nvPr/>
        </p:nvSpPr>
        <p:spPr>
          <a:xfrm>
            <a:off x="5218395" y="4705031"/>
            <a:ext cx="3713732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合规复盘</a:t>
            </a:r>
            <a:endParaRPr/>
          </a:p>
        </p:txBody>
      </p:sp>
      <p:sp>
        <p:nvSpPr>
          <p:cNvPr id="22" name="el-1789696419433-24"/>
          <p:cNvSpPr txBox="1"/>
          <p:nvPr/>
        </p:nvSpPr>
        <p:spPr>
          <a:xfrm>
            <a:off x="5218395" y="5162117"/>
            <a:ext cx="417481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复盘案例 · 红线底线 · 复盘四步 · 成果</a:t>
            </a:r>
            <a:endParaRPr/>
          </a:p>
        </p:txBody>
      </p:sp>
      <p:sp>
        <p:nvSpPr>
          <p:cNvPr id="23" name="el-1789696419416-2"/>
          <p:cNvSpPr txBox="1"/>
          <p:nvPr/>
        </p:nvSpPr>
        <p:spPr>
          <a:xfrm>
            <a:off x="685629" y="6228650"/>
            <a:ext cx="597394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人工智能与旅游创新应用 · 模块四 生成式人工智能的旅游应用实训</a:t>
            </a:r>
            <a:endParaRPr/>
          </a:p>
        </p:txBody>
      </p:sp>
      <p:sp>
        <p:nvSpPr>
          <p:cNvPr id="24" name="el-1789696419417-3"/>
          <p:cNvSpPr txBox="1"/>
          <p:nvPr/>
        </p:nvSpPr>
        <p:spPr>
          <a:xfrm>
            <a:off x="7378839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25" name="el-1789696419417-4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 / 40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19448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419447-6"/>
          <p:cNvCxnSpPr/>
          <p:nvPr/>
        </p:nvCxnSpPr>
        <p:spPr>
          <a:xfrm>
            <a:off x="3537653" y="1915052"/>
            <a:ext cx="914" cy="363287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419451-12"/>
          <p:cNvCxnSpPr/>
          <p:nvPr/>
        </p:nvCxnSpPr>
        <p:spPr>
          <a:xfrm>
            <a:off x="4151862" y="3124425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419451-13"/>
          <p:cNvCxnSpPr/>
          <p:nvPr/>
        </p:nvCxnSpPr>
        <p:spPr>
          <a:xfrm>
            <a:off x="4151862" y="4338559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41944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419448-8"/>
          <p:cNvSpPr txBox="1"/>
          <p:nvPr/>
        </p:nvSpPr>
        <p:spPr>
          <a:xfrm>
            <a:off x="1237940" y="457943"/>
            <a:ext cx="36310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实训动员 · OBJECTIVES</a:t>
            </a:r>
            <a:endParaRPr/>
          </a:p>
        </p:txBody>
      </p:sp>
      <p:sp>
        <p:nvSpPr>
          <p:cNvPr id="8" name="el-178969641944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实训目标</a:t>
            </a:r>
            <a:endParaRPr/>
          </a:p>
        </p:txBody>
      </p:sp>
      <p:sp>
        <p:nvSpPr>
          <p:cNvPr id="9" name="el-1789696419448-9"/>
          <p:cNvSpPr txBox="1"/>
          <p:nvPr/>
        </p:nvSpPr>
        <p:spPr>
          <a:xfrm>
            <a:off x="685629" y="2593539"/>
            <a:ext cx="247207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成果导向</a:t>
            </a:r>
            <a:endParaRPr/>
          </a:p>
        </p:txBody>
      </p:sp>
      <p:sp>
        <p:nvSpPr>
          <p:cNvPr id="10" name="el-1789696419448-10"/>
          <p:cNvSpPr txBox="1"/>
          <p:nvPr/>
        </p:nvSpPr>
        <p:spPr>
          <a:xfrm>
            <a:off x="685629" y="2993489"/>
            <a:ext cx="2506353" cy="12855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写出</a:t>
            </a:r>
            <a:endParaRPr/>
          </a:p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真爆文</a:t>
            </a:r>
            <a:endParaRPr/>
          </a:p>
        </p:txBody>
      </p:sp>
      <p:sp>
        <p:nvSpPr>
          <p:cNvPr id="11" name="el-1789696419449-11"/>
          <p:cNvSpPr txBox="1"/>
          <p:nvPr/>
        </p:nvSpPr>
        <p:spPr>
          <a:xfrm>
            <a:off x="685629" y="4469495"/>
            <a:ext cx="2403509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PUBLISH A REAL</a:t>
            </a:r>
            <a:endParaRPr/>
          </a:p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SEEDING POST</a:t>
            </a:r>
            <a:endParaRPr/>
          </a:p>
        </p:txBody>
      </p:sp>
      <p:sp>
        <p:nvSpPr>
          <p:cNvPr id="12" name="el-1789696419452-14"/>
          <p:cNvSpPr txBox="1"/>
          <p:nvPr/>
        </p:nvSpPr>
        <p:spPr>
          <a:xfrm>
            <a:off x="4151862" y="2200731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知识目标</a:t>
            </a:r>
            <a:endParaRPr/>
          </a:p>
        </p:txBody>
      </p:sp>
      <p:sp>
        <p:nvSpPr>
          <p:cNvPr id="13" name="el-1789696419456-17"/>
          <p:cNvSpPr txBox="1"/>
          <p:nvPr/>
        </p:nvSpPr>
        <p:spPr>
          <a:xfrm>
            <a:off x="5504074" y="2162640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能写出</a:t>
            </a:r>
            <a:r>
              <a:rPr b="1" sz="17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三种模式的标题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；说出软文五段结构与数据漏斗三层指标。</a:t>
            </a:r>
            <a:endParaRPr/>
          </a:p>
        </p:txBody>
      </p:sp>
      <p:sp>
        <p:nvSpPr>
          <p:cNvPr id="14" name="el-1789696419453-15"/>
          <p:cNvSpPr txBox="1"/>
          <p:nvPr/>
        </p:nvSpPr>
        <p:spPr>
          <a:xfrm>
            <a:off x="4151862" y="3414865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能力目标</a:t>
            </a:r>
            <a:endParaRPr/>
          </a:p>
        </p:txBody>
      </p:sp>
      <p:sp>
        <p:nvSpPr>
          <p:cNvPr id="15" name="el-1789696419464-18"/>
          <p:cNvSpPr txBox="1"/>
          <p:nvPr/>
        </p:nvSpPr>
        <p:spPr>
          <a:xfrm>
            <a:off x="5504074" y="3376774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独立产出</a:t>
            </a:r>
            <a:r>
              <a:rPr b="1" sz="17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一篇真实发布的种草文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：选题-写作-优化-发布-复盘全流程。</a:t>
            </a:r>
            <a:endParaRPr/>
          </a:p>
        </p:txBody>
      </p:sp>
      <p:sp>
        <p:nvSpPr>
          <p:cNvPr id="16" name="el-1789696419453-16"/>
          <p:cNvSpPr txBox="1"/>
          <p:nvPr/>
        </p:nvSpPr>
        <p:spPr>
          <a:xfrm>
            <a:off x="4151862" y="4628999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素养目标</a:t>
            </a:r>
            <a:endParaRPr/>
          </a:p>
        </p:txBody>
      </p:sp>
      <p:sp>
        <p:nvSpPr>
          <p:cNvPr id="17" name="el-1789696419465-19"/>
          <p:cNvSpPr txBox="1"/>
          <p:nvPr/>
        </p:nvSpPr>
        <p:spPr>
          <a:xfrm>
            <a:off x="5504074" y="4590908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建立</a:t>
            </a:r>
            <a:r>
              <a:rPr b="1" sz="17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「读者视角」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：每一句都为「看下去并行动」服务——真实是最高技巧。</a:t>
            </a:r>
            <a:endParaRPr/>
          </a:p>
        </p:txBody>
      </p:sp>
      <p:sp>
        <p:nvSpPr>
          <p:cNvPr id="18" name="el-1789696419445-3"/>
          <p:cNvSpPr txBox="1"/>
          <p:nvPr/>
        </p:nvSpPr>
        <p:spPr>
          <a:xfrm>
            <a:off x="685629" y="6228650"/>
            <a:ext cx="304823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实训动员 · OBJECTIVES</a:t>
            </a:r>
            <a:endParaRPr/>
          </a:p>
        </p:txBody>
      </p:sp>
      <p:sp>
        <p:nvSpPr>
          <p:cNvPr id="19" name="el-1789696419445-4"/>
          <p:cNvSpPr txBox="1"/>
          <p:nvPr/>
        </p:nvSpPr>
        <p:spPr>
          <a:xfrm>
            <a:off x="5669232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20" name="el-178969641944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 / 40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20899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420902-10"/>
          <p:cNvCxnSpPr/>
          <p:nvPr/>
        </p:nvCxnSpPr>
        <p:spPr>
          <a:xfrm>
            <a:off x="685629" y="3570798"/>
            <a:ext cx="571357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42089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420901-9"/>
          <p:cNvSpPr txBox="1"/>
          <p:nvPr/>
        </p:nvSpPr>
        <p:spPr>
          <a:xfrm>
            <a:off x="1237940" y="457943"/>
            <a:ext cx="32557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实训导入 · ONE POST</a:t>
            </a:r>
            <a:endParaRPr/>
          </a:p>
        </p:txBody>
      </p:sp>
      <p:sp>
        <p:nvSpPr>
          <p:cNvPr id="6" name="el-178969642089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一篇稿子带火一座城</a:t>
            </a:r>
            <a:endParaRPr/>
          </a:p>
        </p:txBody>
      </p:sp>
      <p:sp>
        <p:nvSpPr>
          <p:cNvPr id="7" name="el-1789696420900-7"/>
          <p:cNvSpPr txBox="1"/>
          <p:nvPr/>
        </p:nvSpPr>
        <p:spPr>
          <a:xfrm>
            <a:off x="685629" y="1892436"/>
            <a:ext cx="5713571" cy="13498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535"/>
              </a:lnSpc>
            </a:pP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一篇「县城咖啡店」的种草文——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周末小城排起长队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；同一座城的官微通稿，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阅读停在300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。差别不在预算，在笔。</a:t>
            </a:r>
            <a:endParaRPr/>
          </a:p>
        </p:txBody>
      </p:sp>
      <p:sp>
        <p:nvSpPr>
          <p:cNvPr id="8" name="el-1789696420906-13"/>
          <p:cNvSpPr txBox="1"/>
          <p:nvPr/>
        </p:nvSpPr>
        <p:spPr>
          <a:xfrm>
            <a:off x="685629" y="3842192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读者凭什么点开你的标题？</a:t>
            </a:r>
            <a:endParaRPr/>
          </a:p>
        </p:txBody>
      </p:sp>
      <p:sp>
        <p:nvSpPr>
          <p:cNvPr id="9" name="el-1789696420906-14"/>
          <p:cNvSpPr txBox="1"/>
          <p:nvPr/>
        </p:nvSpPr>
        <p:spPr>
          <a:xfrm>
            <a:off x="685629" y="4323085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「风景秀丽值得一去」为什么没人信？</a:t>
            </a:r>
            <a:endParaRPr/>
          </a:p>
        </p:txBody>
      </p:sp>
      <p:sp>
        <p:nvSpPr>
          <p:cNvPr id="10" name="el-1789696420907-15"/>
          <p:cNvSpPr txBox="1"/>
          <p:nvPr/>
        </p:nvSpPr>
        <p:spPr>
          <a:xfrm>
            <a:off x="685629" y="4803977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阅读量高，就等于种草成功吗？</a:t>
            </a:r>
            <a:endParaRPr/>
          </a:p>
        </p:txBody>
      </p:sp>
      <p:sp>
        <p:nvSpPr>
          <p:cNvPr id="11" name="el-1789696420901-8"/>
          <p:cNvSpPr txBox="1"/>
          <p:nvPr/>
        </p:nvSpPr>
        <p:spPr>
          <a:xfrm>
            <a:off x="685629" y="5342005"/>
            <a:ext cx="610952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实训主线：</a:t>
            </a:r>
            <a:r>
              <a:rPr b="1" sz="1570" spc="94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选题-写作-优化-发布-复盘</a:t>
            </a: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，一周一篇真稿子。</a:t>
            </a:r>
            <a:endParaRPr/>
          </a:p>
        </p:txBody>
      </p:sp>
      <p:sp>
        <p:nvSpPr>
          <p:cNvPr id="12" name="el-1789696420896-3"/>
          <p:cNvSpPr txBox="1"/>
          <p:nvPr/>
        </p:nvSpPr>
        <p:spPr>
          <a:xfrm>
            <a:off x="685629" y="6228650"/>
            <a:ext cx="274153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实训导入 · ONE POST</a:t>
            </a:r>
            <a:endParaRPr/>
          </a:p>
        </p:txBody>
      </p:sp>
      <p:sp>
        <p:nvSpPr>
          <p:cNvPr id="13" name="el-1789696420896-4"/>
          <p:cNvSpPr txBox="1"/>
          <p:nvPr/>
        </p:nvSpPr>
        <p:spPr>
          <a:xfrm>
            <a:off x="5570732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14" name="el-178969642089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 / 40</a:t>
            </a:r>
            <a:endParaRPr/>
          </a:p>
        </p:txBody>
      </p:sp>
      <p:sp>
        <p:nvSpPr>
          <p:cNvPr id="15" name="el-1789696420903-11"/>
          <p:cNvSpPr/>
          <p:nvPr/>
        </p:nvSpPr>
        <p:spPr>
          <a:xfrm>
            <a:off x="6932466" y="1835300"/>
            <a:ext cx="4570857" cy="379238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>
                  <a:alpha val="28000"/>
                </a:srgbClr>
              </a:gs>
              <a:gs pos="22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16" name="el-1789696420906-12"/>
          <p:cNvPicPr/>
          <p:nvPr/>
        </p:nvPicPr>
        <p:blipFill>
          <a:blip r:embed="rId2"/>
          <a:srcRect l="22964" t="0" r="8931" b="0"/>
          <a:stretch>
            <a:fillRect/>
          </a:stretch>
        </p:blipFill>
        <p:spPr>
          <a:xfrm>
            <a:off x="6932466" y="1835300"/>
            <a:ext cx="4570857" cy="3792383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24486B"/>
            </a:gs>
            <a:gs pos="58000">
              <a:srgbClr val="24486B"/>
            </a:gs>
            <a:gs pos="100000">
              <a:srgbClr val="18355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6419661-13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6419611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419606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419609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6" name="el-1789696419610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ONE</a:t>
            </a:r>
            <a:endParaRPr/>
          </a:p>
        </p:txBody>
      </p:sp>
      <p:sp>
        <p:nvSpPr>
          <p:cNvPr id="7" name="el-1789696419610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实训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导航</a:t>
            </a:r>
            <a:endParaRPr/>
          </a:p>
        </p:txBody>
      </p:sp>
      <p:sp>
        <p:nvSpPr>
          <p:cNvPr id="8" name="el-1789696419610-7"/>
          <p:cNvSpPr txBox="1"/>
          <p:nvPr/>
        </p:nvSpPr>
        <p:spPr>
          <a:xfrm>
            <a:off x="4266133" y="3676737"/>
            <a:ext cx="7732557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BRIEF</a:t>
            </a:r>
            <a:endParaRPr/>
          </a:p>
        </p:txBody>
      </p:sp>
      <p:sp>
        <p:nvSpPr>
          <p:cNvPr id="9" name="el-1789696419612-9"/>
          <p:cNvSpPr txBox="1"/>
          <p:nvPr/>
        </p:nvSpPr>
        <p:spPr>
          <a:xfrm>
            <a:off x="4266133" y="4575136"/>
            <a:ext cx="101341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任务书</a:t>
            </a:r>
            <a:endParaRPr/>
          </a:p>
        </p:txBody>
      </p:sp>
      <p:sp>
        <p:nvSpPr>
          <p:cNvPr id="10" name="el-1789696419613-10"/>
          <p:cNvSpPr txBox="1"/>
          <p:nvPr/>
        </p:nvSpPr>
        <p:spPr>
          <a:xfrm>
            <a:off x="548904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考核标准</a:t>
            </a:r>
            <a:endParaRPr/>
          </a:p>
        </p:txBody>
      </p:sp>
      <p:sp>
        <p:nvSpPr>
          <p:cNvPr id="11" name="el-1789696419614-11"/>
          <p:cNvSpPr txBox="1"/>
          <p:nvPr/>
        </p:nvSpPr>
        <p:spPr>
          <a:xfrm>
            <a:off x="6917587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标题三式</a:t>
            </a:r>
            <a:endParaRPr/>
          </a:p>
        </p:txBody>
      </p:sp>
      <p:sp>
        <p:nvSpPr>
          <p:cNvPr id="12" name="el-1789696419614-12"/>
          <p:cNvSpPr txBox="1"/>
          <p:nvPr/>
        </p:nvSpPr>
        <p:spPr>
          <a:xfrm>
            <a:off x="8346129" y="4575136"/>
            <a:ext cx="101341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种草点</a:t>
            </a:r>
            <a:endParaRPr/>
          </a:p>
        </p:txBody>
      </p:sp>
      <p:sp>
        <p:nvSpPr>
          <p:cNvPr id="13" name="el-1789696419607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模块四 项目五</a:t>
            </a:r>
            <a:endParaRPr/>
          </a:p>
        </p:txBody>
      </p:sp>
      <p:sp>
        <p:nvSpPr>
          <p:cNvPr id="14" name="el-1789696419608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05 / 40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20713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420712-8"/>
          <p:cNvCxnSpPr/>
          <p:nvPr/>
        </p:nvCxnSpPr>
        <p:spPr>
          <a:xfrm>
            <a:off x="704674" y="2061314"/>
            <a:ext cx="914" cy="81998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420715-13"/>
          <p:cNvCxnSpPr/>
          <p:nvPr/>
        </p:nvCxnSpPr>
        <p:spPr>
          <a:xfrm>
            <a:off x="4296189" y="3128889"/>
            <a:ext cx="914" cy="16081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420716-14"/>
          <p:cNvCxnSpPr/>
          <p:nvPr/>
        </p:nvCxnSpPr>
        <p:spPr>
          <a:xfrm>
            <a:off x="7902137" y="3128889"/>
            <a:ext cx="914" cy="16081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420710-4"/>
          <p:cNvCxnSpPr/>
          <p:nvPr/>
        </p:nvCxnSpPr>
        <p:spPr>
          <a:xfrm>
            <a:off x="685629" y="498937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42070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6420714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9" name="el-1789696420710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实训任务书：一周一篇真稿子</a:t>
            </a:r>
            <a:endParaRPr/>
          </a:p>
        </p:txBody>
      </p:sp>
      <p:sp>
        <p:nvSpPr>
          <p:cNvPr id="10" name="el-1789696420714-10"/>
          <p:cNvSpPr txBox="1"/>
          <p:nvPr/>
        </p:nvSpPr>
        <p:spPr>
          <a:xfrm>
            <a:off x="723719" y="2099404"/>
            <a:ext cx="11111372" cy="4009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软文实训不是「写作文」——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一篇真实发布的种草文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才是交付物：读者会用点击投票。</a:t>
            </a:r>
            <a:endParaRPr/>
          </a:p>
        </p:txBody>
      </p:sp>
      <p:sp>
        <p:nvSpPr>
          <p:cNvPr id="11" name="el-1789696420714-12"/>
          <p:cNvSpPr txBox="1"/>
          <p:nvPr/>
        </p:nvSpPr>
        <p:spPr>
          <a:xfrm>
            <a:off x="723719" y="2595622"/>
            <a:ext cx="110641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8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综合主流教材与业界通行表述</a:t>
            </a:r>
            <a:endParaRPr/>
          </a:p>
        </p:txBody>
      </p:sp>
      <p:sp>
        <p:nvSpPr>
          <p:cNvPr id="12" name="el-1789696420718-18"/>
          <p:cNvSpPr txBox="1"/>
          <p:nvPr/>
        </p:nvSpPr>
        <p:spPr>
          <a:xfrm>
            <a:off x="685629" y="3281251"/>
            <a:ext cx="3539141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SimSun"/>
                <a:ea typeface="SimSun"/>
                <a:cs typeface="SimSun"/>
              </a:rPr>
              <a:t>任务</a:t>
            </a:r>
            <a:endParaRPr/>
          </a:p>
        </p:txBody>
      </p:sp>
      <p:sp>
        <p:nvSpPr>
          <p:cNvPr id="13" name="el-1789696420718-19"/>
          <p:cNvSpPr txBox="1"/>
          <p:nvPr/>
        </p:nvSpPr>
        <p:spPr>
          <a:xfrm>
            <a:off x="685629" y="3757382"/>
            <a:ext cx="3640842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POST</a:t>
            </a:r>
            <a:endParaRPr/>
          </a:p>
        </p:txBody>
      </p:sp>
      <p:sp>
        <p:nvSpPr>
          <p:cNvPr id="14" name="el-1789696420717-15"/>
          <p:cNvSpPr txBox="1"/>
          <p:nvPr/>
        </p:nvSpPr>
        <p:spPr>
          <a:xfrm>
            <a:off x="685629" y="4024015"/>
            <a:ext cx="3339166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为一目的地或文旅产品写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800-1200字种草文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：公众号、小红书、头条任选发布。</a:t>
            </a:r>
            <a:endParaRPr/>
          </a:p>
        </p:txBody>
      </p:sp>
      <p:sp>
        <p:nvSpPr>
          <p:cNvPr id="15" name="el-1789696420719-20"/>
          <p:cNvSpPr txBox="1"/>
          <p:nvPr/>
        </p:nvSpPr>
        <p:spPr>
          <a:xfrm>
            <a:off x="4567584" y="3281251"/>
            <a:ext cx="3263134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SimSun"/>
                <a:ea typeface="SimSun"/>
                <a:cs typeface="SimSun"/>
              </a:rPr>
              <a:t>流程</a:t>
            </a:r>
            <a:endParaRPr/>
          </a:p>
        </p:txBody>
      </p:sp>
      <p:sp>
        <p:nvSpPr>
          <p:cNvPr id="16" name="el-1789696420719-21"/>
          <p:cNvSpPr txBox="1"/>
          <p:nvPr/>
        </p:nvSpPr>
        <p:spPr>
          <a:xfrm>
            <a:off x="4567584" y="3757382"/>
            <a:ext cx="3364835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FLOW</a:t>
            </a:r>
            <a:endParaRPr/>
          </a:p>
        </p:txBody>
      </p:sp>
      <p:sp>
        <p:nvSpPr>
          <p:cNvPr id="17" name="el-1789696420717-16"/>
          <p:cNvSpPr txBox="1"/>
          <p:nvPr/>
        </p:nvSpPr>
        <p:spPr>
          <a:xfrm>
            <a:off x="4567584" y="4024015"/>
            <a:ext cx="3063159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选题-大纲-初稿-精修-发布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五环全走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：每环节留过程记录。</a:t>
            </a:r>
            <a:endParaRPr/>
          </a:p>
        </p:txBody>
      </p:sp>
      <p:sp>
        <p:nvSpPr>
          <p:cNvPr id="18" name="el-1789696420719-22"/>
          <p:cNvSpPr txBox="1"/>
          <p:nvPr/>
        </p:nvSpPr>
        <p:spPr>
          <a:xfrm>
            <a:off x="8173531" y="3281251"/>
            <a:ext cx="3262985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SimSun"/>
                <a:ea typeface="SimSun"/>
                <a:cs typeface="SimSun"/>
              </a:rPr>
              <a:t>复盘</a:t>
            </a:r>
            <a:endParaRPr/>
          </a:p>
        </p:txBody>
      </p:sp>
      <p:sp>
        <p:nvSpPr>
          <p:cNvPr id="19" name="el-1789696420719-23"/>
          <p:cNvSpPr txBox="1"/>
          <p:nvPr/>
        </p:nvSpPr>
        <p:spPr>
          <a:xfrm>
            <a:off x="8173531" y="3757382"/>
            <a:ext cx="3364686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DATA</a:t>
            </a:r>
            <a:endParaRPr/>
          </a:p>
        </p:txBody>
      </p:sp>
      <p:sp>
        <p:nvSpPr>
          <p:cNvPr id="20" name="el-1789696420718-17"/>
          <p:cNvSpPr txBox="1"/>
          <p:nvPr/>
        </p:nvSpPr>
        <p:spPr>
          <a:xfrm>
            <a:off x="8173531" y="4024015"/>
            <a:ext cx="3063010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发布48小时后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拉数据写复盘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：打开率、读完率、互动与转化线索。</a:t>
            </a:r>
            <a:endParaRPr/>
          </a:p>
        </p:txBody>
      </p:sp>
      <p:sp>
        <p:nvSpPr>
          <p:cNvPr id="21" name="el-1789696420710-2"/>
          <p:cNvSpPr txBox="1"/>
          <p:nvPr/>
        </p:nvSpPr>
        <p:spPr>
          <a:xfrm>
            <a:off x="685629" y="5127448"/>
            <a:ext cx="11503323" cy="2742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成绩=过程记录40%+成稿质量40%+数据复盘20%——</a:t>
            </a:r>
            <a:r>
              <a:rPr b="1" sz="1340" spc="54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只交稿子没过程，直接不合格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96420711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23" name="el-1789696420711-6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24" name="el-1789696420711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 / 40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22073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422071-6"/>
          <p:cNvCxnSpPr/>
          <p:nvPr/>
        </p:nvCxnSpPr>
        <p:spPr>
          <a:xfrm>
            <a:off x="4013784" y="2315895"/>
            <a:ext cx="914" cy="28311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422075-12"/>
          <p:cNvCxnSpPr/>
          <p:nvPr/>
        </p:nvCxnSpPr>
        <p:spPr>
          <a:xfrm>
            <a:off x="4627993" y="3258039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422075-13"/>
          <p:cNvCxnSpPr/>
          <p:nvPr/>
        </p:nvCxnSpPr>
        <p:spPr>
          <a:xfrm>
            <a:off x="4627993" y="4204945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42206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422074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8" name="el-178969642206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考核怎么算：三组数字</a:t>
            </a:r>
            <a:endParaRPr/>
          </a:p>
        </p:txBody>
      </p:sp>
      <p:sp>
        <p:nvSpPr>
          <p:cNvPr id="9" name="el-1789696422074-10"/>
          <p:cNvSpPr txBox="1"/>
          <p:nvPr/>
        </p:nvSpPr>
        <p:spPr>
          <a:xfrm>
            <a:off x="685629" y="2527029"/>
            <a:ext cx="2923444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发布后数据观察期</a:t>
            </a:r>
            <a:endParaRPr/>
          </a:p>
        </p:txBody>
      </p:sp>
      <p:sp>
        <p:nvSpPr>
          <p:cNvPr id="10" name="el-1789696422074-11"/>
          <p:cNvSpPr txBox="1"/>
          <p:nvPr/>
        </p:nvSpPr>
        <p:spPr>
          <a:xfrm>
            <a:off x="685629" y="2898412"/>
            <a:ext cx="4015117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48小时</a:t>
            </a:r>
            <a:endParaRPr/>
          </a:p>
        </p:txBody>
      </p:sp>
      <p:sp>
        <p:nvSpPr>
          <p:cNvPr id="11" name="el-1789696422073-8"/>
          <p:cNvSpPr txBox="1"/>
          <p:nvPr/>
        </p:nvSpPr>
        <p:spPr>
          <a:xfrm>
            <a:off x="685629" y="4067759"/>
            <a:ext cx="2790127" cy="868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发布不是终点——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48小时漏斗数据是复盘依据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：点击会说话，别急着自我感动。</a:t>
            </a:r>
            <a:endParaRPr/>
          </a:p>
        </p:txBody>
      </p:sp>
      <p:sp>
        <p:nvSpPr>
          <p:cNvPr id="12" name="el-1789696422077-14"/>
          <p:cNvSpPr txBox="1"/>
          <p:nvPr/>
        </p:nvSpPr>
        <p:spPr>
          <a:xfrm>
            <a:off x="4627993" y="2506348"/>
            <a:ext cx="1709120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1200字</a:t>
            </a:r>
            <a:endParaRPr/>
          </a:p>
        </p:txBody>
      </p:sp>
      <p:sp>
        <p:nvSpPr>
          <p:cNvPr id="13" name="el-1789696422080-20"/>
          <p:cNvSpPr txBox="1"/>
          <p:nvPr/>
        </p:nvSpPr>
        <p:spPr>
          <a:xfrm>
            <a:off x="6075431" y="2468257"/>
            <a:ext cx="471229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篇幅上限</a:t>
            </a:r>
            <a:endParaRPr/>
          </a:p>
        </p:txBody>
      </p:sp>
      <p:sp>
        <p:nvSpPr>
          <p:cNvPr id="14" name="el-1789696422079-17"/>
          <p:cNvSpPr txBox="1"/>
          <p:nvPr/>
        </p:nvSpPr>
        <p:spPr>
          <a:xfrm>
            <a:off x="6075431" y="2820594"/>
            <a:ext cx="527127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800-1200字一带——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每屏一个种草点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：写长容易，删难。</a:t>
            </a:r>
            <a:endParaRPr/>
          </a:p>
        </p:txBody>
      </p:sp>
      <p:sp>
        <p:nvSpPr>
          <p:cNvPr id="15" name="el-1789696422077-15"/>
          <p:cNvSpPr txBox="1"/>
          <p:nvPr/>
        </p:nvSpPr>
        <p:spPr>
          <a:xfrm>
            <a:off x="4627993" y="3453253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5环</a:t>
            </a:r>
            <a:endParaRPr/>
          </a:p>
        </p:txBody>
      </p:sp>
      <p:sp>
        <p:nvSpPr>
          <p:cNvPr id="16" name="el-1789696422080-21"/>
          <p:cNvSpPr txBox="1"/>
          <p:nvPr/>
        </p:nvSpPr>
        <p:spPr>
          <a:xfrm>
            <a:off x="6075431" y="3415162"/>
            <a:ext cx="451559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过程记录环节数</a:t>
            </a:r>
            <a:endParaRPr/>
          </a:p>
        </p:txBody>
      </p:sp>
      <p:sp>
        <p:nvSpPr>
          <p:cNvPr id="17" name="el-1789696422079-18"/>
          <p:cNvSpPr txBox="1"/>
          <p:nvPr/>
        </p:nvSpPr>
        <p:spPr>
          <a:xfrm>
            <a:off x="6075431" y="3767499"/>
            <a:ext cx="4958779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选题到发布五环留痕——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过程占40%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：跳环 = 不合格。</a:t>
            </a:r>
            <a:endParaRPr/>
          </a:p>
        </p:txBody>
      </p:sp>
      <p:sp>
        <p:nvSpPr>
          <p:cNvPr id="18" name="el-1789696422077-16"/>
          <p:cNvSpPr txBox="1"/>
          <p:nvPr/>
        </p:nvSpPr>
        <p:spPr>
          <a:xfrm>
            <a:off x="4627993" y="4400158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3版</a:t>
            </a:r>
            <a:endParaRPr/>
          </a:p>
        </p:txBody>
      </p:sp>
      <p:sp>
        <p:nvSpPr>
          <p:cNvPr id="19" name="el-1789696422081-22"/>
          <p:cNvSpPr txBox="1"/>
          <p:nvPr/>
        </p:nvSpPr>
        <p:spPr>
          <a:xfrm>
            <a:off x="6075431" y="4362068"/>
            <a:ext cx="48512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标题测试版数下限</a:t>
            </a:r>
            <a:endParaRPr/>
          </a:p>
        </p:txBody>
      </p:sp>
      <p:sp>
        <p:nvSpPr>
          <p:cNvPr id="20" name="el-1789696422080-19"/>
          <p:cNvSpPr txBox="1"/>
          <p:nvPr/>
        </p:nvSpPr>
        <p:spPr>
          <a:xfrm>
            <a:off x="6075431" y="4714405"/>
            <a:ext cx="494706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至少三版再定——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标题决定打开率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：好标题都是选出来的。</a:t>
            </a:r>
            <a:endParaRPr/>
          </a:p>
        </p:txBody>
      </p:sp>
      <p:sp>
        <p:nvSpPr>
          <p:cNvPr id="21" name="el-1789696422069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22" name="el-1789696422070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23" name="el-178969642207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07 / 40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2217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422173-11"/>
          <p:cNvCxnSpPr/>
          <p:nvPr/>
        </p:nvCxnSpPr>
        <p:spPr>
          <a:xfrm>
            <a:off x="4145910" y="1988853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422173-12"/>
          <p:cNvCxnSpPr/>
          <p:nvPr/>
        </p:nvCxnSpPr>
        <p:spPr>
          <a:xfrm>
            <a:off x="7601579" y="1988853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422169-6"/>
          <p:cNvCxnSpPr/>
          <p:nvPr/>
        </p:nvCxnSpPr>
        <p:spPr>
          <a:xfrm>
            <a:off x="685629" y="459328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42209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422171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8" name="el-178969642216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标题三式：点开的理由</a:t>
            </a:r>
            <a:endParaRPr/>
          </a:p>
        </p:txBody>
      </p:sp>
      <p:sp>
        <p:nvSpPr>
          <p:cNvPr id="9" name="el-1789696422174-13"/>
          <p:cNvSpPr txBox="1"/>
          <p:nvPr/>
        </p:nvSpPr>
        <p:spPr>
          <a:xfrm>
            <a:off x="685629" y="2084079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式一 · 数字式</a:t>
            </a:r>
            <a:endParaRPr/>
          </a:p>
        </p:txBody>
      </p:sp>
      <p:sp>
        <p:nvSpPr>
          <p:cNvPr id="10" name="el-1789696422174-14"/>
          <p:cNvSpPr txBox="1"/>
          <p:nvPr/>
        </p:nvSpPr>
        <p:spPr>
          <a:xfrm>
            <a:off x="685629" y="2398325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利益摆上台</a:t>
            </a:r>
            <a:endParaRPr/>
          </a:p>
        </p:txBody>
      </p:sp>
      <p:sp>
        <p:nvSpPr>
          <p:cNvPr id="11" name="el-1789696422175-15"/>
          <p:cNvSpPr txBox="1"/>
          <p:nvPr/>
        </p:nvSpPr>
        <p:spPr>
          <a:xfrm>
            <a:off x="685629" y="2807798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最稳</a:t>
            </a:r>
            <a:endParaRPr/>
          </a:p>
        </p:txBody>
      </p:sp>
      <p:sp>
        <p:nvSpPr>
          <p:cNvPr id="12" name="el-1789696422175-16"/>
          <p:cNvSpPr txBox="1"/>
          <p:nvPr/>
        </p:nvSpPr>
        <p:spPr>
          <a:xfrm>
            <a:off x="4455395" y="2084079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式二 · 悬念式</a:t>
            </a:r>
            <a:endParaRPr/>
          </a:p>
        </p:txBody>
      </p:sp>
      <p:sp>
        <p:nvSpPr>
          <p:cNvPr id="13" name="el-1789696422175-17"/>
          <p:cNvSpPr txBox="1"/>
          <p:nvPr/>
        </p:nvSpPr>
        <p:spPr>
          <a:xfrm>
            <a:off x="4455395" y="2398325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话只说一半</a:t>
            </a:r>
            <a:endParaRPr/>
          </a:p>
        </p:txBody>
      </p:sp>
      <p:sp>
        <p:nvSpPr>
          <p:cNvPr id="14" name="el-1789696422175-18"/>
          <p:cNvSpPr txBox="1"/>
          <p:nvPr/>
        </p:nvSpPr>
        <p:spPr>
          <a:xfrm>
            <a:off x="4455395" y="2807798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最险</a:t>
            </a:r>
            <a:endParaRPr/>
          </a:p>
        </p:txBody>
      </p:sp>
      <p:sp>
        <p:nvSpPr>
          <p:cNvPr id="15" name="el-1789696422175-19"/>
          <p:cNvSpPr txBox="1"/>
          <p:nvPr/>
        </p:nvSpPr>
        <p:spPr>
          <a:xfrm>
            <a:off x="7911064" y="2084079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式三 · 共鸣式</a:t>
            </a:r>
            <a:endParaRPr/>
          </a:p>
        </p:txBody>
      </p:sp>
      <p:sp>
        <p:nvSpPr>
          <p:cNvPr id="16" name="el-1789696422175-20"/>
          <p:cNvSpPr txBox="1"/>
          <p:nvPr/>
        </p:nvSpPr>
        <p:spPr>
          <a:xfrm>
            <a:off x="7911064" y="2398325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情绪先抵达</a:t>
            </a:r>
            <a:endParaRPr/>
          </a:p>
        </p:txBody>
      </p:sp>
      <p:sp>
        <p:nvSpPr>
          <p:cNvPr id="17" name="el-1789696422175-21"/>
          <p:cNvSpPr txBox="1"/>
          <p:nvPr/>
        </p:nvSpPr>
        <p:spPr>
          <a:xfrm>
            <a:off x="7911064" y="2807798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最耐读</a:t>
            </a:r>
            <a:endParaRPr/>
          </a:p>
        </p:txBody>
      </p:sp>
      <p:sp>
        <p:nvSpPr>
          <p:cNvPr id="18" name="el-1789696422172-10"/>
          <p:cNvSpPr txBox="1"/>
          <p:nvPr/>
        </p:nvSpPr>
        <p:spPr>
          <a:xfrm>
            <a:off x="685629" y="4845638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选型建议</a:t>
            </a:r>
            <a:endParaRPr/>
          </a:p>
        </p:txBody>
      </p:sp>
      <p:sp>
        <p:nvSpPr>
          <p:cNvPr id="19" name="el-1789696422170-8"/>
          <p:cNvSpPr txBox="1"/>
          <p:nvPr/>
        </p:nvSpPr>
        <p:spPr>
          <a:xfrm>
            <a:off x="1753799" y="4788503"/>
            <a:ext cx="9749525" cy="68562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85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文旅种草</a:t>
            </a:r>
            <a:r>
              <a:rPr b="1" sz="1789">
                <a:solidFill>
                  <a:srgbClr val="24486B"/>
                </a:solidFill>
                <a:latin typeface="SimSun"/>
                <a:ea typeface="SimSun"/>
                <a:cs typeface="SimSun"/>
              </a:rPr>
              <a:t>共鸣式最耐读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、数字式最稳——悬念式慎用（缺口要对得上内容）：标题是承诺，正文要兑现。</a:t>
            </a:r>
            <a:endParaRPr/>
          </a:p>
        </p:txBody>
      </p:sp>
      <p:sp>
        <p:nvSpPr>
          <p:cNvPr id="20" name="el-1789696422165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21" name="el-1789696422165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22" name="el-178969642216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08 / 40</a:t>
            </a:r>
            <a:endParaRPr/>
          </a:p>
        </p:txBody>
      </p:sp>
      <p:sp>
        <p:nvSpPr>
          <p:cNvPr id="23" name="el-1789696422181-31"/>
          <p:cNvSpPr/>
          <p:nvPr/>
        </p:nvSpPr>
        <p:spPr>
          <a:xfrm>
            <a:off x="685629" y="332201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96422181-32"/>
          <p:cNvSpPr/>
          <p:nvPr/>
        </p:nvSpPr>
        <p:spPr>
          <a:xfrm>
            <a:off x="685629" y="368387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6422182-33"/>
          <p:cNvSpPr/>
          <p:nvPr/>
        </p:nvSpPr>
        <p:spPr>
          <a:xfrm>
            <a:off x="685629" y="404573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6422182-34"/>
          <p:cNvSpPr/>
          <p:nvPr/>
        </p:nvSpPr>
        <p:spPr>
          <a:xfrm>
            <a:off x="4455395" y="332201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6422182-35"/>
          <p:cNvSpPr/>
          <p:nvPr/>
        </p:nvSpPr>
        <p:spPr>
          <a:xfrm>
            <a:off x="4455395" y="368387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96422182-36"/>
          <p:cNvSpPr/>
          <p:nvPr/>
        </p:nvSpPr>
        <p:spPr>
          <a:xfrm>
            <a:off x="4455395" y="404573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96422183-37"/>
          <p:cNvSpPr/>
          <p:nvPr/>
        </p:nvSpPr>
        <p:spPr>
          <a:xfrm>
            <a:off x="7911064" y="332201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96422183-38"/>
          <p:cNvSpPr/>
          <p:nvPr/>
        </p:nvSpPr>
        <p:spPr>
          <a:xfrm>
            <a:off x="7911064" y="368387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96422183-39"/>
          <p:cNvSpPr/>
          <p:nvPr/>
        </p:nvSpPr>
        <p:spPr>
          <a:xfrm>
            <a:off x="7911064" y="404573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96422179-22"/>
          <p:cNvSpPr txBox="1"/>
          <p:nvPr/>
        </p:nvSpPr>
        <p:spPr>
          <a:xfrm>
            <a:off x="857036" y="3198225"/>
            <a:ext cx="3417430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「3天2夜只花800」</a:t>
            </a:r>
            <a:endParaRPr/>
          </a:p>
        </p:txBody>
      </p:sp>
      <p:sp>
        <p:nvSpPr>
          <p:cNvPr id="33" name="el-1789696422179-23"/>
          <p:cNvSpPr txBox="1"/>
          <p:nvPr/>
        </p:nvSpPr>
        <p:spPr>
          <a:xfrm>
            <a:off x="857036" y="3560085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省钱省时数字化</a:t>
            </a:r>
            <a:endParaRPr/>
          </a:p>
        </p:txBody>
      </p:sp>
      <p:sp>
        <p:nvSpPr>
          <p:cNvPr id="34" name="el-1789696422179-24"/>
          <p:cNvSpPr txBox="1"/>
          <p:nvPr/>
        </p:nvSpPr>
        <p:spPr>
          <a:xfrm>
            <a:off x="857036" y="3921944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实用党必点</a:t>
            </a:r>
            <a:endParaRPr/>
          </a:p>
        </p:txBody>
      </p:sp>
      <p:sp>
        <p:nvSpPr>
          <p:cNvPr id="35" name="el-1789696422179-25"/>
          <p:cNvSpPr txBox="1"/>
          <p:nvPr/>
        </p:nvSpPr>
        <p:spPr>
          <a:xfrm>
            <a:off x="4626802" y="3198225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「这座小城凭什么」</a:t>
            </a:r>
            <a:endParaRPr/>
          </a:p>
        </p:txBody>
      </p:sp>
      <p:sp>
        <p:nvSpPr>
          <p:cNvPr id="36" name="el-1789696422179-26"/>
          <p:cNvSpPr txBox="1"/>
          <p:nvPr/>
        </p:nvSpPr>
        <p:spPr>
          <a:xfrm>
            <a:off x="4626802" y="3560085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缺口让人想补全</a:t>
            </a:r>
            <a:endParaRPr/>
          </a:p>
        </p:txBody>
      </p:sp>
      <p:sp>
        <p:nvSpPr>
          <p:cNvPr id="37" name="el-1789696422180-27"/>
          <p:cNvSpPr txBox="1"/>
          <p:nvPr/>
        </p:nvSpPr>
        <p:spPr>
          <a:xfrm>
            <a:off x="4626802" y="3921944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易翻车成标题党</a:t>
            </a:r>
            <a:endParaRPr/>
          </a:p>
        </p:txBody>
      </p:sp>
      <p:sp>
        <p:nvSpPr>
          <p:cNvPr id="38" name="el-1789696422180-28"/>
          <p:cNvSpPr txBox="1"/>
          <p:nvPr/>
        </p:nvSpPr>
        <p:spPr>
          <a:xfrm>
            <a:off x="8082471" y="3198225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「想逃离就去这里」</a:t>
            </a:r>
            <a:endParaRPr/>
          </a:p>
        </p:txBody>
      </p:sp>
      <p:sp>
        <p:nvSpPr>
          <p:cNvPr id="39" name="el-1789696422180-29"/>
          <p:cNvSpPr txBox="1"/>
          <p:nvPr/>
        </p:nvSpPr>
        <p:spPr>
          <a:xfrm>
            <a:off x="8082471" y="3560085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替读者说出心情</a:t>
            </a:r>
            <a:endParaRPr/>
          </a:p>
        </p:txBody>
      </p:sp>
      <p:sp>
        <p:nvSpPr>
          <p:cNvPr id="40" name="el-1789696422180-30"/>
          <p:cNvSpPr txBox="1"/>
          <p:nvPr/>
        </p:nvSpPr>
        <p:spPr>
          <a:xfrm>
            <a:off x="8082471" y="3921944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共鸣型转发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22197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6422277-15"/>
          <p:cNvSpPr/>
          <p:nvPr/>
        </p:nvSpPr>
        <p:spPr>
          <a:xfrm>
            <a:off x="7408597" y="2237631"/>
            <a:ext cx="4094726" cy="22128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642219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422199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6" name="el-178969642219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种草点挖掘：九问定三点</a:t>
            </a:r>
            <a:endParaRPr/>
          </a:p>
        </p:txBody>
      </p:sp>
      <p:sp>
        <p:nvSpPr>
          <p:cNvPr id="7" name="el-1789696422199-12"/>
          <p:cNvSpPr txBox="1"/>
          <p:nvPr/>
        </p:nvSpPr>
        <p:spPr>
          <a:xfrm>
            <a:off x="685629" y="2281971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从产品挖 · 卖点清单</a:t>
            </a:r>
            <a:endParaRPr/>
          </a:p>
        </p:txBody>
      </p:sp>
      <p:sp>
        <p:nvSpPr>
          <p:cNvPr id="8" name="el-1789696422198-7"/>
          <p:cNvSpPr txBox="1"/>
          <p:nvPr/>
        </p:nvSpPr>
        <p:spPr>
          <a:xfrm>
            <a:off x="685629" y="2681921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把产品拆到不可再拆——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一条船、一杯茶、一段故事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：小切口才有大共鸣。</a:t>
            </a:r>
            <a:endParaRPr/>
          </a:p>
        </p:txBody>
      </p:sp>
      <p:sp>
        <p:nvSpPr>
          <p:cNvPr id="9" name="el-1789696422272-13"/>
          <p:cNvSpPr txBox="1"/>
          <p:nvPr/>
        </p:nvSpPr>
        <p:spPr>
          <a:xfrm>
            <a:off x="685629" y="3361598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从场景挖 · 时刻情绪</a:t>
            </a:r>
            <a:endParaRPr/>
          </a:p>
        </p:txBody>
      </p:sp>
      <p:sp>
        <p:nvSpPr>
          <p:cNvPr id="10" name="el-1789696422198-8"/>
          <p:cNvSpPr txBox="1"/>
          <p:nvPr/>
        </p:nvSpPr>
        <p:spPr>
          <a:xfrm>
            <a:off x="685629" y="3761548"/>
            <a:ext cx="6381488" cy="3398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清晨的雾、傍晚的灯——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读者买的是那一刻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：场景比功能更好种草。</a:t>
            </a:r>
            <a:endParaRPr/>
          </a:p>
        </p:txBody>
      </p:sp>
      <p:sp>
        <p:nvSpPr>
          <p:cNvPr id="11" name="el-1789696422272-14"/>
          <p:cNvSpPr txBox="1"/>
          <p:nvPr/>
        </p:nvSpPr>
        <p:spPr>
          <a:xfrm>
            <a:off x="685629" y="4101386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从人挖 · 谁在说</a:t>
            </a:r>
            <a:endParaRPr/>
          </a:p>
        </p:txBody>
      </p:sp>
      <p:sp>
        <p:nvSpPr>
          <p:cNvPr id="12" name="el-1789696422199-9"/>
          <p:cNvSpPr txBox="1"/>
          <p:nvPr/>
        </p:nvSpPr>
        <p:spPr>
          <a:xfrm>
            <a:off x="685629" y="4501336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老板娘的一句话、老船工的十年——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人的故事是信任的载体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：没有人就没有记忆点。</a:t>
            </a:r>
            <a:endParaRPr/>
          </a:p>
        </p:txBody>
      </p:sp>
      <p:sp>
        <p:nvSpPr>
          <p:cNvPr id="13" name="el-1789696422278-16"/>
          <p:cNvSpPr txBox="1"/>
          <p:nvPr/>
        </p:nvSpPr>
        <p:spPr>
          <a:xfrm>
            <a:off x="7675231" y="2466174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24486B"/>
                </a:solidFill>
                <a:latin typeface="SimHei"/>
                <a:ea typeface="SimHei"/>
                <a:cs typeface="SimHei"/>
              </a:rPr>
              <a:t>种草点九问（节选）</a:t>
            </a:r>
            <a:endParaRPr/>
          </a:p>
        </p:txBody>
      </p:sp>
      <p:sp>
        <p:nvSpPr>
          <p:cNvPr id="14" name="el-1789696422279-17"/>
          <p:cNvSpPr txBox="1"/>
          <p:nvPr/>
        </p:nvSpPr>
        <p:spPr>
          <a:xfrm>
            <a:off x="7675231" y="2913737"/>
            <a:ext cx="1820189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最出片的一角在哪？</a:t>
            </a:r>
            <a:endParaRPr/>
          </a:p>
        </p:txBody>
      </p:sp>
      <p:sp>
        <p:nvSpPr>
          <p:cNvPr id="15" name="el-1789696422279-18"/>
          <p:cNvSpPr txBox="1"/>
          <p:nvPr/>
        </p:nvSpPr>
        <p:spPr>
          <a:xfrm>
            <a:off x="7675231" y="3257444"/>
            <a:ext cx="1632117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本地人几点去哪？</a:t>
            </a:r>
            <a:endParaRPr/>
          </a:p>
        </p:txBody>
      </p:sp>
      <p:sp>
        <p:nvSpPr>
          <p:cNvPr id="16" name="el-1789696422279-19"/>
          <p:cNvSpPr txBox="1"/>
          <p:nvPr/>
        </p:nvSpPr>
        <p:spPr>
          <a:xfrm>
            <a:off x="7675231" y="3601151"/>
            <a:ext cx="3387076" cy="54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老板最得意的是什么？——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九问答完，三点自现</a:t>
            </a:r>
            <a:endParaRPr/>
          </a:p>
        </p:txBody>
      </p:sp>
      <p:sp>
        <p:nvSpPr>
          <p:cNvPr id="17" name="el-1789696422199-10"/>
          <p:cNvSpPr txBox="1"/>
          <p:nvPr/>
        </p:nvSpPr>
        <p:spPr>
          <a:xfrm>
            <a:off x="7408597" y="4659947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一篇稿子只种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三个点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——九问是筛子，三点是钩子：贪多必失。</a:t>
            </a:r>
            <a:endParaRPr/>
          </a:p>
        </p:txBody>
      </p:sp>
      <p:sp>
        <p:nvSpPr>
          <p:cNvPr id="18" name="el-1789696422194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19" name="el-1789696422194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20" name="el-178969642219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09 / 40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23072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423070-6"/>
          <p:cNvCxnSpPr/>
          <p:nvPr/>
        </p:nvCxnSpPr>
        <p:spPr>
          <a:xfrm>
            <a:off x="3823331" y="1669547"/>
            <a:ext cx="914" cy="4124038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6423074-11"/>
          <p:cNvSpPr/>
          <p:nvPr/>
        </p:nvSpPr>
        <p:spPr>
          <a:xfrm>
            <a:off x="685629" y="2371841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6423076-14"/>
          <p:cNvCxnSpPr/>
          <p:nvPr/>
        </p:nvCxnSpPr>
        <p:spPr>
          <a:xfrm>
            <a:off x="4399450" y="262671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423076-15"/>
          <p:cNvCxnSpPr/>
          <p:nvPr/>
        </p:nvCxnSpPr>
        <p:spPr>
          <a:xfrm>
            <a:off x="4399450" y="3588653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423077-16"/>
          <p:cNvCxnSpPr/>
          <p:nvPr/>
        </p:nvCxnSpPr>
        <p:spPr>
          <a:xfrm>
            <a:off x="4399450" y="4836413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642306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423073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10" name="el-178969642306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选题四看：动笔前先看四面</a:t>
            </a:r>
            <a:endParaRPr/>
          </a:p>
        </p:txBody>
      </p:sp>
      <p:sp>
        <p:nvSpPr>
          <p:cNvPr id="11" name="el-1789696423073-10"/>
          <p:cNvSpPr txBox="1"/>
          <p:nvPr/>
        </p:nvSpPr>
        <p:spPr>
          <a:xfrm>
            <a:off x="837990" y="2409931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选题地图</a:t>
            </a:r>
            <a:endParaRPr/>
          </a:p>
        </p:txBody>
      </p:sp>
      <p:sp>
        <p:nvSpPr>
          <p:cNvPr id="12" name="el-1789696423074-12"/>
          <p:cNvSpPr txBox="1"/>
          <p:nvPr/>
        </p:nvSpPr>
        <p:spPr>
          <a:xfrm>
            <a:off x="685629" y="2847971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看四面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定一篇</a:t>
            </a:r>
            <a:endParaRPr/>
          </a:p>
        </p:txBody>
      </p:sp>
      <p:sp>
        <p:nvSpPr>
          <p:cNvPr id="13" name="el-1789696423073-8"/>
          <p:cNvSpPr txBox="1"/>
          <p:nvPr/>
        </p:nvSpPr>
        <p:spPr>
          <a:xfrm>
            <a:off x="685629" y="3990686"/>
            <a:ext cx="2637765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选题选对了，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稿子成功一半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——四看是选题的体检表。</a:t>
            </a:r>
            <a:endParaRPr/>
          </a:p>
        </p:txBody>
      </p:sp>
      <p:sp>
        <p:nvSpPr>
          <p:cNvPr id="14" name="el-1789696423075-13"/>
          <p:cNvSpPr txBox="1"/>
          <p:nvPr/>
        </p:nvSpPr>
        <p:spPr>
          <a:xfrm>
            <a:off x="685629" y="4775111"/>
            <a:ext cx="2771082" cy="3160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看完全四面再动笔。</a:t>
            </a:r>
            <a:endParaRPr/>
          </a:p>
        </p:txBody>
      </p:sp>
      <p:sp>
        <p:nvSpPr>
          <p:cNvPr id="15" name="el-1789696423078-17"/>
          <p:cNvSpPr txBox="1"/>
          <p:nvPr/>
        </p:nvSpPr>
        <p:spPr>
          <a:xfrm>
            <a:off x="4399450" y="1860000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96423082-25"/>
          <p:cNvSpPr txBox="1"/>
          <p:nvPr/>
        </p:nvSpPr>
        <p:spPr>
          <a:xfrm>
            <a:off x="5218395" y="1821909"/>
            <a:ext cx="55749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看季节</a:t>
            </a:r>
            <a:endParaRPr/>
          </a:p>
        </p:txBody>
      </p:sp>
      <p:sp>
        <p:nvSpPr>
          <p:cNvPr id="17" name="el-1789696423080-21"/>
          <p:cNvSpPr txBox="1"/>
          <p:nvPr/>
        </p:nvSpPr>
        <p:spPr>
          <a:xfrm>
            <a:off x="5218395" y="2183769"/>
            <a:ext cx="567078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时令是天然流量——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樱花季、红叶期、避暑月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：踩准时点事半功倍。</a:t>
            </a:r>
            <a:endParaRPr/>
          </a:p>
        </p:txBody>
      </p:sp>
      <p:sp>
        <p:nvSpPr>
          <p:cNvPr id="18" name="el-1789696423078-18"/>
          <p:cNvSpPr txBox="1"/>
          <p:nvPr/>
        </p:nvSpPr>
        <p:spPr>
          <a:xfrm>
            <a:off x="4399450" y="2821933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96423082-26"/>
          <p:cNvSpPr txBox="1"/>
          <p:nvPr/>
        </p:nvSpPr>
        <p:spPr>
          <a:xfrm>
            <a:off x="5218395" y="2783843"/>
            <a:ext cx="503219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看热点</a:t>
            </a:r>
            <a:endParaRPr/>
          </a:p>
        </p:txBody>
      </p:sp>
      <p:sp>
        <p:nvSpPr>
          <p:cNvPr id="20" name="el-1789696423081-22"/>
          <p:cNvSpPr txBox="1"/>
          <p:nvPr/>
        </p:nvSpPr>
        <p:spPr>
          <a:xfrm>
            <a:off x="5218395" y="3145702"/>
            <a:ext cx="512799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借势不硬蹭——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热点要和目的地有关联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：硬蹭等于自曝其短。</a:t>
            </a:r>
            <a:endParaRPr/>
          </a:p>
        </p:txBody>
      </p:sp>
      <p:sp>
        <p:nvSpPr>
          <p:cNvPr id="21" name="el-1789696423078-19"/>
          <p:cNvSpPr txBox="1"/>
          <p:nvPr/>
        </p:nvSpPr>
        <p:spPr>
          <a:xfrm>
            <a:off x="4399450" y="378386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96423082-27"/>
          <p:cNvSpPr txBox="1"/>
          <p:nvPr/>
        </p:nvSpPr>
        <p:spPr>
          <a:xfrm>
            <a:off x="5218395" y="3745776"/>
            <a:ext cx="64315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看人群</a:t>
            </a:r>
            <a:endParaRPr/>
          </a:p>
        </p:txBody>
      </p:sp>
      <p:sp>
        <p:nvSpPr>
          <p:cNvPr id="23" name="el-1789696423081-23"/>
          <p:cNvSpPr txBox="1"/>
          <p:nvPr/>
        </p:nvSpPr>
        <p:spPr>
          <a:xfrm>
            <a:off x="5218395" y="4107635"/>
            <a:ext cx="6284928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写给谁看先想清——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学生党、亲子家庭需求天差地别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：一篇稿只对一群人说话。</a:t>
            </a:r>
            <a:endParaRPr/>
          </a:p>
        </p:txBody>
      </p:sp>
      <p:sp>
        <p:nvSpPr>
          <p:cNvPr id="24" name="el-1789696423078-20"/>
          <p:cNvSpPr txBox="1"/>
          <p:nvPr/>
        </p:nvSpPr>
        <p:spPr>
          <a:xfrm>
            <a:off x="4399450" y="5031627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96423083-28"/>
          <p:cNvSpPr txBox="1"/>
          <p:nvPr/>
        </p:nvSpPr>
        <p:spPr>
          <a:xfrm>
            <a:off x="5218395" y="4993537"/>
            <a:ext cx="575591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看竞品</a:t>
            </a:r>
            <a:endParaRPr/>
          </a:p>
        </p:txBody>
      </p:sp>
      <p:sp>
        <p:nvSpPr>
          <p:cNvPr id="26" name="el-1789696423082-24"/>
          <p:cNvSpPr txBox="1"/>
          <p:nvPr/>
        </p:nvSpPr>
        <p:spPr>
          <a:xfrm>
            <a:off x="5218395" y="5355396"/>
            <a:ext cx="585171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搜同类爆文找差异位——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别人写过的角度换着写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：差异化才有存在感。</a:t>
            </a:r>
            <a:endParaRPr/>
          </a:p>
        </p:txBody>
      </p:sp>
      <p:sp>
        <p:nvSpPr>
          <p:cNvPr id="27" name="el-1789696423069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28" name="el-1789696423069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29" name="el-178969642306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 / 40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23096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423097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423097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423097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42309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423096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8" name="el-178969642309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实训导航：四问四答</a:t>
            </a:r>
            <a:endParaRPr/>
          </a:p>
        </p:txBody>
      </p:sp>
      <p:sp>
        <p:nvSpPr>
          <p:cNvPr id="9" name="el-1789696423098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6423104-19"/>
          <p:cNvSpPr txBox="1"/>
          <p:nvPr/>
        </p:nvSpPr>
        <p:spPr>
          <a:xfrm>
            <a:off x="1618845" y="1698413"/>
            <a:ext cx="496991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实训的交付物是什么？</a:t>
            </a:r>
            <a:endParaRPr/>
          </a:p>
        </p:txBody>
      </p:sp>
      <p:sp>
        <p:nvSpPr>
          <p:cNvPr id="11" name="el-1789696423102-15"/>
          <p:cNvSpPr txBox="1"/>
          <p:nvPr/>
        </p:nvSpPr>
        <p:spPr>
          <a:xfrm>
            <a:off x="1618845" y="2117408"/>
            <a:ext cx="518036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一篇真实发布的种草文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+五环过程记录+48小时数据复盘。</a:t>
            </a:r>
            <a:endParaRPr/>
          </a:p>
        </p:txBody>
      </p:sp>
      <p:sp>
        <p:nvSpPr>
          <p:cNvPr id="12" name="el-1789696423099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6423104-20"/>
          <p:cNvSpPr txBox="1"/>
          <p:nvPr/>
        </p:nvSpPr>
        <p:spPr>
          <a:xfrm>
            <a:off x="1618845" y="2812559"/>
            <a:ext cx="626112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标题三式怎么选？</a:t>
            </a:r>
            <a:endParaRPr/>
          </a:p>
        </p:txBody>
      </p:sp>
      <p:sp>
        <p:nvSpPr>
          <p:cNvPr id="14" name="el-1789696423103-16"/>
          <p:cNvSpPr txBox="1"/>
          <p:nvPr/>
        </p:nvSpPr>
        <p:spPr>
          <a:xfrm>
            <a:off x="1618845" y="3231554"/>
            <a:ext cx="634968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共鸣式最耐读、数字式最稳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——悬念式慎用：标题是承诺，正文要兑现。</a:t>
            </a:r>
            <a:endParaRPr/>
          </a:p>
        </p:txBody>
      </p:sp>
      <p:sp>
        <p:nvSpPr>
          <p:cNvPr id="15" name="el-1789696423099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6423104-21"/>
          <p:cNvSpPr txBox="1"/>
          <p:nvPr/>
        </p:nvSpPr>
        <p:spPr>
          <a:xfrm>
            <a:off x="1618845" y="3926706"/>
            <a:ext cx="492795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种草点怎么挖？</a:t>
            </a:r>
            <a:endParaRPr/>
          </a:p>
        </p:txBody>
      </p:sp>
      <p:sp>
        <p:nvSpPr>
          <p:cNvPr id="17" name="el-1789696423103-17"/>
          <p:cNvSpPr txBox="1"/>
          <p:nvPr/>
        </p:nvSpPr>
        <p:spPr>
          <a:xfrm>
            <a:off x="1618845" y="4345701"/>
            <a:ext cx="501651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九问筛出三点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——产品、场景、人三个来源：贪多必失。</a:t>
            </a:r>
            <a:endParaRPr/>
          </a:p>
        </p:txBody>
      </p:sp>
      <p:sp>
        <p:nvSpPr>
          <p:cNvPr id="18" name="el-1789696423099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6423105-22"/>
          <p:cNvSpPr txBox="1"/>
          <p:nvPr/>
        </p:nvSpPr>
        <p:spPr>
          <a:xfrm>
            <a:off x="1618845" y="5040852"/>
            <a:ext cx="607066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选题看哪四面？</a:t>
            </a:r>
            <a:endParaRPr/>
          </a:p>
        </p:txBody>
      </p:sp>
      <p:sp>
        <p:nvSpPr>
          <p:cNvPr id="20" name="el-1789696423104-18"/>
          <p:cNvSpPr txBox="1"/>
          <p:nvPr/>
        </p:nvSpPr>
        <p:spPr>
          <a:xfrm>
            <a:off x="1618845" y="5459847"/>
            <a:ext cx="61592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季节、热点、人群、竞品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——四面看完再动笔：选题对，稿子成一半。</a:t>
            </a:r>
            <a:endParaRPr/>
          </a:p>
        </p:txBody>
      </p:sp>
      <p:sp>
        <p:nvSpPr>
          <p:cNvPr id="21" name="el-1789696423094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22" name="el-1789696423094-4"/>
          <p:cNvSpPr txBox="1"/>
          <p:nvPr/>
        </p:nvSpPr>
        <p:spPr>
          <a:xfrm>
            <a:off x="5472084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23" name="el-1789696423094-5"/>
          <p:cNvSpPr txBox="1"/>
          <p:nvPr/>
        </p:nvSpPr>
        <p:spPr>
          <a:xfrm>
            <a:off x="10817546" y="6276263"/>
            <a:ext cx="118971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11 / 40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24486B"/>
            </a:gs>
            <a:gs pos="58000">
              <a:srgbClr val="24486B"/>
            </a:gs>
            <a:gs pos="100000">
              <a:srgbClr val="18355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6433540-27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6423173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423168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423172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6" name="el-1789696423172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TWO</a:t>
            </a:r>
            <a:endParaRPr/>
          </a:p>
        </p:txBody>
      </p:sp>
      <p:sp>
        <p:nvSpPr>
          <p:cNvPr id="7" name="el-1789696423172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内容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生产</a:t>
            </a:r>
            <a:endParaRPr/>
          </a:p>
        </p:txBody>
      </p:sp>
      <p:sp>
        <p:nvSpPr>
          <p:cNvPr id="8" name="el-1789696423172-7"/>
          <p:cNvSpPr txBox="1"/>
          <p:nvPr/>
        </p:nvSpPr>
        <p:spPr>
          <a:xfrm>
            <a:off x="4266133" y="3676737"/>
            <a:ext cx="767465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WRITE IT</a:t>
            </a:r>
            <a:endParaRPr/>
          </a:p>
        </p:txBody>
      </p:sp>
      <p:sp>
        <p:nvSpPr>
          <p:cNvPr id="9" name="el-1789696423175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软文五段</a:t>
            </a:r>
            <a:endParaRPr/>
          </a:p>
        </p:txBody>
      </p:sp>
      <p:sp>
        <p:nvSpPr>
          <p:cNvPr id="10" name="el-1789696423175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种草矩阵</a:t>
            </a:r>
            <a:endParaRPr/>
          </a:p>
        </p:txBody>
      </p:sp>
      <p:sp>
        <p:nvSpPr>
          <p:cNvPr id="11" name="el-1789696423176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写作四戒</a:t>
            </a:r>
            <a:endParaRPr/>
          </a:p>
        </p:txBody>
      </p:sp>
      <p:sp>
        <p:nvSpPr>
          <p:cNvPr id="12" name="el-1789696423176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好差之辨</a:t>
            </a:r>
            <a:endParaRPr/>
          </a:p>
        </p:txBody>
      </p:sp>
      <p:sp>
        <p:nvSpPr>
          <p:cNvPr id="13" name="el-1789696423170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模块四 项目五</a:t>
            </a:r>
            <a:endParaRPr/>
          </a:p>
        </p:txBody>
      </p:sp>
      <p:sp>
        <p:nvSpPr>
          <p:cNvPr id="14" name="el-1789696423170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12 / 40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24072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424081-16"/>
          <p:cNvCxnSpPr/>
          <p:nvPr/>
        </p:nvCxnSpPr>
        <p:spPr>
          <a:xfrm>
            <a:off x="685629" y="200432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424081-17"/>
          <p:cNvCxnSpPr/>
          <p:nvPr/>
        </p:nvCxnSpPr>
        <p:spPr>
          <a:xfrm>
            <a:off x="2884758" y="200432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424082-18"/>
          <p:cNvCxnSpPr/>
          <p:nvPr/>
        </p:nvCxnSpPr>
        <p:spPr>
          <a:xfrm>
            <a:off x="4855494" y="200432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424082-19"/>
          <p:cNvCxnSpPr/>
          <p:nvPr/>
        </p:nvCxnSpPr>
        <p:spPr>
          <a:xfrm>
            <a:off x="7287333" y="200432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424082-20"/>
          <p:cNvCxnSpPr/>
          <p:nvPr/>
        </p:nvCxnSpPr>
        <p:spPr>
          <a:xfrm>
            <a:off x="9719172" y="200432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6424071-8"/>
          <p:cNvCxnSpPr/>
          <p:nvPr/>
        </p:nvCxnSpPr>
        <p:spPr>
          <a:xfrm>
            <a:off x="685629" y="4611144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424074-11"/>
          <p:cNvSpPr/>
          <p:nvPr/>
        </p:nvSpPr>
        <p:spPr>
          <a:xfrm>
            <a:off x="685629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96424075-12"/>
          <p:cNvSpPr/>
          <p:nvPr/>
        </p:nvSpPr>
        <p:spPr>
          <a:xfrm>
            <a:off x="3361484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96424075-13"/>
          <p:cNvSpPr/>
          <p:nvPr/>
        </p:nvSpPr>
        <p:spPr>
          <a:xfrm>
            <a:off x="6037340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96424076-14"/>
          <p:cNvSpPr/>
          <p:nvPr/>
        </p:nvSpPr>
        <p:spPr>
          <a:xfrm>
            <a:off x="8713196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6424078-15"/>
          <p:cNvSpPr/>
          <p:nvPr/>
        </p:nvSpPr>
        <p:spPr>
          <a:xfrm>
            <a:off x="11389052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96424068-4"/>
          <p:cNvCxnSpPr/>
          <p:nvPr/>
        </p:nvCxnSpPr>
        <p:spPr>
          <a:xfrm>
            <a:off x="685629" y="49968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9642406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96424072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内容生产</a:t>
            </a:r>
            <a:endParaRPr/>
          </a:p>
        </p:txBody>
      </p:sp>
      <p:sp>
        <p:nvSpPr>
          <p:cNvPr id="17" name="el-1789696424068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软文五段：从点开到行动</a:t>
            </a:r>
            <a:endParaRPr/>
          </a:p>
        </p:txBody>
      </p:sp>
      <p:sp>
        <p:nvSpPr>
          <p:cNvPr id="18" name="el-1789696424085-26"/>
          <p:cNvSpPr txBox="1"/>
          <p:nvPr/>
        </p:nvSpPr>
        <p:spPr>
          <a:xfrm>
            <a:off x="685629" y="217573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段①</a:t>
            </a:r>
            <a:endParaRPr/>
          </a:p>
        </p:txBody>
      </p:sp>
      <p:sp>
        <p:nvSpPr>
          <p:cNvPr id="19" name="el-1789696424086-27"/>
          <p:cNvSpPr txBox="1"/>
          <p:nvPr/>
        </p:nvSpPr>
        <p:spPr>
          <a:xfrm>
            <a:off x="685629" y="250902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钩子</a:t>
            </a:r>
            <a:endParaRPr/>
          </a:p>
        </p:txBody>
      </p:sp>
      <p:sp>
        <p:nvSpPr>
          <p:cNvPr id="20" name="el-1789696424086-28"/>
          <p:cNvSpPr txBox="1"/>
          <p:nvPr/>
        </p:nvSpPr>
        <p:spPr>
          <a:xfrm>
            <a:off x="685629" y="2863148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标题</a:t>
            </a:r>
            <a:endParaRPr/>
          </a:p>
        </p:txBody>
      </p:sp>
      <p:sp>
        <p:nvSpPr>
          <p:cNvPr id="21" name="el-1789696424082-21"/>
          <p:cNvSpPr txBox="1"/>
          <p:nvPr/>
        </p:nvSpPr>
        <p:spPr>
          <a:xfrm>
            <a:off x="685629" y="3215485"/>
            <a:ext cx="1742044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三式选一——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标题决定80%的打开率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：三版起步再优选。</a:t>
            </a:r>
            <a:endParaRPr/>
          </a:p>
        </p:txBody>
      </p:sp>
      <p:sp>
        <p:nvSpPr>
          <p:cNvPr id="22" name="el-1789696424086-29"/>
          <p:cNvSpPr txBox="1"/>
          <p:nvPr/>
        </p:nvSpPr>
        <p:spPr>
          <a:xfrm>
            <a:off x="2884758" y="217573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段②</a:t>
            </a:r>
            <a:endParaRPr/>
          </a:p>
        </p:txBody>
      </p:sp>
      <p:sp>
        <p:nvSpPr>
          <p:cNvPr id="23" name="el-1789696424087-30"/>
          <p:cNvSpPr txBox="1"/>
          <p:nvPr/>
        </p:nvSpPr>
        <p:spPr>
          <a:xfrm>
            <a:off x="2884758" y="2509026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场景</a:t>
            </a:r>
            <a:endParaRPr/>
          </a:p>
        </p:txBody>
      </p:sp>
      <p:sp>
        <p:nvSpPr>
          <p:cNvPr id="24" name="el-1789696424087-31"/>
          <p:cNvSpPr txBox="1"/>
          <p:nvPr/>
        </p:nvSpPr>
        <p:spPr>
          <a:xfrm>
            <a:off x="2884758" y="2863148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开篇</a:t>
            </a:r>
            <a:endParaRPr/>
          </a:p>
        </p:txBody>
      </p:sp>
      <p:sp>
        <p:nvSpPr>
          <p:cNvPr id="25" name="el-1789696424083-22"/>
          <p:cNvSpPr txBox="1"/>
          <p:nvPr/>
        </p:nvSpPr>
        <p:spPr>
          <a:xfrm>
            <a:off x="2884758" y="3215485"/>
            <a:ext cx="174219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一个画面直接代入——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别从历史沿革写起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：读者要的是「我也在」。</a:t>
            </a:r>
            <a:endParaRPr/>
          </a:p>
        </p:txBody>
      </p:sp>
      <p:sp>
        <p:nvSpPr>
          <p:cNvPr id="26" name="el-1789696424087-32"/>
          <p:cNvSpPr txBox="1"/>
          <p:nvPr/>
        </p:nvSpPr>
        <p:spPr>
          <a:xfrm>
            <a:off x="4855494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段③</a:t>
            </a:r>
            <a:endParaRPr/>
          </a:p>
        </p:txBody>
      </p:sp>
      <p:sp>
        <p:nvSpPr>
          <p:cNvPr id="27" name="el-1789696424088-33"/>
          <p:cNvSpPr txBox="1"/>
          <p:nvPr/>
        </p:nvSpPr>
        <p:spPr>
          <a:xfrm>
            <a:off x="4855494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种草</a:t>
            </a:r>
            <a:endParaRPr/>
          </a:p>
        </p:txBody>
      </p:sp>
      <p:sp>
        <p:nvSpPr>
          <p:cNvPr id="28" name="el-1789696424088-34"/>
          <p:cNvSpPr txBox="1"/>
          <p:nvPr/>
        </p:nvSpPr>
        <p:spPr>
          <a:xfrm>
            <a:off x="4855494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主体</a:t>
            </a:r>
            <a:endParaRPr/>
          </a:p>
        </p:txBody>
      </p:sp>
      <p:sp>
        <p:nvSpPr>
          <p:cNvPr id="29" name="el-1789696424084-23"/>
          <p:cNvSpPr txBox="1"/>
          <p:nvPr/>
        </p:nvSpPr>
        <p:spPr>
          <a:xfrm>
            <a:off x="4855494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三个种草点逐段展开——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一屏一点一段一图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：节奏感是读完率。</a:t>
            </a:r>
            <a:endParaRPr/>
          </a:p>
        </p:txBody>
      </p:sp>
      <p:sp>
        <p:nvSpPr>
          <p:cNvPr id="30" name="el-1789696424089-35"/>
          <p:cNvSpPr txBox="1"/>
          <p:nvPr/>
        </p:nvSpPr>
        <p:spPr>
          <a:xfrm>
            <a:off x="7287333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段④</a:t>
            </a:r>
            <a:endParaRPr/>
          </a:p>
        </p:txBody>
      </p:sp>
      <p:sp>
        <p:nvSpPr>
          <p:cNvPr id="31" name="el-1789696424089-36"/>
          <p:cNvSpPr txBox="1"/>
          <p:nvPr/>
        </p:nvSpPr>
        <p:spPr>
          <a:xfrm>
            <a:off x="7287333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背书</a:t>
            </a:r>
            <a:endParaRPr/>
          </a:p>
        </p:txBody>
      </p:sp>
      <p:sp>
        <p:nvSpPr>
          <p:cNvPr id="32" name="el-1789696424089-37"/>
          <p:cNvSpPr txBox="1"/>
          <p:nvPr/>
        </p:nvSpPr>
        <p:spPr>
          <a:xfrm>
            <a:off x="7287333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信任</a:t>
            </a:r>
            <a:endParaRPr/>
          </a:p>
        </p:txBody>
      </p:sp>
      <p:sp>
        <p:nvSpPr>
          <p:cNvPr id="33" name="el-1789696424084-24"/>
          <p:cNvSpPr txBox="1"/>
          <p:nvPr/>
        </p:nvSpPr>
        <p:spPr>
          <a:xfrm>
            <a:off x="7287333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实拍、数据、细节——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「下午四点的光」胜过「风景秀丽」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：细节即证据。</a:t>
            </a:r>
            <a:endParaRPr/>
          </a:p>
        </p:txBody>
      </p:sp>
      <p:sp>
        <p:nvSpPr>
          <p:cNvPr id="34" name="el-1789696424090-38"/>
          <p:cNvSpPr txBox="1"/>
          <p:nvPr/>
        </p:nvSpPr>
        <p:spPr>
          <a:xfrm>
            <a:off x="9719172" y="217573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段⑤</a:t>
            </a:r>
            <a:endParaRPr/>
          </a:p>
        </p:txBody>
      </p:sp>
      <p:sp>
        <p:nvSpPr>
          <p:cNvPr id="35" name="el-1789696424090-39"/>
          <p:cNvSpPr txBox="1"/>
          <p:nvPr/>
        </p:nvSpPr>
        <p:spPr>
          <a:xfrm>
            <a:off x="9719172" y="2509026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行动</a:t>
            </a:r>
            <a:endParaRPr/>
          </a:p>
        </p:txBody>
      </p:sp>
      <p:sp>
        <p:nvSpPr>
          <p:cNvPr id="36" name="el-1789696424090-40"/>
          <p:cNvSpPr txBox="1"/>
          <p:nvPr/>
        </p:nvSpPr>
        <p:spPr>
          <a:xfrm>
            <a:off x="9719172" y="2863148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召唤</a:t>
            </a:r>
            <a:endParaRPr/>
          </a:p>
        </p:txBody>
      </p:sp>
      <p:sp>
        <p:nvSpPr>
          <p:cNvPr id="37" name="el-1789696424085-25"/>
          <p:cNvSpPr txBox="1"/>
          <p:nvPr/>
        </p:nvSpPr>
        <p:spPr>
          <a:xfrm>
            <a:off x="9719172" y="3215485"/>
            <a:ext cx="1784003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怎么去、多少钱、几点最美——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给读者下一步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：种草的终点是行动。</a:t>
            </a:r>
            <a:endParaRPr/>
          </a:p>
        </p:txBody>
      </p:sp>
      <p:sp>
        <p:nvSpPr>
          <p:cNvPr id="38" name="el-1789696424068-2"/>
          <p:cNvSpPr txBox="1"/>
          <p:nvPr/>
        </p:nvSpPr>
        <p:spPr>
          <a:xfrm>
            <a:off x="685629" y="5192024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五段是脚手架——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先按结构写三篇，再谈打破结构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：守规则先于玩花样。</a:t>
            </a:r>
            <a:endParaRPr/>
          </a:p>
        </p:txBody>
      </p:sp>
      <p:sp>
        <p:nvSpPr>
          <p:cNvPr id="39" name="el-1789696424068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内容生产</a:t>
            </a:r>
            <a:endParaRPr/>
          </a:p>
        </p:txBody>
      </p:sp>
      <p:sp>
        <p:nvSpPr>
          <p:cNvPr id="40" name="el-1789696424070-6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41" name="el-1789696424070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13 / 40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24178-2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96424173-22"/>
          <p:cNvGraphicFramePr/>
          <p:nvPr/>
        </p:nvGraphicFramePr>
        <p:xfrm>
          <a:off x="685629" y="2184066"/>
          <a:ext cx="10817695" cy="2371132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899018"/>
                <a:gridCol w="2221151"/>
                <a:gridCol w="4476077"/>
                <a:gridCol w="2221448"/>
              </a:tblGrid>
              <a:tr h="485654"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人群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核心诉求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种草点方向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标题语气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</a:tr>
              <a:tr h="466608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学生党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性价比出片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免费机位、平价食宿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数字式为主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亲子家庭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省心安全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动线短、设施全、节奏缓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共鸣式为主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银发客群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慢节奏舒心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康养、错峰、跟团细节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平实可信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情侣出游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氛围感仪式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日落点、小店、纪念日场景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共鸣式为主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96424176-25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42410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424178-3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内容生产</a:t>
            </a:r>
            <a:endParaRPr/>
          </a:p>
        </p:txBody>
      </p:sp>
      <p:sp>
        <p:nvSpPr>
          <p:cNvPr id="7" name="el-1789696424176-24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种草矩阵：人群对诉求</a:t>
            </a:r>
            <a:endParaRPr/>
          </a:p>
        </p:txBody>
      </p:sp>
      <p:sp>
        <p:nvSpPr>
          <p:cNvPr id="8" name="el-1789696424176-23"/>
          <p:cNvSpPr txBox="1"/>
          <p:nvPr/>
        </p:nvSpPr>
        <p:spPr>
          <a:xfrm>
            <a:off x="685629" y="500276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一篇稿只锁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一个人群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——对所有人说话等于对谁都没说：写给谁，就替谁问。</a:t>
            </a:r>
            <a:endParaRPr/>
          </a:p>
        </p:txBody>
      </p:sp>
      <p:sp>
        <p:nvSpPr>
          <p:cNvPr id="9" name="el-1789696424176-26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内容生产</a:t>
            </a:r>
            <a:endParaRPr/>
          </a:p>
        </p:txBody>
      </p:sp>
      <p:sp>
        <p:nvSpPr>
          <p:cNvPr id="10" name="el-1789696424176-27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11" name="el-1789696424177-28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14 / 40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2507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425069-6"/>
          <p:cNvCxnSpPr/>
          <p:nvPr/>
        </p:nvCxnSpPr>
        <p:spPr>
          <a:xfrm>
            <a:off x="3823331" y="1812387"/>
            <a:ext cx="914" cy="383821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6425071-11"/>
          <p:cNvSpPr/>
          <p:nvPr/>
        </p:nvSpPr>
        <p:spPr>
          <a:xfrm>
            <a:off x="685629" y="2371841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6425074-14"/>
          <p:cNvCxnSpPr/>
          <p:nvPr/>
        </p:nvCxnSpPr>
        <p:spPr>
          <a:xfrm>
            <a:off x="4399450" y="276955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425074-15"/>
          <p:cNvCxnSpPr/>
          <p:nvPr/>
        </p:nvCxnSpPr>
        <p:spPr>
          <a:xfrm>
            <a:off x="4399450" y="373149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425075-16"/>
          <p:cNvCxnSpPr/>
          <p:nvPr/>
        </p:nvCxnSpPr>
        <p:spPr>
          <a:xfrm>
            <a:off x="4399450" y="4693425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642506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425071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内容生产</a:t>
            </a:r>
            <a:endParaRPr/>
          </a:p>
        </p:txBody>
      </p:sp>
      <p:sp>
        <p:nvSpPr>
          <p:cNvPr id="10" name="el-178969642506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写作四戒：新手最常见的病</a:t>
            </a:r>
            <a:endParaRPr/>
          </a:p>
        </p:txBody>
      </p:sp>
      <p:sp>
        <p:nvSpPr>
          <p:cNvPr id="11" name="el-1789696425071-10"/>
          <p:cNvSpPr txBox="1"/>
          <p:nvPr/>
        </p:nvSpPr>
        <p:spPr>
          <a:xfrm>
            <a:off x="837990" y="2409931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病案图谱</a:t>
            </a:r>
            <a:endParaRPr/>
          </a:p>
        </p:txBody>
      </p:sp>
      <p:sp>
        <p:nvSpPr>
          <p:cNvPr id="12" name="el-1789696425072-12"/>
          <p:cNvSpPr txBox="1"/>
          <p:nvPr/>
        </p:nvSpPr>
        <p:spPr>
          <a:xfrm>
            <a:off x="685629" y="2847971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四戒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在手</a:t>
            </a:r>
            <a:endParaRPr/>
          </a:p>
        </p:txBody>
      </p:sp>
      <p:sp>
        <p:nvSpPr>
          <p:cNvPr id="13" name="el-1789696425071-8"/>
          <p:cNvSpPr txBox="1"/>
          <p:nvPr/>
        </p:nvSpPr>
        <p:spPr>
          <a:xfrm>
            <a:off x="685629" y="3990686"/>
            <a:ext cx="2637765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写作病都是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「自我视角」病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——四戒对症下药。</a:t>
            </a:r>
            <a:endParaRPr/>
          </a:p>
        </p:txBody>
      </p:sp>
      <p:sp>
        <p:nvSpPr>
          <p:cNvPr id="14" name="el-1789696425072-13"/>
          <p:cNvSpPr txBox="1"/>
          <p:nvPr/>
        </p:nvSpPr>
        <p:spPr>
          <a:xfrm>
            <a:off x="685629" y="4775111"/>
            <a:ext cx="2771082" cy="3160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初稿完逐戒自查一遍。</a:t>
            </a:r>
            <a:endParaRPr/>
          </a:p>
        </p:txBody>
      </p:sp>
      <p:sp>
        <p:nvSpPr>
          <p:cNvPr id="15" name="el-1789696425076-17"/>
          <p:cNvSpPr txBox="1"/>
          <p:nvPr/>
        </p:nvSpPr>
        <p:spPr>
          <a:xfrm>
            <a:off x="4399450" y="20028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96425080-25"/>
          <p:cNvSpPr txBox="1"/>
          <p:nvPr/>
        </p:nvSpPr>
        <p:spPr>
          <a:xfrm>
            <a:off x="5218395" y="1964749"/>
            <a:ext cx="566545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戒自嗨</a:t>
            </a:r>
            <a:endParaRPr/>
          </a:p>
        </p:txBody>
      </p:sp>
      <p:sp>
        <p:nvSpPr>
          <p:cNvPr id="17" name="el-1789696425078-21"/>
          <p:cNvSpPr txBox="1"/>
          <p:nvPr/>
        </p:nvSpPr>
        <p:spPr>
          <a:xfrm>
            <a:off x="5218395" y="2326608"/>
            <a:ext cx="5761250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写自己想说的——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读者关心的是「与我何干」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：视角一换，稿子换血。</a:t>
            </a:r>
            <a:endParaRPr/>
          </a:p>
        </p:txBody>
      </p:sp>
      <p:sp>
        <p:nvSpPr>
          <p:cNvPr id="18" name="el-1789696425076-18"/>
          <p:cNvSpPr txBox="1"/>
          <p:nvPr/>
        </p:nvSpPr>
        <p:spPr>
          <a:xfrm>
            <a:off x="4399450" y="29647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96425080-26"/>
          <p:cNvSpPr txBox="1"/>
          <p:nvPr/>
        </p:nvSpPr>
        <p:spPr>
          <a:xfrm>
            <a:off x="5218395" y="2926682"/>
            <a:ext cx="503219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戒堆砌</a:t>
            </a:r>
            <a:endParaRPr/>
          </a:p>
        </p:txBody>
      </p:sp>
      <p:sp>
        <p:nvSpPr>
          <p:cNvPr id="20" name="el-1789696425079-22"/>
          <p:cNvSpPr txBox="1"/>
          <p:nvPr/>
        </p:nvSpPr>
        <p:spPr>
          <a:xfrm>
            <a:off x="5218395" y="3288541"/>
            <a:ext cx="512799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卖点一口气全上——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一屏只种一个点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：堆上去的都被划过去。</a:t>
            </a:r>
            <a:endParaRPr/>
          </a:p>
        </p:txBody>
      </p:sp>
      <p:sp>
        <p:nvSpPr>
          <p:cNvPr id="21" name="el-1789696425076-19"/>
          <p:cNvSpPr txBox="1"/>
          <p:nvPr/>
        </p:nvSpPr>
        <p:spPr>
          <a:xfrm>
            <a:off x="4399450" y="392670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96425080-27"/>
          <p:cNvSpPr txBox="1"/>
          <p:nvPr/>
        </p:nvSpPr>
        <p:spPr>
          <a:xfrm>
            <a:off x="5218395" y="3888615"/>
            <a:ext cx="61177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戒空洞</a:t>
            </a:r>
            <a:endParaRPr/>
          </a:p>
        </p:txBody>
      </p:sp>
      <p:sp>
        <p:nvSpPr>
          <p:cNvPr id="23" name="el-1789696425079-23"/>
          <p:cNvSpPr txBox="1"/>
          <p:nvPr/>
        </p:nvSpPr>
        <p:spPr>
          <a:xfrm>
            <a:off x="5218395" y="4250475"/>
            <a:ext cx="6213574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「风景秀丽值得一去」——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形容词是懒惰的证据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：细节是信任的唯一来源。</a:t>
            </a:r>
            <a:endParaRPr/>
          </a:p>
        </p:txBody>
      </p:sp>
      <p:sp>
        <p:nvSpPr>
          <p:cNvPr id="24" name="el-1789696425076-20"/>
          <p:cNvSpPr txBox="1"/>
          <p:nvPr/>
        </p:nvSpPr>
        <p:spPr>
          <a:xfrm>
            <a:off x="4399450" y="48886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96425080-28"/>
          <p:cNvSpPr txBox="1"/>
          <p:nvPr/>
        </p:nvSpPr>
        <p:spPr>
          <a:xfrm>
            <a:off x="5218395" y="4850548"/>
            <a:ext cx="622446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戒套路</a:t>
            </a:r>
            <a:endParaRPr/>
          </a:p>
        </p:txBody>
      </p:sp>
      <p:sp>
        <p:nvSpPr>
          <p:cNvPr id="26" name="el-1789696425079-24"/>
          <p:cNvSpPr txBox="1"/>
          <p:nvPr/>
        </p:nvSpPr>
        <p:spPr>
          <a:xfrm>
            <a:off x="5218395" y="5212408"/>
            <a:ext cx="637815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开头「随着人们生活水平提高」——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套路开头=劝退信号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：真实感是稀缺品。</a:t>
            </a:r>
            <a:endParaRPr/>
          </a:p>
        </p:txBody>
      </p:sp>
      <p:sp>
        <p:nvSpPr>
          <p:cNvPr id="27" name="el-1789696425067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内容生产</a:t>
            </a:r>
            <a:endParaRPr/>
          </a:p>
        </p:txBody>
      </p:sp>
      <p:sp>
        <p:nvSpPr>
          <p:cNvPr id="28" name="el-1789696425067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29" name="el-178969642506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15 / 40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25095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425096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425092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42509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425095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内容生产</a:t>
            </a:r>
            <a:endParaRPr/>
          </a:p>
        </p:txBody>
      </p:sp>
      <p:sp>
        <p:nvSpPr>
          <p:cNvPr id="7" name="el-1789696425092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好差之辨：同一条巷子</a:t>
            </a:r>
            <a:endParaRPr/>
          </a:p>
        </p:txBody>
      </p:sp>
      <p:sp>
        <p:nvSpPr>
          <p:cNvPr id="8" name="el-1789696425098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差文案 · 形容词空转</a:t>
            </a:r>
            <a:endParaRPr/>
          </a:p>
        </p:txBody>
      </p:sp>
      <p:sp>
        <p:nvSpPr>
          <p:cNvPr id="9" name="el-1789696425098-14"/>
          <p:cNvSpPr txBox="1"/>
          <p:nvPr/>
        </p:nvSpPr>
        <p:spPr>
          <a:xfrm>
            <a:off x="685629" y="3066545"/>
            <a:ext cx="5283339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"风景秀丽，值得一去"</a:t>
            </a:r>
            <a:endParaRPr/>
          </a:p>
        </p:txBody>
      </p:sp>
      <p:sp>
        <p:nvSpPr>
          <p:cNvPr id="10" name="el-1789696425097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通篇形容词没有细节——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放之四海而皆准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：读者划走，因为没被具体打动。</a:t>
            </a:r>
            <a:endParaRPr/>
          </a:p>
        </p:txBody>
      </p:sp>
      <p:sp>
        <p:nvSpPr>
          <p:cNvPr id="11" name="el-1789696425098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好文案 · 细节即种草</a:t>
            </a:r>
            <a:endParaRPr/>
          </a:p>
        </p:txBody>
      </p:sp>
      <p:sp>
        <p:nvSpPr>
          <p:cNvPr id="12" name="el-1789696425098-16"/>
          <p:cNvSpPr txBox="1"/>
          <p:nvPr/>
        </p:nvSpPr>
        <p:spPr>
          <a:xfrm>
            <a:off x="6522994" y="3066545"/>
            <a:ext cx="5273817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"下午四点，光斜进巷子"</a:t>
            </a:r>
            <a:endParaRPr/>
          </a:p>
        </p:txBody>
      </p:sp>
      <p:sp>
        <p:nvSpPr>
          <p:cNvPr id="13" name="el-1789696425097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猫在青石板上打盹、老灶飘出米香——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画面自己会说话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：读者闻到了就是种草了。</a:t>
            </a:r>
            <a:endParaRPr/>
          </a:p>
        </p:txBody>
      </p:sp>
      <p:sp>
        <p:nvSpPr>
          <p:cNvPr id="14" name="el-1789696425091-2"/>
          <p:cNvSpPr txBox="1"/>
          <p:nvPr/>
        </p:nvSpPr>
        <p:spPr>
          <a:xfrm>
            <a:off x="685629" y="455847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检验标准只有一条：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读者能不能照着想象出画面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——想象得出，才算写到位。</a:t>
            </a:r>
            <a:endParaRPr/>
          </a:p>
        </p:txBody>
      </p:sp>
      <p:sp>
        <p:nvSpPr>
          <p:cNvPr id="15" name="el-1789696425092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内容生产</a:t>
            </a:r>
            <a:endParaRPr/>
          </a:p>
        </p:txBody>
      </p:sp>
      <p:sp>
        <p:nvSpPr>
          <p:cNvPr id="16" name="el-1789696425092-6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17" name="el-1789696425092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16 / 40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26071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426072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426068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42606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426072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内容生产</a:t>
            </a:r>
            <a:endParaRPr/>
          </a:p>
        </p:txBody>
      </p:sp>
      <p:sp>
        <p:nvSpPr>
          <p:cNvPr id="7" name="el-1789696426068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AI写作：能替与替不了</a:t>
            </a:r>
            <a:endParaRPr/>
          </a:p>
        </p:txBody>
      </p:sp>
      <p:sp>
        <p:nvSpPr>
          <p:cNvPr id="8" name="el-1789696426074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能替的 · 框架与提速</a:t>
            </a:r>
            <a:endParaRPr/>
          </a:p>
        </p:txBody>
      </p:sp>
      <p:sp>
        <p:nvSpPr>
          <p:cNvPr id="9" name="el-1789696426075-14"/>
          <p:cNvSpPr txBox="1"/>
          <p:nvPr/>
        </p:nvSpPr>
        <p:spPr>
          <a:xfrm>
            <a:off x="685629" y="3066545"/>
            <a:ext cx="5283339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"初稿已生成，请查收"</a:t>
            </a:r>
            <a:endParaRPr/>
          </a:p>
        </p:txBody>
      </p:sp>
      <p:sp>
        <p:nvSpPr>
          <p:cNvPr id="10" name="el-1789696426073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大纲搭建、标题批量生成、语言润色——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初稿从一天到一小时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：人从空白页恐惧里解放。</a:t>
            </a:r>
            <a:endParaRPr/>
          </a:p>
        </p:txBody>
      </p:sp>
      <p:sp>
        <p:nvSpPr>
          <p:cNvPr id="11" name="el-1789696426076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替不了的 · 体验与核验</a:t>
            </a:r>
            <a:endParaRPr/>
          </a:p>
        </p:txBody>
      </p:sp>
      <p:sp>
        <p:nvSpPr>
          <p:cNvPr id="12" name="el-1789696426076-16"/>
          <p:cNvSpPr txBox="1"/>
          <p:nvPr/>
        </p:nvSpPr>
        <p:spPr>
          <a:xfrm>
            <a:off x="6522994" y="3066545"/>
            <a:ext cx="5273817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"那碗面到底啥味"</a:t>
            </a:r>
            <a:endParaRPr/>
          </a:p>
        </p:txBody>
      </p:sp>
      <p:sp>
        <p:nvSpPr>
          <p:cNvPr id="13" name="el-1789696426074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真实体验、事实核验、人设温度——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AI没去过那座城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：编造的细节经不起追问。</a:t>
            </a:r>
            <a:endParaRPr/>
          </a:p>
        </p:txBody>
      </p:sp>
      <p:sp>
        <p:nvSpPr>
          <p:cNvPr id="14" name="el-1789696426068-2"/>
          <p:cNvSpPr txBox="1"/>
          <p:nvPr/>
        </p:nvSpPr>
        <p:spPr>
          <a:xfrm>
            <a:off x="685629" y="4558472"/>
            <a:ext cx="1119479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AI写作的正确姿势：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机器出初稿，人出真稿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——省下的时间花在核验和细节上。</a:t>
            </a:r>
            <a:endParaRPr/>
          </a:p>
        </p:txBody>
      </p:sp>
      <p:sp>
        <p:nvSpPr>
          <p:cNvPr id="15" name="el-1789696426069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内容生产</a:t>
            </a:r>
            <a:endParaRPr/>
          </a:p>
        </p:txBody>
      </p:sp>
      <p:sp>
        <p:nvSpPr>
          <p:cNvPr id="16" name="el-1789696426069-6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17" name="el-1789696426069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17 / 40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26089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426088-6"/>
          <p:cNvCxnSpPr/>
          <p:nvPr/>
        </p:nvCxnSpPr>
        <p:spPr>
          <a:xfrm>
            <a:off x="5251724" y="1737545"/>
            <a:ext cx="914" cy="39878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6426098-21"/>
          <p:cNvSpPr/>
          <p:nvPr/>
        </p:nvSpPr>
        <p:spPr>
          <a:xfrm>
            <a:off x="5923069" y="2375560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6426092-13"/>
          <p:cNvCxnSpPr/>
          <p:nvPr/>
        </p:nvCxnSpPr>
        <p:spPr>
          <a:xfrm>
            <a:off x="5923069" y="3084995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426098-23"/>
          <p:cNvSpPr/>
          <p:nvPr/>
        </p:nvSpPr>
        <p:spPr>
          <a:xfrm>
            <a:off x="5923069" y="3232596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9696426092-14"/>
          <p:cNvCxnSpPr/>
          <p:nvPr/>
        </p:nvCxnSpPr>
        <p:spPr>
          <a:xfrm>
            <a:off x="5923069" y="3942031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6426099-25"/>
          <p:cNvSpPr/>
          <p:nvPr/>
        </p:nvSpPr>
        <p:spPr>
          <a:xfrm>
            <a:off x="5923069" y="4089632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9696426091-12"/>
          <p:cNvCxnSpPr/>
          <p:nvPr/>
        </p:nvCxnSpPr>
        <p:spPr>
          <a:xfrm>
            <a:off x="5923069" y="4989519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642608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696426090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内容生产</a:t>
            </a:r>
            <a:endParaRPr/>
          </a:p>
        </p:txBody>
      </p:sp>
      <p:sp>
        <p:nvSpPr>
          <p:cNvPr id="12" name="el-178969642608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先算账：一篇初稿的时间</a:t>
            </a:r>
            <a:endParaRPr/>
          </a:p>
        </p:txBody>
      </p:sp>
      <p:sp>
        <p:nvSpPr>
          <p:cNvPr id="13" name="el-1789696426093-15"/>
          <p:cNvSpPr txBox="1"/>
          <p:nvPr/>
        </p:nvSpPr>
        <p:spPr>
          <a:xfrm>
            <a:off x="685629" y="2693526"/>
            <a:ext cx="3115920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传统：从空白页到手写初稿</a:t>
            </a:r>
            <a:r>
              <a:rPr sz="120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 </a:t>
            </a:r>
            <a:r>
              <a:rPr b="1" strike="sngStrike" sz="2090" spc="90">
                <a:solidFill>
                  <a:srgbClr val="4A574E"/>
                </a:solidFill>
                <a:latin typeface="Georgia"/>
                <a:ea typeface="Georgia"/>
                <a:cs typeface="Georgia"/>
              </a:rPr>
              <a:t>1天</a:t>
            </a:r>
            <a:endParaRPr/>
          </a:p>
        </p:txBody>
      </p:sp>
      <p:sp>
        <p:nvSpPr>
          <p:cNvPr id="14" name="el-1789696426097-19"/>
          <p:cNvSpPr txBox="1"/>
          <p:nvPr/>
        </p:nvSpPr>
        <p:spPr>
          <a:xfrm>
            <a:off x="685629" y="3169657"/>
            <a:ext cx="2815797" cy="79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1小时</a:t>
            </a:r>
            <a:endParaRPr/>
          </a:p>
        </p:txBody>
      </p:sp>
      <p:sp>
        <p:nvSpPr>
          <p:cNvPr id="15" name="el-1789696426090-10"/>
          <p:cNvSpPr txBox="1"/>
          <p:nvPr/>
        </p:nvSpPr>
        <p:spPr>
          <a:xfrm>
            <a:off x="685629" y="4160010"/>
            <a:ext cx="3970932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AI辅助：大纲+初稿+三版标题（学生实训实测带）</a:t>
            </a:r>
            <a:endParaRPr/>
          </a:p>
        </p:txBody>
      </p:sp>
      <p:sp>
        <p:nvSpPr>
          <p:cNvPr id="16" name="el-1789696426090-11"/>
          <p:cNvSpPr txBox="1"/>
          <p:nvPr/>
        </p:nvSpPr>
        <p:spPr>
          <a:xfrm>
            <a:off x="5923069" y="1737545"/>
            <a:ext cx="586098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231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初稿从1天到1小时</a:t>
            </a:r>
            <a:endParaRPr/>
          </a:p>
        </p:txBody>
      </p:sp>
      <p:sp>
        <p:nvSpPr>
          <p:cNvPr id="17" name="el-1789696426097-20"/>
          <p:cNvSpPr txBox="1"/>
          <p:nvPr/>
        </p:nvSpPr>
        <p:spPr>
          <a:xfrm>
            <a:off x="5923069" y="2404128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快在</a:t>
            </a:r>
            <a:endParaRPr/>
          </a:p>
        </p:txBody>
      </p:sp>
      <p:sp>
        <p:nvSpPr>
          <p:cNvPr id="18" name="el-1789696426094-16"/>
          <p:cNvSpPr txBox="1"/>
          <p:nvPr/>
        </p:nvSpPr>
        <p:spPr>
          <a:xfrm>
            <a:off x="6951512" y="2375560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破冰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空白页恐惧是最大的成本——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AI先把「烂初稿」放上来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：修改永远比开创快。</a:t>
            </a:r>
            <a:endParaRPr/>
          </a:p>
        </p:txBody>
      </p:sp>
      <p:sp>
        <p:nvSpPr>
          <p:cNvPr id="19" name="el-1789696426098-22"/>
          <p:cNvSpPr txBox="1"/>
          <p:nvPr/>
        </p:nvSpPr>
        <p:spPr>
          <a:xfrm>
            <a:off x="5923069" y="3261164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快在</a:t>
            </a:r>
            <a:endParaRPr/>
          </a:p>
        </p:txBody>
      </p:sp>
      <p:sp>
        <p:nvSpPr>
          <p:cNvPr id="20" name="el-1789696426095-17"/>
          <p:cNvSpPr txBox="1"/>
          <p:nvPr/>
        </p:nvSpPr>
        <p:spPr>
          <a:xfrm>
            <a:off x="6951512" y="3232596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备选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标题一次出十版——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好标题是选出来的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：备选越多，优选越准。</a:t>
            </a:r>
            <a:endParaRPr/>
          </a:p>
        </p:txBody>
      </p:sp>
      <p:sp>
        <p:nvSpPr>
          <p:cNvPr id="21" name="el-1789696426098-24"/>
          <p:cNvSpPr txBox="1"/>
          <p:nvPr/>
        </p:nvSpPr>
        <p:spPr>
          <a:xfrm>
            <a:off x="5923069" y="4118200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花在</a:t>
            </a:r>
            <a:endParaRPr/>
          </a:p>
        </p:txBody>
      </p:sp>
      <p:sp>
        <p:nvSpPr>
          <p:cNvPr id="22" name="el-1789696426096-18"/>
          <p:cNvSpPr txBox="1"/>
          <p:nvPr/>
        </p:nvSpPr>
        <p:spPr>
          <a:xfrm>
            <a:off x="6951512" y="4089632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核验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地名、价格、营业时间逐条核——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AI会一本正经地编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：这笔时间不能省。</a:t>
            </a:r>
            <a:endParaRPr/>
          </a:p>
        </p:txBody>
      </p:sp>
      <p:sp>
        <p:nvSpPr>
          <p:cNvPr id="23" name="el-1789696426090-8"/>
          <p:cNvSpPr txBox="1"/>
          <p:nvPr/>
        </p:nvSpPr>
        <p:spPr>
          <a:xfrm>
            <a:off x="5923069" y="5146642"/>
            <a:ext cx="5580255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时间省在初稿，花在核验——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省出来的每一分钟都该还给真实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：这是AI时代的写作账。</a:t>
            </a:r>
            <a:endParaRPr/>
          </a:p>
        </p:txBody>
      </p:sp>
      <p:sp>
        <p:nvSpPr>
          <p:cNvPr id="24" name="el-1789696426086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内容生产</a:t>
            </a:r>
            <a:endParaRPr/>
          </a:p>
        </p:txBody>
      </p:sp>
      <p:sp>
        <p:nvSpPr>
          <p:cNvPr id="25" name="el-1789696426087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26" name="el-178969642608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18 / 40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27071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427072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427073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427073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42706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427072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8" name="el-178969642706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内容生产：四问四答</a:t>
            </a:r>
            <a:endParaRPr/>
          </a:p>
        </p:txBody>
      </p:sp>
      <p:sp>
        <p:nvSpPr>
          <p:cNvPr id="9" name="el-1789696427074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6427079-19"/>
          <p:cNvSpPr txBox="1"/>
          <p:nvPr/>
        </p:nvSpPr>
        <p:spPr>
          <a:xfrm>
            <a:off x="1618845" y="1698413"/>
            <a:ext cx="5971723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软文五段的结构？</a:t>
            </a:r>
            <a:endParaRPr/>
          </a:p>
        </p:txBody>
      </p:sp>
      <p:sp>
        <p:nvSpPr>
          <p:cNvPr id="11" name="el-1789696427077-15"/>
          <p:cNvSpPr txBox="1"/>
          <p:nvPr/>
        </p:nvSpPr>
        <p:spPr>
          <a:xfrm>
            <a:off x="1618845" y="2117408"/>
            <a:ext cx="630406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钩子-场景-种草-背书-行动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——每段各司其职：从点开到行动一条线。</a:t>
            </a:r>
            <a:endParaRPr/>
          </a:p>
        </p:txBody>
      </p:sp>
      <p:sp>
        <p:nvSpPr>
          <p:cNvPr id="12" name="el-1789696427074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6427079-20"/>
          <p:cNvSpPr txBox="1"/>
          <p:nvPr/>
        </p:nvSpPr>
        <p:spPr>
          <a:xfrm>
            <a:off x="1618845" y="2812559"/>
            <a:ext cx="664202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种草矩阵怎么用？</a:t>
            </a:r>
            <a:endParaRPr/>
          </a:p>
        </p:txBody>
      </p:sp>
      <p:sp>
        <p:nvSpPr>
          <p:cNvPr id="14" name="el-1789696427078-16"/>
          <p:cNvSpPr txBox="1"/>
          <p:nvPr/>
        </p:nvSpPr>
        <p:spPr>
          <a:xfrm>
            <a:off x="1618845" y="3231554"/>
            <a:ext cx="67305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一篇稿锁一个人群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——诉求对种草点、种草点对语气：对所有人说等于没说。</a:t>
            </a:r>
            <a:endParaRPr/>
          </a:p>
        </p:txBody>
      </p:sp>
      <p:sp>
        <p:nvSpPr>
          <p:cNvPr id="15" name="el-1789696427074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6427079-21"/>
          <p:cNvSpPr txBox="1"/>
          <p:nvPr/>
        </p:nvSpPr>
        <p:spPr>
          <a:xfrm>
            <a:off x="1618845" y="3926706"/>
            <a:ext cx="5308860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好文案的检验标准？</a:t>
            </a:r>
            <a:endParaRPr/>
          </a:p>
        </p:txBody>
      </p:sp>
      <p:sp>
        <p:nvSpPr>
          <p:cNvPr id="17" name="el-1789696427078-17"/>
          <p:cNvSpPr txBox="1"/>
          <p:nvPr/>
        </p:nvSpPr>
        <p:spPr>
          <a:xfrm>
            <a:off x="1618845" y="4345701"/>
            <a:ext cx="539742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读者能否想象出画面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——细节即证据：形容词是懒惰的证据。</a:t>
            </a:r>
            <a:endParaRPr/>
          </a:p>
        </p:txBody>
      </p:sp>
      <p:sp>
        <p:nvSpPr>
          <p:cNvPr id="18" name="el-1789696427074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6427080-22"/>
          <p:cNvSpPr txBox="1"/>
          <p:nvPr/>
        </p:nvSpPr>
        <p:spPr>
          <a:xfrm>
            <a:off x="1618845" y="5040852"/>
            <a:ext cx="506156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AI写作的边界？</a:t>
            </a:r>
            <a:endParaRPr/>
          </a:p>
        </p:txBody>
      </p:sp>
      <p:sp>
        <p:nvSpPr>
          <p:cNvPr id="20" name="el-1789696427078-18"/>
          <p:cNvSpPr txBox="1"/>
          <p:nvPr/>
        </p:nvSpPr>
        <p:spPr>
          <a:xfrm>
            <a:off x="1618845" y="5459847"/>
            <a:ext cx="511965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替初稿不替真稿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——核验与体验在人：AI没去过那座城。</a:t>
            </a:r>
            <a:endParaRPr/>
          </a:p>
        </p:txBody>
      </p:sp>
      <p:sp>
        <p:nvSpPr>
          <p:cNvPr id="21" name="el-1789696427069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22" name="el-1789696427070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23" name="el-178969642707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19 / 40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24486B"/>
            </a:gs>
            <a:gs pos="58000">
              <a:srgbClr val="24486B"/>
            </a:gs>
            <a:gs pos="100000">
              <a:srgbClr val="18355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6433532-26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6427096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427091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427094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6" name="el-1789696427094-5"/>
          <p:cNvSpPr txBox="1"/>
          <p:nvPr/>
        </p:nvSpPr>
        <p:spPr>
          <a:xfrm>
            <a:off x="837990" y="4128912"/>
            <a:ext cx="359955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THREE</a:t>
            </a:r>
            <a:endParaRPr/>
          </a:p>
        </p:txBody>
      </p:sp>
      <p:sp>
        <p:nvSpPr>
          <p:cNvPr id="7" name="el-1789696427095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优化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与发布</a:t>
            </a:r>
            <a:endParaRPr/>
          </a:p>
        </p:txBody>
      </p:sp>
      <p:sp>
        <p:nvSpPr>
          <p:cNvPr id="8" name="el-1789696427095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OPTIMIZE &amp; LAUNCH</a:t>
            </a:r>
            <a:endParaRPr/>
          </a:p>
        </p:txBody>
      </p:sp>
      <p:sp>
        <p:nvSpPr>
          <p:cNvPr id="9" name="el-1789696427097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流程对比</a:t>
            </a:r>
            <a:endParaRPr/>
          </a:p>
        </p:txBody>
      </p:sp>
      <p:sp>
        <p:nvSpPr>
          <p:cNvPr id="10" name="el-1789696427097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发布节奏</a:t>
            </a:r>
            <a:endParaRPr/>
          </a:p>
        </p:txBody>
      </p:sp>
      <p:sp>
        <p:nvSpPr>
          <p:cNvPr id="11" name="el-1789696427098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数据漏斗</a:t>
            </a:r>
            <a:endParaRPr/>
          </a:p>
        </p:txBody>
      </p:sp>
      <p:sp>
        <p:nvSpPr>
          <p:cNvPr id="12" name="el-1789696427098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实战复盘</a:t>
            </a:r>
            <a:endParaRPr/>
          </a:p>
        </p:txBody>
      </p:sp>
      <p:sp>
        <p:nvSpPr>
          <p:cNvPr id="13" name="el-1789696427092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模块四 项目五</a:t>
            </a:r>
            <a:endParaRPr/>
          </a:p>
        </p:txBody>
      </p:sp>
      <p:sp>
        <p:nvSpPr>
          <p:cNvPr id="14" name="el-1789696427092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20 / 40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28071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96428074-21"/>
          <p:cNvGraphicFramePr/>
          <p:nvPr/>
        </p:nvGraphicFramePr>
        <p:xfrm>
          <a:off x="685629" y="2526881"/>
          <a:ext cx="5027943" cy="2094976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511121"/>
                <a:gridCol w="3516822"/>
              </a:tblGrid>
              <a:tr h="418995"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环节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做法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</a:tr>
              <a:tr h="414234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选题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编辑经验与直觉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初稿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从空白页手写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标题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内部讨论定一版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改稿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一版一改以天计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96428072-10"/>
          <p:cNvCxnSpPr/>
          <p:nvPr/>
        </p:nvCxnSpPr>
        <p:spPr>
          <a:xfrm>
            <a:off x="6099237" y="2136453"/>
            <a:ext cx="914" cy="248540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el-1789696428076-32"/>
          <p:cNvGraphicFramePr/>
          <p:nvPr/>
        </p:nvGraphicFramePr>
        <p:xfrm>
          <a:off x="6484903" y="2526881"/>
          <a:ext cx="5018420" cy="2094976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305343"/>
                <a:gridCol w="3713077"/>
              </a:tblGrid>
              <a:tr h="418995"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环节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做法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</a:tr>
              <a:tr h="414234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选题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热点数据+四看筛选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初稿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AI搭框架人工填体验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标题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批量生成三版测试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改稿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定向精修以小时计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6" name="el-1789696428069-4"/>
          <p:cNvCxnSpPr/>
          <p:nvPr/>
        </p:nvCxnSpPr>
        <p:spPr>
          <a:xfrm>
            <a:off x="685629" y="487420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42806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6428071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优化与发布</a:t>
            </a:r>
            <a:endParaRPr/>
          </a:p>
        </p:txBody>
      </p:sp>
      <p:sp>
        <p:nvSpPr>
          <p:cNvPr id="9" name="el-1789696428068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工作流程：传统 vs AI辅助</a:t>
            </a:r>
            <a:endParaRPr/>
          </a:p>
        </p:txBody>
      </p:sp>
      <p:sp>
        <p:nvSpPr>
          <p:cNvPr id="10" name="el-1789696428076-33"/>
          <p:cNvSpPr txBox="1"/>
          <p:nvPr/>
        </p:nvSpPr>
        <p:spPr>
          <a:xfrm>
            <a:off x="685629" y="2136453"/>
            <a:ext cx="532828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56">
                <a:solidFill>
                  <a:srgbClr val="000000"/>
                </a:solidFill>
                <a:latin typeface="SimHei"/>
                <a:ea typeface="SimHei"/>
                <a:cs typeface="SimHei"/>
              </a:rPr>
              <a:t>传统流程 · 手艺密集</a:t>
            </a:r>
            <a:endParaRPr/>
          </a:p>
        </p:txBody>
      </p:sp>
      <p:sp>
        <p:nvSpPr>
          <p:cNvPr id="11" name="el-1789696428076-34"/>
          <p:cNvSpPr txBox="1"/>
          <p:nvPr/>
        </p:nvSpPr>
        <p:spPr>
          <a:xfrm>
            <a:off x="6484903" y="2136453"/>
            <a:ext cx="543455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56">
                <a:solidFill>
                  <a:srgbClr val="000000"/>
                </a:solidFill>
                <a:latin typeface="SimHei"/>
                <a:ea typeface="SimHei"/>
                <a:cs typeface="SimHei"/>
              </a:rPr>
              <a:t>AI辅助 · 判断密集</a:t>
            </a:r>
            <a:endParaRPr/>
          </a:p>
        </p:txBody>
      </p:sp>
      <p:sp>
        <p:nvSpPr>
          <p:cNvPr id="12" name="el-1789696428068-2"/>
          <p:cNvSpPr txBox="1"/>
          <p:nvPr/>
        </p:nvSpPr>
        <p:spPr>
          <a:xfrm>
            <a:off x="685629" y="5050375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流程变了，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好稿的标准没变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——真实、细节、对读者有用：变的只是抵达方式。</a:t>
            </a:r>
            <a:endParaRPr/>
          </a:p>
        </p:txBody>
      </p:sp>
      <p:sp>
        <p:nvSpPr>
          <p:cNvPr id="13" name="el-1789696428069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优化与发布</a:t>
            </a:r>
            <a:endParaRPr/>
          </a:p>
        </p:txBody>
      </p:sp>
      <p:sp>
        <p:nvSpPr>
          <p:cNvPr id="14" name="el-1789696428069-6"/>
          <p:cNvSpPr txBox="1"/>
          <p:nvPr/>
        </p:nvSpPr>
        <p:spPr>
          <a:xfrm>
            <a:off x="5563144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15" name="el-1789696428069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21 / 40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2907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429074-11"/>
          <p:cNvCxnSpPr/>
          <p:nvPr/>
        </p:nvCxnSpPr>
        <p:spPr>
          <a:xfrm>
            <a:off x="4145910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429074-12"/>
          <p:cNvCxnSpPr/>
          <p:nvPr/>
        </p:nvCxnSpPr>
        <p:spPr>
          <a:xfrm>
            <a:off x="7601579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429070-6"/>
          <p:cNvCxnSpPr/>
          <p:nvPr/>
        </p:nvCxnSpPr>
        <p:spPr>
          <a:xfrm>
            <a:off x="685629" y="476469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42906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429072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优化与发布</a:t>
            </a:r>
            <a:endParaRPr/>
          </a:p>
        </p:txBody>
      </p:sp>
      <p:sp>
        <p:nvSpPr>
          <p:cNvPr id="8" name="el-178969642906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发布后救数据：三招</a:t>
            </a:r>
            <a:endParaRPr/>
          </a:p>
        </p:txBody>
      </p:sp>
      <p:sp>
        <p:nvSpPr>
          <p:cNvPr id="9" name="el-1789696429075-13"/>
          <p:cNvSpPr txBox="1"/>
          <p:nvPr/>
        </p:nvSpPr>
        <p:spPr>
          <a:xfrm>
            <a:off x="685629" y="2255486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招一 · 换标题</a:t>
            </a:r>
            <a:endParaRPr/>
          </a:p>
        </p:txBody>
      </p:sp>
      <p:sp>
        <p:nvSpPr>
          <p:cNvPr id="10" name="el-1789696429075-14"/>
          <p:cNvSpPr txBox="1"/>
          <p:nvPr/>
        </p:nvSpPr>
        <p:spPr>
          <a:xfrm>
            <a:off x="685629" y="2569732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打开率救星</a:t>
            </a:r>
            <a:endParaRPr/>
          </a:p>
        </p:txBody>
      </p:sp>
      <p:sp>
        <p:nvSpPr>
          <p:cNvPr id="11" name="el-1789696429076-15"/>
          <p:cNvSpPr txBox="1"/>
          <p:nvPr/>
        </p:nvSpPr>
        <p:spPr>
          <a:xfrm>
            <a:off x="685629" y="2979205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见效最快</a:t>
            </a:r>
            <a:endParaRPr/>
          </a:p>
        </p:txBody>
      </p:sp>
      <p:sp>
        <p:nvSpPr>
          <p:cNvPr id="12" name="el-1789696429076-16"/>
          <p:cNvSpPr txBox="1"/>
          <p:nvPr/>
        </p:nvSpPr>
        <p:spPr>
          <a:xfrm>
            <a:off x="4455395" y="2255486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招二 · 换头图</a:t>
            </a:r>
            <a:endParaRPr/>
          </a:p>
        </p:txBody>
      </p:sp>
      <p:sp>
        <p:nvSpPr>
          <p:cNvPr id="13" name="el-1789696429076-17"/>
          <p:cNvSpPr txBox="1"/>
          <p:nvPr/>
        </p:nvSpPr>
        <p:spPr>
          <a:xfrm>
            <a:off x="4455395" y="2569732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首屏重造</a:t>
            </a:r>
            <a:endParaRPr/>
          </a:p>
        </p:txBody>
      </p:sp>
      <p:sp>
        <p:nvSpPr>
          <p:cNvPr id="14" name="el-1789696429076-18"/>
          <p:cNvSpPr txBox="1"/>
          <p:nvPr/>
        </p:nvSpPr>
        <p:spPr>
          <a:xfrm>
            <a:off x="4455395" y="2979205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最常被忽视</a:t>
            </a:r>
            <a:endParaRPr/>
          </a:p>
        </p:txBody>
      </p:sp>
      <p:sp>
        <p:nvSpPr>
          <p:cNvPr id="15" name="el-1789696429076-19"/>
          <p:cNvSpPr txBox="1"/>
          <p:nvPr/>
        </p:nvSpPr>
        <p:spPr>
          <a:xfrm>
            <a:off x="7911064" y="2255486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招三 · 调结构</a:t>
            </a:r>
            <a:endParaRPr/>
          </a:p>
        </p:txBody>
      </p:sp>
      <p:sp>
        <p:nvSpPr>
          <p:cNvPr id="16" name="el-1789696429077-20"/>
          <p:cNvSpPr txBox="1"/>
          <p:nvPr/>
        </p:nvSpPr>
        <p:spPr>
          <a:xfrm>
            <a:off x="7911064" y="2569732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读完率优化</a:t>
            </a:r>
            <a:endParaRPr/>
          </a:p>
        </p:txBody>
      </p:sp>
      <p:sp>
        <p:nvSpPr>
          <p:cNvPr id="17" name="el-1789696429077-21"/>
          <p:cNvSpPr txBox="1"/>
          <p:nvPr/>
        </p:nvSpPr>
        <p:spPr>
          <a:xfrm>
            <a:off x="7911064" y="2979205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最根本</a:t>
            </a:r>
            <a:endParaRPr/>
          </a:p>
        </p:txBody>
      </p:sp>
      <p:sp>
        <p:nvSpPr>
          <p:cNvPr id="18" name="el-1789696429072-10"/>
          <p:cNvSpPr txBox="1"/>
          <p:nvPr/>
        </p:nvSpPr>
        <p:spPr>
          <a:xfrm>
            <a:off x="685629" y="501704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使用顺序</a:t>
            </a:r>
            <a:endParaRPr/>
          </a:p>
        </p:txBody>
      </p:sp>
      <p:sp>
        <p:nvSpPr>
          <p:cNvPr id="19" name="el-1789696429072-8"/>
          <p:cNvSpPr txBox="1"/>
          <p:nvPr/>
        </p:nvSpPr>
        <p:spPr>
          <a:xfrm>
            <a:off x="1753799" y="4959910"/>
            <a:ext cx="8533790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先换</a:t>
            </a:r>
            <a:r>
              <a:rPr b="1" sz="1789">
                <a:solidFill>
                  <a:srgbClr val="24486B"/>
                </a:solidFill>
                <a:latin typeface="SimSun"/>
                <a:ea typeface="SimSun"/>
                <a:cs typeface="SimSun"/>
              </a:rPr>
              <a:t>标题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再换</a:t>
            </a:r>
            <a:r>
              <a:rPr b="1" sz="1789">
                <a:solidFill>
                  <a:srgbClr val="24486B"/>
                </a:solidFill>
                <a:latin typeface="SimSun"/>
                <a:ea typeface="SimSun"/>
                <a:cs typeface="SimSun"/>
              </a:rPr>
              <a:t>头图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最后调</a:t>
            </a:r>
            <a:r>
              <a:rPr b="1" sz="1789">
                <a:solidFill>
                  <a:srgbClr val="24486B"/>
                </a:solidFill>
                <a:latin typeface="SimSun"/>
                <a:ea typeface="SimSun"/>
                <a:cs typeface="SimSun"/>
              </a:rPr>
              <a:t>结构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——由表及里：多数稿子死在标题，别急着动结构。</a:t>
            </a:r>
            <a:endParaRPr/>
          </a:p>
        </p:txBody>
      </p:sp>
      <p:sp>
        <p:nvSpPr>
          <p:cNvPr id="20" name="el-1789696429068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优化与发布</a:t>
            </a:r>
            <a:endParaRPr/>
          </a:p>
        </p:txBody>
      </p:sp>
      <p:sp>
        <p:nvSpPr>
          <p:cNvPr id="21" name="el-1789696429068-4"/>
          <p:cNvSpPr txBox="1"/>
          <p:nvPr/>
        </p:nvSpPr>
        <p:spPr>
          <a:xfrm>
            <a:off x="5563144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22" name="el-178969642906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22 / 40</a:t>
            </a:r>
            <a:endParaRPr/>
          </a:p>
        </p:txBody>
      </p:sp>
      <p:sp>
        <p:nvSpPr>
          <p:cNvPr id="23" name="el-1789696429081-31"/>
          <p:cNvSpPr/>
          <p:nvPr/>
        </p:nvSpPr>
        <p:spPr>
          <a:xfrm>
            <a:off x="685629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96429082-32"/>
          <p:cNvSpPr/>
          <p:nvPr/>
        </p:nvSpPr>
        <p:spPr>
          <a:xfrm>
            <a:off x="685629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6429082-33"/>
          <p:cNvSpPr/>
          <p:nvPr/>
        </p:nvSpPr>
        <p:spPr>
          <a:xfrm>
            <a:off x="685629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6429082-34"/>
          <p:cNvSpPr/>
          <p:nvPr/>
        </p:nvSpPr>
        <p:spPr>
          <a:xfrm>
            <a:off x="4455395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6429082-35"/>
          <p:cNvSpPr/>
          <p:nvPr/>
        </p:nvSpPr>
        <p:spPr>
          <a:xfrm>
            <a:off x="4455395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96429083-36"/>
          <p:cNvSpPr/>
          <p:nvPr/>
        </p:nvSpPr>
        <p:spPr>
          <a:xfrm>
            <a:off x="4455395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96429083-37"/>
          <p:cNvSpPr/>
          <p:nvPr/>
        </p:nvSpPr>
        <p:spPr>
          <a:xfrm>
            <a:off x="7911064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96429083-38"/>
          <p:cNvSpPr/>
          <p:nvPr/>
        </p:nvSpPr>
        <p:spPr>
          <a:xfrm>
            <a:off x="7911064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96429084-39"/>
          <p:cNvSpPr/>
          <p:nvPr/>
        </p:nvSpPr>
        <p:spPr>
          <a:xfrm>
            <a:off x="7911064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96429079-22"/>
          <p:cNvSpPr txBox="1"/>
          <p:nvPr/>
        </p:nvSpPr>
        <p:spPr>
          <a:xfrm>
            <a:off x="857036" y="336963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数据差先换标题</a:t>
            </a:r>
            <a:endParaRPr/>
          </a:p>
        </p:txBody>
      </p:sp>
      <p:sp>
        <p:nvSpPr>
          <p:cNvPr id="33" name="el-1789696429080-23"/>
          <p:cNvSpPr txBox="1"/>
          <p:nvPr/>
        </p:nvSpPr>
        <p:spPr>
          <a:xfrm>
            <a:off x="857036" y="373149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三版备选此时上场</a:t>
            </a:r>
            <a:endParaRPr/>
          </a:p>
        </p:txBody>
      </p:sp>
      <p:sp>
        <p:nvSpPr>
          <p:cNvPr id="34" name="el-1789696429080-24"/>
          <p:cNvSpPr txBox="1"/>
          <p:nvPr/>
        </p:nvSpPr>
        <p:spPr>
          <a:xfrm>
            <a:off x="857036" y="4093351"/>
            <a:ext cx="323459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48小时内可改</a:t>
            </a:r>
            <a:endParaRPr/>
          </a:p>
        </p:txBody>
      </p:sp>
      <p:sp>
        <p:nvSpPr>
          <p:cNvPr id="35" name="el-1789696429080-25"/>
          <p:cNvSpPr txBox="1"/>
          <p:nvPr/>
        </p:nvSpPr>
        <p:spPr>
          <a:xfrm>
            <a:off x="4626802" y="336963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头图即第二标题</a:t>
            </a:r>
            <a:endParaRPr/>
          </a:p>
        </p:txBody>
      </p:sp>
      <p:sp>
        <p:nvSpPr>
          <p:cNvPr id="36" name="el-1789696429080-26"/>
          <p:cNvSpPr txBox="1"/>
          <p:nvPr/>
        </p:nvSpPr>
        <p:spPr>
          <a:xfrm>
            <a:off x="4626802" y="3731492"/>
            <a:ext cx="334711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换成场景图非logo</a:t>
            </a:r>
            <a:endParaRPr/>
          </a:p>
        </p:txBody>
      </p:sp>
      <p:sp>
        <p:nvSpPr>
          <p:cNvPr id="37" name="el-1789696429080-27"/>
          <p:cNvSpPr txBox="1"/>
          <p:nvPr/>
        </p:nvSpPr>
        <p:spPr>
          <a:xfrm>
            <a:off x="4626802" y="4093351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首屏决定划与读</a:t>
            </a:r>
            <a:endParaRPr/>
          </a:p>
        </p:txBody>
      </p:sp>
      <p:sp>
        <p:nvSpPr>
          <p:cNvPr id="38" name="el-1789696429080-28"/>
          <p:cNvSpPr txBox="1"/>
          <p:nvPr/>
        </p:nvSpPr>
        <p:spPr>
          <a:xfrm>
            <a:off x="8082471" y="336963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加小标题分屏</a:t>
            </a:r>
            <a:endParaRPr/>
          </a:p>
        </p:txBody>
      </p:sp>
      <p:sp>
        <p:nvSpPr>
          <p:cNvPr id="39" name="el-1789696429081-29"/>
          <p:cNvSpPr txBox="1"/>
          <p:nvPr/>
        </p:nvSpPr>
        <p:spPr>
          <a:xfrm>
            <a:off x="8082471" y="373149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长段拆短段</a:t>
            </a:r>
            <a:endParaRPr/>
          </a:p>
        </p:txBody>
      </p:sp>
      <p:sp>
        <p:nvSpPr>
          <p:cNvPr id="40" name="el-1789696429081-30"/>
          <p:cNvSpPr txBox="1"/>
          <p:nvPr/>
        </p:nvSpPr>
        <p:spPr>
          <a:xfrm>
            <a:off x="8082471" y="4093351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金句前置加粗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30072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430069-5"/>
          <p:cNvCxnSpPr/>
          <p:nvPr/>
        </p:nvCxnSpPr>
        <p:spPr>
          <a:xfrm>
            <a:off x="685629" y="478701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43006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430072-1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优化与发布</a:t>
            </a:r>
            <a:endParaRPr/>
          </a:p>
        </p:txBody>
      </p:sp>
      <p:sp>
        <p:nvSpPr>
          <p:cNvPr id="6" name="el-1789696430069-4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一周节奏：发稿日历</a:t>
            </a:r>
            <a:endParaRPr/>
          </a:p>
        </p:txBody>
      </p:sp>
      <p:sp>
        <p:nvSpPr>
          <p:cNvPr id="7" name="el-1789696430069-3"/>
          <p:cNvSpPr txBox="1"/>
          <p:nvPr/>
        </p:nvSpPr>
        <p:spPr>
          <a:xfrm>
            <a:off x="685629" y="4982228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节奏的意义：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每天有硬产出，返工不过夜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——拖到截止日的稿子，没有一篇能看。</a:t>
            </a:r>
            <a:endParaRPr/>
          </a:p>
        </p:txBody>
      </p:sp>
      <p:sp>
        <p:nvSpPr>
          <p:cNvPr id="8" name="el-1789696430070-6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优化与发布</a:t>
            </a:r>
            <a:endParaRPr/>
          </a:p>
        </p:txBody>
      </p:sp>
      <p:sp>
        <p:nvSpPr>
          <p:cNvPr id="9" name="el-1789696430070-7"/>
          <p:cNvSpPr txBox="1"/>
          <p:nvPr/>
        </p:nvSpPr>
        <p:spPr>
          <a:xfrm>
            <a:off x="5563144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10" name="el-1789696430070-8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23 / 40</a:t>
            </a:r>
            <a:endParaRPr/>
          </a:p>
        </p:txBody>
      </p:sp>
      <p:cxnSp>
        <p:nvCxnSpPr>
          <p:cNvPr id="11" name="el-1789696430068-2"/>
          <p:cNvCxnSpPr/>
          <p:nvPr/>
        </p:nvCxnSpPr>
        <p:spPr>
          <a:xfrm>
            <a:off x="742764" y="2452336"/>
            <a:ext cx="10703423" cy="914"/>
          </a:xfrm>
          <a:prstGeom prst="line">
            <a:avLst/>
          </a:prstGeom>
          <a:ln w="19045" cap="flat">
            <a:solidFill>
              <a:srgbClr val="2448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6430073-11"/>
          <p:cNvSpPr/>
          <p:nvPr/>
        </p:nvSpPr>
        <p:spPr>
          <a:xfrm>
            <a:off x="685629" y="239520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6430073-12"/>
          <p:cNvSpPr/>
          <p:nvPr/>
        </p:nvSpPr>
        <p:spPr>
          <a:xfrm>
            <a:off x="2472012" y="239520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696430073-13"/>
          <p:cNvSpPr/>
          <p:nvPr/>
        </p:nvSpPr>
        <p:spPr>
          <a:xfrm>
            <a:off x="4953101" y="239520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96430074-14"/>
          <p:cNvSpPr/>
          <p:nvPr/>
        </p:nvSpPr>
        <p:spPr>
          <a:xfrm>
            <a:off x="6937972" y="239520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696430074-15"/>
          <p:cNvSpPr/>
          <p:nvPr/>
        </p:nvSpPr>
        <p:spPr>
          <a:xfrm>
            <a:off x="9121330" y="239520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696430077-21"/>
          <p:cNvSpPr txBox="1"/>
          <p:nvPr/>
        </p:nvSpPr>
        <p:spPr>
          <a:xfrm>
            <a:off x="685629" y="2671357"/>
            <a:ext cx="1940460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D1</a:t>
            </a:r>
            <a:endParaRPr/>
          </a:p>
        </p:txBody>
      </p:sp>
      <p:sp>
        <p:nvSpPr>
          <p:cNvPr id="18" name="el-1789696430078-22"/>
          <p:cNvSpPr txBox="1"/>
          <p:nvPr/>
        </p:nvSpPr>
        <p:spPr>
          <a:xfrm>
            <a:off x="685629" y="3042739"/>
            <a:ext cx="174258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选题日</a:t>
            </a:r>
            <a:endParaRPr/>
          </a:p>
        </p:txBody>
      </p:sp>
      <p:sp>
        <p:nvSpPr>
          <p:cNvPr id="19" name="el-1789696430075-16"/>
          <p:cNvSpPr txBox="1"/>
          <p:nvPr/>
        </p:nvSpPr>
        <p:spPr>
          <a:xfrm>
            <a:off x="685629" y="3442689"/>
            <a:ext cx="1595931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四看定一篇——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种草点九问同步做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：选题不清，周内白忙。</a:t>
            </a:r>
            <a:endParaRPr/>
          </a:p>
        </p:txBody>
      </p:sp>
      <p:sp>
        <p:nvSpPr>
          <p:cNvPr id="20" name="el-1789696430078-23"/>
          <p:cNvSpPr txBox="1"/>
          <p:nvPr/>
        </p:nvSpPr>
        <p:spPr>
          <a:xfrm>
            <a:off x="2472012" y="2671357"/>
            <a:ext cx="263516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D2</a:t>
            </a:r>
            <a:endParaRPr/>
          </a:p>
        </p:txBody>
      </p:sp>
      <p:sp>
        <p:nvSpPr>
          <p:cNvPr id="21" name="el-1789696430078-24"/>
          <p:cNvSpPr txBox="1"/>
          <p:nvPr/>
        </p:nvSpPr>
        <p:spPr>
          <a:xfrm>
            <a:off x="2472012" y="3042739"/>
            <a:ext cx="243728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初稿日</a:t>
            </a:r>
            <a:endParaRPr/>
          </a:p>
        </p:txBody>
      </p:sp>
      <p:sp>
        <p:nvSpPr>
          <p:cNvPr id="22" name="el-1789696430076-17"/>
          <p:cNvSpPr txBox="1"/>
          <p:nvPr/>
        </p:nvSpPr>
        <p:spPr>
          <a:xfrm>
            <a:off x="2472012" y="3442689"/>
            <a:ext cx="2290636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AI搭框架人工填体验——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当日出完整初稿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：不求好，求全。</a:t>
            </a:r>
            <a:endParaRPr/>
          </a:p>
        </p:txBody>
      </p:sp>
      <p:sp>
        <p:nvSpPr>
          <p:cNvPr id="23" name="el-1789696430078-25"/>
          <p:cNvSpPr txBox="1"/>
          <p:nvPr/>
        </p:nvSpPr>
        <p:spPr>
          <a:xfrm>
            <a:off x="4953101" y="2671357"/>
            <a:ext cx="2138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D3</a:t>
            </a:r>
            <a:endParaRPr/>
          </a:p>
        </p:txBody>
      </p:sp>
      <p:sp>
        <p:nvSpPr>
          <p:cNvPr id="24" name="el-1789696430079-26"/>
          <p:cNvSpPr txBox="1"/>
          <p:nvPr/>
        </p:nvSpPr>
        <p:spPr>
          <a:xfrm>
            <a:off x="4953101" y="3042739"/>
            <a:ext cx="194106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精修日</a:t>
            </a:r>
            <a:endParaRPr/>
          </a:p>
        </p:txBody>
      </p:sp>
      <p:sp>
        <p:nvSpPr>
          <p:cNvPr id="25" name="el-1789696430076-18"/>
          <p:cNvSpPr txBox="1"/>
          <p:nvPr/>
        </p:nvSpPr>
        <p:spPr>
          <a:xfrm>
            <a:off x="4953101" y="3442689"/>
            <a:ext cx="1794418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逐段过四戒——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标题三版组内互评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：精修是稿子的第二次生命。</a:t>
            </a:r>
            <a:endParaRPr/>
          </a:p>
        </p:txBody>
      </p:sp>
      <p:sp>
        <p:nvSpPr>
          <p:cNvPr id="26" name="el-1789696430079-27"/>
          <p:cNvSpPr txBox="1"/>
          <p:nvPr/>
        </p:nvSpPr>
        <p:spPr>
          <a:xfrm>
            <a:off x="6937972" y="2671357"/>
            <a:ext cx="233743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D4</a:t>
            </a:r>
            <a:endParaRPr/>
          </a:p>
        </p:txBody>
      </p:sp>
      <p:sp>
        <p:nvSpPr>
          <p:cNvPr id="27" name="el-1789696430079-28"/>
          <p:cNvSpPr txBox="1"/>
          <p:nvPr/>
        </p:nvSpPr>
        <p:spPr>
          <a:xfrm>
            <a:off x="6937972" y="3042739"/>
            <a:ext cx="213955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发布日</a:t>
            </a:r>
            <a:endParaRPr/>
          </a:p>
        </p:txBody>
      </p:sp>
      <p:sp>
        <p:nvSpPr>
          <p:cNvPr id="28" name="el-1789696430077-19"/>
          <p:cNvSpPr txBox="1"/>
          <p:nvPr/>
        </p:nvSpPr>
        <p:spPr>
          <a:xfrm>
            <a:off x="6937972" y="3442689"/>
            <a:ext cx="199290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配图排版上线——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避开周五晚高峰前2小时发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：给数据留窗口。</a:t>
            </a:r>
            <a:endParaRPr/>
          </a:p>
        </p:txBody>
      </p:sp>
      <p:sp>
        <p:nvSpPr>
          <p:cNvPr id="29" name="el-1789696430079-29"/>
          <p:cNvSpPr txBox="1"/>
          <p:nvPr/>
        </p:nvSpPr>
        <p:spPr>
          <a:xfrm>
            <a:off x="9121330" y="2671357"/>
            <a:ext cx="2794323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25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WE ARE HERE</a:t>
            </a:r>
            <a:endParaRPr/>
          </a:p>
        </p:txBody>
      </p:sp>
      <p:sp>
        <p:nvSpPr>
          <p:cNvPr id="30" name="el-1789696430080-30"/>
          <p:cNvSpPr txBox="1"/>
          <p:nvPr/>
        </p:nvSpPr>
        <p:spPr>
          <a:xfrm>
            <a:off x="9121330" y="2890377"/>
            <a:ext cx="261834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48h</a:t>
            </a:r>
            <a:endParaRPr/>
          </a:p>
        </p:txBody>
      </p:sp>
      <p:sp>
        <p:nvSpPr>
          <p:cNvPr id="31" name="el-1789696430080-31"/>
          <p:cNvSpPr txBox="1"/>
          <p:nvPr/>
        </p:nvSpPr>
        <p:spPr>
          <a:xfrm>
            <a:off x="9121330" y="3261759"/>
            <a:ext cx="233819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复盘日</a:t>
            </a:r>
            <a:endParaRPr/>
          </a:p>
        </p:txBody>
      </p:sp>
      <p:sp>
        <p:nvSpPr>
          <p:cNvPr id="32" name="el-1789696430077-20"/>
          <p:cNvSpPr txBox="1"/>
          <p:nvPr/>
        </p:nvSpPr>
        <p:spPr>
          <a:xfrm>
            <a:off x="9121330" y="3661709"/>
            <a:ext cx="2191541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拉漏斗数据写复盘——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迭代方案落到下一篇</a:t>
            </a:r>
            <a:r>
              <a:rPr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：循环从这里开始。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3107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431069-6"/>
          <p:cNvCxnSpPr/>
          <p:nvPr/>
        </p:nvCxnSpPr>
        <p:spPr>
          <a:xfrm>
            <a:off x="4013784" y="2315895"/>
            <a:ext cx="914" cy="28311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431073-12"/>
          <p:cNvCxnSpPr/>
          <p:nvPr/>
        </p:nvCxnSpPr>
        <p:spPr>
          <a:xfrm>
            <a:off x="4627993" y="3258039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431073-13"/>
          <p:cNvCxnSpPr/>
          <p:nvPr/>
        </p:nvCxnSpPr>
        <p:spPr>
          <a:xfrm>
            <a:off x="4627993" y="4204945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43106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431071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优化与发布</a:t>
            </a:r>
            <a:endParaRPr/>
          </a:p>
        </p:txBody>
      </p:sp>
      <p:sp>
        <p:nvSpPr>
          <p:cNvPr id="8" name="el-178969643106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数据漏斗：三层指标</a:t>
            </a:r>
            <a:endParaRPr/>
          </a:p>
        </p:txBody>
      </p:sp>
      <p:sp>
        <p:nvSpPr>
          <p:cNvPr id="9" name="el-1789696431071-10"/>
          <p:cNvSpPr txBox="1"/>
          <p:nvPr/>
        </p:nvSpPr>
        <p:spPr>
          <a:xfrm>
            <a:off x="685629" y="2527029"/>
            <a:ext cx="2923444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优秀打开率（公众号示意）</a:t>
            </a:r>
            <a:endParaRPr/>
          </a:p>
        </p:txBody>
      </p:sp>
      <p:sp>
        <p:nvSpPr>
          <p:cNvPr id="10" name="el-1789696431071-11"/>
          <p:cNvSpPr txBox="1"/>
          <p:nvPr/>
        </p:nvSpPr>
        <p:spPr>
          <a:xfrm>
            <a:off x="685629" y="2898412"/>
            <a:ext cx="430765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10%</a:t>
            </a:r>
            <a:endParaRPr/>
          </a:p>
        </p:txBody>
      </p:sp>
      <p:sp>
        <p:nvSpPr>
          <p:cNvPr id="11" name="el-1789696431071-8"/>
          <p:cNvSpPr txBox="1"/>
          <p:nvPr/>
        </p:nvSpPr>
        <p:spPr>
          <a:xfrm>
            <a:off x="685629" y="4067759"/>
            <a:ext cx="2790127" cy="868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打开率10%意味着——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一百个看到的人有十个点开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：标题与头图的合谋成果。</a:t>
            </a:r>
            <a:endParaRPr/>
          </a:p>
        </p:txBody>
      </p:sp>
      <p:sp>
        <p:nvSpPr>
          <p:cNvPr id="12" name="el-1789696431074-14"/>
          <p:cNvSpPr txBox="1"/>
          <p:nvPr/>
        </p:nvSpPr>
        <p:spPr>
          <a:xfrm>
            <a:off x="4627993" y="2506348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打开率</a:t>
            </a:r>
            <a:endParaRPr/>
          </a:p>
        </p:txBody>
      </p:sp>
      <p:sp>
        <p:nvSpPr>
          <p:cNvPr id="13" name="el-1789696431077-20"/>
          <p:cNvSpPr txBox="1"/>
          <p:nvPr/>
        </p:nvSpPr>
        <p:spPr>
          <a:xfrm>
            <a:off x="6075431" y="2468257"/>
            <a:ext cx="48512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标题的分数</a:t>
            </a:r>
            <a:endParaRPr/>
          </a:p>
        </p:txBody>
      </p:sp>
      <p:sp>
        <p:nvSpPr>
          <p:cNvPr id="14" name="el-1789696431076-17"/>
          <p:cNvSpPr txBox="1"/>
          <p:nvPr/>
        </p:nvSpPr>
        <p:spPr>
          <a:xfrm>
            <a:off x="6075431" y="2820594"/>
            <a:ext cx="494706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点开占曝光比——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低先查标题头图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：三版测试不是白做的。</a:t>
            </a:r>
            <a:endParaRPr/>
          </a:p>
        </p:txBody>
      </p:sp>
      <p:sp>
        <p:nvSpPr>
          <p:cNvPr id="15" name="el-1789696431074-15"/>
          <p:cNvSpPr txBox="1"/>
          <p:nvPr/>
        </p:nvSpPr>
        <p:spPr>
          <a:xfrm>
            <a:off x="4627993" y="3453253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读完率</a:t>
            </a:r>
            <a:endParaRPr/>
          </a:p>
        </p:txBody>
      </p:sp>
      <p:sp>
        <p:nvSpPr>
          <p:cNvPr id="16" name="el-1789696431077-21"/>
          <p:cNvSpPr txBox="1"/>
          <p:nvPr/>
        </p:nvSpPr>
        <p:spPr>
          <a:xfrm>
            <a:off x="6075431" y="3415162"/>
            <a:ext cx="48512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结构的分数</a:t>
            </a:r>
            <a:endParaRPr/>
          </a:p>
        </p:txBody>
      </p:sp>
      <p:sp>
        <p:nvSpPr>
          <p:cNvPr id="17" name="el-1789696431076-18"/>
          <p:cNvSpPr txBox="1"/>
          <p:nvPr/>
        </p:nvSpPr>
        <p:spPr>
          <a:xfrm>
            <a:off x="6075431" y="3767499"/>
            <a:ext cx="494706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读完全篇占比——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中途流失查段落长度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：一屏一点是解药。</a:t>
            </a:r>
            <a:endParaRPr/>
          </a:p>
        </p:txBody>
      </p:sp>
      <p:sp>
        <p:nvSpPr>
          <p:cNvPr id="18" name="el-1789696431074-16"/>
          <p:cNvSpPr txBox="1"/>
          <p:nvPr/>
        </p:nvSpPr>
        <p:spPr>
          <a:xfrm>
            <a:off x="4627993" y="4400158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互动率</a:t>
            </a:r>
            <a:endParaRPr/>
          </a:p>
        </p:txBody>
      </p:sp>
      <p:sp>
        <p:nvSpPr>
          <p:cNvPr id="19" name="el-1789696431077-22"/>
          <p:cNvSpPr txBox="1"/>
          <p:nvPr/>
        </p:nvSpPr>
        <p:spPr>
          <a:xfrm>
            <a:off x="6075431" y="4362068"/>
            <a:ext cx="494173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共鸣的分数</a:t>
            </a:r>
            <a:endParaRPr/>
          </a:p>
        </p:txBody>
      </p:sp>
      <p:sp>
        <p:nvSpPr>
          <p:cNvPr id="20" name="el-1789696431077-19"/>
          <p:cNvSpPr txBox="1"/>
          <p:nvPr/>
        </p:nvSpPr>
        <p:spPr>
          <a:xfrm>
            <a:off x="6075431" y="4714405"/>
            <a:ext cx="5037531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赞评转占比——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评论区问「怎么去」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：种草成功的直接信号。</a:t>
            </a:r>
            <a:endParaRPr/>
          </a:p>
        </p:txBody>
      </p:sp>
      <p:sp>
        <p:nvSpPr>
          <p:cNvPr id="21" name="el-1789696431068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优化与发布</a:t>
            </a:r>
            <a:endParaRPr/>
          </a:p>
        </p:txBody>
      </p:sp>
      <p:sp>
        <p:nvSpPr>
          <p:cNvPr id="22" name="el-1789696431068-4"/>
          <p:cNvSpPr txBox="1"/>
          <p:nvPr/>
        </p:nvSpPr>
        <p:spPr>
          <a:xfrm>
            <a:off x="5563144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23" name="el-178969643106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24 / 40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3207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6432071-10"/>
          <p:cNvSpPr/>
          <p:nvPr/>
        </p:nvSpPr>
        <p:spPr>
          <a:xfrm>
            <a:off x="685629" y="150796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6432079-21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432079-22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432072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432069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643206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432071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优化与发布</a:t>
            </a:r>
            <a:endParaRPr/>
          </a:p>
        </p:txBody>
      </p:sp>
      <p:sp>
        <p:nvSpPr>
          <p:cNvPr id="10" name="el-178969643206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实战复盘：三版标题的故事</a:t>
            </a:r>
            <a:endParaRPr/>
          </a:p>
        </p:txBody>
      </p:sp>
      <p:sp>
        <p:nvSpPr>
          <p:cNvPr id="11" name="el-1789696432071-9"/>
          <p:cNvSpPr txBox="1"/>
          <p:nvPr/>
        </p:nvSpPr>
        <p:spPr>
          <a:xfrm>
            <a:off x="837990" y="1546051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实战实录</a:t>
            </a:r>
            <a:endParaRPr/>
          </a:p>
        </p:txBody>
      </p:sp>
      <p:sp>
        <p:nvSpPr>
          <p:cNvPr id="12" name="el-1789696432071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任务：往届小组「皖南川藏线」自驾种草文的全流程</a:t>
            </a:r>
            <a:endParaRPr/>
          </a:p>
        </p:txBody>
      </p:sp>
      <p:sp>
        <p:nvSpPr>
          <p:cNvPr id="13" name="el-1789696432074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任务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为一条自驾线写种草文，一周五环真实发布</a:t>
            </a:r>
            <a:endParaRPr/>
          </a:p>
        </p:txBody>
      </p:sp>
      <p:sp>
        <p:nvSpPr>
          <p:cNvPr id="14" name="el-1789696432075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成果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打开率4%到12%，评论区全程问路书</a:t>
            </a:r>
            <a:endParaRPr/>
          </a:p>
        </p:txBody>
      </p:sp>
      <p:sp>
        <p:nvSpPr>
          <p:cNvPr id="15" name="el-1789696432080-26"/>
          <p:cNvSpPr txBox="1"/>
          <p:nvPr/>
        </p:nvSpPr>
        <p:spPr>
          <a:xfrm>
            <a:off x="7702162" y="1940644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效果</a:t>
            </a:r>
            <a:endParaRPr/>
          </a:p>
        </p:txBody>
      </p:sp>
      <p:sp>
        <p:nvSpPr>
          <p:cNvPr id="16" name="el-1789696432078-18"/>
          <p:cNvSpPr txBox="1"/>
          <p:nvPr/>
        </p:nvSpPr>
        <p:spPr>
          <a:xfrm>
            <a:off x="7702162" y="2312027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评论区全程在问路书与加油站——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问攻略是转化的前奏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：种草真正生效了。</a:t>
            </a:r>
            <a:endParaRPr/>
          </a:p>
        </p:txBody>
      </p:sp>
      <p:sp>
        <p:nvSpPr>
          <p:cNvPr id="17" name="el-1789696432081-27"/>
          <p:cNvSpPr txBox="1"/>
          <p:nvPr/>
        </p:nvSpPr>
        <p:spPr>
          <a:xfrm>
            <a:off x="7702162" y="3229769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000000"/>
                </a:solidFill>
                <a:latin typeface="SimHei"/>
                <a:ea typeface="SimHei"/>
                <a:cs typeface="SimHei"/>
              </a:rPr>
              <a:t>教训</a:t>
            </a:r>
            <a:endParaRPr/>
          </a:p>
        </p:txBody>
      </p:sp>
      <p:sp>
        <p:nvSpPr>
          <p:cNvPr id="18" name="el-1789696432078-19"/>
          <p:cNvSpPr txBox="1"/>
          <p:nvPr/>
        </p:nvSpPr>
        <p:spPr>
          <a:xfrm>
            <a:off x="7702162" y="3601151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初版差点自我怀疑——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数据差不是稿子差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：是标题没给读者理由。</a:t>
            </a:r>
            <a:endParaRPr/>
          </a:p>
        </p:txBody>
      </p:sp>
      <p:sp>
        <p:nvSpPr>
          <p:cNvPr id="19" name="el-1789696432081-28"/>
          <p:cNvSpPr txBox="1"/>
          <p:nvPr/>
        </p:nvSpPr>
        <p:spPr>
          <a:xfrm>
            <a:off x="7702162" y="4518893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启示</a:t>
            </a:r>
            <a:endParaRPr/>
          </a:p>
        </p:txBody>
      </p:sp>
      <p:sp>
        <p:nvSpPr>
          <p:cNvPr id="20" name="el-1789696432079-20"/>
          <p:cNvSpPr txBox="1"/>
          <p:nvPr/>
        </p:nvSpPr>
        <p:spPr>
          <a:xfrm>
            <a:off x="7702162" y="4890276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标题是第一产品——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稿子写完，产品才做了一半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：另一半是包装与测试。</a:t>
            </a:r>
            <a:endParaRPr/>
          </a:p>
        </p:txBody>
      </p:sp>
      <p:sp>
        <p:nvSpPr>
          <p:cNvPr id="21" name="el-1789696432067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优化与发布</a:t>
            </a:r>
            <a:endParaRPr/>
          </a:p>
        </p:txBody>
      </p:sp>
      <p:sp>
        <p:nvSpPr>
          <p:cNvPr id="22" name="el-1789696432068-4"/>
          <p:cNvSpPr txBox="1"/>
          <p:nvPr/>
        </p:nvSpPr>
        <p:spPr>
          <a:xfrm>
            <a:off x="5563144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23" name="el-178969643206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25 / 40</a:t>
            </a:r>
            <a:endParaRPr/>
          </a:p>
        </p:txBody>
      </p:sp>
      <p:sp>
        <p:nvSpPr>
          <p:cNvPr id="24" name="el-1789696432080-23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6432080-24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6432080-25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6432076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初版诊断（看数据）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：打开率4%——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标题「皖南川藏线自驾攻略」太平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：信息有了，理由没有。</a:t>
            </a:r>
            <a:endParaRPr/>
          </a:p>
        </p:txBody>
      </p:sp>
      <p:sp>
        <p:nvSpPr>
          <p:cNvPr id="28" name="el-1789696432076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改标题（做测试）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：三版测试——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「这条路，老司机开一半想掉头」胜出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：悬念对上了内容。</a:t>
            </a:r>
            <a:endParaRPr/>
          </a:p>
        </p:txBody>
      </p:sp>
      <p:sp>
        <p:nvSpPr>
          <p:cNvPr id="29" name="el-1789696432077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换头图（补首屏）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：远山图换航拍弯道——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头图与标题互相成全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：打开率翻到12%。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3307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433068-6"/>
          <p:cNvCxnSpPr/>
          <p:nvPr/>
        </p:nvCxnSpPr>
        <p:spPr>
          <a:xfrm>
            <a:off x="5251724" y="1737545"/>
            <a:ext cx="914" cy="39878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6433077-21"/>
          <p:cNvSpPr/>
          <p:nvPr/>
        </p:nvSpPr>
        <p:spPr>
          <a:xfrm>
            <a:off x="5923069" y="2375560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6433072-13"/>
          <p:cNvCxnSpPr/>
          <p:nvPr/>
        </p:nvCxnSpPr>
        <p:spPr>
          <a:xfrm>
            <a:off x="5923069" y="3084995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433077-23"/>
          <p:cNvSpPr/>
          <p:nvPr/>
        </p:nvSpPr>
        <p:spPr>
          <a:xfrm>
            <a:off x="5923069" y="3232596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9696433072-14"/>
          <p:cNvCxnSpPr/>
          <p:nvPr/>
        </p:nvCxnSpPr>
        <p:spPr>
          <a:xfrm>
            <a:off x="5923069" y="3942031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6433078-25"/>
          <p:cNvSpPr/>
          <p:nvPr/>
        </p:nvSpPr>
        <p:spPr>
          <a:xfrm>
            <a:off x="5923069" y="4089632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9696433071-12"/>
          <p:cNvCxnSpPr/>
          <p:nvPr/>
        </p:nvCxnSpPr>
        <p:spPr>
          <a:xfrm>
            <a:off x="5923069" y="4989519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643306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696433071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优化与发布</a:t>
            </a:r>
            <a:endParaRPr/>
          </a:p>
        </p:txBody>
      </p:sp>
      <p:sp>
        <p:nvSpPr>
          <p:cNvPr id="12" name="el-178969643306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同一座城，两种写法</a:t>
            </a:r>
            <a:endParaRPr/>
          </a:p>
        </p:txBody>
      </p:sp>
      <p:sp>
        <p:nvSpPr>
          <p:cNvPr id="13" name="el-1789696433073-15"/>
          <p:cNvSpPr txBox="1"/>
          <p:nvPr/>
        </p:nvSpPr>
        <p:spPr>
          <a:xfrm>
            <a:off x="685629" y="2883979"/>
            <a:ext cx="416343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官微通稿：「我县大力发展全域旅游」</a:t>
            </a:r>
            <a:r>
              <a:rPr sz="120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 </a:t>
            </a:r>
            <a:r>
              <a:rPr b="1" strike="sngStrike" sz="2090" spc="90">
                <a:solidFill>
                  <a:srgbClr val="4A574E"/>
                </a:solidFill>
                <a:latin typeface="Georgia"/>
                <a:ea typeface="Georgia"/>
                <a:cs typeface="Georgia"/>
              </a:rPr>
              <a:t>300</a:t>
            </a:r>
            <a:endParaRPr/>
          </a:p>
        </p:txBody>
      </p:sp>
      <p:sp>
        <p:nvSpPr>
          <p:cNvPr id="14" name="el-1789696433076-19"/>
          <p:cNvSpPr txBox="1"/>
          <p:nvPr/>
        </p:nvSpPr>
        <p:spPr>
          <a:xfrm>
            <a:off x="685629" y="3283929"/>
            <a:ext cx="3839520" cy="79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12000</a:t>
            </a:r>
            <a:endParaRPr/>
          </a:p>
        </p:txBody>
      </p:sp>
      <p:sp>
        <p:nvSpPr>
          <p:cNvPr id="15" name="el-1789696433071-10"/>
          <p:cNvSpPr txBox="1"/>
          <p:nvPr/>
        </p:nvSpPr>
        <p:spPr>
          <a:xfrm>
            <a:off x="685629" y="4274281"/>
            <a:ext cx="422613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学生种草文：细节+场景+人群锁定（同一条街）</a:t>
            </a:r>
            <a:endParaRPr/>
          </a:p>
        </p:txBody>
      </p:sp>
      <p:sp>
        <p:nvSpPr>
          <p:cNvPr id="16" name="el-1789696433071-11"/>
          <p:cNvSpPr txBox="1"/>
          <p:nvPr/>
        </p:nvSpPr>
        <p:spPr>
          <a:xfrm>
            <a:off x="5923069" y="1737545"/>
            <a:ext cx="626321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231">
                <a:solidFill>
                  <a:srgbClr val="24486B"/>
                </a:solidFill>
                <a:latin typeface="SimHei"/>
                <a:ea typeface="SimHei"/>
                <a:cs typeface="SimHei"/>
              </a:rPr>
              <a:t>阅读量300到12000</a:t>
            </a:r>
            <a:endParaRPr/>
          </a:p>
        </p:txBody>
      </p:sp>
      <p:sp>
        <p:nvSpPr>
          <p:cNvPr id="17" name="el-1789696433076-20"/>
          <p:cNvSpPr txBox="1"/>
          <p:nvPr/>
        </p:nvSpPr>
        <p:spPr>
          <a:xfrm>
            <a:off x="5923069" y="2404128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赢在</a:t>
            </a:r>
            <a:endParaRPr/>
          </a:p>
        </p:txBody>
      </p:sp>
      <p:sp>
        <p:nvSpPr>
          <p:cNvPr id="18" name="el-1789696433074-16"/>
          <p:cNvSpPr txBox="1"/>
          <p:nvPr/>
        </p:nvSpPr>
        <p:spPr>
          <a:xfrm>
            <a:off x="6951512" y="2375560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视角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通稿对领导汇报——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种草文对读者说话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：视角一换，读者就来了。</a:t>
            </a:r>
            <a:endParaRPr/>
          </a:p>
        </p:txBody>
      </p:sp>
      <p:sp>
        <p:nvSpPr>
          <p:cNvPr id="19" name="el-1789696433077-22"/>
          <p:cNvSpPr txBox="1"/>
          <p:nvPr/>
        </p:nvSpPr>
        <p:spPr>
          <a:xfrm>
            <a:off x="5923069" y="3261164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赢在</a:t>
            </a:r>
            <a:endParaRPr/>
          </a:p>
        </p:txBody>
      </p:sp>
      <p:sp>
        <p:nvSpPr>
          <p:cNvPr id="20" name="el-1789696433075-17"/>
          <p:cNvSpPr txBox="1"/>
          <p:nvPr/>
        </p:nvSpPr>
        <p:spPr>
          <a:xfrm>
            <a:off x="6951512" y="3232596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细节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「下午四点的光」——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具体是唯一的信任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：形容词堆不出转发。</a:t>
            </a:r>
            <a:endParaRPr/>
          </a:p>
        </p:txBody>
      </p:sp>
      <p:sp>
        <p:nvSpPr>
          <p:cNvPr id="21" name="el-1789696433078-24"/>
          <p:cNvSpPr txBox="1"/>
          <p:nvPr/>
        </p:nvSpPr>
        <p:spPr>
          <a:xfrm>
            <a:off x="5923069" y="4118200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提醒</a:t>
            </a:r>
            <a:endParaRPr/>
          </a:p>
        </p:txBody>
      </p:sp>
      <p:sp>
        <p:nvSpPr>
          <p:cNvPr id="22" name="el-1789696433076-18"/>
          <p:cNvSpPr txBox="1"/>
          <p:nvPr/>
        </p:nvSpPr>
        <p:spPr>
          <a:xfrm>
            <a:off x="6951512" y="4089632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边界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阅读12000不等于转化——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还要看评论区在问什么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：种草终点是行动。</a:t>
            </a:r>
            <a:endParaRPr/>
          </a:p>
        </p:txBody>
      </p:sp>
      <p:sp>
        <p:nvSpPr>
          <p:cNvPr id="23" name="el-1789696433070-8"/>
          <p:cNvSpPr txBox="1"/>
          <p:nvPr/>
        </p:nvSpPr>
        <p:spPr>
          <a:xfrm>
            <a:off x="5923069" y="5146642"/>
            <a:ext cx="5580255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一支笔的力量没变——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变的只是你对谁说话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：这堂课教的就是这个转身。</a:t>
            </a:r>
            <a:endParaRPr/>
          </a:p>
        </p:txBody>
      </p:sp>
      <p:sp>
        <p:nvSpPr>
          <p:cNvPr id="24" name="el-1789696433067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优化与发布</a:t>
            </a:r>
            <a:endParaRPr/>
          </a:p>
        </p:txBody>
      </p:sp>
      <p:sp>
        <p:nvSpPr>
          <p:cNvPr id="25" name="el-1789696433067-4"/>
          <p:cNvSpPr txBox="1"/>
          <p:nvPr/>
        </p:nvSpPr>
        <p:spPr>
          <a:xfrm>
            <a:off x="5563144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26" name="el-178969643306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26 / 40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3854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Chart el-1789696438554-8"/>
          <p:cNvGraphicFramePr>
            <a:graphicFrameLocks noGrp="1"/>
          </p:cNvGraphicFramePr>
          <p:nvPr/>
        </p:nvGraphicFramePr>
        <p:xfrm>
          <a:off x="685629" y="1522244"/>
          <a:ext cx="6665833" cy="4094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el-1789696438546-6"/>
          <p:cNvCxnSpPr/>
          <p:nvPr/>
        </p:nvCxnSpPr>
        <p:spPr>
          <a:xfrm>
            <a:off x="7927580" y="1522244"/>
            <a:ext cx="914" cy="441849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43854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438555-1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优化与发布</a:t>
            </a:r>
            <a:endParaRPr/>
          </a:p>
        </p:txBody>
      </p:sp>
      <p:sp>
        <p:nvSpPr>
          <p:cNvPr id="7" name="el-178969643854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复盘注意力分配</a:t>
            </a:r>
            <a:endParaRPr/>
          </a:p>
        </p:txBody>
      </p:sp>
      <p:sp>
        <p:nvSpPr>
          <p:cNvPr id="8" name="el-1789696438555-9"/>
          <p:cNvSpPr txBox="1"/>
          <p:nvPr/>
        </p:nvSpPr>
        <p:spPr>
          <a:xfrm>
            <a:off x="685629" y="5712197"/>
            <a:ext cx="6869998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复盘精力照此分配——</a:t>
            </a:r>
            <a:r>
              <a:rPr b="1"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先把点开的问题救活，再谈读完与转化</a:t>
            </a: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：顺序反了事倍功半。</a:t>
            </a:r>
            <a:endParaRPr/>
          </a:p>
        </p:txBody>
      </p:sp>
      <p:sp>
        <p:nvSpPr>
          <p:cNvPr id="9" name="el-1789696438558-14"/>
          <p:cNvSpPr txBox="1"/>
          <p:nvPr/>
        </p:nvSpPr>
        <p:spPr>
          <a:xfrm>
            <a:off x="8465608" y="1957309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40%</a:t>
            </a:r>
            <a:endParaRPr/>
          </a:p>
        </p:txBody>
      </p:sp>
      <p:sp>
        <p:nvSpPr>
          <p:cNvPr id="10" name="el-1789696438557-11"/>
          <p:cNvSpPr txBox="1"/>
          <p:nvPr/>
        </p:nvSpPr>
        <p:spPr>
          <a:xfrm>
            <a:off x="8465608" y="2414395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打开率先看——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标题头图的问题占大头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：改一标题救全篇</a:t>
            </a:r>
            <a:endParaRPr/>
          </a:p>
        </p:txBody>
      </p:sp>
      <p:sp>
        <p:nvSpPr>
          <p:cNvPr id="11" name="el-1789696438558-15"/>
          <p:cNvSpPr txBox="1"/>
          <p:nvPr/>
        </p:nvSpPr>
        <p:spPr>
          <a:xfrm>
            <a:off x="8465608" y="3222627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30%</a:t>
            </a:r>
            <a:endParaRPr/>
          </a:p>
        </p:txBody>
      </p:sp>
      <p:sp>
        <p:nvSpPr>
          <p:cNvPr id="12" name="el-1789696438557-12"/>
          <p:cNvSpPr txBox="1"/>
          <p:nvPr/>
        </p:nvSpPr>
        <p:spPr>
          <a:xfrm>
            <a:off x="8465608" y="3679713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读完率次之——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结构节奏的体检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：一屏一点是解药</a:t>
            </a:r>
            <a:endParaRPr/>
          </a:p>
        </p:txBody>
      </p:sp>
      <p:sp>
        <p:nvSpPr>
          <p:cNvPr id="13" name="el-1789696438559-16"/>
          <p:cNvSpPr txBox="1"/>
          <p:nvPr/>
        </p:nvSpPr>
        <p:spPr>
          <a:xfrm>
            <a:off x="8465608" y="4487945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10%</a:t>
            </a:r>
            <a:endParaRPr/>
          </a:p>
        </p:txBody>
      </p:sp>
      <p:sp>
        <p:nvSpPr>
          <p:cNvPr id="14" name="el-1789696438558-13"/>
          <p:cNvSpPr txBox="1"/>
          <p:nvPr/>
        </p:nvSpPr>
        <p:spPr>
          <a:xfrm>
            <a:off x="8465608" y="4945031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转化线索放最后但最贵——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问「怎么去」的人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：才是真种草</a:t>
            </a:r>
            <a:endParaRPr/>
          </a:p>
        </p:txBody>
      </p:sp>
      <p:sp>
        <p:nvSpPr>
          <p:cNvPr id="15" name="el-1789696438544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优化与发布</a:t>
            </a:r>
            <a:endParaRPr/>
          </a:p>
        </p:txBody>
      </p:sp>
      <p:sp>
        <p:nvSpPr>
          <p:cNvPr id="16" name="el-1789696438544-4"/>
          <p:cNvSpPr txBox="1"/>
          <p:nvPr/>
        </p:nvSpPr>
        <p:spPr>
          <a:xfrm>
            <a:off x="5563144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17" name="el-178969643854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27 / 40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33702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433703-10"/>
          <p:cNvCxnSpPr/>
          <p:nvPr/>
        </p:nvCxnSpPr>
        <p:spPr>
          <a:xfrm>
            <a:off x="685629" y="253432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433703-11"/>
          <p:cNvCxnSpPr/>
          <p:nvPr/>
        </p:nvCxnSpPr>
        <p:spPr>
          <a:xfrm>
            <a:off x="685629" y="369608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433701-6"/>
          <p:cNvSpPr/>
          <p:nvPr/>
        </p:nvSpPr>
        <p:spPr>
          <a:xfrm>
            <a:off x="685629" y="5119711"/>
            <a:ext cx="10817695" cy="96609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643369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433702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优化与发布</a:t>
            </a:r>
            <a:endParaRPr/>
          </a:p>
        </p:txBody>
      </p:sp>
      <p:sp>
        <p:nvSpPr>
          <p:cNvPr id="8" name="el-178969643369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往届三坑，对症下药</a:t>
            </a:r>
            <a:endParaRPr/>
          </a:p>
        </p:txBody>
      </p:sp>
      <p:sp>
        <p:nvSpPr>
          <p:cNvPr id="9" name="el-1789696433704-12"/>
          <p:cNvSpPr txBox="1"/>
          <p:nvPr/>
        </p:nvSpPr>
        <p:spPr>
          <a:xfrm>
            <a:off x="685629" y="1558252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坑①</a:t>
            </a:r>
            <a:endParaRPr/>
          </a:p>
        </p:txBody>
      </p:sp>
      <p:sp>
        <p:nvSpPr>
          <p:cNvPr id="10" name="el-1789696433710-21"/>
          <p:cNvSpPr txBox="1"/>
          <p:nvPr/>
        </p:nvSpPr>
        <p:spPr>
          <a:xfrm>
            <a:off x="1809298" y="1615388"/>
            <a:ext cx="6077335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标题党透支</a:t>
            </a:r>
            <a:endParaRPr/>
          </a:p>
        </p:txBody>
      </p:sp>
      <p:sp>
        <p:nvSpPr>
          <p:cNvPr id="11" name="el-1789696433709-18"/>
          <p:cNvSpPr txBox="1"/>
          <p:nvPr/>
        </p:nvSpPr>
        <p:spPr>
          <a:xfrm>
            <a:off x="1809298" y="2043905"/>
            <a:ext cx="61592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缺口开得太大正文填不上——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点开即划走还挨骂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：透支的是你的信用。</a:t>
            </a:r>
            <a:endParaRPr/>
          </a:p>
        </p:txBody>
      </p:sp>
      <p:sp>
        <p:nvSpPr>
          <p:cNvPr id="12" name="el-1789696433705-13"/>
          <p:cNvSpPr txBox="1"/>
          <p:nvPr/>
        </p:nvSpPr>
        <p:spPr>
          <a:xfrm>
            <a:off x="685629" y="2720011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坑②</a:t>
            </a:r>
            <a:endParaRPr/>
          </a:p>
        </p:txBody>
      </p:sp>
      <p:sp>
        <p:nvSpPr>
          <p:cNvPr id="13" name="el-1789696433710-22"/>
          <p:cNvSpPr txBox="1"/>
          <p:nvPr/>
        </p:nvSpPr>
        <p:spPr>
          <a:xfrm>
            <a:off x="1809298" y="2777147"/>
            <a:ext cx="6077335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图文两张皮</a:t>
            </a:r>
            <a:endParaRPr/>
          </a:p>
        </p:txBody>
      </p:sp>
      <p:sp>
        <p:nvSpPr>
          <p:cNvPr id="14" name="el-1789696433709-19"/>
          <p:cNvSpPr txBox="1"/>
          <p:nvPr/>
        </p:nvSpPr>
        <p:spPr>
          <a:xfrm>
            <a:off x="1809298" y="3205665"/>
            <a:ext cx="61592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头图精修内容平平——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读者感觉被欺骗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：首屏承诺要与正文兑现一致。</a:t>
            </a:r>
            <a:endParaRPr/>
          </a:p>
        </p:txBody>
      </p:sp>
      <p:sp>
        <p:nvSpPr>
          <p:cNvPr id="15" name="el-1789696433705-14"/>
          <p:cNvSpPr txBox="1"/>
          <p:nvPr/>
        </p:nvSpPr>
        <p:spPr>
          <a:xfrm>
            <a:off x="685629" y="3881771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坑③</a:t>
            </a:r>
            <a:endParaRPr/>
          </a:p>
        </p:txBody>
      </p:sp>
      <p:sp>
        <p:nvSpPr>
          <p:cNvPr id="16" name="el-1789696433711-23"/>
          <p:cNvSpPr txBox="1"/>
          <p:nvPr/>
        </p:nvSpPr>
        <p:spPr>
          <a:xfrm>
            <a:off x="1809298" y="3938906"/>
            <a:ext cx="626778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只看总数</a:t>
            </a:r>
            <a:endParaRPr/>
          </a:p>
        </p:txBody>
      </p:sp>
      <p:sp>
        <p:nvSpPr>
          <p:cNvPr id="17" name="el-1789696433710-20"/>
          <p:cNvSpPr txBox="1"/>
          <p:nvPr/>
        </p:nvSpPr>
        <p:spPr>
          <a:xfrm>
            <a:off x="1809298" y="4367424"/>
            <a:ext cx="634968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盯着阅读量自我感动——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不打开漏斗看流失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：一万阅读零互动等于白写。</a:t>
            </a:r>
            <a:endParaRPr/>
          </a:p>
        </p:txBody>
      </p:sp>
      <p:sp>
        <p:nvSpPr>
          <p:cNvPr id="18" name="el-1789696433702-9"/>
          <p:cNvSpPr txBox="1"/>
          <p:nvPr/>
        </p:nvSpPr>
        <p:spPr>
          <a:xfrm>
            <a:off x="971307" y="5348254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对症下药</a:t>
            </a:r>
            <a:endParaRPr/>
          </a:p>
        </p:txBody>
      </p:sp>
      <p:sp>
        <p:nvSpPr>
          <p:cNvPr id="19" name="el-1789696433705-15"/>
          <p:cNvSpPr txBox="1"/>
          <p:nvPr/>
        </p:nvSpPr>
        <p:spPr>
          <a:xfrm>
            <a:off x="2236030" y="5357777"/>
            <a:ext cx="2840567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3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兑承诺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标题开的缺口正文必须填上</a:t>
            </a:r>
            <a:endParaRPr/>
          </a:p>
        </p:txBody>
      </p:sp>
      <p:sp>
        <p:nvSpPr>
          <p:cNvPr id="20" name="el-1789696433706-16"/>
          <p:cNvSpPr txBox="1"/>
          <p:nvPr/>
        </p:nvSpPr>
        <p:spPr>
          <a:xfrm>
            <a:off x="5419412" y="5357777"/>
            <a:ext cx="2667821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3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首屏即内容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头图取正文最强一帧</a:t>
            </a:r>
            <a:endParaRPr/>
          </a:p>
        </p:txBody>
      </p:sp>
      <p:sp>
        <p:nvSpPr>
          <p:cNvPr id="21" name="el-1789696433707-17"/>
          <p:cNvSpPr txBox="1"/>
          <p:nvPr/>
        </p:nvSpPr>
        <p:spPr>
          <a:xfrm>
            <a:off x="8430047" y="5357777"/>
            <a:ext cx="2787598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3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看漏斗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打开-读完-互动三层逐层看</a:t>
            </a:r>
            <a:endParaRPr/>
          </a:p>
        </p:txBody>
      </p:sp>
      <p:sp>
        <p:nvSpPr>
          <p:cNvPr id="22" name="el-1789696433699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优化与发布</a:t>
            </a:r>
            <a:endParaRPr/>
          </a:p>
        </p:txBody>
      </p:sp>
      <p:sp>
        <p:nvSpPr>
          <p:cNvPr id="23" name="el-1789696433699-4"/>
          <p:cNvSpPr txBox="1"/>
          <p:nvPr/>
        </p:nvSpPr>
        <p:spPr>
          <a:xfrm>
            <a:off x="5563144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24" name="el-178969643369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28 / 40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33726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433727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433727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433727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43372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433726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阶段小结</a:t>
            </a:r>
            <a:endParaRPr/>
          </a:p>
        </p:txBody>
      </p:sp>
      <p:sp>
        <p:nvSpPr>
          <p:cNvPr id="8" name="el-178969643372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优化发布：四问四答</a:t>
            </a:r>
            <a:endParaRPr/>
          </a:p>
        </p:txBody>
      </p:sp>
      <p:sp>
        <p:nvSpPr>
          <p:cNvPr id="9" name="el-1789696433728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6433733-19"/>
          <p:cNvSpPr txBox="1"/>
          <p:nvPr/>
        </p:nvSpPr>
        <p:spPr>
          <a:xfrm>
            <a:off x="1618845" y="1698413"/>
            <a:ext cx="568976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发布后数据差先做什么？</a:t>
            </a:r>
            <a:endParaRPr/>
          </a:p>
        </p:txBody>
      </p:sp>
      <p:sp>
        <p:nvSpPr>
          <p:cNvPr id="11" name="el-1789696433731-15"/>
          <p:cNvSpPr txBox="1"/>
          <p:nvPr/>
        </p:nvSpPr>
        <p:spPr>
          <a:xfrm>
            <a:off x="1618845" y="2117408"/>
            <a:ext cx="577832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先换标题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——再换头图后调结构：由表及里，多数稿子死在标题。</a:t>
            </a:r>
            <a:endParaRPr/>
          </a:p>
        </p:txBody>
      </p:sp>
      <p:sp>
        <p:nvSpPr>
          <p:cNvPr id="12" name="el-1789696433729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6433733-20"/>
          <p:cNvSpPr txBox="1"/>
          <p:nvPr/>
        </p:nvSpPr>
        <p:spPr>
          <a:xfrm>
            <a:off x="1618845" y="2812559"/>
            <a:ext cx="568976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数据漏斗怎么看？</a:t>
            </a:r>
            <a:endParaRPr/>
          </a:p>
        </p:txBody>
      </p:sp>
      <p:sp>
        <p:nvSpPr>
          <p:cNvPr id="14" name="el-1789696433732-16"/>
          <p:cNvSpPr txBox="1"/>
          <p:nvPr/>
        </p:nvSpPr>
        <p:spPr>
          <a:xfrm>
            <a:off x="1618845" y="3231554"/>
            <a:ext cx="577832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打开率查标题、读完率查结构、互动查共鸣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——逐层归因再动手。</a:t>
            </a:r>
            <a:endParaRPr/>
          </a:p>
        </p:txBody>
      </p:sp>
      <p:sp>
        <p:nvSpPr>
          <p:cNvPr id="15" name="el-1789696433729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6433733-21"/>
          <p:cNvSpPr txBox="1"/>
          <p:nvPr/>
        </p:nvSpPr>
        <p:spPr>
          <a:xfrm>
            <a:off x="1618845" y="3926706"/>
            <a:ext cx="444810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一周节奏怎么排？</a:t>
            </a:r>
            <a:endParaRPr/>
          </a:p>
        </p:txBody>
      </p:sp>
      <p:sp>
        <p:nvSpPr>
          <p:cNvPr id="17" name="el-1789696433732-17"/>
          <p:cNvSpPr txBox="1"/>
          <p:nvPr/>
        </p:nvSpPr>
        <p:spPr>
          <a:xfrm>
            <a:off x="1618845" y="4345701"/>
            <a:ext cx="465855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选题-初稿-精修-发布-复盘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一天一环：返工不过夜。</a:t>
            </a:r>
            <a:endParaRPr/>
          </a:p>
        </p:txBody>
      </p:sp>
      <p:sp>
        <p:nvSpPr>
          <p:cNvPr id="18" name="el-1789696433729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6433734-22"/>
          <p:cNvSpPr txBox="1"/>
          <p:nvPr/>
        </p:nvSpPr>
        <p:spPr>
          <a:xfrm>
            <a:off x="1618845" y="5040852"/>
            <a:ext cx="5118408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阅读量高就是成功吗？</a:t>
            </a:r>
            <a:endParaRPr/>
          </a:p>
        </p:txBody>
      </p:sp>
      <p:sp>
        <p:nvSpPr>
          <p:cNvPr id="20" name="el-1789696433733-18"/>
          <p:cNvSpPr txBox="1"/>
          <p:nvPr/>
        </p:nvSpPr>
        <p:spPr>
          <a:xfrm>
            <a:off x="1618845" y="5459847"/>
            <a:ext cx="52069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不一定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——看评论区在问什么：问「怎么去」才是真种草。</a:t>
            </a:r>
            <a:endParaRPr/>
          </a:p>
        </p:txBody>
      </p:sp>
      <p:sp>
        <p:nvSpPr>
          <p:cNvPr id="21" name="el-1789696433724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阶段小结</a:t>
            </a:r>
            <a:endParaRPr/>
          </a:p>
        </p:txBody>
      </p:sp>
      <p:sp>
        <p:nvSpPr>
          <p:cNvPr id="22" name="el-1789696433724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23" name="el-178969643372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29 / 40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24486B"/>
            </a:gs>
            <a:gs pos="58000">
              <a:srgbClr val="24486B"/>
            </a:gs>
            <a:gs pos="100000">
              <a:srgbClr val="18355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6433921-29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6433880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433875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433879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6" name="el-1789696433879-5"/>
          <p:cNvSpPr txBox="1"/>
          <p:nvPr/>
        </p:nvSpPr>
        <p:spPr>
          <a:xfrm>
            <a:off x="837990" y="4128912"/>
            <a:ext cx="3538605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FOUR</a:t>
            </a:r>
            <a:endParaRPr/>
          </a:p>
        </p:txBody>
      </p:sp>
      <p:sp>
        <p:nvSpPr>
          <p:cNvPr id="7" name="el-1789696433879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合规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与复盘</a:t>
            </a:r>
            <a:endParaRPr/>
          </a:p>
        </p:txBody>
      </p:sp>
      <p:sp>
        <p:nvSpPr>
          <p:cNvPr id="8" name="el-1789696433879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ETHICS &amp; REVIEW</a:t>
            </a:r>
            <a:endParaRPr/>
          </a:p>
        </p:txBody>
      </p:sp>
      <p:sp>
        <p:nvSpPr>
          <p:cNvPr id="9" name="el-1789696433881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复盘案例</a:t>
            </a:r>
            <a:endParaRPr/>
          </a:p>
        </p:txBody>
      </p:sp>
      <p:sp>
        <p:nvSpPr>
          <p:cNvPr id="10" name="el-1789696433882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课堂辩论</a:t>
            </a:r>
            <a:endParaRPr/>
          </a:p>
        </p:txBody>
      </p:sp>
      <p:sp>
        <p:nvSpPr>
          <p:cNvPr id="11" name="el-1789696433882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红线底线</a:t>
            </a:r>
            <a:endParaRPr/>
          </a:p>
        </p:txBody>
      </p:sp>
      <p:sp>
        <p:nvSpPr>
          <p:cNvPr id="12" name="el-1789696433883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复盘四步</a:t>
            </a:r>
            <a:endParaRPr/>
          </a:p>
        </p:txBody>
      </p:sp>
      <p:sp>
        <p:nvSpPr>
          <p:cNvPr id="13" name="el-1789696433877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模块四 项目五</a:t>
            </a:r>
            <a:endParaRPr/>
          </a:p>
        </p:txBody>
      </p:sp>
      <p:sp>
        <p:nvSpPr>
          <p:cNvPr id="14" name="el-1789696433877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30 / 40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3390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6433902-10"/>
          <p:cNvSpPr/>
          <p:nvPr/>
        </p:nvSpPr>
        <p:spPr>
          <a:xfrm>
            <a:off x="685629" y="150796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6433910-21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433910-22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433903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433900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643389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433902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合规与复盘</a:t>
            </a:r>
            <a:endParaRPr/>
          </a:p>
        </p:txBody>
      </p:sp>
      <p:sp>
        <p:nvSpPr>
          <p:cNvPr id="10" name="el-1789696433898-2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爆文的另一面：10万阅读0转化</a:t>
            </a:r>
            <a:endParaRPr/>
          </a:p>
        </p:txBody>
      </p:sp>
      <p:sp>
        <p:nvSpPr>
          <p:cNvPr id="11" name="el-1789696433902-9"/>
          <p:cNvSpPr txBox="1"/>
          <p:nvPr/>
        </p:nvSpPr>
        <p:spPr>
          <a:xfrm>
            <a:off x="837990" y="1546051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复盘实录</a:t>
            </a:r>
            <a:endParaRPr/>
          </a:p>
        </p:txBody>
      </p:sp>
      <p:sp>
        <p:nvSpPr>
          <p:cNvPr id="12" name="el-1789696433902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任务：一篇蹭热点爆文的深度复盘（往届反面教材）</a:t>
            </a:r>
            <a:endParaRPr/>
          </a:p>
        </p:txBody>
      </p:sp>
      <p:sp>
        <p:nvSpPr>
          <p:cNvPr id="13" name="el-1789696433906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现象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蹭节日热点阅读冲上10万，评论区无人问行程</a:t>
            </a:r>
            <a:endParaRPr/>
          </a:p>
        </p:txBody>
      </p:sp>
      <p:sp>
        <p:nvSpPr>
          <p:cNvPr id="14" name="el-1789696433906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诊断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打开率高读完率低——标题党反噬的典型样本</a:t>
            </a:r>
            <a:endParaRPr/>
          </a:p>
        </p:txBody>
      </p:sp>
      <p:sp>
        <p:nvSpPr>
          <p:cNvPr id="15" name="el-1789696433911-26"/>
          <p:cNvSpPr txBox="1"/>
          <p:nvPr/>
        </p:nvSpPr>
        <p:spPr>
          <a:xfrm>
            <a:off x="7702162" y="1940644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000000"/>
                </a:solidFill>
                <a:latin typeface="SimHei"/>
                <a:ea typeface="SimHei"/>
                <a:cs typeface="SimHei"/>
              </a:rPr>
              <a:t>教训</a:t>
            </a:r>
            <a:endParaRPr/>
          </a:p>
        </p:txBody>
      </p:sp>
      <p:sp>
        <p:nvSpPr>
          <p:cNvPr id="16" name="el-1789696433909-18"/>
          <p:cNvSpPr txBox="1"/>
          <p:nvPr/>
        </p:nvSpPr>
        <p:spPr>
          <a:xfrm>
            <a:off x="7702162" y="2312027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追热点写偏了人群——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看热闹的和想去的不是一批人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：热点要过四看再蹭。</a:t>
            </a:r>
            <a:endParaRPr/>
          </a:p>
        </p:txBody>
      </p:sp>
      <p:sp>
        <p:nvSpPr>
          <p:cNvPr id="17" name="el-1789696433911-27"/>
          <p:cNvSpPr txBox="1"/>
          <p:nvPr/>
        </p:nvSpPr>
        <p:spPr>
          <a:xfrm>
            <a:off x="7702162" y="3229769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效果</a:t>
            </a:r>
            <a:endParaRPr/>
          </a:p>
        </p:txBody>
      </p:sp>
      <p:sp>
        <p:nvSpPr>
          <p:cNvPr id="18" name="el-1789696433909-19"/>
          <p:cNvSpPr txBox="1"/>
          <p:nvPr/>
        </p:nvSpPr>
        <p:spPr>
          <a:xfrm>
            <a:off x="7702162" y="3601151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重发后评论区开始问行程——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有用是最后的护城河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：信息密度救回了这篇稿。</a:t>
            </a:r>
            <a:endParaRPr/>
          </a:p>
        </p:txBody>
      </p:sp>
      <p:sp>
        <p:nvSpPr>
          <p:cNvPr id="19" name="el-1789696433912-28"/>
          <p:cNvSpPr txBox="1"/>
          <p:nvPr/>
        </p:nvSpPr>
        <p:spPr>
          <a:xfrm>
            <a:off x="7702162" y="4518893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启示</a:t>
            </a:r>
            <a:endParaRPr/>
          </a:p>
        </p:txBody>
      </p:sp>
      <p:sp>
        <p:nvSpPr>
          <p:cNvPr id="20" name="el-1789696433909-20"/>
          <p:cNvSpPr txBox="1"/>
          <p:nvPr/>
        </p:nvSpPr>
        <p:spPr>
          <a:xfrm>
            <a:off x="7702162" y="4890276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种草的终点是行动——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不是阅读是「怎么去」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：数据好看转化空等于零。</a:t>
            </a:r>
            <a:endParaRPr/>
          </a:p>
        </p:txBody>
      </p:sp>
      <p:sp>
        <p:nvSpPr>
          <p:cNvPr id="21" name="el-1789696433899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合规与复盘</a:t>
            </a:r>
            <a:endParaRPr/>
          </a:p>
        </p:txBody>
      </p:sp>
      <p:sp>
        <p:nvSpPr>
          <p:cNvPr id="22" name="el-1789696433899-4"/>
          <p:cNvSpPr txBox="1"/>
          <p:nvPr/>
        </p:nvSpPr>
        <p:spPr>
          <a:xfrm>
            <a:off x="5563144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23" name="el-178969643389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31 / 40</a:t>
            </a:r>
            <a:endParaRPr/>
          </a:p>
        </p:txBody>
      </p:sp>
      <p:sp>
        <p:nvSpPr>
          <p:cNvPr id="24" name="el-1789696433910-23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6433911-24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6433911-25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6433907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数据拆解（看漏斗）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：打开率12%但读完率8%——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热点引来了人，内容留不住人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：缺口没兑现。</a:t>
            </a:r>
            <a:endParaRPr/>
          </a:p>
        </p:txBody>
      </p:sp>
      <p:sp>
        <p:nvSpPr>
          <p:cNvPr id="28" name="el-1789696433908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读者访谈（看评论）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：评论清一色「图不错」——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没人问路、问价、问时间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：共鸣零落点。</a:t>
            </a:r>
            <a:endParaRPr/>
          </a:p>
        </p:txBody>
      </p:sp>
      <p:sp>
        <p:nvSpPr>
          <p:cNvPr id="29" name="el-1789696433908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改法落地（做迭代）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：补三段实用信息重发——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把「好看」改成「有用」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：转化线索才出现。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34068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434067-8"/>
          <p:cNvCxnSpPr/>
          <p:nvPr/>
        </p:nvCxnSpPr>
        <p:spPr>
          <a:xfrm>
            <a:off x="704674" y="1949869"/>
            <a:ext cx="914" cy="1087364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434065-4"/>
          <p:cNvCxnSpPr/>
          <p:nvPr/>
        </p:nvCxnSpPr>
        <p:spPr>
          <a:xfrm>
            <a:off x="685629" y="506079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43406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434068-1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合规与复盘</a:t>
            </a:r>
            <a:endParaRPr/>
          </a:p>
        </p:txBody>
      </p:sp>
      <p:sp>
        <p:nvSpPr>
          <p:cNvPr id="7" name="el-1789696434065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课堂辩论：种草是分享还是套路</a:t>
            </a:r>
            <a:endParaRPr/>
          </a:p>
        </p:txBody>
      </p:sp>
      <p:sp>
        <p:nvSpPr>
          <p:cNvPr id="8" name="el-1789696434068-11"/>
          <p:cNvSpPr txBox="1"/>
          <p:nvPr/>
        </p:nvSpPr>
        <p:spPr>
          <a:xfrm>
            <a:off x="952262" y="1949869"/>
            <a:ext cx="10551062" cy="744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924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同样的目的地、同样的细节，一篇自发安利爆了，一篇收钱推广没人信——种草文到底是真诚分享还是精准套路？</a:t>
            </a:r>
            <a:endParaRPr/>
          </a:p>
        </p:txBody>
      </p:sp>
      <p:sp>
        <p:nvSpPr>
          <p:cNvPr id="9" name="el-1789696434069-12"/>
          <p:cNvSpPr txBox="1"/>
          <p:nvPr/>
        </p:nvSpPr>
        <p:spPr>
          <a:xfrm>
            <a:off x="952262" y="2789645"/>
            <a:ext cx="108355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议题背景</a:t>
            </a:r>
            <a:endParaRPr/>
          </a:p>
        </p:txBody>
      </p:sp>
      <p:sp>
        <p:nvSpPr>
          <p:cNvPr id="10" name="el-1789696434073-19"/>
          <p:cNvSpPr txBox="1"/>
          <p:nvPr/>
        </p:nvSpPr>
        <p:spPr>
          <a:xfrm>
            <a:off x="685629" y="3322912"/>
            <a:ext cx="51136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真诚派</a:t>
            </a:r>
            <a:endParaRPr/>
          </a:p>
        </p:txBody>
      </p:sp>
      <p:sp>
        <p:nvSpPr>
          <p:cNvPr id="11" name="el-1789696434074-23"/>
          <p:cNvSpPr txBox="1"/>
          <p:nvPr/>
        </p:nvSpPr>
        <p:spPr>
          <a:xfrm>
            <a:off x="5911761" y="3884747"/>
            <a:ext cx="748091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D6CDB8"/>
                </a:solidFill>
                <a:latin typeface="Georgia"/>
                <a:ea typeface="Georgia"/>
                <a:cs typeface="Georgia"/>
              </a:rPr>
              <a:t>VS</a:t>
            </a:r>
            <a:endParaRPr/>
          </a:p>
        </p:txBody>
      </p:sp>
      <p:sp>
        <p:nvSpPr>
          <p:cNvPr id="12" name="el-1789696434074-24"/>
          <p:cNvSpPr txBox="1"/>
          <p:nvPr/>
        </p:nvSpPr>
        <p:spPr>
          <a:xfrm>
            <a:off x="6522994" y="3322912"/>
            <a:ext cx="51136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设计派</a:t>
            </a:r>
            <a:endParaRPr/>
          </a:p>
        </p:txBody>
      </p:sp>
      <p:sp>
        <p:nvSpPr>
          <p:cNvPr id="13" name="el-1789696434065-2"/>
          <p:cNvSpPr txBox="1"/>
          <p:nvPr/>
        </p:nvSpPr>
        <p:spPr>
          <a:xfrm>
            <a:off x="685629" y="5236958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讨论规则：双方必须回答——</a:t>
            </a: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「你自己愿意被自己写的稿子种草吗」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？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落到写作者的自检场景讨论。</a:t>
            </a:r>
            <a:endParaRPr/>
          </a:p>
        </p:txBody>
      </p:sp>
      <p:sp>
        <p:nvSpPr>
          <p:cNvPr id="14" name="el-1789696434066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合规与复盘</a:t>
            </a:r>
            <a:endParaRPr/>
          </a:p>
        </p:txBody>
      </p:sp>
      <p:sp>
        <p:nvSpPr>
          <p:cNvPr id="15" name="el-1789696434066-6"/>
          <p:cNvSpPr txBox="1"/>
          <p:nvPr/>
        </p:nvSpPr>
        <p:spPr>
          <a:xfrm>
            <a:off x="5563144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16" name="el-1789696434066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32 / 40</a:t>
            </a:r>
            <a:endParaRPr/>
          </a:p>
        </p:txBody>
      </p:sp>
      <p:sp>
        <p:nvSpPr>
          <p:cNvPr id="17" name="el-1789696434073-20"/>
          <p:cNvSpPr/>
          <p:nvPr/>
        </p:nvSpPr>
        <p:spPr>
          <a:xfrm>
            <a:off x="685629" y="381808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696434073-21"/>
          <p:cNvSpPr/>
          <p:nvPr/>
        </p:nvSpPr>
        <p:spPr>
          <a:xfrm>
            <a:off x="685629" y="420851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696434074-22"/>
          <p:cNvSpPr/>
          <p:nvPr/>
        </p:nvSpPr>
        <p:spPr>
          <a:xfrm>
            <a:off x="685629" y="4598943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96434074-25"/>
          <p:cNvSpPr/>
          <p:nvPr/>
        </p:nvSpPr>
        <p:spPr>
          <a:xfrm>
            <a:off x="6522994" y="381808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96434075-26"/>
          <p:cNvSpPr/>
          <p:nvPr/>
        </p:nvSpPr>
        <p:spPr>
          <a:xfrm>
            <a:off x="6522994" y="420851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96434075-27"/>
          <p:cNvSpPr/>
          <p:nvPr/>
        </p:nvSpPr>
        <p:spPr>
          <a:xfrm>
            <a:off x="6522994" y="4598943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96434071-13"/>
          <p:cNvSpPr txBox="1"/>
          <p:nvPr/>
        </p:nvSpPr>
        <p:spPr>
          <a:xfrm>
            <a:off x="857036" y="3694294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细节编不出来——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真去过才写得出那束光</a:t>
            </a:r>
            <a:endParaRPr/>
          </a:p>
        </p:txBody>
      </p:sp>
      <p:sp>
        <p:nvSpPr>
          <p:cNvPr id="24" name="el-1789696434071-14"/>
          <p:cNvSpPr txBox="1"/>
          <p:nvPr/>
        </p:nvSpPr>
        <p:spPr>
          <a:xfrm>
            <a:off x="857036" y="4084722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读者嗅觉敏锐——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套路文评论区一眼识破</a:t>
            </a:r>
            <a:endParaRPr/>
          </a:p>
        </p:txBody>
      </p:sp>
      <p:sp>
        <p:nvSpPr>
          <p:cNvPr id="25" name="el-1789696434072-15"/>
          <p:cNvSpPr txBox="1"/>
          <p:nvPr/>
        </p:nvSpPr>
        <p:spPr>
          <a:xfrm>
            <a:off x="857036" y="4475149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信任是复利——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真诚是唯一可持续的写法</a:t>
            </a:r>
            <a:endParaRPr/>
          </a:p>
        </p:txBody>
      </p:sp>
      <p:sp>
        <p:nvSpPr>
          <p:cNvPr id="26" name="el-1789696434072-16"/>
          <p:cNvSpPr txBox="1"/>
          <p:nvPr/>
        </p:nvSpPr>
        <p:spPr>
          <a:xfrm>
            <a:off x="6694401" y="3694294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所有爆文都有结构——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真诚也要讲方法</a:t>
            </a:r>
            <a:endParaRPr/>
          </a:p>
        </p:txBody>
      </p:sp>
      <p:sp>
        <p:nvSpPr>
          <p:cNvPr id="27" name="el-1789696434072-17"/>
          <p:cNvSpPr txBox="1"/>
          <p:nvPr/>
        </p:nvSpPr>
        <p:spPr>
          <a:xfrm>
            <a:off x="6694401" y="4084722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五段三式就是套路——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套路是经验的沉淀</a:t>
            </a:r>
            <a:endParaRPr/>
          </a:p>
        </p:txBody>
      </p:sp>
      <p:sp>
        <p:nvSpPr>
          <p:cNvPr id="28" name="el-1789696434073-18"/>
          <p:cNvSpPr txBox="1"/>
          <p:nvPr/>
        </p:nvSpPr>
        <p:spPr>
          <a:xfrm>
            <a:off x="6694401" y="4475149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广告也可以有用——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设计得好读者愿意看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34088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6434087-6"/>
          <p:cNvSpPr/>
          <p:nvPr/>
        </p:nvSpPr>
        <p:spPr>
          <a:xfrm>
            <a:off x="7884728" y="2050750"/>
            <a:ext cx="3618595" cy="336148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643408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434089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合规与复盘</a:t>
            </a:r>
            <a:endParaRPr/>
          </a:p>
        </p:txBody>
      </p:sp>
      <p:sp>
        <p:nvSpPr>
          <p:cNvPr id="6" name="el-178969643408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发布红线：三条底线</a:t>
            </a:r>
            <a:endParaRPr/>
          </a:p>
        </p:txBody>
      </p:sp>
      <p:sp>
        <p:nvSpPr>
          <p:cNvPr id="7" name="el-1789696434089-10"/>
          <p:cNvSpPr txBox="1"/>
          <p:nvPr/>
        </p:nvSpPr>
        <p:spPr>
          <a:xfrm>
            <a:off x="8227543" y="2937246"/>
            <a:ext cx="30529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一条红线</a:t>
            </a:r>
            <a:endParaRPr/>
          </a:p>
        </p:txBody>
      </p:sp>
      <p:sp>
        <p:nvSpPr>
          <p:cNvPr id="8" name="el-1789696434089-11"/>
          <p:cNvSpPr txBox="1"/>
          <p:nvPr/>
        </p:nvSpPr>
        <p:spPr>
          <a:xfrm>
            <a:off x="8227543" y="3337196"/>
            <a:ext cx="3328155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比10万+更贵</a:t>
            </a:r>
            <a:endParaRPr/>
          </a:p>
        </p:txBody>
      </p:sp>
      <p:sp>
        <p:nvSpPr>
          <p:cNvPr id="9" name="el-1789696434089-12"/>
          <p:cNvSpPr txBox="1"/>
          <p:nvPr/>
        </p:nvSpPr>
        <p:spPr>
          <a:xfrm>
            <a:off x="8227543" y="3803804"/>
            <a:ext cx="3175412" cy="3038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虚假种草透支的是行业信用——</a:t>
            </a:r>
            <a:endParaRPr/>
          </a:p>
        </p:txBody>
      </p:sp>
      <p:sp>
        <p:nvSpPr>
          <p:cNvPr id="10" name="el-1789696434090-13"/>
          <p:cNvSpPr txBox="1"/>
          <p:nvPr/>
        </p:nvSpPr>
        <p:spPr>
          <a:xfrm>
            <a:off x="8227543" y="4221907"/>
            <a:ext cx="3059617" cy="3038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合规习惯从实训第一天养成。</a:t>
            </a:r>
            <a:endParaRPr/>
          </a:p>
        </p:txBody>
      </p:sp>
      <p:sp>
        <p:nvSpPr>
          <p:cNvPr id="11" name="el-1789696434085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合规与复盘</a:t>
            </a:r>
            <a:endParaRPr/>
          </a:p>
        </p:txBody>
      </p:sp>
      <p:sp>
        <p:nvSpPr>
          <p:cNvPr id="12" name="el-1789696434086-4"/>
          <p:cNvSpPr txBox="1"/>
          <p:nvPr/>
        </p:nvSpPr>
        <p:spPr>
          <a:xfrm>
            <a:off x="5563144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13" name="el-178969643408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33 / 40</a:t>
            </a:r>
            <a:endParaRPr/>
          </a:p>
        </p:txBody>
      </p:sp>
      <p:sp>
        <p:nvSpPr>
          <p:cNvPr id="14" name="el-1789696434087-7"/>
          <p:cNvSpPr/>
          <p:nvPr/>
        </p:nvSpPr>
        <p:spPr>
          <a:xfrm>
            <a:off x="685629" y="2145976"/>
            <a:ext cx="19045" cy="317103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96434091-14"/>
          <p:cNvSpPr/>
          <p:nvPr/>
        </p:nvSpPr>
        <p:spPr>
          <a:xfrm>
            <a:off x="628493" y="2241202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9696434091-15"/>
          <p:cNvCxnSpPr/>
          <p:nvPr/>
        </p:nvCxnSpPr>
        <p:spPr>
          <a:xfrm>
            <a:off x="933217" y="3169657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9696434091-16"/>
          <p:cNvSpPr/>
          <p:nvPr/>
        </p:nvSpPr>
        <p:spPr>
          <a:xfrm>
            <a:off x="628493" y="3364871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8" name="el-1789696434091-17"/>
          <p:cNvCxnSpPr/>
          <p:nvPr/>
        </p:nvCxnSpPr>
        <p:spPr>
          <a:xfrm>
            <a:off x="933217" y="4293326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9696434091-18"/>
          <p:cNvSpPr/>
          <p:nvPr/>
        </p:nvSpPr>
        <p:spPr>
          <a:xfrm>
            <a:off x="628493" y="4488540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96434092-19"/>
          <p:cNvSpPr txBox="1"/>
          <p:nvPr/>
        </p:nvSpPr>
        <p:spPr>
          <a:xfrm>
            <a:off x="1180805" y="2165021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声明</a:t>
            </a:r>
            <a:endParaRPr/>
          </a:p>
        </p:txBody>
      </p:sp>
      <p:sp>
        <p:nvSpPr>
          <p:cNvPr id="21" name="el-1789696434092-20"/>
          <p:cNvSpPr txBox="1"/>
          <p:nvPr/>
        </p:nvSpPr>
        <p:spPr>
          <a:xfrm>
            <a:off x="1180805" y="2441177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收钱必须标软广</a:t>
            </a:r>
            <a:endParaRPr/>
          </a:p>
        </p:txBody>
      </p:sp>
      <p:sp>
        <p:nvSpPr>
          <p:cNvPr id="22" name="el-1789696434093-21"/>
          <p:cNvSpPr txBox="1"/>
          <p:nvPr/>
        </p:nvSpPr>
        <p:spPr>
          <a:xfrm>
            <a:off x="1180805" y="2774469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商业合作须显著标注「推广」——平台与广告法双重要求</a:t>
            </a:r>
            <a:endParaRPr/>
          </a:p>
        </p:txBody>
      </p:sp>
      <p:sp>
        <p:nvSpPr>
          <p:cNvPr id="23" name="el-1789696434093-22"/>
          <p:cNvSpPr txBox="1"/>
          <p:nvPr/>
        </p:nvSpPr>
        <p:spPr>
          <a:xfrm>
            <a:off x="1180805" y="3288690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真实</a:t>
            </a:r>
            <a:endParaRPr/>
          </a:p>
        </p:txBody>
      </p:sp>
      <p:sp>
        <p:nvSpPr>
          <p:cNvPr id="24" name="el-1789696434093-23"/>
          <p:cNvSpPr txBox="1"/>
          <p:nvPr/>
        </p:nvSpPr>
        <p:spPr>
          <a:xfrm>
            <a:off x="1180805" y="3564846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没去过的不写</a:t>
            </a:r>
            <a:endParaRPr/>
          </a:p>
        </p:txBody>
      </p:sp>
      <p:sp>
        <p:nvSpPr>
          <p:cNvPr id="25" name="el-1789696434093-24"/>
          <p:cNvSpPr txBox="1"/>
          <p:nvPr/>
        </p:nvSpPr>
        <p:spPr>
          <a:xfrm>
            <a:off x="1180805" y="3898138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道听途说的细节是雷区——体验与信息须可溯源</a:t>
            </a:r>
            <a:endParaRPr/>
          </a:p>
        </p:txBody>
      </p:sp>
      <p:sp>
        <p:nvSpPr>
          <p:cNvPr id="26" name="el-1789696434093-25"/>
          <p:cNvSpPr txBox="1"/>
          <p:nvPr/>
        </p:nvSpPr>
        <p:spPr>
          <a:xfrm>
            <a:off x="1180805" y="4412359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数据</a:t>
            </a:r>
            <a:endParaRPr/>
          </a:p>
        </p:txBody>
      </p:sp>
      <p:sp>
        <p:nvSpPr>
          <p:cNvPr id="27" name="el-1789696434094-26"/>
          <p:cNvSpPr txBox="1"/>
          <p:nvPr/>
        </p:nvSpPr>
        <p:spPr>
          <a:xfrm>
            <a:off x="1180805" y="4688515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不刷量不买赞</a:t>
            </a:r>
            <a:endParaRPr/>
          </a:p>
        </p:txBody>
      </p:sp>
      <p:sp>
        <p:nvSpPr>
          <p:cNvPr id="28" name="el-1789696434094-27"/>
          <p:cNvSpPr txBox="1"/>
          <p:nvPr/>
        </p:nvSpPr>
        <p:spPr>
          <a:xfrm>
            <a:off x="1180805" y="5021807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刷出来的阅读是自欺——实训查实即取消成绩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34239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434238-6"/>
          <p:cNvCxnSpPr/>
          <p:nvPr/>
        </p:nvCxnSpPr>
        <p:spPr>
          <a:xfrm>
            <a:off x="3823331" y="1812387"/>
            <a:ext cx="914" cy="383821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6434241-11"/>
          <p:cNvSpPr/>
          <p:nvPr/>
        </p:nvSpPr>
        <p:spPr>
          <a:xfrm>
            <a:off x="685629" y="2371841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6434243-14"/>
          <p:cNvCxnSpPr/>
          <p:nvPr/>
        </p:nvCxnSpPr>
        <p:spPr>
          <a:xfrm>
            <a:off x="4399450" y="276955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434243-15"/>
          <p:cNvCxnSpPr/>
          <p:nvPr/>
        </p:nvCxnSpPr>
        <p:spPr>
          <a:xfrm>
            <a:off x="4399450" y="373149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434243-16"/>
          <p:cNvCxnSpPr/>
          <p:nvPr/>
        </p:nvCxnSpPr>
        <p:spPr>
          <a:xfrm>
            <a:off x="4399450" y="4693425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643423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434240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合规与复盘</a:t>
            </a:r>
            <a:endParaRPr/>
          </a:p>
        </p:txBody>
      </p:sp>
      <p:sp>
        <p:nvSpPr>
          <p:cNvPr id="10" name="el-178969643423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复盘四步：数据到行动</a:t>
            </a:r>
            <a:endParaRPr/>
          </a:p>
        </p:txBody>
      </p:sp>
      <p:sp>
        <p:nvSpPr>
          <p:cNvPr id="11" name="el-1789696434240-10"/>
          <p:cNvSpPr txBox="1"/>
          <p:nvPr/>
        </p:nvSpPr>
        <p:spPr>
          <a:xfrm>
            <a:off x="837990" y="2409931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复盘流程</a:t>
            </a:r>
            <a:endParaRPr/>
          </a:p>
        </p:txBody>
      </p:sp>
      <p:sp>
        <p:nvSpPr>
          <p:cNvPr id="12" name="el-1789696434241-12"/>
          <p:cNvSpPr txBox="1"/>
          <p:nvPr/>
        </p:nvSpPr>
        <p:spPr>
          <a:xfrm>
            <a:off x="685629" y="2847971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四步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走完</a:t>
            </a:r>
            <a:endParaRPr/>
          </a:p>
        </p:txBody>
      </p:sp>
      <p:sp>
        <p:nvSpPr>
          <p:cNvPr id="13" name="el-1789696434240-8"/>
          <p:cNvSpPr txBox="1"/>
          <p:nvPr/>
        </p:nvSpPr>
        <p:spPr>
          <a:xfrm>
            <a:off x="685629" y="3990686"/>
            <a:ext cx="2637765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复盘不是写总结——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是从数据到下一篇的桥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4" name="el-1789696434241-13"/>
          <p:cNvSpPr txBox="1"/>
          <p:nvPr/>
        </p:nvSpPr>
        <p:spPr>
          <a:xfrm>
            <a:off x="685629" y="4775111"/>
            <a:ext cx="2771082" cy="3160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四步缺一不可。</a:t>
            </a:r>
            <a:endParaRPr/>
          </a:p>
        </p:txBody>
      </p:sp>
      <p:sp>
        <p:nvSpPr>
          <p:cNvPr id="15" name="el-1789696434244-17"/>
          <p:cNvSpPr txBox="1"/>
          <p:nvPr/>
        </p:nvSpPr>
        <p:spPr>
          <a:xfrm>
            <a:off x="4399450" y="20028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96434248-25"/>
          <p:cNvSpPr txBox="1"/>
          <p:nvPr/>
        </p:nvSpPr>
        <p:spPr>
          <a:xfrm>
            <a:off x="5218395" y="1964749"/>
            <a:ext cx="521312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拉数据</a:t>
            </a:r>
            <a:endParaRPr/>
          </a:p>
        </p:txBody>
      </p:sp>
      <p:sp>
        <p:nvSpPr>
          <p:cNvPr id="17" name="el-1789696434247-21"/>
          <p:cNvSpPr txBox="1"/>
          <p:nvPr/>
        </p:nvSpPr>
        <p:spPr>
          <a:xfrm>
            <a:off x="5218395" y="2326608"/>
            <a:ext cx="530892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打开、读完、互动三层——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漏斗逐层看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：别只盯总数感动自己。</a:t>
            </a:r>
            <a:endParaRPr/>
          </a:p>
        </p:txBody>
      </p:sp>
      <p:sp>
        <p:nvSpPr>
          <p:cNvPr id="18" name="el-1789696434244-18"/>
          <p:cNvSpPr txBox="1"/>
          <p:nvPr/>
        </p:nvSpPr>
        <p:spPr>
          <a:xfrm>
            <a:off x="4399450" y="29647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96434248-26"/>
          <p:cNvSpPr txBox="1"/>
          <p:nvPr/>
        </p:nvSpPr>
        <p:spPr>
          <a:xfrm>
            <a:off x="5218395" y="2926682"/>
            <a:ext cx="503219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找断点</a:t>
            </a:r>
            <a:endParaRPr/>
          </a:p>
        </p:txBody>
      </p:sp>
      <p:sp>
        <p:nvSpPr>
          <p:cNvPr id="20" name="el-1789696434247-22"/>
          <p:cNvSpPr txBox="1"/>
          <p:nvPr/>
        </p:nvSpPr>
        <p:spPr>
          <a:xfrm>
            <a:off x="5218395" y="3288541"/>
            <a:ext cx="512799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读者在哪一段离开——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断点即病灶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：标题、头图还是第三段。</a:t>
            </a:r>
            <a:endParaRPr/>
          </a:p>
        </p:txBody>
      </p:sp>
      <p:sp>
        <p:nvSpPr>
          <p:cNvPr id="21" name="el-1789696434244-19"/>
          <p:cNvSpPr txBox="1"/>
          <p:nvPr/>
        </p:nvSpPr>
        <p:spPr>
          <a:xfrm>
            <a:off x="4399450" y="392670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96434249-27"/>
          <p:cNvSpPr txBox="1"/>
          <p:nvPr/>
        </p:nvSpPr>
        <p:spPr>
          <a:xfrm>
            <a:off x="5218395" y="3888615"/>
            <a:ext cx="629870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问读者</a:t>
            </a:r>
            <a:endParaRPr/>
          </a:p>
        </p:txBody>
      </p:sp>
      <p:sp>
        <p:nvSpPr>
          <p:cNvPr id="23" name="el-1789696434248-23"/>
          <p:cNvSpPr txBox="1"/>
          <p:nvPr/>
        </p:nvSpPr>
        <p:spPr>
          <a:xfrm>
            <a:off x="5218395" y="4250475"/>
            <a:ext cx="6394504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评论区与私信是真话——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「图不错」背后的意思是没内容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：读者会用脚投票。</a:t>
            </a:r>
            <a:endParaRPr/>
          </a:p>
        </p:txBody>
      </p:sp>
      <p:sp>
        <p:nvSpPr>
          <p:cNvPr id="24" name="el-1789696434245-20"/>
          <p:cNvSpPr txBox="1"/>
          <p:nvPr/>
        </p:nvSpPr>
        <p:spPr>
          <a:xfrm>
            <a:off x="4399450" y="48886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96434249-28"/>
          <p:cNvSpPr txBox="1"/>
          <p:nvPr/>
        </p:nvSpPr>
        <p:spPr>
          <a:xfrm>
            <a:off x="5218395" y="4850548"/>
            <a:ext cx="539405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改一处</a:t>
            </a:r>
            <a:endParaRPr/>
          </a:p>
        </p:txBody>
      </p:sp>
      <p:sp>
        <p:nvSpPr>
          <p:cNvPr id="26" name="el-1789696434248-24"/>
          <p:cNvSpPr txBox="1"/>
          <p:nvPr/>
        </p:nvSpPr>
        <p:spPr>
          <a:xfrm>
            <a:off x="5218395" y="5212408"/>
            <a:ext cx="548985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下一篇只改一个变量——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多改就无法归因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：科学迭代靠控制变量。</a:t>
            </a:r>
            <a:endParaRPr/>
          </a:p>
        </p:txBody>
      </p:sp>
      <p:sp>
        <p:nvSpPr>
          <p:cNvPr id="27" name="el-1789696434237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合规与复盘</a:t>
            </a:r>
            <a:endParaRPr/>
          </a:p>
        </p:txBody>
      </p:sp>
      <p:sp>
        <p:nvSpPr>
          <p:cNvPr id="28" name="el-1789696434237-4"/>
          <p:cNvSpPr txBox="1"/>
          <p:nvPr/>
        </p:nvSpPr>
        <p:spPr>
          <a:xfrm>
            <a:off x="5563144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29" name="el-178969643423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34 / 40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3426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434261-6"/>
          <p:cNvCxnSpPr/>
          <p:nvPr/>
        </p:nvCxnSpPr>
        <p:spPr>
          <a:xfrm>
            <a:off x="4013784" y="2175734"/>
            <a:ext cx="914" cy="311151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434264-12"/>
          <p:cNvCxnSpPr/>
          <p:nvPr/>
        </p:nvCxnSpPr>
        <p:spPr>
          <a:xfrm>
            <a:off x="4627993" y="3117878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434264-13"/>
          <p:cNvCxnSpPr/>
          <p:nvPr/>
        </p:nvCxnSpPr>
        <p:spPr>
          <a:xfrm>
            <a:off x="4627993" y="4064784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43425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434262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合规与复盘</a:t>
            </a:r>
            <a:endParaRPr/>
          </a:p>
        </p:txBody>
      </p:sp>
      <p:sp>
        <p:nvSpPr>
          <p:cNvPr id="8" name="el-178969643425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作品集三件套</a:t>
            </a:r>
            <a:endParaRPr/>
          </a:p>
        </p:txBody>
      </p:sp>
      <p:sp>
        <p:nvSpPr>
          <p:cNvPr id="9" name="el-1789696434262-10"/>
          <p:cNvSpPr txBox="1"/>
          <p:nvPr/>
        </p:nvSpPr>
        <p:spPr>
          <a:xfrm>
            <a:off x="685629" y="2671654"/>
            <a:ext cx="2923444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真实发布的种草文</a:t>
            </a:r>
            <a:endParaRPr/>
          </a:p>
        </p:txBody>
      </p:sp>
      <p:sp>
        <p:nvSpPr>
          <p:cNvPr id="10" name="el-1789696434262-11"/>
          <p:cNvSpPr txBox="1"/>
          <p:nvPr/>
        </p:nvSpPr>
        <p:spPr>
          <a:xfrm>
            <a:off x="685629" y="3043036"/>
            <a:ext cx="372258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1篇</a:t>
            </a:r>
            <a:endParaRPr/>
          </a:p>
        </p:txBody>
      </p:sp>
      <p:sp>
        <p:nvSpPr>
          <p:cNvPr id="11" name="el-1789696434262-8"/>
          <p:cNvSpPr txBox="1"/>
          <p:nvPr/>
        </p:nvSpPr>
        <p:spPr>
          <a:xfrm>
            <a:off x="685629" y="4212384"/>
            <a:ext cx="2790127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一篇真发布的稿子——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胜过十篇课堂习作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：市场反馈是最好的老师。</a:t>
            </a:r>
            <a:endParaRPr/>
          </a:p>
        </p:txBody>
      </p:sp>
      <p:sp>
        <p:nvSpPr>
          <p:cNvPr id="12" name="el-1789696434265-14"/>
          <p:cNvSpPr txBox="1"/>
          <p:nvPr/>
        </p:nvSpPr>
        <p:spPr>
          <a:xfrm>
            <a:off x="4627993" y="2366186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成文</a:t>
            </a:r>
            <a:endParaRPr/>
          </a:p>
        </p:txBody>
      </p:sp>
      <p:sp>
        <p:nvSpPr>
          <p:cNvPr id="13" name="el-1789696434268-20"/>
          <p:cNvSpPr txBox="1"/>
          <p:nvPr/>
        </p:nvSpPr>
        <p:spPr>
          <a:xfrm>
            <a:off x="6075431" y="2328096"/>
            <a:ext cx="566879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800-1200字种草文</a:t>
            </a:r>
            <a:endParaRPr/>
          </a:p>
        </p:txBody>
      </p:sp>
      <p:sp>
        <p:nvSpPr>
          <p:cNvPr id="14" name="el-1789696434267-17"/>
          <p:cNvSpPr txBox="1"/>
          <p:nvPr/>
        </p:nvSpPr>
        <p:spPr>
          <a:xfrm>
            <a:off x="6075431" y="2680433"/>
            <a:ext cx="528617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五段结构+三版标题——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发布链接可溯源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：这是作品集的主件。</a:t>
            </a:r>
            <a:endParaRPr/>
          </a:p>
        </p:txBody>
      </p:sp>
      <p:sp>
        <p:nvSpPr>
          <p:cNvPr id="15" name="el-1789696434265-15"/>
          <p:cNvSpPr txBox="1"/>
          <p:nvPr/>
        </p:nvSpPr>
        <p:spPr>
          <a:xfrm>
            <a:off x="4627993" y="3313092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过程</a:t>
            </a:r>
            <a:endParaRPr/>
          </a:p>
        </p:txBody>
      </p:sp>
      <p:sp>
        <p:nvSpPr>
          <p:cNvPr id="16" name="el-1789696434268-21"/>
          <p:cNvSpPr txBox="1"/>
          <p:nvPr/>
        </p:nvSpPr>
        <p:spPr>
          <a:xfrm>
            <a:off x="6075431" y="3275001"/>
            <a:ext cx="539405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五环过程记录</a:t>
            </a:r>
            <a:endParaRPr/>
          </a:p>
        </p:txBody>
      </p:sp>
      <p:sp>
        <p:nvSpPr>
          <p:cNvPr id="17" name="el-1789696434267-18"/>
          <p:cNvSpPr txBox="1"/>
          <p:nvPr/>
        </p:nvSpPr>
        <p:spPr>
          <a:xfrm>
            <a:off x="6075431" y="3627338"/>
            <a:ext cx="548985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选题到发布的完整留痕——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方法论的证据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：面试时讲得出怎么写。</a:t>
            </a:r>
            <a:endParaRPr/>
          </a:p>
        </p:txBody>
      </p:sp>
      <p:sp>
        <p:nvSpPr>
          <p:cNvPr id="18" name="el-1789696434265-16"/>
          <p:cNvSpPr txBox="1"/>
          <p:nvPr/>
        </p:nvSpPr>
        <p:spPr>
          <a:xfrm>
            <a:off x="4627993" y="4259997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复盘</a:t>
            </a:r>
            <a:endParaRPr/>
          </a:p>
        </p:txBody>
      </p:sp>
      <p:sp>
        <p:nvSpPr>
          <p:cNvPr id="19" name="el-1789696434268-22"/>
          <p:cNvSpPr txBox="1"/>
          <p:nvPr/>
        </p:nvSpPr>
        <p:spPr>
          <a:xfrm>
            <a:off x="6075431" y="4221907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数据复盘报告</a:t>
            </a:r>
            <a:endParaRPr/>
          </a:p>
        </p:txBody>
      </p:sp>
      <p:sp>
        <p:nvSpPr>
          <p:cNvPr id="20" name="el-1789696434267-19"/>
          <p:cNvSpPr txBox="1"/>
          <p:nvPr/>
        </p:nvSpPr>
        <p:spPr>
          <a:xfrm>
            <a:off x="6075431" y="4574244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漏斗诊断+迭代方案——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数据思维的证据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：这是文旅运营岗的硬通货。</a:t>
            </a:r>
            <a:endParaRPr/>
          </a:p>
        </p:txBody>
      </p:sp>
      <p:sp>
        <p:nvSpPr>
          <p:cNvPr id="21" name="el-1789696434259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合规与复盘</a:t>
            </a:r>
            <a:endParaRPr/>
          </a:p>
        </p:txBody>
      </p:sp>
      <p:sp>
        <p:nvSpPr>
          <p:cNvPr id="22" name="el-1789696434259-4"/>
          <p:cNvSpPr txBox="1"/>
          <p:nvPr/>
        </p:nvSpPr>
        <p:spPr>
          <a:xfrm>
            <a:off x="5563144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23" name="el-178969643425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35 / 40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34413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434412-7"/>
          <p:cNvCxnSpPr/>
          <p:nvPr/>
        </p:nvCxnSpPr>
        <p:spPr>
          <a:xfrm>
            <a:off x="704674" y="2506943"/>
            <a:ext cx="914" cy="33507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434415-10"/>
          <p:cNvCxnSpPr/>
          <p:nvPr/>
        </p:nvCxnSpPr>
        <p:spPr>
          <a:xfrm>
            <a:off x="685629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434415-11"/>
          <p:cNvCxnSpPr/>
          <p:nvPr/>
        </p:nvCxnSpPr>
        <p:spPr>
          <a:xfrm>
            <a:off x="685629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434415-12"/>
          <p:cNvCxnSpPr/>
          <p:nvPr/>
        </p:nvCxnSpPr>
        <p:spPr>
          <a:xfrm>
            <a:off x="6437290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434416-13"/>
          <p:cNvCxnSpPr/>
          <p:nvPr/>
        </p:nvCxnSpPr>
        <p:spPr>
          <a:xfrm>
            <a:off x="6437290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643441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434413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合规与复盘</a:t>
            </a:r>
            <a:endParaRPr/>
          </a:p>
        </p:txBody>
      </p:sp>
      <p:sp>
        <p:nvSpPr>
          <p:cNvPr id="10" name="el-178969643441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带走的清单：一周六件事</a:t>
            </a:r>
            <a:endParaRPr/>
          </a:p>
        </p:txBody>
      </p:sp>
      <p:sp>
        <p:nvSpPr>
          <p:cNvPr id="11" name="el-1789696434411-3"/>
          <p:cNvSpPr txBox="1"/>
          <p:nvPr/>
        </p:nvSpPr>
        <p:spPr>
          <a:xfrm>
            <a:off x="914171" y="2506943"/>
            <a:ext cx="10735800" cy="3350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种草文冲刺，六件事按序做：</a:t>
            </a:r>
            <a:endParaRPr/>
          </a:p>
        </p:txBody>
      </p:sp>
      <p:sp>
        <p:nvSpPr>
          <p:cNvPr id="12" name="el-1789696434417-14"/>
          <p:cNvSpPr txBox="1"/>
          <p:nvPr/>
        </p:nvSpPr>
        <p:spPr>
          <a:xfrm>
            <a:off x="685629" y="328958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3" name="el-1789696434421-20"/>
          <p:cNvSpPr txBox="1"/>
          <p:nvPr/>
        </p:nvSpPr>
        <p:spPr>
          <a:xfrm>
            <a:off x="1256986" y="3251492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定选题</a:t>
            </a:r>
            <a:endParaRPr/>
          </a:p>
        </p:txBody>
      </p:sp>
      <p:sp>
        <p:nvSpPr>
          <p:cNvPr id="14" name="el-1789696434421-21"/>
          <p:cNvSpPr txBox="1"/>
          <p:nvPr/>
        </p:nvSpPr>
        <p:spPr>
          <a:xfrm>
            <a:off x="2009273" y="3299106"/>
            <a:ext cx="229795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四看定一篇，锁定一个人群</a:t>
            </a:r>
            <a:endParaRPr/>
          </a:p>
        </p:txBody>
      </p:sp>
      <p:sp>
        <p:nvSpPr>
          <p:cNvPr id="15" name="el-1789696434417-15"/>
          <p:cNvSpPr txBox="1"/>
          <p:nvPr/>
        </p:nvSpPr>
        <p:spPr>
          <a:xfrm>
            <a:off x="685629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6" name="el-1789696434421-22"/>
          <p:cNvSpPr txBox="1"/>
          <p:nvPr/>
        </p:nvSpPr>
        <p:spPr>
          <a:xfrm>
            <a:off x="1256986" y="3870463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挖种草点</a:t>
            </a:r>
            <a:endParaRPr/>
          </a:p>
        </p:txBody>
      </p:sp>
      <p:sp>
        <p:nvSpPr>
          <p:cNvPr id="17" name="el-1789696434421-23"/>
          <p:cNvSpPr txBox="1"/>
          <p:nvPr/>
        </p:nvSpPr>
        <p:spPr>
          <a:xfrm>
            <a:off x="2228293" y="3918076"/>
            <a:ext cx="229795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九问筛三点，小切口大共鸣</a:t>
            </a:r>
            <a:endParaRPr/>
          </a:p>
        </p:txBody>
      </p:sp>
      <p:sp>
        <p:nvSpPr>
          <p:cNvPr id="18" name="el-1789696434417-16"/>
          <p:cNvSpPr txBox="1"/>
          <p:nvPr/>
        </p:nvSpPr>
        <p:spPr>
          <a:xfrm>
            <a:off x="685629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9" name="el-1789696434421-24"/>
          <p:cNvSpPr txBox="1"/>
          <p:nvPr/>
        </p:nvSpPr>
        <p:spPr>
          <a:xfrm>
            <a:off x="1256986" y="4489433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搭五段</a:t>
            </a:r>
            <a:endParaRPr/>
          </a:p>
        </p:txBody>
      </p:sp>
      <p:sp>
        <p:nvSpPr>
          <p:cNvPr id="20" name="el-1789696434421-25"/>
          <p:cNvSpPr txBox="1"/>
          <p:nvPr/>
        </p:nvSpPr>
        <p:spPr>
          <a:xfrm>
            <a:off x="2009273" y="4537046"/>
            <a:ext cx="211702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结构先于文字，一屏一点</a:t>
            </a:r>
            <a:endParaRPr/>
          </a:p>
        </p:txBody>
      </p:sp>
      <p:sp>
        <p:nvSpPr>
          <p:cNvPr id="21" name="el-1789696434418-17"/>
          <p:cNvSpPr txBox="1"/>
          <p:nvPr/>
        </p:nvSpPr>
        <p:spPr>
          <a:xfrm>
            <a:off x="6437290" y="328958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2" name="el-1789696434421-26"/>
          <p:cNvSpPr txBox="1"/>
          <p:nvPr/>
        </p:nvSpPr>
        <p:spPr>
          <a:xfrm>
            <a:off x="7008647" y="3251492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写初稿</a:t>
            </a:r>
            <a:endParaRPr/>
          </a:p>
        </p:txBody>
      </p:sp>
      <p:sp>
        <p:nvSpPr>
          <p:cNvPr id="23" name="el-1789696434422-27"/>
          <p:cNvSpPr txBox="1"/>
          <p:nvPr/>
        </p:nvSpPr>
        <p:spPr>
          <a:xfrm>
            <a:off x="7760934" y="3299106"/>
            <a:ext cx="203388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AI搭框架，人工填体验</a:t>
            </a:r>
            <a:endParaRPr/>
          </a:p>
        </p:txBody>
      </p:sp>
      <p:sp>
        <p:nvSpPr>
          <p:cNvPr id="24" name="el-1789696434418-18"/>
          <p:cNvSpPr txBox="1"/>
          <p:nvPr/>
        </p:nvSpPr>
        <p:spPr>
          <a:xfrm>
            <a:off x="6437290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05</a:t>
            </a:r>
            <a:endParaRPr/>
          </a:p>
        </p:txBody>
      </p:sp>
      <p:sp>
        <p:nvSpPr>
          <p:cNvPr id="25" name="el-1789696434422-28"/>
          <p:cNvSpPr txBox="1"/>
          <p:nvPr/>
        </p:nvSpPr>
        <p:spPr>
          <a:xfrm>
            <a:off x="7008647" y="3870463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测标题</a:t>
            </a:r>
            <a:endParaRPr/>
          </a:p>
        </p:txBody>
      </p:sp>
      <p:sp>
        <p:nvSpPr>
          <p:cNvPr id="26" name="el-1789696434422-29"/>
          <p:cNvSpPr txBox="1"/>
          <p:nvPr/>
        </p:nvSpPr>
        <p:spPr>
          <a:xfrm>
            <a:off x="7760934" y="3918076"/>
            <a:ext cx="175516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三版组内互评再优选</a:t>
            </a:r>
            <a:endParaRPr/>
          </a:p>
        </p:txBody>
      </p:sp>
      <p:sp>
        <p:nvSpPr>
          <p:cNvPr id="27" name="el-1789696434418-19"/>
          <p:cNvSpPr txBox="1"/>
          <p:nvPr/>
        </p:nvSpPr>
        <p:spPr>
          <a:xfrm>
            <a:off x="6437290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</a:t>
            </a:r>
            <a:endParaRPr/>
          </a:p>
        </p:txBody>
      </p:sp>
      <p:sp>
        <p:nvSpPr>
          <p:cNvPr id="28" name="el-1789696434422-30"/>
          <p:cNvSpPr txBox="1"/>
          <p:nvPr/>
        </p:nvSpPr>
        <p:spPr>
          <a:xfrm>
            <a:off x="7008647" y="4489433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发复盘</a:t>
            </a:r>
            <a:endParaRPr/>
          </a:p>
        </p:txBody>
      </p:sp>
      <p:sp>
        <p:nvSpPr>
          <p:cNvPr id="29" name="el-1789696434422-31"/>
          <p:cNvSpPr txBox="1"/>
          <p:nvPr/>
        </p:nvSpPr>
        <p:spPr>
          <a:xfrm>
            <a:off x="7760934" y="4537046"/>
            <a:ext cx="207168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48小时看漏斗，写复盘</a:t>
            </a:r>
            <a:endParaRPr/>
          </a:p>
        </p:txBody>
      </p:sp>
      <p:sp>
        <p:nvSpPr>
          <p:cNvPr id="30" name="el-1789696434411-4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合规与复盘</a:t>
            </a:r>
            <a:endParaRPr/>
          </a:p>
        </p:txBody>
      </p:sp>
      <p:sp>
        <p:nvSpPr>
          <p:cNvPr id="31" name="el-1789696434411-5"/>
          <p:cNvSpPr txBox="1"/>
          <p:nvPr/>
        </p:nvSpPr>
        <p:spPr>
          <a:xfrm>
            <a:off x="5563144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32" name="el-1789696434411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36 / 40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34435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434436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434436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434437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43443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434436-7"/>
          <p:cNvSpPr txBox="1"/>
          <p:nvPr/>
        </p:nvSpPr>
        <p:spPr>
          <a:xfrm>
            <a:off x="1237940" y="457943"/>
            <a:ext cx="307890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项目总结 · WRAP-UP</a:t>
            </a:r>
            <a:endParaRPr/>
          </a:p>
        </p:txBody>
      </p:sp>
      <p:sp>
        <p:nvSpPr>
          <p:cNvPr id="8" name="el-178969643443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四个问题，四个答案</a:t>
            </a:r>
            <a:endParaRPr/>
          </a:p>
        </p:txBody>
      </p:sp>
      <p:sp>
        <p:nvSpPr>
          <p:cNvPr id="9" name="el-1789696434438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6434442-19"/>
          <p:cNvSpPr txBox="1"/>
          <p:nvPr/>
        </p:nvSpPr>
        <p:spPr>
          <a:xfrm>
            <a:off x="1618845" y="1698413"/>
            <a:ext cx="4581421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好种草文的公式？</a:t>
            </a:r>
            <a:endParaRPr/>
          </a:p>
        </p:txBody>
      </p:sp>
      <p:sp>
        <p:nvSpPr>
          <p:cNvPr id="11" name="el-1789696434440-15"/>
          <p:cNvSpPr txBox="1"/>
          <p:nvPr/>
        </p:nvSpPr>
        <p:spPr>
          <a:xfrm>
            <a:off x="1618845" y="2117408"/>
            <a:ext cx="479187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场景+细节+人群锁定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——套路会被识破，真实不会。</a:t>
            </a:r>
            <a:endParaRPr/>
          </a:p>
        </p:txBody>
      </p:sp>
      <p:sp>
        <p:nvSpPr>
          <p:cNvPr id="12" name="el-1789696434438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6434442-20"/>
          <p:cNvSpPr txBox="1"/>
          <p:nvPr/>
        </p:nvSpPr>
        <p:spPr>
          <a:xfrm>
            <a:off x="1618845" y="2812559"/>
            <a:ext cx="525202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AI在写作中的角色？</a:t>
            </a:r>
            <a:endParaRPr/>
          </a:p>
        </p:txBody>
      </p:sp>
      <p:sp>
        <p:nvSpPr>
          <p:cNvPr id="14" name="el-1789696434441-16"/>
          <p:cNvSpPr txBox="1"/>
          <p:nvPr/>
        </p:nvSpPr>
        <p:spPr>
          <a:xfrm>
            <a:off x="1618845" y="3231554"/>
            <a:ext cx="531011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初稿与提速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——核验、体验、人设是人：AI没去过那座城。</a:t>
            </a:r>
            <a:endParaRPr/>
          </a:p>
        </p:txBody>
      </p:sp>
      <p:sp>
        <p:nvSpPr>
          <p:cNvPr id="15" name="el-1789696434438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6434442-21"/>
          <p:cNvSpPr txBox="1"/>
          <p:nvPr/>
        </p:nvSpPr>
        <p:spPr>
          <a:xfrm>
            <a:off x="1618845" y="3926706"/>
            <a:ext cx="4737503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发布后最该看什么？</a:t>
            </a:r>
            <a:endParaRPr/>
          </a:p>
        </p:txBody>
      </p:sp>
      <p:sp>
        <p:nvSpPr>
          <p:cNvPr id="17" name="el-1789696434441-17"/>
          <p:cNvSpPr txBox="1"/>
          <p:nvPr/>
        </p:nvSpPr>
        <p:spPr>
          <a:xfrm>
            <a:off x="1618845" y="4345701"/>
            <a:ext cx="482606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漏斗三层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——打开查标题、读完查结构、互动查共鸣。</a:t>
            </a:r>
            <a:endParaRPr/>
          </a:p>
        </p:txBody>
      </p:sp>
      <p:sp>
        <p:nvSpPr>
          <p:cNvPr id="18" name="el-1789696434438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6434443-22"/>
          <p:cNvSpPr txBox="1"/>
          <p:nvPr/>
        </p:nvSpPr>
        <p:spPr>
          <a:xfrm>
            <a:off x="1618845" y="5040852"/>
            <a:ext cx="4643616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这段经历怎么写进简历？</a:t>
            </a:r>
            <a:endParaRPr/>
          </a:p>
        </p:txBody>
      </p:sp>
      <p:sp>
        <p:nvSpPr>
          <p:cNvPr id="20" name="el-1789696434441-18"/>
          <p:cNvSpPr txBox="1"/>
          <p:nvPr/>
        </p:nvSpPr>
        <p:spPr>
          <a:xfrm>
            <a:off x="1618845" y="5459847"/>
            <a:ext cx="503690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写</a:t>
            </a: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数据故事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——打开率4%到12%：过程比结果有力。</a:t>
            </a:r>
            <a:endParaRPr/>
          </a:p>
        </p:txBody>
      </p:sp>
      <p:sp>
        <p:nvSpPr>
          <p:cNvPr id="21" name="el-1789696434434-3"/>
          <p:cNvSpPr txBox="1"/>
          <p:nvPr/>
        </p:nvSpPr>
        <p:spPr>
          <a:xfrm>
            <a:off x="685629" y="6228650"/>
            <a:ext cx="259890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项目总结 · WRAP-UP</a:t>
            </a:r>
            <a:endParaRPr/>
          </a:p>
        </p:txBody>
      </p:sp>
      <p:sp>
        <p:nvSpPr>
          <p:cNvPr id="22" name="el-1789696434434-4"/>
          <p:cNvSpPr txBox="1"/>
          <p:nvPr/>
        </p:nvSpPr>
        <p:spPr>
          <a:xfrm>
            <a:off x="5526839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23" name="el-178969643443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37 / 40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3458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434587-13"/>
          <p:cNvCxnSpPr/>
          <p:nvPr/>
        </p:nvCxnSpPr>
        <p:spPr>
          <a:xfrm>
            <a:off x="685629" y="258401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434584-6"/>
          <p:cNvCxnSpPr/>
          <p:nvPr/>
        </p:nvCxnSpPr>
        <p:spPr>
          <a:xfrm>
            <a:off x="685629" y="3294344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434589-20"/>
          <p:cNvSpPr/>
          <p:nvPr/>
        </p:nvSpPr>
        <p:spPr>
          <a:xfrm>
            <a:off x="685629" y="3889508"/>
            <a:ext cx="80957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6434588-14"/>
          <p:cNvCxnSpPr/>
          <p:nvPr/>
        </p:nvCxnSpPr>
        <p:spPr>
          <a:xfrm>
            <a:off x="685629" y="457037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434590-22"/>
          <p:cNvSpPr/>
          <p:nvPr/>
        </p:nvSpPr>
        <p:spPr>
          <a:xfrm>
            <a:off x="685629" y="4660840"/>
            <a:ext cx="99050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6434587-12"/>
          <p:cNvCxnSpPr/>
          <p:nvPr/>
        </p:nvCxnSpPr>
        <p:spPr>
          <a:xfrm>
            <a:off x="685629" y="534170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969643458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696434586-8"/>
          <p:cNvSpPr txBox="1"/>
          <p:nvPr/>
        </p:nvSpPr>
        <p:spPr>
          <a:xfrm>
            <a:off x="1237940" y="457943"/>
            <a:ext cx="341675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课后任务 · HOMEWORK</a:t>
            </a:r>
            <a:endParaRPr/>
          </a:p>
        </p:txBody>
      </p:sp>
      <p:sp>
        <p:nvSpPr>
          <p:cNvPr id="11" name="el-178969643458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作业：种草文与复盘</a:t>
            </a:r>
            <a:endParaRPr/>
          </a:p>
        </p:txBody>
      </p:sp>
      <p:sp>
        <p:nvSpPr>
          <p:cNvPr id="12" name="el-1789696434586-9"/>
          <p:cNvSpPr txBox="1"/>
          <p:nvPr/>
        </p:nvSpPr>
        <p:spPr>
          <a:xfrm>
            <a:off x="685629" y="1735611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思考题 · 下次课开篇讨论</a:t>
            </a:r>
            <a:endParaRPr/>
          </a:p>
        </p:txBody>
      </p:sp>
      <p:sp>
        <p:nvSpPr>
          <p:cNvPr id="13" name="el-1789696434588-15"/>
          <p:cNvSpPr txBox="1"/>
          <p:nvPr/>
        </p:nvSpPr>
        <p:spPr>
          <a:xfrm>
            <a:off x="685629" y="2202219"/>
            <a:ext cx="1463394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想一想 01</a:t>
            </a:r>
            <a:endParaRPr/>
          </a:p>
        </p:txBody>
      </p:sp>
      <p:sp>
        <p:nvSpPr>
          <p:cNvPr id="14" name="el-1789696434589-16"/>
          <p:cNvSpPr txBox="1"/>
          <p:nvPr/>
        </p:nvSpPr>
        <p:spPr>
          <a:xfrm>
            <a:off x="1966570" y="2173651"/>
            <a:ext cx="4739407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你最近被哪篇种草文真正种草？是哪句话打动了你？</a:t>
            </a:r>
            <a:endParaRPr/>
          </a:p>
        </p:txBody>
      </p:sp>
      <p:sp>
        <p:nvSpPr>
          <p:cNvPr id="15" name="el-1789696434589-17"/>
          <p:cNvSpPr txBox="1"/>
          <p:nvPr/>
        </p:nvSpPr>
        <p:spPr>
          <a:xfrm>
            <a:off x="685629" y="2703049"/>
            <a:ext cx="1463394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想一想 02</a:t>
            </a:r>
            <a:endParaRPr/>
          </a:p>
        </p:txBody>
      </p:sp>
      <p:sp>
        <p:nvSpPr>
          <p:cNvPr id="16" name="el-1789696434589-18"/>
          <p:cNvSpPr txBox="1"/>
          <p:nvPr/>
        </p:nvSpPr>
        <p:spPr>
          <a:xfrm>
            <a:off x="1966570" y="2674481"/>
            <a:ext cx="4339457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如果必须删掉一半字数，你删哪一半？为什么？</a:t>
            </a:r>
            <a:endParaRPr/>
          </a:p>
        </p:txBody>
      </p:sp>
      <p:sp>
        <p:nvSpPr>
          <p:cNvPr id="17" name="el-1789696434586-10"/>
          <p:cNvSpPr txBox="1"/>
          <p:nvPr/>
        </p:nvSpPr>
        <p:spPr>
          <a:xfrm>
            <a:off x="685629" y="3451467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课后作业 · 实践任务</a:t>
            </a:r>
            <a:endParaRPr/>
          </a:p>
        </p:txBody>
      </p:sp>
      <p:sp>
        <p:nvSpPr>
          <p:cNvPr id="18" name="el-1789696434589-19"/>
          <p:cNvSpPr txBox="1"/>
          <p:nvPr/>
        </p:nvSpPr>
        <p:spPr>
          <a:xfrm>
            <a:off x="818945" y="3918076"/>
            <a:ext cx="80290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种草文</a:t>
            </a:r>
            <a:endParaRPr/>
          </a:p>
        </p:txBody>
      </p:sp>
      <p:sp>
        <p:nvSpPr>
          <p:cNvPr id="19" name="el-1789696434591-23"/>
          <p:cNvSpPr txBox="1"/>
          <p:nvPr/>
        </p:nvSpPr>
        <p:spPr>
          <a:xfrm>
            <a:off x="1704698" y="3899031"/>
            <a:ext cx="861648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提交800-1200字种草文：真实发布并附48小时数据截图（打开率、读完率、互动与评论精选）</a:t>
            </a:r>
            <a:endParaRPr/>
          </a:p>
        </p:txBody>
      </p:sp>
      <p:sp>
        <p:nvSpPr>
          <p:cNvPr id="20" name="el-1789696434592-24"/>
          <p:cNvSpPr txBox="1"/>
          <p:nvPr/>
        </p:nvSpPr>
        <p:spPr>
          <a:xfrm>
            <a:off x="1704698" y="4241845"/>
            <a:ext cx="798703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平台任选，发布链接必附</a:t>
            </a:r>
            <a:endParaRPr/>
          </a:p>
        </p:txBody>
      </p:sp>
      <p:sp>
        <p:nvSpPr>
          <p:cNvPr id="21" name="el-1789696434589-21"/>
          <p:cNvSpPr txBox="1"/>
          <p:nvPr/>
        </p:nvSpPr>
        <p:spPr>
          <a:xfrm>
            <a:off x="818945" y="4689408"/>
            <a:ext cx="983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复盘报告</a:t>
            </a:r>
            <a:endParaRPr/>
          </a:p>
        </p:txBody>
      </p:sp>
      <p:sp>
        <p:nvSpPr>
          <p:cNvPr id="22" name="el-1789696434592-25"/>
          <p:cNvSpPr txBox="1"/>
          <p:nvPr/>
        </p:nvSpPr>
        <p:spPr>
          <a:xfrm>
            <a:off x="1885627" y="4670363"/>
            <a:ext cx="706102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提交300字复盘：漏斗逐层诊断+一个断点归因+下一篇的改法（只改一个变量）</a:t>
            </a:r>
            <a:endParaRPr/>
          </a:p>
        </p:txBody>
      </p:sp>
      <p:sp>
        <p:nvSpPr>
          <p:cNvPr id="23" name="el-1789696434592-26"/>
          <p:cNvSpPr txBox="1"/>
          <p:nvPr/>
        </p:nvSpPr>
        <p:spPr>
          <a:xfrm>
            <a:off x="1885627" y="5013177"/>
            <a:ext cx="673630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模板见课程平台</a:t>
            </a:r>
            <a:endParaRPr/>
          </a:p>
        </p:txBody>
      </p:sp>
      <p:sp>
        <p:nvSpPr>
          <p:cNvPr id="24" name="el-1789696434586-11"/>
          <p:cNvSpPr txBox="1"/>
          <p:nvPr/>
        </p:nvSpPr>
        <p:spPr>
          <a:xfrm>
            <a:off x="685629" y="5479785"/>
            <a:ext cx="1093768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课程平台提交，优秀稿件进课程公众号与系刊</a:t>
            </a:r>
            <a:endParaRPr/>
          </a:p>
        </p:txBody>
      </p:sp>
      <p:sp>
        <p:nvSpPr>
          <p:cNvPr id="25" name="el-1789696434583-3"/>
          <p:cNvSpPr txBox="1"/>
          <p:nvPr/>
        </p:nvSpPr>
        <p:spPr>
          <a:xfrm>
            <a:off x="685629" y="6228650"/>
            <a:ext cx="290253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课后任务 · HOMEWORK</a:t>
            </a:r>
            <a:endParaRPr/>
          </a:p>
        </p:txBody>
      </p:sp>
      <p:sp>
        <p:nvSpPr>
          <p:cNvPr id="26" name="el-1789696434583-4"/>
          <p:cNvSpPr txBox="1"/>
          <p:nvPr/>
        </p:nvSpPr>
        <p:spPr>
          <a:xfrm>
            <a:off x="5651228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27" name="el-178969643458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38 / 40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34604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6434607-14"/>
          <p:cNvSpPr/>
          <p:nvPr/>
        </p:nvSpPr>
        <p:spPr>
          <a:xfrm>
            <a:off x="685629" y="1671035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6434605-10"/>
          <p:cNvCxnSpPr/>
          <p:nvPr/>
        </p:nvCxnSpPr>
        <p:spPr>
          <a:xfrm>
            <a:off x="685629" y="248938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434607-16"/>
          <p:cNvSpPr/>
          <p:nvPr/>
        </p:nvSpPr>
        <p:spPr>
          <a:xfrm>
            <a:off x="685629" y="2684599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6434605-11"/>
          <p:cNvCxnSpPr/>
          <p:nvPr/>
        </p:nvCxnSpPr>
        <p:spPr>
          <a:xfrm>
            <a:off x="685629" y="350294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434607-18"/>
          <p:cNvSpPr/>
          <p:nvPr/>
        </p:nvSpPr>
        <p:spPr>
          <a:xfrm>
            <a:off x="685629" y="3698163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6434605-12"/>
          <p:cNvCxnSpPr/>
          <p:nvPr/>
        </p:nvCxnSpPr>
        <p:spPr>
          <a:xfrm>
            <a:off x="685629" y="451651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434608-20"/>
          <p:cNvSpPr/>
          <p:nvPr/>
        </p:nvSpPr>
        <p:spPr>
          <a:xfrm>
            <a:off x="685629" y="4711727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9696434602-4"/>
          <p:cNvCxnSpPr/>
          <p:nvPr/>
        </p:nvCxnSpPr>
        <p:spPr>
          <a:xfrm>
            <a:off x="685629" y="553007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9643460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6434604-9"/>
          <p:cNvSpPr txBox="1"/>
          <p:nvPr/>
        </p:nvSpPr>
        <p:spPr>
          <a:xfrm>
            <a:off x="1237940" y="457943"/>
            <a:ext cx="351891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延伸学习 · RESOURCES</a:t>
            </a:r>
            <a:endParaRPr/>
          </a:p>
        </p:txBody>
      </p:sp>
      <p:sp>
        <p:nvSpPr>
          <p:cNvPr id="13" name="el-1789696434602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实训资源包</a:t>
            </a:r>
            <a:endParaRPr/>
          </a:p>
        </p:txBody>
      </p:sp>
      <p:sp>
        <p:nvSpPr>
          <p:cNvPr id="14" name="el-1789696434606-13"/>
          <p:cNvSpPr txBox="1"/>
          <p:nvPr/>
        </p:nvSpPr>
        <p:spPr>
          <a:xfrm>
            <a:off x="698960" y="1709126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工具</a:t>
            </a:r>
            <a:endParaRPr/>
          </a:p>
        </p:txBody>
      </p:sp>
      <p:sp>
        <p:nvSpPr>
          <p:cNvPr id="15" name="el-1789696434611-25"/>
          <p:cNvSpPr txBox="1"/>
          <p:nvPr/>
        </p:nvSpPr>
        <p:spPr>
          <a:xfrm>
            <a:off x="1980705" y="1661513"/>
            <a:ext cx="363819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AI写作与排版</a:t>
            </a:r>
            <a:endParaRPr/>
          </a:p>
        </p:txBody>
      </p:sp>
      <p:sp>
        <p:nvSpPr>
          <p:cNvPr id="16" name="el-1789696434610-21"/>
          <p:cNvSpPr txBox="1"/>
          <p:nvPr/>
        </p:nvSpPr>
        <p:spPr>
          <a:xfrm>
            <a:off x="1980705" y="2023372"/>
            <a:ext cx="3657810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写作助手+公众号编辑器——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各练熟一款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7" name="el-1789696434607-15"/>
          <p:cNvSpPr txBox="1"/>
          <p:nvPr/>
        </p:nvSpPr>
        <p:spPr>
          <a:xfrm>
            <a:off x="698960" y="2722690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范例</a:t>
            </a:r>
            <a:endParaRPr/>
          </a:p>
        </p:txBody>
      </p:sp>
      <p:sp>
        <p:nvSpPr>
          <p:cNvPr id="18" name="el-1789696434612-26"/>
          <p:cNvSpPr txBox="1"/>
          <p:nvPr/>
        </p:nvSpPr>
        <p:spPr>
          <a:xfrm>
            <a:off x="1980705" y="2675076"/>
            <a:ext cx="352405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文旅爆文拆解库</a:t>
            </a:r>
            <a:endParaRPr/>
          </a:p>
        </p:txBody>
      </p:sp>
      <p:sp>
        <p:nvSpPr>
          <p:cNvPr id="19" name="el-1789696434610-22"/>
          <p:cNvSpPr txBox="1"/>
          <p:nvPr/>
        </p:nvSpPr>
        <p:spPr>
          <a:xfrm>
            <a:off x="1980705" y="3036936"/>
            <a:ext cx="3793543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历年10万+种草文——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拆它的五段与标题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0" name="el-1789696434607-17"/>
          <p:cNvSpPr txBox="1"/>
          <p:nvPr/>
        </p:nvSpPr>
        <p:spPr>
          <a:xfrm>
            <a:off x="698960" y="3736253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规范</a:t>
            </a:r>
            <a:endParaRPr/>
          </a:p>
        </p:txBody>
      </p:sp>
      <p:sp>
        <p:nvSpPr>
          <p:cNvPr id="21" name="el-1789696434612-27"/>
          <p:cNvSpPr txBox="1"/>
          <p:nvPr/>
        </p:nvSpPr>
        <p:spPr>
          <a:xfrm>
            <a:off x="1980705" y="3688640"/>
            <a:ext cx="322290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广告法红线条款</a:t>
            </a:r>
            <a:endParaRPr/>
          </a:p>
        </p:txBody>
      </p:sp>
      <p:sp>
        <p:nvSpPr>
          <p:cNvPr id="22" name="el-1789696434611-23"/>
          <p:cNvSpPr txBox="1"/>
          <p:nvPr/>
        </p:nvSpPr>
        <p:spPr>
          <a:xfrm>
            <a:off x="1980705" y="4050500"/>
            <a:ext cx="331869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极限词与软广声明——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发布前过一遍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3" name="el-1789696434607-19"/>
          <p:cNvSpPr txBox="1"/>
          <p:nvPr/>
        </p:nvSpPr>
        <p:spPr>
          <a:xfrm>
            <a:off x="698960" y="4749817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书单</a:t>
            </a:r>
            <a:endParaRPr/>
          </a:p>
        </p:txBody>
      </p:sp>
      <p:sp>
        <p:nvSpPr>
          <p:cNvPr id="24" name="el-1789696434612-28"/>
          <p:cNvSpPr txBox="1"/>
          <p:nvPr/>
        </p:nvSpPr>
        <p:spPr>
          <a:xfrm>
            <a:off x="1980705" y="4702204"/>
            <a:ext cx="304197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文案经典三种</a:t>
            </a:r>
            <a:endParaRPr/>
          </a:p>
        </p:txBody>
      </p:sp>
      <p:sp>
        <p:nvSpPr>
          <p:cNvPr id="25" name="el-1789696434611-24"/>
          <p:cNvSpPr txBox="1"/>
          <p:nvPr/>
        </p:nvSpPr>
        <p:spPr>
          <a:xfrm>
            <a:off x="1980705" y="5064063"/>
            <a:ext cx="313776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《爆款文案》等——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看细节怎么写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96434602-2"/>
          <p:cNvSpPr txBox="1"/>
          <p:nvPr/>
        </p:nvSpPr>
        <p:spPr>
          <a:xfrm>
            <a:off x="685629" y="5706245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每天存一篇让你想立刻出发的种草文，写下它赢在哪一句——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笔感是喂出来的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96434602-5"/>
          <p:cNvSpPr txBox="1"/>
          <p:nvPr/>
        </p:nvSpPr>
        <p:spPr>
          <a:xfrm>
            <a:off x="685629" y="6228650"/>
            <a:ext cx="297032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延伸学习 · RESOURCES</a:t>
            </a:r>
            <a:endParaRPr/>
          </a:p>
        </p:txBody>
      </p:sp>
      <p:sp>
        <p:nvSpPr>
          <p:cNvPr id="28" name="el-1789696434603-6"/>
          <p:cNvSpPr txBox="1"/>
          <p:nvPr/>
        </p:nvSpPr>
        <p:spPr>
          <a:xfrm>
            <a:off x="5657626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29" name="el-1789696434603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39 / 40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34748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434743-2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6434748-9"/>
          <p:cNvSpPr txBox="1"/>
          <p:nvPr/>
        </p:nvSpPr>
        <p:spPr>
          <a:xfrm>
            <a:off x="1237940" y="457943"/>
            <a:ext cx="427506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5" name="el-1789696434744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项目六：海外领队助手应用实训</a:t>
            </a:r>
            <a:endParaRPr/>
          </a:p>
        </p:txBody>
      </p:sp>
      <p:sp>
        <p:nvSpPr>
          <p:cNvPr id="6" name="el-1789696434744-4"/>
          <p:cNvSpPr txBox="1"/>
          <p:nvPr/>
        </p:nvSpPr>
        <p:spPr>
          <a:xfrm>
            <a:off x="685629" y="6228650"/>
            <a:ext cx="35894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7" name="el-1789696434745-5"/>
          <p:cNvSpPr txBox="1"/>
          <p:nvPr/>
        </p:nvSpPr>
        <p:spPr>
          <a:xfrm>
            <a:off x="5884978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8" name="el-1789696434745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40 / 40</a:t>
            </a:r>
            <a:endParaRPr/>
          </a:p>
        </p:txBody>
      </p:sp>
      <p:cxnSp>
        <p:nvCxnSpPr>
          <p:cNvPr id="9" name="el-1789696434747-7"/>
          <p:cNvCxnSpPr/>
          <p:nvPr/>
        </p:nvCxnSpPr>
        <p:spPr>
          <a:xfrm>
            <a:off x="5632629" y="2244476"/>
            <a:ext cx="914" cy="297403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6434751-13"/>
          <p:cNvCxnSpPr/>
          <p:nvPr/>
        </p:nvCxnSpPr>
        <p:spPr>
          <a:xfrm>
            <a:off x="6303974" y="3234233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96434751-14"/>
          <p:cNvCxnSpPr/>
          <p:nvPr/>
        </p:nvCxnSpPr>
        <p:spPr>
          <a:xfrm>
            <a:off x="6303974" y="4228751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6434742-1"/>
          <p:cNvSpPr txBox="1"/>
          <p:nvPr/>
        </p:nvSpPr>
        <p:spPr>
          <a:xfrm>
            <a:off x="4537528" y="4571714"/>
            <a:ext cx="7937103" cy="28567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90">
                <a:solidFill>
                  <a:srgbClr val="24486B">
                    <a:alpha val="6700"/>
                  </a:srgbClr>
                </a:solidFill>
                <a:latin typeface="Georgia"/>
                <a:ea typeface="Georgia"/>
                <a:cs typeface="Georgia"/>
              </a:rPr>
              <a:t>NEXT</a:t>
            </a:r>
            <a:endParaRPr/>
          </a:p>
        </p:txBody>
      </p:sp>
      <p:sp>
        <p:nvSpPr>
          <p:cNvPr id="13" name="el-1789696434749-10"/>
          <p:cNvSpPr txBox="1"/>
          <p:nvPr/>
        </p:nvSpPr>
        <p:spPr>
          <a:xfrm>
            <a:off x="685629" y="2673589"/>
            <a:ext cx="56975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43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MODULE 04 · PROJECT 06</a:t>
            </a:r>
            <a:endParaRPr/>
          </a:p>
        </p:txBody>
      </p:sp>
      <p:sp>
        <p:nvSpPr>
          <p:cNvPr id="14" name="el-1789696434749-11"/>
          <p:cNvSpPr txBox="1"/>
          <p:nvPr/>
        </p:nvSpPr>
        <p:spPr>
          <a:xfrm>
            <a:off x="685629" y="3073538"/>
            <a:ext cx="4519435" cy="12873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带着AI</a:t>
            </a:r>
            <a:endParaRPr/>
          </a:p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去带团</a:t>
            </a:r>
            <a:endParaRPr/>
          </a:p>
        </p:txBody>
      </p:sp>
      <p:sp>
        <p:nvSpPr>
          <p:cNvPr id="15" name="el-1789696434749-12"/>
          <p:cNvSpPr txBox="1"/>
          <p:nvPr/>
        </p:nvSpPr>
        <p:spPr>
          <a:xfrm>
            <a:off x="685629" y="4513239"/>
            <a:ext cx="4504199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从图文到实战</a:t>
            </a:r>
            <a:endParaRPr/>
          </a:p>
        </p:txBody>
      </p:sp>
      <p:sp>
        <p:nvSpPr>
          <p:cNvPr id="16" name="el-1789696434753-15"/>
          <p:cNvSpPr txBox="1"/>
          <p:nvPr/>
        </p:nvSpPr>
        <p:spPr>
          <a:xfrm>
            <a:off x="6303974" y="2444450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7" name="el-1789696434758-21"/>
          <p:cNvSpPr txBox="1"/>
          <p:nvPr/>
        </p:nvSpPr>
        <p:spPr>
          <a:xfrm>
            <a:off x="6951512" y="2415883"/>
            <a:ext cx="376033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领队场景</a:t>
            </a:r>
            <a:endParaRPr/>
          </a:p>
        </p:txBody>
      </p:sp>
      <p:sp>
        <p:nvSpPr>
          <p:cNvPr id="18" name="el-1789696434756-18"/>
          <p:cNvSpPr txBox="1"/>
          <p:nvPr/>
        </p:nvSpPr>
        <p:spPr>
          <a:xfrm>
            <a:off x="6951512" y="2777742"/>
            <a:ext cx="397192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行程管理、突发应对——</a:t>
            </a:r>
            <a:r>
              <a:rPr b="1" sz="14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AI当你的随身参谋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9" name="el-1789696434753-16"/>
          <p:cNvSpPr txBox="1"/>
          <p:nvPr/>
        </p:nvSpPr>
        <p:spPr>
          <a:xfrm>
            <a:off x="6303974" y="3438969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20" name="el-1789696434758-22"/>
          <p:cNvSpPr txBox="1"/>
          <p:nvPr/>
        </p:nvSpPr>
        <p:spPr>
          <a:xfrm>
            <a:off x="6951512" y="3410401"/>
            <a:ext cx="376569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工具实操</a:t>
            </a:r>
            <a:endParaRPr/>
          </a:p>
        </p:txBody>
      </p:sp>
      <p:sp>
        <p:nvSpPr>
          <p:cNvPr id="21" name="el-1789696434757-19"/>
          <p:cNvSpPr txBox="1"/>
          <p:nvPr/>
        </p:nvSpPr>
        <p:spPr>
          <a:xfrm>
            <a:off x="6951512" y="3772261"/>
            <a:ext cx="386148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翻译、导航、行程助手——</a:t>
            </a:r>
            <a:r>
              <a:rPr b="1" sz="14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真机真场景演练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96434753-17"/>
          <p:cNvSpPr txBox="1"/>
          <p:nvPr/>
        </p:nvSpPr>
        <p:spPr>
          <a:xfrm>
            <a:off x="6303974" y="4433487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3" name="el-1789696434759-23"/>
          <p:cNvSpPr txBox="1"/>
          <p:nvPr/>
        </p:nvSpPr>
        <p:spPr>
          <a:xfrm>
            <a:off x="6951512" y="4404920"/>
            <a:ext cx="358476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带团演练</a:t>
            </a:r>
            <a:endParaRPr/>
          </a:p>
        </p:txBody>
      </p:sp>
      <p:sp>
        <p:nvSpPr>
          <p:cNvPr id="24" name="el-1789696434757-20"/>
          <p:cNvSpPr txBox="1"/>
          <p:nvPr/>
        </p:nvSpPr>
        <p:spPr>
          <a:xfrm>
            <a:off x="6951512" y="4766779"/>
            <a:ext cx="368055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模拟出境全流程——</a:t>
            </a:r>
            <a:r>
              <a:rPr b="1" sz="14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从值机到归国的复盘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40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2026-09-18T01:53:59.104Z</dcterms:created>
  <dcterms:modified xsi:type="dcterms:W3CDTF">2026-09-18T01:53:59.104Z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1" name="AIGC">
    <vt:lpwstr>{"Label":"1","ContentProducer":"001191110108587665983J10000","ProduceID":"1880570814_f83703cc-fa7b-4084-b1a9-4d75521b67a4","ReservedCode1":"","ContentPropagator":"001191110108587665983J20000","PropagateID":"1880570814_f83703cc-fa7b-4084-b1a9-4d75521b67a4","ReservedCode2":""}</vt:lpwstr>
  </property>
</Properties>
</file>