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Pt>
            <c:idx val="4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技术完成度</c:v>
                </c:pt>
                <c:pt idx="1">
                  <c:v>版权合规</c:v>
                </c:pt>
                <c:pt idx="2">
                  <c:v>系列一致性</c:v>
                </c:pt>
                <c:pt idx="3">
                  <c:v>美观表现</c:v>
                </c:pt>
                <c:pt idx="4">
                  <c:v>传达效率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15</c:v>
                </c:pt>
                <c:pt idx="3">
                  <c:v>30</c:v>
                </c:pt>
                <c:pt idx="4">
                  <c:v>50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5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669594-1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5668697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68523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68527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68522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68525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项目三</a:t>
            </a:r>
            <a:endParaRPr/>
          </a:p>
        </p:txBody>
      </p:sp>
      <p:sp>
        <p:nvSpPr>
          <p:cNvPr id="8" name="el-1789695668525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5668525-5"/>
          <p:cNvSpPr txBox="1"/>
          <p:nvPr/>
        </p:nvSpPr>
        <p:spPr>
          <a:xfrm>
            <a:off x="685629" y="2139132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旅游海报</a:t>
            </a:r>
            <a:endParaRPr/>
          </a:p>
        </p:txBody>
      </p:sp>
      <p:sp>
        <p:nvSpPr>
          <p:cNvPr id="10" name="el-1789695668526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设计实训</a:t>
            </a:r>
            <a:endParaRPr/>
          </a:p>
        </p:txBody>
      </p:sp>
      <p:sp>
        <p:nvSpPr>
          <p:cNvPr id="11" name="el-1789695668528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5668528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5668526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5668526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68107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68113-12"/>
          <p:cNvCxnSpPr/>
          <p:nvPr/>
        </p:nvCxnSpPr>
        <p:spPr>
          <a:xfrm>
            <a:off x="685629" y="1692164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8111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68111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68111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681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668108-6"/>
          <p:cNvSpPr txBox="1"/>
          <p:nvPr/>
        </p:nvSpPr>
        <p:spPr>
          <a:xfrm>
            <a:off x="685629" y="1754061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5668109-7"/>
          <p:cNvSpPr txBox="1"/>
          <p:nvPr/>
        </p:nvSpPr>
        <p:spPr>
          <a:xfrm>
            <a:off x="685629" y="2420644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一图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胜千言</a:t>
            </a:r>
            <a:endParaRPr/>
          </a:p>
        </p:txBody>
      </p:sp>
      <p:sp>
        <p:nvSpPr>
          <p:cNvPr id="10" name="el-1789695668109-8"/>
          <p:cNvSpPr txBox="1"/>
          <p:nvPr/>
        </p:nvSpPr>
        <p:spPr>
          <a:xfrm>
            <a:off x="685629" y="4092756"/>
            <a:ext cx="2504449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PROMPT · RETOUCH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TYPOGRAPHY · SERIES</a:t>
            </a:r>
            <a:endParaRPr/>
          </a:p>
        </p:txBody>
      </p:sp>
      <p:sp>
        <p:nvSpPr>
          <p:cNvPr id="11" name="el-1789695668113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5668118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5668118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评审标准 · 好差之辨 · 设计语言</a:t>
            </a:r>
            <a:endParaRPr/>
          </a:p>
        </p:txBody>
      </p:sp>
      <p:sp>
        <p:nvSpPr>
          <p:cNvPr id="14" name="el-1789695668113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5668119-19"/>
          <p:cNvSpPr txBox="1"/>
          <p:nvPr/>
        </p:nvSpPr>
        <p:spPr>
          <a:xfrm>
            <a:off x="5218395" y="2324376"/>
            <a:ext cx="426438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AI出图</a:t>
            </a:r>
            <a:endParaRPr/>
          </a:p>
        </p:txBody>
      </p:sp>
      <p:sp>
        <p:nvSpPr>
          <p:cNvPr id="16" name="el-1789695668119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提示词 · 文生图实操 · 抽卡逻辑 · 人工精修</a:t>
            </a:r>
            <a:endParaRPr/>
          </a:p>
        </p:txBody>
      </p:sp>
      <p:sp>
        <p:nvSpPr>
          <p:cNvPr id="17" name="el-1789695668114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5668119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排版规范</a:t>
            </a:r>
            <a:endParaRPr/>
          </a:p>
        </p:txBody>
      </p:sp>
      <p:sp>
        <p:nvSpPr>
          <p:cNvPr id="19" name="el-1789695668119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构图三式 · 字体搭配 · 色彩纪律 · 系列延展</a:t>
            </a:r>
            <a:endParaRPr/>
          </a:p>
        </p:txBody>
      </p:sp>
      <p:sp>
        <p:nvSpPr>
          <p:cNvPr id="20" name="el-1789695668114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5668120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评审复盘</a:t>
            </a:r>
            <a:endParaRPr/>
          </a:p>
        </p:txBody>
      </p:sp>
      <p:sp>
        <p:nvSpPr>
          <p:cNvPr id="22" name="el-1789695668120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盲评规则 · 优秀案例 · 避坑清单 · 版权红线</a:t>
            </a:r>
            <a:endParaRPr/>
          </a:p>
        </p:txBody>
      </p:sp>
      <p:sp>
        <p:nvSpPr>
          <p:cNvPr id="23" name="el-1789695668103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5668104-3"/>
          <p:cNvSpPr txBox="1"/>
          <p:nvPr/>
        </p:nvSpPr>
        <p:spPr>
          <a:xfrm>
            <a:off x="7378839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5" name="el-1789695668105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6817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68176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8184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68184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681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68178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566817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5668178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5668178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做出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主视觉</a:t>
            </a:r>
            <a:endParaRPr/>
          </a:p>
        </p:txBody>
      </p:sp>
      <p:sp>
        <p:nvSpPr>
          <p:cNvPr id="11" name="el-1789695668182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SHIP A REAL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KEY VISUAL</a:t>
            </a:r>
            <a:endParaRPr/>
          </a:p>
        </p:txBody>
      </p:sp>
      <p:sp>
        <p:nvSpPr>
          <p:cNvPr id="12" name="el-1789695668229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5668235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能说出海报的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三秒法则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与构图三式；掌握文生图提示词的五要素结构。</a:t>
            </a:r>
            <a:endParaRPr/>
          </a:p>
        </p:txBody>
      </p:sp>
      <p:sp>
        <p:nvSpPr>
          <p:cNvPr id="14" name="el-1789695668230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5668236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为项目一的方案产出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主海报1张+系列延展3张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，通过全班盲评。</a:t>
            </a:r>
            <a:endParaRPr/>
          </a:p>
        </p:txBody>
      </p:sp>
      <p:sp>
        <p:nvSpPr>
          <p:cNvPr id="16" name="el-1789695668230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5668236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版权与审美纪律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：不用无授权素材、不堆砌特效——克制是设计的教养。</a:t>
            </a:r>
            <a:endParaRPr/>
          </a:p>
        </p:txBody>
      </p:sp>
      <p:sp>
        <p:nvSpPr>
          <p:cNvPr id="18" name="el-1789695668174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5668174-4"/>
          <p:cNvSpPr txBox="1"/>
          <p:nvPr/>
        </p:nvSpPr>
        <p:spPr>
          <a:xfrm>
            <a:off x="5669232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0" name="el-178969566817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6960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69612-10"/>
          <p:cNvCxnSpPr/>
          <p:nvPr/>
        </p:nvCxnSpPr>
        <p:spPr>
          <a:xfrm>
            <a:off x="685629" y="342795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96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69611-9"/>
          <p:cNvSpPr txBox="1"/>
          <p:nvPr/>
        </p:nvSpPr>
        <p:spPr>
          <a:xfrm>
            <a:off x="1237940" y="457943"/>
            <a:ext cx="33781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A PICTURE</a:t>
            </a:r>
            <a:endParaRPr/>
          </a:p>
        </p:txBody>
      </p:sp>
      <p:sp>
        <p:nvSpPr>
          <p:cNvPr id="6" name="el-17896956696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两张海报，两种命运</a:t>
            </a:r>
            <a:endParaRPr/>
          </a:p>
        </p:txBody>
      </p:sp>
      <p:sp>
        <p:nvSpPr>
          <p:cNvPr id="7" name="el-1789695669610-7"/>
          <p:cNvSpPr txBox="1"/>
          <p:nvPr/>
        </p:nvSpPr>
        <p:spPr>
          <a:xfrm>
            <a:off x="685629" y="1749597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同一场灯光节：官方海报把三十个信息塞进一张图——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游客划走了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；学生作品只放一个灯球和一行字——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被转发两万次，还进了简历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5669632-13"/>
          <p:cNvSpPr txBox="1"/>
          <p:nvPr/>
        </p:nvSpPr>
        <p:spPr>
          <a:xfrm>
            <a:off x="685629" y="3699353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海报的第一使命是「美」还是「清楚」？</a:t>
            </a:r>
            <a:endParaRPr/>
          </a:p>
        </p:txBody>
      </p:sp>
      <p:sp>
        <p:nvSpPr>
          <p:cNvPr id="9" name="el-1789695669633-14"/>
          <p:cNvSpPr txBox="1"/>
          <p:nvPr/>
        </p:nvSpPr>
        <p:spPr>
          <a:xfrm>
            <a:off x="685629" y="4180245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AI出图时代，不会画画的人能做设计吗？</a:t>
            </a:r>
            <a:endParaRPr/>
          </a:p>
        </p:txBody>
      </p:sp>
      <p:sp>
        <p:nvSpPr>
          <p:cNvPr id="10" name="el-1789695669633-15"/>
          <p:cNvSpPr txBox="1"/>
          <p:nvPr/>
        </p:nvSpPr>
        <p:spPr>
          <a:xfrm>
            <a:off x="685629" y="4661138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你的海报，三秒钟里说了什么？</a:t>
            </a:r>
            <a:endParaRPr/>
          </a:p>
        </p:txBody>
      </p:sp>
      <p:sp>
        <p:nvSpPr>
          <p:cNvPr id="11" name="el-1789695669610-8"/>
          <p:cNvSpPr txBox="1"/>
          <p:nvPr/>
        </p:nvSpPr>
        <p:spPr>
          <a:xfrm>
            <a:off x="685629" y="5199166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写提示词-出图-精修-排版-盲评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，两周产出可交付主视觉。</a:t>
            </a:r>
            <a:endParaRPr/>
          </a:p>
        </p:txBody>
      </p:sp>
      <p:sp>
        <p:nvSpPr>
          <p:cNvPr id="12" name="el-1789695669607-3"/>
          <p:cNvSpPr txBox="1"/>
          <p:nvPr/>
        </p:nvSpPr>
        <p:spPr>
          <a:xfrm>
            <a:off x="685629" y="6228650"/>
            <a:ext cx="282971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A PICTURE</a:t>
            </a:r>
            <a:endParaRPr/>
          </a:p>
        </p:txBody>
      </p:sp>
      <p:sp>
        <p:nvSpPr>
          <p:cNvPr id="13" name="el-1789695669607-4"/>
          <p:cNvSpPr txBox="1"/>
          <p:nvPr/>
        </p:nvSpPr>
        <p:spPr>
          <a:xfrm>
            <a:off x="5587397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4" name="el-178969566960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5669612-11"/>
          <p:cNvSpPr/>
          <p:nvPr/>
        </p:nvSpPr>
        <p:spPr>
          <a:xfrm>
            <a:off x="6932466" y="1692461"/>
            <a:ext cx="4570857" cy="40780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5669632-12"/>
          <p:cNvPicPr/>
          <p:nvPr/>
        </p:nvPicPr>
        <p:blipFill>
          <a:blip r:embed="rId2"/>
          <a:srcRect l="26401" t="0" r="10267" b="0"/>
          <a:stretch>
            <a:fillRect/>
          </a:stretch>
        </p:blipFill>
        <p:spPr>
          <a:xfrm>
            <a:off x="6932466" y="1692461"/>
            <a:ext cx="4570857" cy="407806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669674-1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66941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941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6941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566941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566941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5669414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5669416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5669417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评审标准</a:t>
            </a:r>
            <a:endParaRPr/>
          </a:p>
        </p:txBody>
      </p:sp>
      <p:sp>
        <p:nvSpPr>
          <p:cNvPr id="11" name="el-1789695669418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2" name="el-1789695669418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设计语言</a:t>
            </a:r>
            <a:endParaRPr/>
          </a:p>
        </p:txBody>
      </p:sp>
      <p:sp>
        <p:nvSpPr>
          <p:cNvPr id="13" name="el-178969566941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项目三</a:t>
            </a:r>
            <a:endParaRPr/>
          </a:p>
        </p:txBody>
      </p:sp>
      <p:sp>
        <p:nvSpPr>
          <p:cNvPr id="14" name="el-178969566941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6982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69825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9829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69829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69823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698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66982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566982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实训任务书：两周一套主视觉</a:t>
            </a:r>
            <a:endParaRPr/>
          </a:p>
        </p:txBody>
      </p:sp>
      <p:sp>
        <p:nvSpPr>
          <p:cNvPr id="10" name="el-1789695669827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海报不是「把信息放上去」——它是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三秒内让人心动的一击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：看一眼想去，再一眼记住。</a:t>
            </a:r>
            <a:endParaRPr/>
          </a:p>
        </p:txBody>
      </p:sp>
      <p:sp>
        <p:nvSpPr>
          <p:cNvPr id="11" name="el-1789695669827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669832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主任务</a:t>
            </a:r>
            <a:endParaRPr/>
          </a:p>
        </p:txBody>
      </p:sp>
      <p:sp>
        <p:nvSpPr>
          <p:cNvPr id="13" name="el-1789695669832-19"/>
          <p:cNvSpPr txBox="1"/>
          <p:nvPr/>
        </p:nvSpPr>
        <p:spPr>
          <a:xfrm>
            <a:off x="685629" y="3757382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POSTER</a:t>
            </a:r>
            <a:endParaRPr/>
          </a:p>
        </p:txBody>
      </p:sp>
      <p:sp>
        <p:nvSpPr>
          <p:cNvPr id="14" name="el-1789695669831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为项目一方案设计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主海报一张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：竖版，含主题句与核心信息，三秒可读。</a:t>
            </a:r>
            <a:endParaRPr/>
          </a:p>
        </p:txBody>
      </p:sp>
      <p:sp>
        <p:nvSpPr>
          <p:cNvPr id="15" name="el-1789695669832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延展</a:t>
            </a:r>
            <a:endParaRPr/>
          </a:p>
        </p:txBody>
      </p:sp>
      <p:sp>
        <p:nvSpPr>
          <p:cNvPr id="16" name="el-1789695669832-21"/>
          <p:cNvSpPr txBox="1"/>
          <p:nvPr/>
        </p:nvSpPr>
        <p:spPr>
          <a:xfrm>
            <a:off x="4567584" y="3757382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SERIES</a:t>
            </a:r>
            <a:endParaRPr/>
          </a:p>
        </p:txBody>
      </p:sp>
      <p:sp>
        <p:nvSpPr>
          <p:cNvPr id="17" name="el-1789695669831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主视觉延展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三条渠道尺寸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：朋友圈方图、 banner横图、故事竖图。</a:t>
            </a:r>
            <a:endParaRPr/>
          </a:p>
        </p:txBody>
      </p:sp>
      <p:sp>
        <p:nvSpPr>
          <p:cNvPr id="18" name="el-1789695669833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约束</a:t>
            </a:r>
            <a:endParaRPr/>
          </a:p>
        </p:txBody>
      </p:sp>
      <p:sp>
        <p:nvSpPr>
          <p:cNvPr id="19" name="el-1789695669833-23"/>
          <p:cNvSpPr txBox="1"/>
          <p:nvPr/>
        </p:nvSpPr>
        <p:spPr>
          <a:xfrm>
            <a:off x="8173531" y="3757382"/>
            <a:ext cx="34134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RULES</a:t>
            </a:r>
            <a:endParaRPr/>
          </a:p>
        </p:txBody>
      </p:sp>
      <p:sp>
        <p:nvSpPr>
          <p:cNvPr id="20" name="el-1789695669831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AI可出图，但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素材须可溯源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；字体用免费可商用——版权红线一票否决。</a:t>
            </a:r>
            <a:endParaRPr/>
          </a:p>
        </p:txBody>
      </p:sp>
      <p:sp>
        <p:nvSpPr>
          <p:cNvPr id="21" name="el-1789695669823-2"/>
          <p:cNvSpPr txBox="1"/>
          <p:nvPr/>
        </p:nvSpPr>
        <p:spPr>
          <a:xfrm>
            <a:off x="685629" y="5127448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评审方式是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全班盲评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——作品匿名投影，三秒停留测试：没人停的海报自己反思。</a:t>
            </a:r>
            <a:endParaRPr/>
          </a:p>
        </p:txBody>
      </p:sp>
      <p:sp>
        <p:nvSpPr>
          <p:cNvPr id="22" name="el-178969566982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5669824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4" name="el-178969566982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6984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69846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9850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69850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6984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6984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566984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评审怎么算：三组数字</a:t>
            </a:r>
            <a:endParaRPr/>
          </a:p>
        </p:txBody>
      </p:sp>
      <p:sp>
        <p:nvSpPr>
          <p:cNvPr id="9" name="el-1789695669848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海报抓住注意力的时间窗口</a:t>
            </a:r>
            <a:endParaRPr/>
          </a:p>
        </p:txBody>
      </p:sp>
      <p:sp>
        <p:nvSpPr>
          <p:cNvPr id="10" name="el-1789695669849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3秒</a:t>
            </a:r>
            <a:endParaRPr/>
          </a:p>
        </p:txBody>
      </p:sp>
      <p:sp>
        <p:nvSpPr>
          <p:cNvPr id="11" name="el-1789695669848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信息流里用户停留三秒——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三秒里没说清，等于没说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：这是所有设计的起点约束。</a:t>
            </a:r>
            <a:endParaRPr/>
          </a:p>
        </p:txBody>
      </p:sp>
      <p:sp>
        <p:nvSpPr>
          <p:cNvPr id="12" name="el-1789695669851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1个</a:t>
            </a:r>
            <a:endParaRPr/>
          </a:p>
        </p:txBody>
      </p:sp>
      <p:sp>
        <p:nvSpPr>
          <p:cNvPr id="13" name="el-1789695669855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每张海报的核心信息上限</a:t>
            </a:r>
            <a:endParaRPr/>
          </a:p>
        </p:txBody>
      </p:sp>
      <p:sp>
        <p:nvSpPr>
          <p:cNvPr id="14" name="el-1789695669853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一个主题句+一个视觉锤——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多说的全是噪音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：想全说的结果是谁也没记住。</a:t>
            </a:r>
            <a:endParaRPr/>
          </a:p>
        </p:txBody>
      </p:sp>
      <p:sp>
        <p:nvSpPr>
          <p:cNvPr id="15" name="el-1789695669851-15"/>
          <p:cNvSpPr txBox="1"/>
          <p:nvPr/>
        </p:nvSpPr>
        <p:spPr>
          <a:xfrm>
            <a:off x="4627993" y="3453253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6" name="el-1789695669855-21"/>
          <p:cNvSpPr txBox="1"/>
          <p:nvPr/>
        </p:nvSpPr>
        <p:spPr>
          <a:xfrm>
            <a:off x="6075431" y="3415162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盲评中「美观」的权重</a:t>
            </a:r>
            <a:endParaRPr/>
          </a:p>
        </p:txBody>
      </p:sp>
      <p:sp>
        <p:nvSpPr>
          <p:cNvPr id="17" name="el-1789695669854-18"/>
          <p:cNvSpPr txBox="1"/>
          <p:nvPr/>
        </p:nvSpPr>
        <p:spPr>
          <a:xfrm>
            <a:off x="6075431" y="3767499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好看只占三成——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传达效率占五成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：美是加分项，清楚是及格线。</a:t>
            </a:r>
            <a:endParaRPr/>
          </a:p>
        </p:txBody>
      </p:sp>
      <p:sp>
        <p:nvSpPr>
          <p:cNvPr id="18" name="el-1789695669852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2周</a:t>
            </a:r>
            <a:endParaRPr/>
          </a:p>
        </p:txBody>
      </p:sp>
      <p:sp>
        <p:nvSpPr>
          <p:cNvPr id="19" name="el-1789695669855-22"/>
          <p:cNvSpPr txBox="1"/>
          <p:nvPr/>
        </p:nvSpPr>
        <p:spPr>
          <a:xfrm>
            <a:off x="6075431" y="4362068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实训总时长</a:t>
            </a:r>
            <a:endParaRPr/>
          </a:p>
        </p:txBody>
      </p:sp>
      <p:sp>
        <p:nvSpPr>
          <p:cNvPr id="20" name="el-1789695669854-19"/>
          <p:cNvSpPr txBox="1"/>
          <p:nvPr/>
        </p:nvSpPr>
        <p:spPr>
          <a:xfrm>
            <a:off x="6075431" y="4714405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第一周出图与主稿，第二周延展与打磨——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节奏比天赋重要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：DDL是第一生产力。</a:t>
            </a:r>
            <a:endParaRPr/>
          </a:p>
        </p:txBody>
      </p:sp>
      <p:sp>
        <p:nvSpPr>
          <p:cNvPr id="21" name="el-178969566984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5669845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698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6986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69869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69866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6986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66986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7" name="el-1789695669865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好海报 vs 差海报</a:t>
            </a:r>
            <a:endParaRPr/>
          </a:p>
        </p:txBody>
      </p:sp>
      <p:sp>
        <p:nvSpPr>
          <p:cNvPr id="8" name="el-178969566987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差海报 · 信息墙</a:t>
            </a:r>
            <a:endParaRPr/>
          </a:p>
        </p:txBody>
      </p:sp>
      <p:sp>
        <p:nvSpPr>
          <p:cNvPr id="9" name="el-1789695669871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三十个卖点和一张大合照</a:t>
            </a:r>
            <a:endParaRPr/>
          </a:p>
        </p:txBody>
      </p:sp>
      <p:sp>
        <p:nvSpPr>
          <p:cNvPr id="10" name="el-1789695669870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什么都想说、字占一半、配色打架——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观众的三秒被浪费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：信息越全，记忆越零。</a:t>
            </a:r>
            <a:endParaRPr/>
          </a:p>
        </p:txBody>
      </p:sp>
      <p:sp>
        <p:nvSpPr>
          <p:cNvPr id="11" name="el-1789695669871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好海报 · 一击即中</a:t>
            </a:r>
            <a:endParaRPr/>
          </a:p>
        </p:txBody>
      </p:sp>
      <p:sp>
        <p:nvSpPr>
          <p:cNvPr id="12" name="el-1789695669871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一个灯球，一句「亮了」</a:t>
            </a:r>
            <a:endParaRPr/>
          </a:p>
        </p:txBody>
      </p:sp>
      <p:sp>
        <p:nvSpPr>
          <p:cNvPr id="13" name="el-1789695669870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一个焦点、一句人话、留白呼吸——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三秒完成心动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：想转发，就成功了一半。</a:t>
            </a:r>
            <a:endParaRPr/>
          </a:p>
        </p:txBody>
      </p:sp>
      <p:sp>
        <p:nvSpPr>
          <p:cNvPr id="14" name="el-1789695669865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自检三问：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三米外能看清吗？三秒内能懂吗？一周后还记得吗？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——三连过才算海报。</a:t>
            </a:r>
            <a:endParaRPr/>
          </a:p>
        </p:txBody>
      </p:sp>
      <p:sp>
        <p:nvSpPr>
          <p:cNvPr id="15" name="el-178969566986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6" name="el-1789695669866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7" name="el-178969566986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07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073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074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070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0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007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56700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设计语言：三个入门要素</a:t>
            </a:r>
            <a:endParaRPr/>
          </a:p>
        </p:txBody>
      </p:sp>
      <p:sp>
        <p:nvSpPr>
          <p:cNvPr id="9" name="el-1789695670075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要素一 · 构图</a:t>
            </a:r>
            <a:endParaRPr/>
          </a:p>
        </p:txBody>
      </p:sp>
      <p:sp>
        <p:nvSpPr>
          <p:cNvPr id="10" name="el-1789695670075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眼往哪走</a:t>
            </a:r>
            <a:endParaRPr/>
          </a:p>
        </p:txBody>
      </p:sp>
      <p:sp>
        <p:nvSpPr>
          <p:cNvPr id="11" name="el-1789695670075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骨架</a:t>
            </a:r>
            <a:endParaRPr/>
          </a:p>
        </p:txBody>
      </p:sp>
      <p:sp>
        <p:nvSpPr>
          <p:cNvPr id="12" name="el-1789695670075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要素二 · 色彩</a:t>
            </a:r>
            <a:endParaRPr/>
          </a:p>
        </p:txBody>
      </p:sp>
      <p:sp>
        <p:nvSpPr>
          <p:cNvPr id="13" name="el-1789695670075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情绪定调</a:t>
            </a:r>
            <a:endParaRPr/>
          </a:p>
        </p:txBody>
      </p:sp>
      <p:sp>
        <p:nvSpPr>
          <p:cNvPr id="14" name="el-1789695670076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皮肤</a:t>
            </a:r>
            <a:endParaRPr/>
          </a:p>
        </p:txBody>
      </p:sp>
      <p:sp>
        <p:nvSpPr>
          <p:cNvPr id="15" name="el-1789695670076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要素三 · 字体</a:t>
            </a:r>
            <a:endParaRPr/>
          </a:p>
        </p:txBody>
      </p:sp>
      <p:sp>
        <p:nvSpPr>
          <p:cNvPr id="16" name="el-1789695670076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声音说话</a:t>
            </a:r>
            <a:endParaRPr/>
          </a:p>
        </p:txBody>
      </p:sp>
      <p:sp>
        <p:nvSpPr>
          <p:cNvPr id="17" name="el-1789695670076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声音</a:t>
            </a:r>
            <a:endParaRPr/>
          </a:p>
        </p:txBody>
      </p:sp>
      <p:sp>
        <p:nvSpPr>
          <p:cNvPr id="18" name="el-1789695670072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入门心法</a:t>
            </a:r>
            <a:endParaRPr/>
          </a:p>
        </p:txBody>
      </p:sp>
      <p:sp>
        <p:nvSpPr>
          <p:cNvPr id="19" name="el-1789695670072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非科班的捷径：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先守纪律再谈创意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——构图稳、色彩省、字体准，三个不出错，海报已及格七成。</a:t>
            </a:r>
            <a:endParaRPr/>
          </a:p>
        </p:txBody>
      </p:sp>
      <p:sp>
        <p:nvSpPr>
          <p:cNvPr id="20" name="el-178969567006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5670069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2" name="el-178969567006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  <p:sp>
        <p:nvSpPr>
          <p:cNvPr id="23" name="el-1789695670081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5670081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670082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670082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670082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670083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5670083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5670083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5670084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5670079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三分法放主体</a:t>
            </a:r>
            <a:endParaRPr/>
          </a:p>
        </p:txBody>
      </p:sp>
      <p:sp>
        <p:nvSpPr>
          <p:cNvPr id="33" name="el-1789695670080-23"/>
          <p:cNvSpPr txBox="1"/>
          <p:nvPr/>
        </p:nvSpPr>
        <p:spPr>
          <a:xfrm>
            <a:off x="857036" y="356008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视线引导留白</a:t>
            </a:r>
            <a:endParaRPr/>
          </a:p>
        </p:txBody>
      </p:sp>
      <p:sp>
        <p:nvSpPr>
          <p:cNvPr id="34" name="el-1789695670080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一个焦点不贪多</a:t>
            </a:r>
            <a:endParaRPr/>
          </a:p>
        </p:txBody>
      </p:sp>
      <p:sp>
        <p:nvSpPr>
          <p:cNvPr id="35" name="el-1789695670080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主色一个辅色两个</a:t>
            </a:r>
            <a:endParaRPr/>
          </a:p>
        </p:txBody>
      </p:sp>
      <p:sp>
        <p:nvSpPr>
          <p:cNvPr id="36" name="el-1789695670080-26"/>
          <p:cNvSpPr txBox="1"/>
          <p:nvPr/>
        </p:nvSpPr>
        <p:spPr>
          <a:xfrm>
            <a:off x="4626802" y="356008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氛围色温先定</a:t>
            </a:r>
            <a:endParaRPr/>
          </a:p>
        </p:txBody>
      </p:sp>
      <p:sp>
        <p:nvSpPr>
          <p:cNvPr id="37" name="el-1789695670080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色彩纪律高于特效</a:t>
            </a:r>
            <a:endParaRPr/>
          </a:p>
        </p:txBody>
      </p:sp>
      <p:sp>
        <p:nvSpPr>
          <p:cNvPr id="38" name="el-1789695670080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标题字醒目有性格</a:t>
            </a:r>
            <a:endParaRPr/>
          </a:p>
        </p:txBody>
      </p:sp>
      <p:sp>
        <p:nvSpPr>
          <p:cNvPr id="39" name="el-1789695670080-29"/>
          <p:cNvSpPr txBox="1"/>
          <p:nvPr/>
        </p:nvSpPr>
        <p:spPr>
          <a:xfrm>
            <a:off x="8082471" y="356008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正文字朴素好读</a:t>
            </a:r>
            <a:endParaRPr/>
          </a:p>
        </p:txBody>
      </p:sp>
      <p:sp>
        <p:nvSpPr>
          <p:cNvPr id="40" name="el-1789695670081-30"/>
          <p:cNvSpPr txBox="1"/>
          <p:nvPr/>
        </p:nvSpPr>
        <p:spPr>
          <a:xfrm>
            <a:off x="8082471" y="392194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免费可商用是底线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09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101-10"/>
          <p:cNvCxnSpPr/>
          <p:nvPr/>
        </p:nvCxnSpPr>
        <p:spPr>
          <a:xfrm>
            <a:off x="704674" y="1661513"/>
            <a:ext cx="914" cy="68562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103-15"/>
          <p:cNvCxnSpPr/>
          <p:nvPr/>
        </p:nvCxnSpPr>
        <p:spPr>
          <a:xfrm>
            <a:off x="685629" y="3327376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103-16"/>
          <p:cNvCxnSpPr/>
          <p:nvPr/>
        </p:nvCxnSpPr>
        <p:spPr>
          <a:xfrm>
            <a:off x="685629" y="417905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104-17"/>
          <p:cNvCxnSpPr/>
          <p:nvPr/>
        </p:nvCxnSpPr>
        <p:spPr>
          <a:xfrm>
            <a:off x="685629" y="5030734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0098-6"/>
          <p:cNvSpPr/>
          <p:nvPr/>
        </p:nvSpPr>
        <p:spPr>
          <a:xfrm>
            <a:off x="8075181" y="1585332"/>
            <a:ext cx="3428143" cy="42923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67009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01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56700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设计眼力：四阶进位</a:t>
            </a:r>
            <a:endParaRPr/>
          </a:p>
        </p:txBody>
      </p:sp>
      <p:sp>
        <p:nvSpPr>
          <p:cNvPr id="11" name="el-1789695670100-8"/>
          <p:cNvSpPr txBox="1"/>
          <p:nvPr/>
        </p:nvSpPr>
        <p:spPr>
          <a:xfrm>
            <a:off x="914171" y="1661513"/>
            <a:ext cx="6551562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从「我觉得好看」到「我知道为什么」——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眼力是设计唯一的硬通货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5670105-18"/>
          <p:cNvSpPr txBox="1"/>
          <p:nvPr/>
        </p:nvSpPr>
        <p:spPr>
          <a:xfrm>
            <a:off x="685629" y="2585207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阶一</a:t>
            </a:r>
            <a:endParaRPr/>
          </a:p>
        </p:txBody>
      </p:sp>
      <p:sp>
        <p:nvSpPr>
          <p:cNvPr id="13" name="el-1789695670109-26"/>
          <p:cNvSpPr txBox="1"/>
          <p:nvPr/>
        </p:nvSpPr>
        <p:spPr>
          <a:xfrm>
            <a:off x="1828343" y="2585207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会看热闹</a:t>
            </a:r>
            <a:endParaRPr/>
          </a:p>
        </p:txBody>
      </p:sp>
      <p:sp>
        <p:nvSpPr>
          <p:cNvPr id="14" name="el-1789695670108-22"/>
          <p:cNvSpPr txBox="1"/>
          <p:nvPr/>
        </p:nvSpPr>
        <p:spPr>
          <a:xfrm>
            <a:off x="1828343" y="2937544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「这张好酷」——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凭直觉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：说不出好在哪，先学会存图。</a:t>
            </a:r>
            <a:endParaRPr/>
          </a:p>
        </p:txBody>
      </p:sp>
      <p:sp>
        <p:nvSpPr>
          <p:cNvPr id="15" name="el-1789695670105-19"/>
          <p:cNvSpPr txBox="1"/>
          <p:nvPr/>
        </p:nvSpPr>
        <p:spPr>
          <a:xfrm>
            <a:off x="685629" y="3436886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阶二</a:t>
            </a:r>
            <a:endParaRPr/>
          </a:p>
        </p:txBody>
      </p:sp>
      <p:sp>
        <p:nvSpPr>
          <p:cNvPr id="16" name="el-1789695670110-27"/>
          <p:cNvSpPr txBox="1"/>
          <p:nvPr/>
        </p:nvSpPr>
        <p:spPr>
          <a:xfrm>
            <a:off x="1828343" y="3436886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会拆要素</a:t>
            </a:r>
            <a:endParaRPr/>
          </a:p>
        </p:txBody>
      </p:sp>
      <p:sp>
        <p:nvSpPr>
          <p:cNvPr id="17" name="el-1789695670108-23"/>
          <p:cNvSpPr txBox="1"/>
          <p:nvPr/>
        </p:nvSpPr>
        <p:spPr>
          <a:xfrm>
            <a:off x="1828343" y="3789223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「主体在三分线上」——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能拆解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：构图色彩字体逐项说。</a:t>
            </a:r>
            <a:endParaRPr/>
          </a:p>
        </p:txBody>
      </p:sp>
      <p:sp>
        <p:nvSpPr>
          <p:cNvPr id="18" name="el-1789695670105-20"/>
          <p:cNvSpPr txBox="1"/>
          <p:nvPr/>
        </p:nvSpPr>
        <p:spPr>
          <a:xfrm>
            <a:off x="685629" y="4288565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阶三</a:t>
            </a:r>
            <a:endParaRPr/>
          </a:p>
        </p:txBody>
      </p:sp>
      <p:sp>
        <p:nvSpPr>
          <p:cNvPr id="19" name="el-1789695670110-28"/>
          <p:cNvSpPr txBox="1"/>
          <p:nvPr/>
        </p:nvSpPr>
        <p:spPr>
          <a:xfrm>
            <a:off x="1828343" y="4288565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会判断</a:t>
            </a:r>
            <a:endParaRPr/>
          </a:p>
        </p:txBody>
      </p:sp>
      <p:sp>
        <p:nvSpPr>
          <p:cNvPr id="20" name="el-1789695670108-24"/>
          <p:cNvSpPr txBox="1"/>
          <p:nvPr/>
        </p:nvSpPr>
        <p:spPr>
          <a:xfrm>
            <a:off x="1828343" y="4640902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「信息层级乱了」——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能诊断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：看出问题并知道怎么改。</a:t>
            </a:r>
            <a:endParaRPr/>
          </a:p>
        </p:txBody>
      </p:sp>
      <p:sp>
        <p:nvSpPr>
          <p:cNvPr id="21" name="el-1789695670105-21"/>
          <p:cNvSpPr txBox="1"/>
          <p:nvPr/>
        </p:nvSpPr>
        <p:spPr>
          <a:xfrm>
            <a:off x="685629" y="5140244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阶四</a:t>
            </a:r>
            <a:endParaRPr/>
          </a:p>
        </p:txBody>
      </p:sp>
      <p:sp>
        <p:nvSpPr>
          <p:cNvPr id="22" name="el-1789695670110-29"/>
          <p:cNvSpPr txBox="1"/>
          <p:nvPr/>
        </p:nvSpPr>
        <p:spPr>
          <a:xfrm>
            <a:off x="1828343" y="5140244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会决策</a:t>
            </a:r>
            <a:endParaRPr/>
          </a:p>
        </p:txBody>
      </p:sp>
      <p:sp>
        <p:nvSpPr>
          <p:cNvPr id="23" name="el-1789695670109-25"/>
          <p:cNvSpPr txBox="1"/>
          <p:nvPr/>
        </p:nvSpPr>
        <p:spPr>
          <a:xfrm>
            <a:off x="1828343" y="5492581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「砍掉这三条」——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能取舍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：敢于做减法是成熟的标志。</a:t>
            </a:r>
            <a:endParaRPr/>
          </a:p>
        </p:txBody>
      </p:sp>
      <p:sp>
        <p:nvSpPr>
          <p:cNvPr id="24" name="el-1789695670102-13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练法</a:t>
            </a:r>
            <a:endParaRPr/>
          </a:p>
        </p:txBody>
      </p:sp>
      <p:sp>
        <p:nvSpPr>
          <p:cNvPr id="25" name="el-1789695670102-14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眼力怎么涨</a:t>
            </a:r>
            <a:endParaRPr/>
          </a:p>
        </p:txBody>
      </p:sp>
      <p:sp>
        <p:nvSpPr>
          <p:cNvPr id="26" name="el-1789695670101-11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每天存三张心动海报+一句「为什么」——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标注式看图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670102-12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两周后回看第一批收藏——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你会惊讶自己的变化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567009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9" name="el-1789695670094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30" name="el-178969567009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12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121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670124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670126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126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0126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01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012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567012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海报的四个去向</a:t>
            </a:r>
            <a:endParaRPr/>
          </a:p>
        </p:txBody>
      </p:sp>
      <p:sp>
        <p:nvSpPr>
          <p:cNvPr id="11" name="el-1789695670123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95670124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一张海报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去哪了</a:t>
            </a:r>
            <a:endParaRPr/>
          </a:p>
        </p:txBody>
      </p:sp>
      <p:sp>
        <p:nvSpPr>
          <p:cNvPr id="13" name="el-1789695670123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海报不是交完作业就完——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它在四个战场替你说话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5670125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设计前先想清楚它去哪。</a:t>
            </a:r>
            <a:endParaRPr/>
          </a:p>
        </p:txBody>
      </p:sp>
      <p:sp>
        <p:nvSpPr>
          <p:cNvPr id="15" name="el-1789695670127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5670132-25"/>
          <p:cNvSpPr txBox="1"/>
          <p:nvPr/>
        </p:nvSpPr>
        <p:spPr>
          <a:xfrm>
            <a:off x="5218395" y="1964749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信息流</a:t>
            </a:r>
            <a:endParaRPr/>
          </a:p>
        </p:txBody>
      </p:sp>
      <p:sp>
        <p:nvSpPr>
          <p:cNvPr id="17" name="el-1789695670130-21"/>
          <p:cNvSpPr txBox="1"/>
          <p:nvPr/>
        </p:nvSpPr>
        <p:spPr>
          <a:xfrm>
            <a:off x="5218395" y="2326608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社交媒体投放——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三秒定生死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：与百万内容抢注意力。</a:t>
            </a:r>
            <a:endParaRPr/>
          </a:p>
        </p:txBody>
      </p:sp>
      <p:sp>
        <p:nvSpPr>
          <p:cNvPr id="18" name="el-1789695670128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5670132-26"/>
          <p:cNvSpPr txBox="1"/>
          <p:nvPr/>
        </p:nvSpPr>
        <p:spPr>
          <a:xfrm>
            <a:off x="5218395" y="2926682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线下点位</a:t>
            </a:r>
            <a:endParaRPr/>
          </a:p>
        </p:txBody>
      </p:sp>
      <p:sp>
        <p:nvSpPr>
          <p:cNvPr id="20" name="el-1789695670131-22"/>
          <p:cNvSpPr txBox="1"/>
          <p:nvPr/>
        </p:nvSpPr>
        <p:spPr>
          <a:xfrm>
            <a:off x="5218395" y="3288541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电梯、地铁、门店——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三米外要能看清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：通勤路上没人凑近看。</a:t>
            </a:r>
            <a:endParaRPr/>
          </a:p>
        </p:txBody>
      </p:sp>
      <p:sp>
        <p:nvSpPr>
          <p:cNvPr id="21" name="el-1789695670128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5670132-27"/>
          <p:cNvSpPr txBox="1"/>
          <p:nvPr/>
        </p:nvSpPr>
        <p:spPr>
          <a:xfrm>
            <a:off x="5218395" y="3888615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销售页头图</a:t>
            </a:r>
            <a:endParaRPr/>
          </a:p>
        </p:txBody>
      </p:sp>
      <p:sp>
        <p:nvSpPr>
          <p:cNvPr id="23" name="el-1789695670131-23"/>
          <p:cNvSpPr txBox="1"/>
          <p:nvPr/>
        </p:nvSpPr>
        <p:spPr>
          <a:xfrm>
            <a:off x="5218395" y="4250475"/>
            <a:ext cx="440427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预订页与详情页——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承接转化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：好看要能变成下单。</a:t>
            </a:r>
            <a:endParaRPr/>
          </a:p>
        </p:txBody>
      </p:sp>
      <p:sp>
        <p:nvSpPr>
          <p:cNvPr id="24" name="el-1789695670128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5670133-28"/>
          <p:cNvSpPr txBox="1"/>
          <p:nvPr/>
        </p:nvSpPr>
        <p:spPr>
          <a:xfrm>
            <a:off x="5218395" y="4850548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作品集</a:t>
            </a:r>
            <a:endParaRPr/>
          </a:p>
        </p:txBody>
      </p:sp>
      <p:sp>
        <p:nvSpPr>
          <p:cNvPr id="26" name="el-1789695670132-24"/>
          <p:cNvSpPr txBox="1"/>
          <p:nvPr/>
        </p:nvSpPr>
        <p:spPr>
          <a:xfrm>
            <a:off x="5218395" y="5212408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你的简历一页——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替你面试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：作品比绩点更有说服力。</a:t>
            </a:r>
            <a:endParaRPr/>
          </a:p>
        </p:txBody>
      </p:sp>
      <p:sp>
        <p:nvSpPr>
          <p:cNvPr id="27" name="el-178969567012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8" name="el-1789695670120-4"/>
          <p:cNvSpPr txBox="1"/>
          <p:nvPr/>
        </p:nvSpPr>
        <p:spPr>
          <a:xfrm>
            <a:off x="5472084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9" name="el-1789695670120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28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28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28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28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2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028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567028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567028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670293-19"/>
          <p:cNvSpPr txBox="1"/>
          <p:nvPr/>
        </p:nvSpPr>
        <p:spPr>
          <a:xfrm>
            <a:off x="1618845" y="1698413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海报的第一约束？</a:t>
            </a:r>
            <a:endParaRPr/>
          </a:p>
        </p:txBody>
      </p:sp>
      <p:sp>
        <p:nvSpPr>
          <p:cNvPr id="11" name="el-1789695670291-15"/>
          <p:cNvSpPr txBox="1"/>
          <p:nvPr/>
        </p:nvSpPr>
        <p:spPr>
          <a:xfrm>
            <a:off x="1618845" y="2117408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三秒法则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——三秒内说清一个信息：想全说的结果是谁也没记住。</a:t>
            </a:r>
            <a:endParaRPr/>
          </a:p>
        </p:txBody>
      </p:sp>
      <p:sp>
        <p:nvSpPr>
          <p:cNvPr id="12" name="el-178969567028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670293-20"/>
          <p:cNvSpPr txBox="1"/>
          <p:nvPr/>
        </p:nvSpPr>
        <p:spPr>
          <a:xfrm>
            <a:off x="1618845" y="2812559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盲评的权重逻辑？</a:t>
            </a:r>
            <a:endParaRPr/>
          </a:p>
        </p:txBody>
      </p:sp>
      <p:sp>
        <p:nvSpPr>
          <p:cNvPr id="14" name="el-1789695670292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传达五成、美观三成、规范两成——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清楚是及格线，美是加分项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9567028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670294-21"/>
          <p:cNvSpPr txBox="1"/>
          <p:nvPr/>
        </p:nvSpPr>
        <p:spPr>
          <a:xfrm>
            <a:off x="1618845" y="3926706"/>
            <a:ext cx="551657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三秒测试怎么做？</a:t>
            </a:r>
            <a:endParaRPr/>
          </a:p>
        </p:txBody>
      </p:sp>
      <p:sp>
        <p:nvSpPr>
          <p:cNvPr id="17" name="el-1789695670292-17"/>
          <p:cNvSpPr txBox="1"/>
          <p:nvPr/>
        </p:nvSpPr>
        <p:spPr>
          <a:xfrm>
            <a:off x="1618845" y="4345701"/>
            <a:ext cx="56660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作品匿名投影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3秒即切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——谁的海报让人喊「等等」，谁就赢了。</a:t>
            </a:r>
            <a:endParaRPr/>
          </a:p>
        </p:txBody>
      </p:sp>
      <p:sp>
        <p:nvSpPr>
          <p:cNvPr id="18" name="el-178969567028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670294-22"/>
          <p:cNvSpPr txBox="1"/>
          <p:nvPr/>
        </p:nvSpPr>
        <p:spPr>
          <a:xfrm>
            <a:off x="1618845" y="5040852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非科班怎么快速及格？</a:t>
            </a:r>
            <a:endParaRPr/>
          </a:p>
        </p:txBody>
      </p:sp>
      <p:sp>
        <p:nvSpPr>
          <p:cNvPr id="20" name="el-1789695670293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守纪律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——构图三分法、色彩三色内、字体可商用：不出错就是七十分。</a:t>
            </a:r>
            <a:endParaRPr/>
          </a:p>
        </p:txBody>
      </p:sp>
      <p:sp>
        <p:nvSpPr>
          <p:cNvPr id="21" name="el-178969567028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5670284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028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670363-4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67030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30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030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567030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567030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AI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出图</a:t>
            </a:r>
            <a:endParaRPr/>
          </a:p>
        </p:txBody>
      </p:sp>
      <p:sp>
        <p:nvSpPr>
          <p:cNvPr id="8" name="el-178969567030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GENERATE THE IMAGE</a:t>
            </a:r>
            <a:endParaRPr/>
          </a:p>
        </p:txBody>
      </p:sp>
      <p:sp>
        <p:nvSpPr>
          <p:cNvPr id="9" name="el-1789695670309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提示词</a:t>
            </a:r>
            <a:endParaRPr/>
          </a:p>
        </p:txBody>
      </p:sp>
      <p:sp>
        <p:nvSpPr>
          <p:cNvPr id="10" name="el-1789695670309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实操流程</a:t>
            </a:r>
            <a:endParaRPr/>
          </a:p>
        </p:txBody>
      </p:sp>
      <p:sp>
        <p:nvSpPr>
          <p:cNvPr id="11" name="el-1789695670310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抽卡逻辑</a:t>
            </a:r>
            <a:endParaRPr/>
          </a:p>
        </p:txBody>
      </p:sp>
      <p:sp>
        <p:nvSpPr>
          <p:cNvPr id="12" name="el-1789695670310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人工精修</a:t>
            </a:r>
            <a:endParaRPr/>
          </a:p>
        </p:txBody>
      </p:sp>
      <p:sp>
        <p:nvSpPr>
          <p:cNvPr id="13" name="el-178969567030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项目三</a:t>
            </a:r>
            <a:endParaRPr/>
          </a:p>
        </p:txBody>
      </p:sp>
      <p:sp>
        <p:nvSpPr>
          <p:cNvPr id="14" name="el-178969567030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31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325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325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325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325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0325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0317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0320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670320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670321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670321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670322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670315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67031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670318-10"/>
          <p:cNvSpPr txBox="1"/>
          <p:nvPr/>
        </p:nvSpPr>
        <p:spPr>
          <a:xfrm>
            <a:off x="1237940" y="457943"/>
            <a:ext cx="288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17" name="el-178969567031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提示词五要素：像点菜一样说话</a:t>
            </a:r>
            <a:endParaRPr/>
          </a:p>
        </p:txBody>
      </p:sp>
      <p:sp>
        <p:nvSpPr>
          <p:cNvPr id="18" name="el-1789695670328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素①</a:t>
            </a:r>
            <a:endParaRPr/>
          </a:p>
        </p:txBody>
      </p:sp>
      <p:sp>
        <p:nvSpPr>
          <p:cNvPr id="19" name="el-1789695670329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主体</a:t>
            </a:r>
            <a:endParaRPr/>
          </a:p>
        </p:txBody>
      </p:sp>
      <p:sp>
        <p:nvSpPr>
          <p:cNvPr id="20" name="el-1789695670329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画什么</a:t>
            </a:r>
            <a:endParaRPr/>
          </a:p>
        </p:txBody>
      </p:sp>
      <p:sp>
        <p:nvSpPr>
          <p:cNvPr id="21" name="el-1789695670326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「一只发光的纸灯笼」——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名词越具体越好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：主体含糊全图含糊。</a:t>
            </a:r>
            <a:endParaRPr/>
          </a:p>
        </p:txBody>
      </p:sp>
      <p:sp>
        <p:nvSpPr>
          <p:cNvPr id="22" name="el-1789695670329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素②</a:t>
            </a:r>
            <a:endParaRPr/>
          </a:p>
        </p:txBody>
      </p:sp>
      <p:sp>
        <p:nvSpPr>
          <p:cNvPr id="23" name="el-1789695670329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环境</a:t>
            </a:r>
            <a:endParaRPr/>
          </a:p>
        </p:txBody>
      </p:sp>
      <p:sp>
        <p:nvSpPr>
          <p:cNvPr id="24" name="el-1789695670329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在哪画</a:t>
            </a:r>
            <a:endParaRPr/>
          </a:p>
        </p:txBody>
      </p:sp>
      <p:sp>
        <p:nvSpPr>
          <p:cNvPr id="25" name="el-1789695670326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「古镇石桥夜色中」——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场景给画面坐标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：环境错了主体白搭。</a:t>
            </a:r>
            <a:endParaRPr/>
          </a:p>
        </p:txBody>
      </p:sp>
      <p:sp>
        <p:nvSpPr>
          <p:cNvPr id="26" name="el-1789695670330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素③</a:t>
            </a:r>
            <a:endParaRPr/>
          </a:p>
        </p:txBody>
      </p:sp>
      <p:sp>
        <p:nvSpPr>
          <p:cNvPr id="27" name="el-1789695670330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</a:t>
            </a:r>
            <a:endParaRPr/>
          </a:p>
        </p:txBody>
      </p:sp>
      <p:sp>
        <p:nvSpPr>
          <p:cNvPr id="28" name="el-1789695670330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怎么画</a:t>
            </a:r>
            <a:endParaRPr/>
          </a:p>
        </p:txBody>
      </p:sp>
      <p:sp>
        <p:nvSpPr>
          <p:cNvPr id="29" name="el-1789695670327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「国风水墨海报风」——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定调不靠形容词堆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：一个风格词胜过十个「唯美的」。</a:t>
            </a:r>
            <a:endParaRPr/>
          </a:p>
        </p:txBody>
      </p:sp>
      <p:sp>
        <p:nvSpPr>
          <p:cNvPr id="30" name="el-1789695670330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素④</a:t>
            </a:r>
            <a:endParaRPr/>
          </a:p>
        </p:txBody>
      </p:sp>
      <p:sp>
        <p:nvSpPr>
          <p:cNvPr id="31" name="el-1789695670330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光线</a:t>
            </a:r>
            <a:endParaRPr/>
          </a:p>
        </p:txBody>
      </p:sp>
      <p:sp>
        <p:nvSpPr>
          <p:cNvPr id="32" name="el-1789695670331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什么光</a:t>
            </a:r>
            <a:endParaRPr/>
          </a:p>
        </p:txBody>
      </p:sp>
      <p:sp>
        <p:nvSpPr>
          <p:cNvPr id="33" name="el-1789695670328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「暖光低饱和」——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光即情绪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：灯光节要暖、恐怖屋要冷。</a:t>
            </a:r>
            <a:endParaRPr/>
          </a:p>
        </p:txBody>
      </p:sp>
      <p:sp>
        <p:nvSpPr>
          <p:cNvPr id="34" name="el-1789695670331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素⑤</a:t>
            </a:r>
            <a:endParaRPr/>
          </a:p>
        </p:txBody>
      </p:sp>
      <p:sp>
        <p:nvSpPr>
          <p:cNvPr id="35" name="el-1789695670331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用途</a:t>
            </a:r>
            <a:endParaRPr/>
          </a:p>
        </p:txBody>
      </p:sp>
      <p:sp>
        <p:nvSpPr>
          <p:cNvPr id="36" name="el-1789695670331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干嘛用</a:t>
            </a:r>
            <a:endParaRPr/>
          </a:p>
        </p:txBody>
      </p:sp>
      <p:sp>
        <p:nvSpPr>
          <p:cNvPr id="37" name="el-1789695670328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「海报构图留白」——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给文字留位置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：忘了留白，排版全重来。</a:t>
            </a:r>
            <a:endParaRPr/>
          </a:p>
        </p:txBody>
      </p:sp>
      <p:sp>
        <p:nvSpPr>
          <p:cNvPr id="38" name="el-1789695670314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五要素齐上一句话——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提示词是产品需求单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：写清楚的人拿到想要的结果。</a:t>
            </a:r>
            <a:endParaRPr/>
          </a:p>
        </p:txBody>
      </p:sp>
      <p:sp>
        <p:nvSpPr>
          <p:cNvPr id="39" name="el-1789695670315-5"/>
          <p:cNvSpPr txBox="1"/>
          <p:nvPr/>
        </p:nvSpPr>
        <p:spPr>
          <a:xfrm>
            <a:off x="685629" y="6228650"/>
            <a:ext cx="240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40" name="el-1789695670315-6"/>
          <p:cNvSpPr txBox="1"/>
          <p:nvPr/>
        </p:nvSpPr>
        <p:spPr>
          <a:xfrm>
            <a:off x="5374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41" name="el-178969567031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50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670509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705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0506-11"/>
          <p:cNvSpPr txBox="1"/>
          <p:nvPr/>
        </p:nvSpPr>
        <p:spPr>
          <a:xfrm>
            <a:off x="1237940" y="457943"/>
            <a:ext cx="288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6" name="el-17896956705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实操流程：从想法到底图</a:t>
            </a:r>
            <a:endParaRPr/>
          </a:p>
        </p:txBody>
      </p:sp>
      <p:sp>
        <p:nvSpPr>
          <p:cNvPr id="7" name="el-1789695670507-12"/>
          <p:cNvSpPr txBox="1"/>
          <p:nvPr/>
        </p:nvSpPr>
        <p:spPr>
          <a:xfrm>
            <a:off x="685629" y="2281971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第一步 · 写词</a:t>
            </a:r>
            <a:endParaRPr/>
          </a:p>
        </p:txBody>
      </p:sp>
      <p:sp>
        <p:nvSpPr>
          <p:cNvPr id="8" name="el-1789695670505-7"/>
          <p:cNvSpPr txBox="1"/>
          <p:nvPr/>
        </p:nvSpPr>
        <p:spPr>
          <a:xfrm>
            <a:off x="685629" y="2681921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五要素拼成一段话——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先写中文想清楚再翻英文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：语言不是障碍，想法才是。</a:t>
            </a:r>
            <a:endParaRPr/>
          </a:p>
        </p:txBody>
      </p:sp>
      <p:sp>
        <p:nvSpPr>
          <p:cNvPr id="9" name="el-1789695670507-13"/>
          <p:cNvSpPr txBox="1"/>
          <p:nvPr/>
        </p:nvSpPr>
        <p:spPr>
          <a:xfrm>
            <a:off x="685629" y="336159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第二步 · 抽卡</a:t>
            </a:r>
            <a:endParaRPr/>
          </a:p>
        </p:txBody>
      </p:sp>
      <p:sp>
        <p:nvSpPr>
          <p:cNvPr id="10" name="el-1789695670505-8"/>
          <p:cNvSpPr txBox="1"/>
          <p:nvPr/>
        </p:nvSpPr>
        <p:spPr>
          <a:xfrm>
            <a:off x="685629" y="376154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一次出四张选一张——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不完美是常态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：抽三次不出，回去改词别硬抽。</a:t>
            </a:r>
            <a:endParaRPr/>
          </a:p>
        </p:txBody>
      </p:sp>
      <p:sp>
        <p:nvSpPr>
          <p:cNvPr id="11" name="el-1789695670507-14"/>
          <p:cNvSpPr txBox="1"/>
          <p:nvPr/>
        </p:nvSpPr>
        <p:spPr>
          <a:xfrm>
            <a:off x="685629" y="444122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第三步 · 定稿</a:t>
            </a:r>
            <a:endParaRPr/>
          </a:p>
        </p:txBody>
      </p:sp>
      <p:sp>
        <p:nvSpPr>
          <p:cNvPr id="12" name="el-1789695670506-9"/>
          <p:cNvSpPr txBox="1"/>
          <p:nvPr/>
        </p:nvSpPr>
        <p:spPr>
          <a:xfrm>
            <a:off x="685629" y="4841175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选中后放大重绘——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细节在这一步补齐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：手、文字、边缘是重灾区。</a:t>
            </a:r>
            <a:endParaRPr/>
          </a:p>
        </p:txBody>
      </p:sp>
      <p:sp>
        <p:nvSpPr>
          <p:cNvPr id="13" name="el-1789695670510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一段合格的提示词</a:t>
            </a:r>
            <a:endParaRPr/>
          </a:p>
        </p:txBody>
      </p:sp>
      <p:sp>
        <p:nvSpPr>
          <p:cNvPr id="14" name="el-1789695670510-17"/>
          <p:cNvSpPr txBox="1"/>
          <p:nvPr/>
        </p:nvSpPr>
        <p:spPr>
          <a:xfrm>
            <a:off x="7675231" y="3018932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一只发光的纸灯笼悬浮于古镇石桥夜色，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国风水墨海报风格，暖光低饱和，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画面下方大面积留白供标题排版</a:t>
            </a:r>
            <a:endParaRPr/>
          </a:p>
        </p:txBody>
      </p:sp>
      <p:sp>
        <p:nvSpPr>
          <p:cNvPr id="15" name="el-1789695670506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提示词的核心是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「说人话+要素全」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——不是咒语，是需求沟通。</a:t>
            </a:r>
            <a:endParaRPr/>
          </a:p>
        </p:txBody>
      </p:sp>
      <p:sp>
        <p:nvSpPr>
          <p:cNvPr id="16" name="el-1789695670502-3"/>
          <p:cNvSpPr txBox="1"/>
          <p:nvPr/>
        </p:nvSpPr>
        <p:spPr>
          <a:xfrm>
            <a:off x="685629" y="6228650"/>
            <a:ext cx="240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17" name="el-1789695670502-4"/>
          <p:cNvSpPr txBox="1"/>
          <p:nvPr/>
        </p:nvSpPr>
        <p:spPr>
          <a:xfrm>
            <a:off x="5374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8" name="el-17896956705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52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52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52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5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670523-9"/>
          <p:cNvSpPr txBox="1"/>
          <p:nvPr/>
        </p:nvSpPr>
        <p:spPr>
          <a:xfrm>
            <a:off x="1237940" y="457943"/>
            <a:ext cx="288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7" name="el-178969567052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抽卡哲学：改词优于硬抽</a:t>
            </a:r>
            <a:endParaRPr/>
          </a:p>
        </p:txBody>
      </p:sp>
      <p:sp>
        <p:nvSpPr>
          <p:cNvPr id="8" name="el-1789695670526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无效努力 · 硬抽</a:t>
            </a:r>
            <a:endParaRPr/>
          </a:p>
        </p:txBody>
      </p:sp>
      <p:sp>
        <p:nvSpPr>
          <p:cNvPr id="9" name="el-1789695670526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同一段词刷二十遍</a:t>
            </a:r>
            <a:endParaRPr/>
          </a:p>
        </p:txBody>
      </p:sp>
      <p:sp>
        <p:nvSpPr>
          <p:cNvPr id="10" name="el-1789695670525-11"/>
          <p:cNvSpPr txBox="1"/>
          <p:nvPr/>
        </p:nvSpPr>
        <p:spPr>
          <a:xfrm>
            <a:off x="685629" y="3520209"/>
            <a:ext cx="5232298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指望运气——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错的方向抽一百次还是错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：电费花了，图没成。</a:t>
            </a:r>
            <a:endParaRPr/>
          </a:p>
        </p:txBody>
      </p:sp>
      <p:sp>
        <p:nvSpPr>
          <p:cNvPr id="11" name="el-178969567052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有效迭代 · 改词</a:t>
            </a:r>
            <a:endParaRPr/>
          </a:p>
        </p:txBody>
      </p:sp>
      <p:sp>
        <p:nvSpPr>
          <p:cNvPr id="12" name="el-1789695670526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每次只改一个要素</a:t>
            </a:r>
            <a:endParaRPr/>
          </a:p>
        </p:txBody>
      </p:sp>
      <p:sp>
        <p:nvSpPr>
          <p:cNvPr id="13" name="el-1789695670525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主体不对改主体、光不对改光——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变量隔离才知哪错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：三轮内必有突破。</a:t>
            </a:r>
            <a:endParaRPr/>
          </a:p>
        </p:txBody>
      </p:sp>
      <p:sp>
        <p:nvSpPr>
          <p:cNvPr id="14" name="el-1789695670520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抽卡纪律：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同词不过三，改词再抽卡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——AI是工具，别把自己练成赌徒。</a:t>
            </a:r>
            <a:endParaRPr/>
          </a:p>
        </p:txBody>
      </p:sp>
      <p:sp>
        <p:nvSpPr>
          <p:cNvPr id="15" name="el-1789695670521-5"/>
          <p:cNvSpPr txBox="1"/>
          <p:nvPr/>
        </p:nvSpPr>
        <p:spPr>
          <a:xfrm>
            <a:off x="685629" y="6228650"/>
            <a:ext cx="240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16" name="el-1789695670521-6"/>
          <p:cNvSpPr txBox="1"/>
          <p:nvPr/>
        </p:nvSpPr>
        <p:spPr>
          <a:xfrm>
            <a:off x="5374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7" name="el-178969567052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53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537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670539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670541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542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0542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05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0539-9"/>
          <p:cNvSpPr txBox="1"/>
          <p:nvPr/>
        </p:nvSpPr>
        <p:spPr>
          <a:xfrm>
            <a:off x="1237940" y="457943"/>
            <a:ext cx="288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10" name="el-178969567053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人工精修：四个必查点</a:t>
            </a:r>
            <a:endParaRPr/>
          </a:p>
        </p:txBody>
      </p:sp>
      <p:sp>
        <p:nvSpPr>
          <p:cNvPr id="11" name="el-1789695670539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精修图谱</a:t>
            </a:r>
            <a:endParaRPr/>
          </a:p>
        </p:txBody>
      </p:sp>
      <p:sp>
        <p:nvSpPr>
          <p:cNvPr id="12" name="el-1789695670540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AI不管的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你来兜底</a:t>
            </a:r>
            <a:endParaRPr/>
          </a:p>
        </p:txBody>
      </p:sp>
      <p:sp>
        <p:nvSpPr>
          <p:cNvPr id="13" name="el-1789695670539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AI出图九成可用，一成硬伤——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四个部位是重灾区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，精修全在它们身上。</a:t>
            </a:r>
            <a:endParaRPr/>
          </a:p>
        </p:txBody>
      </p:sp>
      <p:sp>
        <p:nvSpPr>
          <p:cNvPr id="14" name="el-1789695670540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人干最后百分之十的活。</a:t>
            </a:r>
            <a:endParaRPr/>
          </a:p>
        </p:txBody>
      </p:sp>
      <p:sp>
        <p:nvSpPr>
          <p:cNvPr id="15" name="el-1789695670543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5670547-25"/>
          <p:cNvSpPr txBox="1"/>
          <p:nvPr/>
        </p:nvSpPr>
        <p:spPr>
          <a:xfrm>
            <a:off x="5218395" y="1964749"/>
            <a:ext cx="51951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文字区</a:t>
            </a:r>
            <a:endParaRPr/>
          </a:p>
        </p:txBody>
      </p:sp>
      <p:sp>
        <p:nvSpPr>
          <p:cNvPr id="17" name="el-1789695670546-21"/>
          <p:cNvSpPr txBox="1"/>
          <p:nvPr/>
        </p:nvSpPr>
        <p:spPr>
          <a:xfrm>
            <a:off x="5218395" y="2326608"/>
            <a:ext cx="540671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AI画的文字必乱——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标题必须后期加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：留白在这时就派上用场。</a:t>
            </a:r>
            <a:endParaRPr/>
          </a:p>
        </p:txBody>
      </p:sp>
      <p:sp>
        <p:nvSpPr>
          <p:cNvPr id="18" name="el-1789695670543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5670547-26"/>
          <p:cNvSpPr txBox="1"/>
          <p:nvPr/>
        </p:nvSpPr>
        <p:spPr>
          <a:xfrm>
            <a:off x="5218395" y="2926682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手与肢体</a:t>
            </a:r>
            <a:endParaRPr/>
          </a:p>
        </p:txBody>
      </p:sp>
      <p:sp>
        <p:nvSpPr>
          <p:cNvPr id="20" name="el-1789695670546-22"/>
          <p:cNvSpPr txBox="1"/>
          <p:nvPr/>
        </p:nvSpPr>
        <p:spPr>
          <a:xfrm>
            <a:off x="5218395" y="3288541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多指、断肢高发——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局部重绘修补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：遮住不行，改掉才行。</a:t>
            </a:r>
            <a:endParaRPr/>
          </a:p>
        </p:txBody>
      </p:sp>
      <p:sp>
        <p:nvSpPr>
          <p:cNvPr id="21" name="el-1789695670543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5670548-27"/>
          <p:cNvSpPr txBox="1"/>
          <p:nvPr/>
        </p:nvSpPr>
        <p:spPr>
          <a:xfrm>
            <a:off x="5218395" y="3888615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边缘构图</a:t>
            </a:r>
            <a:endParaRPr/>
          </a:p>
        </p:txBody>
      </p:sp>
      <p:sp>
        <p:nvSpPr>
          <p:cNvPr id="23" name="el-1789695670546-23"/>
          <p:cNvSpPr txBox="1"/>
          <p:nvPr/>
        </p:nvSpPr>
        <p:spPr>
          <a:xfrm>
            <a:off x="5218395" y="4250475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主体顶边、重心跑偏——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裁切二次构图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：三分法补救。</a:t>
            </a:r>
            <a:endParaRPr/>
          </a:p>
        </p:txBody>
      </p:sp>
      <p:sp>
        <p:nvSpPr>
          <p:cNvPr id="24" name="el-1789695670543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5670548-28"/>
          <p:cNvSpPr txBox="1"/>
          <p:nvPr/>
        </p:nvSpPr>
        <p:spPr>
          <a:xfrm>
            <a:off x="5218395" y="4850548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色调统一</a:t>
            </a:r>
            <a:endParaRPr/>
          </a:p>
        </p:txBody>
      </p:sp>
      <p:sp>
        <p:nvSpPr>
          <p:cNvPr id="26" name="el-1789695670547-24"/>
          <p:cNvSpPr txBox="1"/>
          <p:nvPr/>
        </p:nvSpPr>
        <p:spPr>
          <a:xfrm>
            <a:off x="5218395" y="5212408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局部色温打架——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统一滤镜收尾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：一张图一个滤镜，别贪多。</a:t>
            </a:r>
            <a:endParaRPr/>
          </a:p>
        </p:txBody>
      </p:sp>
      <p:sp>
        <p:nvSpPr>
          <p:cNvPr id="27" name="el-1789695670535-3"/>
          <p:cNvSpPr txBox="1"/>
          <p:nvPr/>
        </p:nvSpPr>
        <p:spPr>
          <a:xfrm>
            <a:off x="685629" y="6228650"/>
            <a:ext cx="240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28" name="el-1789695670536-4"/>
          <p:cNvSpPr txBox="1"/>
          <p:nvPr/>
        </p:nvSpPr>
        <p:spPr>
          <a:xfrm>
            <a:off x="5374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9" name="el-178969567053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70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703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670711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670707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670712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5670707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670712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5670706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6707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5670705-9"/>
          <p:cNvSpPr txBox="1"/>
          <p:nvPr/>
        </p:nvSpPr>
        <p:spPr>
          <a:xfrm>
            <a:off x="1237940" y="457943"/>
            <a:ext cx="288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12" name="el-17896956707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先算账：一张主视觉的成本</a:t>
            </a:r>
            <a:endParaRPr/>
          </a:p>
        </p:txBody>
      </p:sp>
      <p:sp>
        <p:nvSpPr>
          <p:cNvPr id="13" name="el-1789695670708-15"/>
          <p:cNvSpPr txBox="1"/>
          <p:nvPr/>
        </p:nvSpPr>
        <p:spPr>
          <a:xfrm>
            <a:off x="685629" y="2845888"/>
            <a:ext cx="433865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传统：设计师出一张海报（示意）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2000元</a:t>
            </a:r>
            <a:endParaRPr/>
          </a:p>
        </p:txBody>
      </p:sp>
      <p:sp>
        <p:nvSpPr>
          <p:cNvPr id="14" name="el-1789695670711-19"/>
          <p:cNvSpPr txBox="1"/>
          <p:nvPr/>
        </p:nvSpPr>
        <p:spPr>
          <a:xfrm>
            <a:off x="685629" y="3322019"/>
            <a:ext cx="2671815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10元</a:t>
            </a:r>
            <a:endParaRPr/>
          </a:p>
        </p:txBody>
      </p:sp>
      <p:sp>
        <p:nvSpPr>
          <p:cNvPr id="15" name="el-1789695670705-10"/>
          <p:cNvSpPr txBox="1"/>
          <p:nvPr/>
        </p:nvSpPr>
        <p:spPr>
          <a:xfrm>
            <a:off x="685629" y="4312372"/>
            <a:ext cx="42870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AI出图+人工精修（学生实训近乎零成本）</a:t>
            </a:r>
            <a:endParaRPr/>
          </a:p>
        </p:txBody>
      </p:sp>
      <p:sp>
        <p:nvSpPr>
          <p:cNvPr id="16" name="el-1789695670705-11"/>
          <p:cNvSpPr txBox="1"/>
          <p:nvPr/>
        </p:nvSpPr>
        <p:spPr>
          <a:xfrm>
            <a:off x="5923069" y="1737545"/>
            <a:ext cx="6129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成本从2000元到10元</a:t>
            </a:r>
            <a:endParaRPr/>
          </a:p>
        </p:txBody>
      </p:sp>
      <p:sp>
        <p:nvSpPr>
          <p:cNvPr id="17" name="el-1789695670711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5670709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绘制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底图分钟级生成——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「会画」不再是门槛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：会想变成新门槛。</a:t>
            </a:r>
            <a:endParaRPr/>
          </a:p>
        </p:txBody>
      </p:sp>
      <p:sp>
        <p:nvSpPr>
          <p:cNvPr id="19" name="el-1789695670712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5670710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迭代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改词重出只要几分钟——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方案改十版不心疼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：比稿时代结束。</a:t>
            </a:r>
            <a:endParaRPr/>
          </a:p>
        </p:txBody>
      </p:sp>
      <p:sp>
        <p:nvSpPr>
          <p:cNvPr id="21" name="el-1789695670712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5670710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选图、精修、排版——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审美判断是新的时薪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：这十元八元花在眼睛上。</a:t>
            </a:r>
            <a:endParaRPr/>
          </a:p>
        </p:txBody>
      </p:sp>
      <p:sp>
        <p:nvSpPr>
          <p:cNvPr id="23" name="el-1789695670705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成本塌方改变行业结构——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设计从手艺活变成判断活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：你的竞争力从手移到了眼。</a:t>
            </a:r>
            <a:endParaRPr/>
          </a:p>
        </p:txBody>
      </p:sp>
      <p:sp>
        <p:nvSpPr>
          <p:cNvPr id="24" name="el-1789695670702-3"/>
          <p:cNvSpPr txBox="1"/>
          <p:nvPr/>
        </p:nvSpPr>
        <p:spPr>
          <a:xfrm>
            <a:off x="685629" y="6228650"/>
            <a:ext cx="240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25" name="el-1789695670702-4"/>
          <p:cNvSpPr txBox="1"/>
          <p:nvPr/>
        </p:nvSpPr>
        <p:spPr>
          <a:xfrm>
            <a:off x="5374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6" name="el-17896956707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72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724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727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728-13"/>
          <p:cNvCxnSpPr/>
          <p:nvPr/>
        </p:nvCxnSpPr>
        <p:spPr>
          <a:xfrm>
            <a:off x="4627993" y="4064784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7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0726-9"/>
          <p:cNvSpPr txBox="1"/>
          <p:nvPr/>
        </p:nvSpPr>
        <p:spPr>
          <a:xfrm>
            <a:off x="1237940" y="457943"/>
            <a:ext cx="288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8" name="el-178969567072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AI绘图现状：三组数据</a:t>
            </a:r>
            <a:endParaRPr/>
          </a:p>
        </p:txBody>
      </p:sp>
      <p:sp>
        <p:nvSpPr>
          <p:cNvPr id="9" name="el-1789695670726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一张可用底图的平均生成耗时</a:t>
            </a:r>
            <a:endParaRPr/>
          </a:p>
        </p:txBody>
      </p:sp>
      <p:sp>
        <p:nvSpPr>
          <p:cNvPr id="10" name="el-1789695670726-11"/>
          <p:cNvSpPr txBox="1"/>
          <p:nvPr/>
        </p:nvSpPr>
        <p:spPr>
          <a:xfrm>
            <a:off x="685629" y="3043036"/>
            <a:ext cx="4015117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30秒</a:t>
            </a:r>
            <a:endParaRPr/>
          </a:p>
        </p:txBody>
      </p:sp>
      <p:sp>
        <p:nvSpPr>
          <p:cNvPr id="11" name="el-1789695670726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从想法到初稿半分钟——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「画得慢」不再是借口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：想法贫瘠才是。</a:t>
            </a:r>
            <a:endParaRPr/>
          </a:p>
        </p:txBody>
      </p:sp>
      <p:sp>
        <p:nvSpPr>
          <p:cNvPr id="12" name="el-1789695670728-14"/>
          <p:cNvSpPr txBox="1"/>
          <p:nvPr/>
        </p:nvSpPr>
        <p:spPr>
          <a:xfrm>
            <a:off x="4627993" y="2366186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4张</a:t>
            </a:r>
            <a:endParaRPr/>
          </a:p>
        </p:txBody>
      </p:sp>
      <p:sp>
        <p:nvSpPr>
          <p:cNvPr id="13" name="el-1789695670732-20"/>
          <p:cNvSpPr txBox="1"/>
          <p:nvPr/>
        </p:nvSpPr>
        <p:spPr>
          <a:xfrm>
            <a:off x="6075431" y="2328096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一次生成的候选数</a:t>
            </a:r>
            <a:endParaRPr/>
          </a:p>
        </p:txBody>
      </p:sp>
      <p:sp>
        <p:nvSpPr>
          <p:cNvPr id="14" name="el-1789695670731-17"/>
          <p:cNvSpPr txBox="1"/>
          <p:nvPr/>
        </p:nvSpPr>
        <p:spPr>
          <a:xfrm>
            <a:off x="6075431" y="2680433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四选一加改词迭代——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合格底图平均三轮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：快不等于一蹴而就。</a:t>
            </a:r>
            <a:endParaRPr/>
          </a:p>
        </p:txBody>
      </p:sp>
      <p:sp>
        <p:nvSpPr>
          <p:cNvPr id="15" name="el-1789695670729-15"/>
          <p:cNvSpPr txBox="1"/>
          <p:nvPr/>
        </p:nvSpPr>
        <p:spPr>
          <a:xfrm>
            <a:off x="4627993" y="3313092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9成</a:t>
            </a:r>
            <a:endParaRPr/>
          </a:p>
        </p:txBody>
      </p:sp>
      <p:sp>
        <p:nvSpPr>
          <p:cNvPr id="16" name="el-1789695670732-21"/>
          <p:cNvSpPr txBox="1"/>
          <p:nvPr/>
        </p:nvSpPr>
        <p:spPr>
          <a:xfrm>
            <a:off x="6075431" y="3275001"/>
            <a:ext cx="552813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AI图需要人工干预的比例</a:t>
            </a:r>
            <a:endParaRPr/>
          </a:p>
        </p:txBody>
      </p:sp>
      <p:sp>
        <p:nvSpPr>
          <p:cNvPr id="17" name="el-1789695670731-18"/>
          <p:cNvSpPr txBox="1"/>
          <p:nvPr/>
        </p:nvSpPr>
        <p:spPr>
          <a:xfrm>
            <a:off x="6075431" y="3627338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文字、手部、边缘是重灾区——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精修不可省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：纯出图直用是外行。</a:t>
            </a:r>
            <a:endParaRPr/>
          </a:p>
        </p:txBody>
      </p:sp>
      <p:sp>
        <p:nvSpPr>
          <p:cNvPr id="18" name="el-1789695670729-16"/>
          <p:cNvSpPr txBox="1"/>
          <p:nvPr/>
        </p:nvSpPr>
        <p:spPr>
          <a:xfrm>
            <a:off x="4627993" y="4259997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0张</a:t>
            </a:r>
            <a:endParaRPr/>
          </a:p>
        </p:txBody>
      </p:sp>
      <p:sp>
        <p:nvSpPr>
          <p:cNvPr id="19" name="el-1789695670732-22"/>
          <p:cNvSpPr txBox="1"/>
          <p:nvPr/>
        </p:nvSpPr>
        <p:spPr>
          <a:xfrm>
            <a:off x="6075431" y="4221907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AI能直接生成的成品海报</a:t>
            </a:r>
            <a:endParaRPr/>
          </a:p>
        </p:txBody>
      </p:sp>
      <p:sp>
        <p:nvSpPr>
          <p:cNvPr id="20" name="el-1789695670732-19"/>
          <p:cNvSpPr txBox="1"/>
          <p:nvPr/>
        </p:nvSpPr>
        <p:spPr>
          <a:xfrm>
            <a:off x="6075431" y="4574244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海报=图+文案+排版的系统工程——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AI只是起点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：判断和组合仍是人的活。</a:t>
            </a:r>
            <a:endParaRPr/>
          </a:p>
        </p:txBody>
      </p:sp>
      <p:sp>
        <p:nvSpPr>
          <p:cNvPr id="21" name="el-1789695670723-3"/>
          <p:cNvSpPr txBox="1"/>
          <p:nvPr/>
        </p:nvSpPr>
        <p:spPr>
          <a:xfrm>
            <a:off x="685629" y="6228650"/>
            <a:ext cx="240432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AI出图</a:t>
            </a:r>
            <a:endParaRPr/>
          </a:p>
        </p:txBody>
      </p:sp>
      <p:sp>
        <p:nvSpPr>
          <p:cNvPr id="22" name="el-1789695670723-4"/>
          <p:cNvSpPr txBox="1"/>
          <p:nvPr/>
        </p:nvSpPr>
        <p:spPr>
          <a:xfrm>
            <a:off x="5374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072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74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74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74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74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7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074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5670741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AI出图：四问四答</a:t>
            </a:r>
            <a:endParaRPr/>
          </a:p>
        </p:txBody>
      </p:sp>
      <p:sp>
        <p:nvSpPr>
          <p:cNvPr id="9" name="el-178969567074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670750-19"/>
          <p:cNvSpPr txBox="1"/>
          <p:nvPr/>
        </p:nvSpPr>
        <p:spPr>
          <a:xfrm>
            <a:off x="1618845" y="1698413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提示词五要素？</a:t>
            </a:r>
            <a:endParaRPr/>
          </a:p>
        </p:txBody>
      </p:sp>
      <p:sp>
        <p:nvSpPr>
          <p:cNvPr id="11" name="el-1789695670749-15"/>
          <p:cNvSpPr txBox="1"/>
          <p:nvPr/>
        </p:nvSpPr>
        <p:spPr>
          <a:xfrm>
            <a:off x="1618845" y="2117408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主体、环境、风格、光线、用途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——像点菜一样说清需求，不是念咒语。</a:t>
            </a:r>
            <a:endParaRPr/>
          </a:p>
        </p:txBody>
      </p:sp>
      <p:sp>
        <p:nvSpPr>
          <p:cNvPr id="12" name="el-178969567074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670750-20"/>
          <p:cNvSpPr txBox="1"/>
          <p:nvPr/>
        </p:nvSpPr>
        <p:spPr>
          <a:xfrm>
            <a:off x="1618845" y="2812559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抽卡抽不出来怎么办？</a:t>
            </a:r>
            <a:endParaRPr/>
          </a:p>
        </p:txBody>
      </p:sp>
      <p:sp>
        <p:nvSpPr>
          <p:cNvPr id="14" name="el-1789695670749-16"/>
          <p:cNvSpPr txBox="1"/>
          <p:nvPr/>
        </p:nvSpPr>
        <p:spPr>
          <a:xfrm>
            <a:off x="1618845" y="3231554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同词不过三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——改一个要素再抽：变量隔离才知道哪错。</a:t>
            </a:r>
            <a:endParaRPr/>
          </a:p>
        </p:txBody>
      </p:sp>
      <p:sp>
        <p:nvSpPr>
          <p:cNvPr id="15" name="el-178969567074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670751-21"/>
          <p:cNvSpPr txBox="1"/>
          <p:nvPr/>
        </p:nvSpPr>
        <p:spPr>
          <a:xfrm>
            <a:off x="1618845" y="3926706"/>
            <a:ext cx="58421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AI出图的四个重灾区？</a:t>
            </a:r>
            <a:endParaRPr/>
          </a:p>
        </p:txBody>
      </p:sp>
      <p:sp>
        <p:nvSpPr>
          <p:cNvPr id="17" name="el-1789695670750-17"/>
          <p:cNvSpPr txBox="1"/>
          <p:nvPr/>
        </p:nvSpPr>
        <p:spPr>
          <a:xfrm>
            <a:off x="1618845" y="4345701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文字、手、构图边缘、色调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——标题必后期加，肢体必局部重绘。</a:t>
            </a:r>
            <a:endParaRPr/>
          </a:p>
        </p:txBody>
      </p:sp>
      <p:sp>
        <p:nvSpPr>
          <p:cNvPr id="18" name="el-178969567074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670751-22"/>
          <p:cNvSpPr txBox="1"/>
          <p:nvPr/>
        </p:nvSpPr>
        <p:spPr>
          <a:xfrm>
            <a:off x="1618845" y="5040852"/>
            <a:ext cx="500235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AI时代设计的门槛变成什么？</a:t>
            </a:r>
            <a:endParaRPr/>
          </a:p>
        </p:txBody>
      </p:sp>
      <p:sp>
        <p:nvSpPr>
          <p:cNvPr id="20" name="el-1789695670750-18"/>
          <p:cNvSpPr txBox="1"/>
          <p:nvPr/>
        </p:nvSpPr>
        <p:spPr>
          <a:xfrm>
            <a:off x="1618845" y="5459847"/>
            <a:ext cx="499949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从「会画」变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「会想+会选」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——审美判断是新的时薪。</a:t>
            </a:r>
            <a:endParaRPr/>
          </a:p>
        </p:txBody>
      </p:sp>
      <p:sp>
        <p:nvSpPr>
          <p:cNvPr id="21" name="el-178969567074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5670742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074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670985-18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67091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90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091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5670911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567091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排版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规范</a:t>
            </a:r>
            <a:endParaRPr/>
          </a:p>
        </p:txBody>
      </p:sp>
      <p:sp>
        <p:nvSpPr>
          <p:cNvPr id="8" name="el-178969567091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TYPOGRAPHY &amp; LAYOUT</a:t>
            </a:r>
            <a:endParaRPr/>
          </a:p>
        </p:txBody>
      </p:sp>
      <p:sp>
        <p:nvSpPr>
          <p:cNvPr id="9" name="el-178969567091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构图三式</a:t>
            </a:r>
            <a:endParaRPr/>
          </a:p>
        </p:txBody>
      </p:sp>
      <p:sp>
        <p:nvSpPr>
          <p:cNvPr id="10" name="el-178969567091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字体搭配</a:t>
            </a:r>
            <a:endParaRPr/>
          </a:p>
        </p:txBody>
      </p:sp>
      <p:sp>
        <p:nvSpPr>
          <p:cNvPr id="11" name="el-178969567091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色彩纪律</a:t>
            </a:r>
            <a:endParaRPr/>
          </a:p>
        </p:txBody>
      </p:sp>
      <p:sp>
        <p:nvSpPr>
          <p:cNvPr id="12" name="el-178969567091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系列延展</a:t>
            </a:r>
            <a:endParaRPr/>
          </a:p>
        </p:txBody>
      </p:sp>
      <p:sp>
        <p:nvSpPr>
          <p:cNvPr id="13" name="el-178969567090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项目三</a:t>
            </a:r>
            <a:endParaRPr/>
          </a:p>
        </p:txBody>
      </p:sp>
      <p:sp>
        <p:nvSpPr>
          <p:cNvPr id="14" name="el-178969567090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93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0932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093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0930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09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093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8" name="el-178969567092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构图三式：够用的三种骨架</a:t>
            </a:r>
            <a:endParaRPr/>
          </a:p>
        </p:txBody>
      </p:sp>
      <p:sp>
        <p:nvSpPr>
          <p:cNvPr id="9" name="el-1789695670934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式一 · 大图底</a:t>
            </a:r>
            <a:endParaRPr/>
          </a:p>
        </p:txBody>
      </p:sp>
      <p:sp>
        <p:nvSpPr>
          <p:cNvPr id="10" name="el-1789695670934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图做背景字在上</a:t>
            </a:r>
            <a:endParaRPr/>
          </a:p>
        </p:txBody>
      </p:sp>
      <p:sp>
        <p:nvSpPr>
          <p:cNvPr id="11" name="el-1789695670934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最稳</a:t>
            </a:r>
            <a:endParaRPr/>
          </a:p>
        </p:txBody>
      </p:sp>
      <p:sp>
        <p:nvSpPr>
          <p:cNvPr id="12" name="el-1789695670934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式二 · 分栏式</a:t>
            </a:r>
            <a:endParaRPr/>
          </a:p>
        </p:txBody>
      </p:sp>
      <p:sp>
        <p:nvSpPr>
          <p:cNvPr id="13" name="el-1789695670935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上图下文两分</a:t>
            </a:r>
            <a:endParaRPr/>
          </a:p>
        </p:txBody>
      </p:sp>
      <p:sp>
        <p:nvSpPr>
          <p:cNvPr id="14" name="el-1789695670935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最清晰</a:t>
            </a:r>
            <a:endParaRPr/>
          </a:p>
        </p:txBody>
      </p:sp>
      <p:sp>
        <p:nvSpPr>
          <p:cNvPr id="15" name="el-1789695670935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式三 · 蒙版式</a:t>
            </a:r>
            <a:endParaRPr/>
          </a:p>
        </p:txBody>
      </p:sp>
      <p:sp>
        <p:nvSpPr>
          <p:cNvPr id="16" name="el-1789695670935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字图交融一体</a:t>
            </a:r>
            <a:endParaRPr/>
          </a:p>
        </p:txBody>
      </p:sp>
      <p:sp>
        <p:nvSpPr>
          <p:cNvPr id="17" name="el-1789695670935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最出彩</a:t>
            </a:r>
            <a:endParaRPr/>
          </a:p>
        </p:txBody>
      </p:sp>
      <p:sp>
        <p:nvSpPr>
          <p:cNvPr id="18" name="el-1789695670931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选式建议</a:t>
            </a:r>
            <a:endParaRPr/>
          </a:p>
        </p:txBody>
      </p:sp>
      <p:sp>
        <p:nvSpPr>
          <p:cNvPr id="19" name="el-1789695670931-8"/>
          <p:cNvSpPr txBox="1"/>
          <p:nvPr/>
        </p:nvSpPr>
        <p:spPr>
          <a:xfrm>
            <a:off x="1753799" y="4959910"/>
            <a:ext cx="80767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实训建议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从式一起步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——稳过及格线再碰式三：构图是骨架，骨架先稳后飘。</a:t>
            </a:r>
            <a:endParaRPr/>
          </a:p>
        </p:txBody>
      </p:sp>
      <p:sp>
        <p:nvSpPr>
          <p:cNvPr id="20" name="el-178969567092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21" name="el-1789695670928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2" name="el-178969567092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3" name="el-1789695670939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5670939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670940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670940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670940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670941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5670941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5670941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5670941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5670938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大图铺满出血</a:t>
            </a:r>
            <a:endParaRPr/>
          </a:p>
        </p:txBody>
      </p:sp>
      <p:sp>
        <p:nvSpPr>
          <p:cNvPr id="33" name="el-1789695670938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字压在留白处</a:t>
            </a:r>
            <a:endParaRPr/>
          </a:p>
        </p:txBody>
      </p:sp>
      <p:sp>
        <p:nvSpPr>
          <p:cNvPr id="34" name="el-1789695670938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适合氛围型海报</a:t>
            </a:r>
            <a:endParaRPr/>
          </a:p>
        </p:txBody>
      </p:sp>
      <p:sp>
        <p:nvSpPr>
          <p:cNvPr id="35" name="el-1789695670938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上七分图下三分文</a:t>
            </a:r>
            <a:endParaRPr/>
          </a:p>
        </p:txBody>
      </p:sp>
      <p:sp>
        <p:nvSpPr>
          <p:cNvPr id="36" name="el-1789695670938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信息层次分明</a:t>
            </a:r>
            <a:endParaRPr/>
          </a:p>
        </p:txBody>
      </p:sp>
      <p:sp>
        <p:nvSpPr>
          <p:cNvPr id="37" name="el-1789695670938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适合活动通知型</a:t>
            </a:r>
            <a:endParaRPr/>
          </a:p>
        </p:txBody>
      </p:sp>
      <p:sp>
        <p:nvSpPr>
          <p:cNvPr id="38" name="el-1789695670939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文字与图互动</a:t>
            </a:r>
            <a:endParaRPr/>
          </a:p>
        </p:txBody>
      </p:sp>
      <p:sp>
        <p:nvSpPr>
          <p:cNvPr id="39" name="el-1789695670939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设计感强难度高</a:t>
            </a:r>
            <a:endParaRPr/>
          </a:p>
        </p:txBody>
      </p:sp>
      <p:sp>
        <p:nvSpPr>
          <p:cNvPr id="40" name="el-1789695670939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适合品牌形象型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095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670956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709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095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6" name="el-178969567095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字体搭配：一主一辅一正文</a:t>
            </a:r>
            <a:endParaRPr/>
          </a:p>
        </p:txBody>
      </p:sp>
      <p:sp>
        <p:nvSpPr>
          <p:cNvPr id="7" name="el-1789695670954-12"/>
          <p:cNvSpPr txBox="1"/>
          <p:nvPr/>
        </p:nvSpPr>
        <p:spPr>
          <a:xfrm>
            <a:off x="685629" y="2451890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主字体 · 标题</a:t>
            </a:r>
            <a:endParaRPr/>
          </a:p>
        </p:txBody>
      </p:sp>
      <p:sp>
        <p:nvSpPr>
          <p:cNvPr id="8" name="el-1789695670953-7"/>
          <p:cNvSpPr txBox="1"/>
          <p:nvPr/>
        </p:nvSpPr>
        <p:spPr>
          <a:xfrm>
            <a:off x="685629" y="2851840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书法体或粗宋——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一眼定性格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：文旅海报的「气质担当」，全图只用一处。</a:t>
            </a:r>
            <a:endParaRPr/>
          </a:p>
        </p:txBody>
      </p:sp>
      <p:sp>
        <p:nvSpPr>
          <p:cNvPr id="9" name="el-1789695670955-13"/>
          <p:cNvSpPr txBox="1"/>
          <p:nvPr/>
        </p:nvSpPr>
        <p:spPr>
          <a:xfrm>
            <a:off x="685629" y="3531517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辅字体 · 强调</a:t>
            </a:r>
            <a:endParaRPr/>
          </a:p>
        </p:txBody>
      </p:sp>
      <p:sp>
        <p:nvSpPr>
          <p:cNvPr id="10" name="el-1789695670953-8"/>
          <p:cNvSpPr txBox="1"/>
          <p:nvPr/>
        </p:nvSpPr>
        <p:spPr>
          <a:xfrm>
            <a:off x="685629" y="3931467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黑体变体——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管数字与卖点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：与主字体拉开对比，信息才跳出来。</a:t>
            </a:r>
            <a:endParaRPr/>
          </a:p>
        </p:txBody>
      </p:sp>
      <p:sp>
        <p:nvSpPr>
          <p:cNvPr id="11" name="el-1789695670955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正文字 · 说明</a:t>
            </a:r>
            <a:endParaRPr/>
          </a:p>
        </p:txBody>
      </p:sp>
      <p:sp>
        <p:nvSpPr>
          <p:cNvPr id="12" name="el-1789695670954-9"/>
          <p:cNvSpPr txBox="1"/>
          <p:nvPr/>
        </p:nvSpPr>
        <p:spPr>
          <a:xfrm>
            <a:off x="685629" y="4671255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细黑或宋体——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安静好读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：小字不抢戏，看得清就是胜利。</a:t>
            </a:r>
            <a:endParaRPr/>
          </a:p>
        </p:txBody>
      </p:sp>
      <p:sp>
        <p:nvSpPr>
          <p:cNvPr id="13" name="el-1789695670957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一套文旅字体方案</a:t>
            </a:r>
            <a:endParaRPr/>
          </a:p>
        </p:txBody>
      </p:sp>
      <p:sp>
        <p:nvSpPr>
          <p:cNvPr id="14" name="el-1789695670957-17"/>
          <p:cNvSpPr txBox="1"/>
          <p:nvPr/>
        </p:nvSpPr>
        <p:spPr>
          <a:xfrm>
            <a:off x="7675231" y="3018932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标题：书法体「夜航乌镇」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强调：粗黑「11.11 灯光节」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正文：细黑「凭票入场，一人一码」</a:t>
            </a:r>
            <a:endParaRPr/>
          </a:p>
        </p:txBody>
      </p:sp>
      <p:sp>
        <p:nvSpPr>
          <p:cNvPr id="15" name="el-1789695670954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字体纪律：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一张海报最多三种字体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——免费可商用是底线，版权红线一票否决。</a:t>
            </a:r>
            <a:endParaRPr/>
          </a:p>
        </p:txBody>
      </p:sp>
      <p:sp>
        <p:nvSpPr>
          <p:cNvPr id="16" name="el-178969567095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17" name="el-1789695670950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8" name="el-178969567095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1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12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123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1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67112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7" name="el-178969567112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色彩：纪律比技巧重要</a:t>
            </a:r>
            <a:endParaRPr/>
          </a:p>
        </p:txBody>
      </p:sp>
      <p:sp>
        <p:nvSpPr>
          <p:cNvPr id="8" name="el-178969567112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失控配色 · 大盘</a:t>
            </a:r>
            <a:endParaRPr/>
          </a:p>
        </p:txBody>
      </p:sp>
      <p:sp>
        <p:nvSpPr>
          <p:cNvPr id="9" name="el-1789695671128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什么颜色都想用</a:t>
            </a:r>
            <a:endParaRPr/>
          </a:p>
        </p:txBody>
      </p:sp>
      <p:sp>
        <p:nvSpPr>
          <p:cNvPr id="10" name="el-178969567112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彩虹渐变、饱和度拉满、图文同色——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眼睛不知看哪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：热闹是混乱的别名。</a:t>
            </a:r>
            <a:endParaRPr/>
          </a:p>
        </p:txBody>
      </p:sp>
      <p:sp>
        <p:nvSpPr>
          <p:cNvPr id="11" name="el-178969567112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克制配色 · 一主二辅</a:t>
            </a:r>
            <a:endParaRPr/>
          </a:p>
        </p:txBody>
      </p:sp>
      <p:sp>
        <p:nvSpPr>
          <p:cNvPr id="12" name="el-1789695671128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定一个情绪用到底</a:t>
            </a:r>
            <a:endParaRPr/>
          </a:p>
        </p:txBody>
      </p:sp>
      <p:sp>
        <p:nvSpPr>
          <p:cNvPr id="13" name="el-178969567112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主色定情绪、辅色做层次、无彩色做喘息——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统一即高级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：少即是多。</a:t>
            </a:r>
            <a:endParaRPr/>
          </a:p>
        </p:txBody>
      </p:sp>
      <p:sp>
        <p:nvSpPr>
          <p:cNvPr id="14" name="el-1789695671122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配色口诀：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主色一个、辅色两个、黑白灰随便用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——纪律之内，才有自由。</a:t>
            </a:r>
            <a:endParaRPr/>
          </a:p>
        </p:txBody>
      </p:sp>
      <p:sp>
        <p:nvSpPr>
          <p:cNvPr id="15" name="el-178969567112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16" name="el-1789695671123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7" name="el-178969567112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142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148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148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148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148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1148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1141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1143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671144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671144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671144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671145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671139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6711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671142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17" name="el-178969567113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系列延展：一稿五用</a:t>
            </a:r>
            <a:endParaRPr/>
          </a:p>
        </p:txBody>
      </p:sp>
      <p:sp>
        <p:nvSpPr>
          <p:cNvPr id="18" name="el-1789695671151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用①</a:t>
            </a:r>
            <a:endParaRPr/>
          </a:p>
        </p:txBody>
      </p:sp>
      <p:sp>
        <p:nvSpPr>
          <p:cNvPr id="19" name="el-1789695671151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竖版主图</a:t>
            </a:r>
            <a:endParaRPr/>
          </a:p>
        </p:txBody>
      </p:sp>
      <p:sp>
        <p:nvSpPr>
          <p:cNvPr id="20" name="el-1789695671151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海报</a:t>
            </a:r>
            <a:endParaRPr/>
          </a:p>
        </p:txBody>
      </p:sp>
      <p:sp>
        <p:nvSpPr>
          <p:cNvPr id="21" name="el-1789695671149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2:3竖版——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门面担当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：投放电梯与线上头图。</a:t>
            </a:r>
            <a:endParaRPr/>
          </a:p>
        </p:txBody>
      </p:sp>
      <p:sp>
        <p:nvSpPr>
          <p:cNvPr id="22" name="el-1789695671151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用②</a:t>
            </a:r>
            <a:endParaRPr/>
          </a:p>
        </p:txBody>
      </p:sp>
      <p:sp>
        <p:nvSpPr>
          <p:cNvPr id="23" name="el-1789695671151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方版</a:t>
            </a:r>
            <a:endParaRPr/>
          </a:p>
        </p:txBody>
      </p:sp>
      <p:sp>
        <p:nvSpPr>
          <p:cNvPr id="24" name="el-1789695671152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朋友圈</a:t>
            </a:r>
            <a:endParaRPr/>
          </a:p>
        </p:txBody>
      </p:sp>
      <p:sp>
        <p:nvSpPr>
          <p:cNvPr id="25" name="el-1789695671149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1:1方图——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社交货币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：九宫格与转发场景。</a:t>
            </a:r>
            <a:endParaRPr/>
          </a:p>
        </p:txBody>
      </p:sp>
      <p:sp>
        <p:nvSpPr>
          <p:cNvPr id="26" name="el-1789695671152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用③</a:t>
            </a:r>
            <a:endParaRPr/>
          </a:p>
        </p:txBody>
      </p:sp>
      <p:sp>
        <p:nvSpPr>
          <p:cNvPr id="27" name="el-1789695671152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横版</a:t>
            </a:r>
            <a:endParaRPr/>
          </a:p>
        </p:txBody>
      </p:sp>
      <p:sp>
        <p:nvSpPr>
          <p:cNvPr id="28" name="el-1789695671152-34"/>
          <p:cNvSpPr txBox="1"/>
          <p:nvPr/>
        </p:nvSpPr>
        <p:spPr>
          <a:xfrm>
            <a:off x="4855494" y="2996018"/>
            <a:ext cx="262743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banner</a:t>
            </a:r>
            <a:endParaRPr/>
          </a:p>
        </p:txBody>
      </p:sp>
      <p:sp>
        <p:nvSpPr>
          <p:cNvPr id="29" name="el-1789695671150-23"/>
          <p:cNvSpPr txBox="1"/>
          <p:nvPr/>
        </p:nvSpPr>
        <p:spPr>
          <a:xfrm>
            <a:off x="4855494" y="334835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横幅裁切——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官网与H5头图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：主体居中适配两端。</a:t>
            </a:r>
            <a:endParaRPr/>
          </a:p>
        </p:txBody>
      </p:sp>
      <p:sp>
        <p:nvSpPr>
          <p:cNvPr id="30" name="el-1789695671152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用④</a:t>
            </a:r>
            <a:endParaRPr/>
          </a:p>
        </p:txBody>
      </p:sp>
      <p:sp>
        <p:nvSpPr>
          <p:cNvPr id="31" name="el-1789695671153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故事版</a:t>
            </a:r>
            <a:endParaRPr/>
          </a:p>
        </p:txBody>
      </p:sp>
      <p:sp>
        <p:nvSpPr>
          <p:cNvPr id="32" name="el-1789695671153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竖屏</a:t>
            </a:r>
            <a:endParaRPr/>
          </a:p>
        </p:txBody>
      </p:sp>
      <p:sp>
        <p:nvSpPr>
          <p:cNvPr id="33" name="el-1789695671150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9:16全屏——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短视频封面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：上安全下主体，别被进度条吃掉。</a:t>
            </a:r>
            <a:endParaRPr/>
          </a:p>
        </p:txBody>
      </p:sp>
      <p:sp>
        <p:nvSpPr>
          <p:cNvPr id="34" name="el-1789695671153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用⑤</a:t>
            </a:r>
            <a:endParaRPr/>
          </a:p>
        </p:txBody>
      </p:sp>
      <p:sp>
        <p:nvSpPr>
          <p:cNvPr id="35" name="el-1789695671153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周边延展</a:t>
            </a:r>
            <a:endParaRPr/>
          </a:p>
        </p:txBody>
      </p:sp>
      <p:sp>
        <p:nvSpPr>
          <p:cNvPr id="36" name="el-1789695671153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物料</a:t>
            </a:r>
            <a:endParaRPr/>
          </a:p>
        </p:txBody>
      </p:sp>
      <p:sp>
        <p:nvSpPr>
          <p:cNvPr id="37" name="el-1789695671150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门票、手环、工作证——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视觉资产复用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：一套KV全场景通吃。</a:t>
            </a:r>
            <a:endParaRPr/>
          </a:p>
        </p:txBody>
      </p:sp>
      <p:sp>
        <p:nvSpPr>
          <p:cNvPr id="38" name="el-1789695671139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延展的本质是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视觉资产化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——设计一次，处处开花：这就是主视觉的「主」字。</a:t>
            </a:r>
            <a:endParaRPr/>
          </a:p>
        </p:txBody>
      </p:sp>
      <p:sp>
        <p:nvSpPr>
          <p:cNvPr id="39" name="el-178969567113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40" name="el-1789695671139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41" name="el-178969567114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16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67116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71175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175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16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1166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11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116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10" name="el-17896956711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延展实战：一张灯球的全渠道</a:t>
            </a:r>
            <a:endParaRPr/>
          </a:p>
        </p:txBody>
      </p:sp>
      <p:sp>
        <p:nvSpPr>
          <p:cNvPr id="11" name="el-178969567116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延展实录</a:t>
            </a:r>
            <a:endParaRPr/>
          </a:p>
        </p:txBody>
      </p:sp>
      <p:sp>
        <p:nvSpPr>
          <p:cNvPr id="12" name="el-1789695671168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任务：往届小组「夜航乌镇」主视觉的五种延展</a:t>
            </a:r>
            <a:endParaRPr/>
          </a:p>
        </p:txBody>
      </p:sp>
      <p:sp>
        <p:nvSpPr>
          <p:cNvPr id="13" name="el-1789695671171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母版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主海报：一只灯球+书法标题+大面积留白</a:t>
            </a:r>
            <a:endParaRPr/>
          </a:p>
        </p:txBody>
      </p:sp>
      <p:sp>
        <p:nvSpPr>
          <p:cNvPr id="14" name="el-1789695671171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五渠道延展+盲评全场第一，作品入选系展</a:t>
            </a:r>
            <a:endParaRPr/>
          </a:p>
        </p:txBody>
      </p:sp>
      <p:sp>
        <p:nvSpPr>
          <p:cNvPr id="15" name="el-1789695671176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5671174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盲评评委点评「像专业公司出的全套」——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系统性是设计成熟的标志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671176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5671174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故事版初稿主体偏下——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被平台进度条压住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：安全区规范要提前背。</a:t>
            </a:r>
            <a:endParaRPr/>
          </a:p>
        </p:txBody>
      </p:sp>
      <p:sp>
        <p:nvSpPr>
          <p:cNvPr id="19" name="el-1789695671176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5671174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母版决定延展上限——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留白不是浪费是接口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：会留白才会延展。</a:t>
            </a:r>
            <a:endParaRPr/>
          </a:p>
        </p:txBody>
      </p:sp>
      <p:sp>
        <p:nvSpPr>
          <p:cNvPr id="21" name="el-178969567116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22" name="el-1789695671164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11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  <p:sp>
        <p:nvSpPr>
          <p:cNvPr id="24" name="el-1789695671175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671175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671176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671172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定母版（决策）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：灯球放在右三分线——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左上留白给标题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：这个决定让延展全部顺理成章。</a:t>
            </a:r>
            <a:endParaRPr/>
          </a:p>
        </p:txBody>
      </p:sp>
      <p:sp>
        <p:nvSpPr>
          <p:cNvPr id="28" name="el-1789695671173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做适配（执行）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：方图居中、横图左移、竖屏上移——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主体不变只动坐标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：五张图一小时出齐。</a:t>
            </a:r>
            <a:endParaRPr/>
          </a:p>
        </p:txBody>
      </p:sp>
      <p:sp>
        <p:nvSpPr>
          <p:cNvPr id="29" name="el-1789695671173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守规范（质检）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：五版逐一查字体字号色彩——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延展最易走样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：走样一次，品牌感即散。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32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5671329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11121"/>
                <a:gridCol w="3516822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素材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拍摄或图库购买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绘制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软件手绘合成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一版一改以天计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门槛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手上功夫定上限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5671324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5671331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394171"/>
                <a:gridCol w="3624249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素材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提示词生成底图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合成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AI出图+人工精修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改词重出以分钟计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门槛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眼力与审美定上限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5671321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13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67132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9" name="el-1789695671321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工作流程：传统 vs AI辅助</a:t>
            </a:r>
            <a:endParaRPr/>
          </a:p>
        </p:txBody>
      </p:sp>
      <p:sp>
        <p:nvSpPr>
          <p:cNvPr id="10" name="el-1789695671332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传统流程 · 手艺密集</a:t>
            </a:r>
            <a:endParaRPr/>
          </a:p>
        </p:txBody>
      </p:sp>
      <p:sp>
        <p:nvSpPr>
          <p:cNvPr id="11" name="el-1789695671332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AI辅助 · 判断密集</a:t>
            </a:r>
            <a:endParaRPr/>
          </a:p>
        </p:txBody>
      </p:sp>
      <p:sp>
        <p:nvSpPr>
          <p:cNvPr id="12" name="el-1789695671321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流程变了，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评价标准没变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——三秒说清一件事，从未改变：变的只是抵达方式。</a:t>
            </a:r>
            <a:endParaRPr/>
          </a:p>
        </p:txBody>
      </p:sp>
      <p:sp>
        <p:nvSpPr>
          <p:cNvPr id="13" name="el-178969567132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排版规范</a:t>
            </a:r>
            <a:endParaRPr/>
          </a:p>
        </p:txBody>
      </p:sp>
      <p:sp>
        <p:nvSpPr>
          <p:cNvPr id="14" name="el-1789695671322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5" name="el-178969567132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34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34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34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34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3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1343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排版小结</a:t>
            </a:r>
            <a:endParaRPr/>
          </a:p>
        </p:txBody>
      </p:sp>
      <p:sp>
        <p:nvSpPr>
          <p:cNvPr id="8" name="el-17896956713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排版规范：四问四答</a:t>
            </a:r>
            <a:endParaRPr/>
          </a:p>
        </p:txBody>
      </p:sp>
      <p:sp>
        <p:nvSpPr>
          <p:cNvPr id="9" name="el-178969567134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671349-19"/>
          <p:cNvSpPr txBox="1"/>
          <p:nvPr/>
        </p:nvSpPr>
        <p:spPr>
          <a:xfrm>
            <a:off x="1618845" y="1698413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构图从哪式起步？</a:t>
            </a:r>
            <a:endParaRPr/>
          </a:p>
        </p:txBody>
      </p:sp>
      <p:sp>
        <p:nvSpPr>
          <p:cNvPr id="11" name="el-1789695671348-15"/>
          <p:cNvSpPr txBox="1"/>
          <p:nvPr/>
        </p:nvSpPr>
        <p:spPr>
          <a:xfrm>
            <a:off x="1618845" y="2117408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大图底式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——图做背景字压留白：最稳的及格线，式三留给进阶。</a:t>
            </a:r>
            <a:endParaRPr/>
          </a:p>
        </p:txBody>
      </p:sp>
      <p:sp>
        <p:nvSpPr>
          <p:cNvPr id="12" name="el-178969567134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671349-20"/>
          <p:cNvSpPr txBox="1"/>
          <p:nvPr/>
        </p:nvSpPr>
        <p:spPr>
          <a:xfrm>
            <a:off x="1618845" y="2812559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字体的纪律？</a:t>
            </a:r>
            <a:endParaRPr/>
          </a:p>
        </p:txBody>
      </p:sp>
      <p:sp>
        <p:nvSpPr>
          <p:cNvPr id="14" name="el-1789695671348-16"/>
          <p:cNvSpPr txBox="1"/>
          <p:nvPr/>
        </p:nvSpPr>
        <p:spPr>
          <a:xfrm>
            <a:off x="1618845" y="3231554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一主一辅一正文，最多三种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——免费可商用是底线，版权一票否决。</a:t>
            </a:r>
            <a:endParaRPr/>
          </a:p>
        </p:txBody>
      </p:sp>
      <p:sp>
        <p:nvSpPr>
          <p:cNvPr id="15" name="el-178969567134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671350-21"/>
          <p:cNvSpPr txBox="1"/>
          <p:nvPr/>
        </p:nvSpPr>
        <p:spPr>
          <a:xfrm>
            <a:off x="1618845" y="3926706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配色的口诀？</a:t>
            </a:r>
            <a:endParaRPr/>
          </a:p>
        </p:txBody>
      </p:sp>
      <p:sp>
        <p:nvSpPr>
          <p:cNvPr id="17" name="el-1789695671349-17"/>
          <p:cNvSpPr txBox="1"/>
          <p:nvPr/>
        </p:nvSpPr>
        <p:spPr>
          <a:xfrm>
            <a:off x="1618845" y="4345701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主色一个辅色两个黑白灰随便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——统一即高级，少即是多。</a:t>
            </a:r>
            <a:endParaRPr/>
          </a:p>
        </p:txBody>
      </p:sp>
      <p:sp>
        <p:nvSpPr>
          <p:cNvPr id="18" name="el-178969567134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671350-22"/>
          <p:cNvSpPr txBox="1"/>
          <p:nvPr/>
        </p:nvSpPr>
        <p:spPr>
          <a:xfrm>
            <a:off x="1618845" y="5040852"/>
            <a:ext cx="504044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延展的要点？</a:t>
            </a:r>
            <a:endParaRPr/>
          </a:p>
        </p:txBody>
      </p:sp>
      <p:sp>
        <p:nvSpPr>
          <p:cNvPr id="20" name="el-1789695671349-18"/>
          <p:cNvSpPr txBox="1"/>
          <p:nvPr/>
        </p:nvSpPr>
        <p:spPr>
          <a:xfrm>
            <a:off x="1618845" y="5459847"/>
            <a:ext cx="518994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母版留白+主体只动坐标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——五渠道一小时，系统不走样。</a:t>
            </a:r>
            <a:endParaRPr/>
          </a:p>
        </p:txBody>
      </p:sp>
      <p:sp>
        <p:nvSpPr>
          <p:cNvPr id="21" name="el-178969567134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排版小结</a:t>
            </a:r>
            <a:endParaRPr/>
          </a:p>
        </p:txBody>
      </p:sp>
      <p:sp>
        <p:nvSpPr>
          <p:cNvPr id="22" name="el-1789695671341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134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67138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67136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35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136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5671361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567136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评审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复盘</a:t>
            </a:r>
            <a:endParaRPr/>
          </a:p>
        </p:txBody>
      </p:sp>
      <p:sp>
        <p:nvSpPr>
          <p:cNvPr id="8" name="el-178969567136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REVIEW &amp; REDLINE</a:t>
            </a:r>
            <a:endParaRPr/>
          </a:p>
        </p:txBody>
      </p:sp>
      <p:sp>
        <p:nvSpPr>
          <p:cNvPr id="9" name="el-178969567136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盲评规则</a:t>
            </a:r>
            <a:endParaRPr/>
          </a:p>
        </p:txBody>
      </p:sp>
      <p:sp>
        <p:nvSpPr>
          <p:cNvPr id="10" name="el-178969567136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优秀案例</a:t>
            </a:r>
            <a:endParaRPr/>
          </a:p>
        </p:txBody>
      </p:sp>
      <p:sp>
        <p:nvSpPr>
          <p:cNvPr id="11" name="el-178969567136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避坑清单</a:t>
            </a:r>
            <a:endParaRPr/>
          </a:p>
        </p:txBody>
      </p:sp>
      <p:sp>
        <p:nvSpPr>
          <p:cNvPr id="12" name="el-178969567136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版权红线</a:t>
            </a:r>
            <a:endParaRPr/>
          </a:p>
        </p:txBody>
      </p:sp>
      <p:sp>
        <p:nvSpPr>
          <p:cNvPr id="13" name="el-178969567135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项目三</a:t>
            </a:r>
            <a:endParaRPr/>
          </a:p>
        </p:txBody>
      </p:sp>
      <p:sp>
        <p:nvSpPr>
          <p:cNvPr id="14" name="el-178969567135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52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527-8"/>
          <p:cNvCxnSpPr/>
          <p:nvPr/>
        </p:nvCxnSpPr>
        <p:spPr>
          <a:xfrm>
            <a:off x="704674" y="1860893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530-13"/>
          <p:cNvCxnSpPr/>
          <p:nvPr/>
        </p:nvCxnSpPr>
        <p:spPr>
          <a:xfrm>
            <a:off x="4296189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530-14"/>
          <p:cNvCxnSpPr/>
          <p:nvPr/>
        </p:nvCxnSpPr>
        <p:spPr>
          <a:xfrm>
            <a:off x="7902137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526-4"/>
          <p:cNvCxnSpPr/>
          <p:nvPr/>
        </p:nvCxnSpPr>
        <p:spPr>
          <a:xfrm>
            <a:off x="685629" y="518994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15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67152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9" name="el-178969567152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盲评：把评价权交给眼睛</a:t>
            </a:r>
            <a:endParaRPr/>
          </a:p>
        </p:txBody>
      </p:sp>
      <p:sp>
        <p:nvSpPr>
          <p:cNvPr id="10" name="el-1789695671528-10"/>
          <p:cNvSpPr txBox="1"/>
          <p:nvPr/>
        </p:nvSpPr>
        <p:spPr>
          <a:xfrm>
            <a:off x="723719" y="1898983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作品匿名、三秒停留、举手投票——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盲评模拟的是真实信息流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：没有人知道作者是谁，眼睛只认作品。</a:t>
            </a:r>
            <a:endParaRPr/>
          </a:p>
        </p:txBody>
      </p:sp>
      <p:sp>
        <p:nvSpPr>
          <p:cNvPr id="11" name="el-1789695671529-12"/>
          <p:cNvSpPr txBox="1"/>
          <p:nvPr/>
        </p:nvSpPr>
        <p:spPr>
          <a:xfrm>
            <a:off x="723719" y="279619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671532-18"/>
          <p:cNvSpPr txBox="1"/>
          <p:nvPr/>
        </p:nvSpPr>
        <p:spPr>
          <a:xfrm>
            <a:off x="685629" y="348182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匿名</a:t>
            </a:r>
            <a:endParaRPr/>
          </a:p>
        </p:txBody>
      </p:sp>
      <p:sp>
        <p:nvSpPr>
          <p:cNvPr id="13" name="el-1789695671532-19"/>
          <p:cNvSpPr txBox="1"/>
          <p:nvPr/>
        </p:nvSpPr>
        <p:spPr>
          <a:xfrm>
            <a:off x="685629" y="3957952"/>
            <a:ext cx="36895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BLIND</a:t>
            </a:r>
            <a:endParaRPr/>
          </a:p>
        </p:txBody>
      </p:sp>
      <p:sp>
        <p:nvSpPr>
          <p:cNvPr id="14" name="el-1789695671531-15"/>
          <p:cNvSpPr txBox="1"/>
          <p:nvPr/>
        </p:nvSpPr>
        <p:spPr>
          <a:xfrm>
            <a:off x="685629" y="422458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文件重命名编号——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剥离人情分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：好作品不需要署名壮胆。</a:t>
            </a:r>
            <a:endParaRPr/>
          </a:p>
        </p:txBody>
      </p:sp>
      <p:sp>
        <p:nvSpPr>
          <p:cNvPr id="15" name="el-1789695671533-20"/>
          <p:cNvSpPr txBox="1"/>
          <p:nvPr/>
        </p:nvSpPr>
        <p:spPr>
          <a:xfrm>
            <a:off x="4567584" y="348182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三秒</a:t>
            </a:r>
            <a:endParaRPr/>
          </a:p>
        </p:txBody>
      </p:sp>
      <p:sp>
        <p:nvSpPr>
          <p:cNvPr id="16" name="el-1789695671533-21"/>
          <p:cNvSpPr txBox="1"/>
          <p:nvPr/>
        </p:nvSpPr>
        <p:spPr>
          <a:xfrm>
            <a:off x="4567584" y="3957952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TIMING</a:t>
            </a:r>
            <a:endParaRPr/>
          </a:p>
        </p:txBody>
      </p:sp>
      <p:sp>
        <p:nvSpPr>
          <p:cNvPr id="17" name="el-1789695671532-16"/>
          <p:cNvSpPr txBox="1"/>
          <p:nvPr/>
        </p:nvSpPr>
        <p:spPr>
          <a:xfrm>
            <a:off x="4567584" y="422458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每张停留三秒——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模拟刷信息流的节奏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：三秒无感即被划走。</a:t>
            </a:r>
            <a:endParaRPr/>
          </a:p>
        </p:txBody>
      </p:sp>
      <p:sp>
        <p:nvSpPr>
          <p:cNvPr id="18" name="el-1789695671533-22"/>
          <p:cNvSpPr txBox="1"/>
          <p:nvPr/>
        </p:nvSpPr>
        <p:spPr>
          <a:xfrm>
            <a:off x="8173531" y="348182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投票</a:t>
            </a:r>
            <a:endParaRPr/>
          </a:p>
        </p:txBody>
      </p:sp>
      <p:sp>
        <p:nvSpPr>
          <p:cNvPr id="19" name="el-1789695671533-23"/>
          <p:cNvSpPr txBox="1"/>
          <p:nvPr/>
        </p:nvSpPr>
        <p:spPr>
          <a:xfrm>
            <a:off x="8173531" y="3957952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VOTE</a:t>
            </a:r>
            <a:endParaRPr/>
          </a:p>
        </p:txBody>
      </p:sp>
      <p:sp>
        <p:nvSpPr>
          <p:cNvPr id="20" name="el-1789695671532-17"/>
          <p:cNvSpPr txBox="1"/>
          <p:nvPr/>
        </p:nvSpPr>
        <p:spPr>
          <a:xfrm>
            <a:off x="8173531" y="422458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全场举手表态+一句话理由——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直觉票+理性票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：结果当场揭晓。</a:t>
            </a:r>
            <a:endParaRPr/>
          </a:p>
        </p:txBody>
      </p:sp>
      <p:sp>
        <p:nvSpPr>
          <p:cNvPr id="21" name="el-1789695671525-2"/>
          <p:cNvSpPr txBox="1"/>
          <p:nvPr/>
        </p:nvSpPr>
        <p:spPr>
          <a:xfrm>
            <a:off x="685629" y="5328018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盲评的意义：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训练被真实市场检验的心理素质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——被划走不丢人，不知道为什么才丢人。</a:t>
            </a:r>
            <a:endParaRPr/>
          </a:p>
        </p:txBody>
      </p:sp>
      <p:sp>
        <p:nvSpPr>
          <p:cNvPr id="22" name="el-178969567152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23" name="el-1789695671526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4" name="el-178969567152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662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5676626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5676618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661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676629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7" name="el-178969567661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盲评评分构成</a:t>
            </a:r>
            <a:endParaRPr/>
          </a:p>
        </p:txBody>
      </p:sp>
      <p:sp>
        <p:nvSpPr>
          <p:cNvPr id="8" name="el-1789695676628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看清权重再分配精力——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先把话说清楚，再谈说得好听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：顺序反了就是本末倒置。</a:t>
            </a:r>
            <a:endParaRPr/>
          </a:p>
        </p:txBody>
      </p:sp>
      <p:sp>
        <p:nvSpPr>
          <p:cNvPr id="9" name="el-1789695676634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50%</a:t>
            </a:r>
            <a:endParaRPr/>
          </a:p>
        </p:txBody>
      </p:sp>
      <p:sp>
        <p:nvSpPr>
          <p:cNvPr id="10" name="el-1789695676632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传达效率占一半——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三秒说清了吗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：海报的天职</a:t>
            </a:r>
            <a:endParaRPr/>
          </a:p>
        </p:txBody>
      </p:sp>
      <p:sp>
        <p:nvSpPr>
          <p:cNvPr id="11" name="el-1789695676634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5676633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美观表现三成——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耐看的高级感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：在克制不在堆料</a:t>
            </a:r>
            <a:endParaRPr/>
          </a:p>
        </p:txBody>
      </p:sp>
      <p:sp>
        <p:nvSpPr>
          <p:cNvPr id="13" name="el-1789695676635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5676633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版权合规是门槛分——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不合规直接出局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，不进入评分</a:t>
            </a:r>
            <a:endParaRPr/>
          </a:p>
        </p:txBody>
      </p:sp>
      <p:sp>
        <p:nvSpPr>
          <p:cNvPr id="15" name="el-178969567661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16" name="el-1789695676616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7" name="el-178969567661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58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671583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71590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591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585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1582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15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158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10" name="el-178969567158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优秀案例：往届第一的复盘</a:t>
            </a:r>
            <a:endParaRPr/>
          </a:p>
        </p:txBody>
      </p:sp>
      <p:sp>
        <p:nvSpPr>
          <p:cNvPr id="11" name="el-1789695671583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冠军复盘</a:t>
            </a:r>
            <a:endParaRPr/>
          </a:p>
        </p:txBody>
      </p:sp>
      <p:sp>
        <p:nvSpPr>
          <p:cNvPr id="12" name="el-1789695671584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任务：「夜航乌镇」——盲评第一作品的完整复盘</a:t>
            </a:r>
            <a:endParaRPr/>
          </a:p>
        </p:txBody>
      </p:sp>
      <p:sp>
        <p:nvSpPr>
          <p:cNvPr id="13" name="el-1789695671587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成绩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盲评全场第一+系展收藏+文旅局实习offer</a:t>
            </a:r>
            <a:endParaRPr/>
          </a:p>
        </p:txBody>
      </p:sp>
      <p:sp>
        <p:nvSpPr>
          <p:cNvPr id="14" name="el-1789695671587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耗时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两周：出图3天、排版5天、延展与打磨6天</a:t>
            </a:r>
            <a:endParaRPr/>
          </a:p>
        </p:txBody>
      </p:sp>
      <p:sp>
        <p:nvSpPr>
          <p:cNvPr id="15" name="el-1789695671592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5671589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三秒测试全场唯一「喊等等」的作品——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克制赢了热闹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671592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5671590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出图曾陷入硬抽泥潭——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刷了一下午电费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：改词三分钟解决的事。</a:t>
            </a:r>
            <a:endParaRPr/>
          </a:p>
        </p:txBody>
      </p:sp>
      <p:sp>
        <p:nvSpPr>
          <p:cNvPr id="19" name="el-1789695671592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5671590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设计的胜负在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判断而非手速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——砍什么、留什么、空多少：眼力是练出来的。</a:t>
            </a:r>
            <a:endParaRPr/>
          </a:p>
        </p:txBody>
      </p:sp>
      <p:sp>
        <p:nvSpPr>
          <p:cNvPr id="21" name="el-178969567158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22" name="el-1789695671580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158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24" name="el-1789695671591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671591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671592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671588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做减法（取舍）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：初稿塞了七条信息——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砍到只剩「灯球+日期」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：每一次砍都在加分。</a:t>
            </a:r>
            <a:endParaRPr/>
          </a:p>
        </p:txBody>
      </p:sp>
      <p:sp>
        <p:nvSpPr>
          <p:cNvPr id="28" name="el-1789695671588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敢留白（勇气）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：版面留白近四成——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「空」比「满」需要胆量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：评委记住了那份从容。</a:t>
            </a:r>
            <a:endParaRPr/>
          </a:p>
        </p:txBody>
      </p:sp>
      <p:sp>
        <p:nvSpPr>
          <p:cNvPr id="29" name="el-1789695671589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慢打磨（耐心）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：标题字距调了十一遍——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最后一遍是质变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：细节的复利在盲评兑现。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67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676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677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1674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6716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1675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8" name="el-17896956716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往届三坑，对症下药</a:t>
            </a:r>
            <a:endParaRPr/>
          </a:p>
        </p:txBody>
      </p:sp>
      <p:sp>
        <p:nvSpPr>
          <p:cNvPr id="9" name="el-1789695671678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5671683-21"/>
          <p:cNvSpPr txBox="1"/>
          <p:nvPr/>
        </p:nvSpPr>
        <p:spPr>
          <a:xfrm>
            <a:off x="1809298" y="1719839"/>
            <a:ext cx="645824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堆料失焦</a:t>
            </a:r>
            <a:endParaRPr/>
          </a:p>
        </p:txBody>
      </p:sp>
      <p:sp>
        <p:nvSpPr>
          <p:cNvPr id="11" name="el-1789695671682-18"/>
          <p:cNvSpPr txBox="1"/>
          <p:nvPr/>
        </p:nvSpPr>
        <p:spPr>
          <a:xfrm>
            <a:off x="1809298" y="2148357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特效、渐变、描边全用上——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每处都在抢戏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：结果是全场没人记得主信息。</a:t>
            </a:r>
            <a:endParaRPr/>
          </a:p>
        </p:txBody>
      </p:sp>
      <p:sp>
        <p:nvSpPr>
          <p:cNvPr id="12" name="el-1789695671678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5671684-22"/>
          <p:cNvSpPr txBox="1"/>
          <p:nvPr/>
        </p:nvSpPr>
        <p:spPr>
          <a:xfrm>
            <a:off x="1809298" y="2881598"/>
            <a:ext cx="531552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延展走样</a:t>
            </a:r>
            <a:endParaRPr/>
          </a:p>
        </p:txBody>
      </p:sp>
      <p:sp>
        <p:nvSpPr>
          <p:cNvPr id="14" name="el-1789695671683-19"/>
          <p:cNvSpPr txBox="1"/>
          <p:nvPr/>
        </p:nvSpPr>
        <p:spPr>
          <a:xfrm>
            <a:off x="1809298" y="3310116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五张图五种感觉——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主视觉散架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：系列不系列，一眼就穿帮。</a:t>
            </a:r>
            <a:endParaRPr/>
          </a:p>
        </p:txBody>
      </p:sp>
      <p:sp>
        <p:nvSpPr>
          <p:cNvPr id="15" name="el-1789695671678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5671684-23"/>
          <p:cNvSpPr txBox="1"/>
          <p:nvPr/>
        </p:nvSpPr>
        <p:spPr>
          <a:xfrm>
            <a:off x="1809298" y="4043358"/>
            <a:ext cx="741050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版权裸奔</a:t>
            </a:r>
            <a:endParaRPr/>
          </a:p>
        </p:txBody>
      </p:sp>
      <p:sp>
        <p:nvSpPr>
          <p:cNvPr id="17" name="el-1789695671683-20"/>
          <p:cNvSpPr txBox="1"/>
          <p:nvPr/>
        </p:nvSpPr>
        <p:spPr>
          <a:xfrm>
            <a:off x="1809298" y="4471876"/>
            <a:ext cx="74923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随手搜图当素材、用微软雅黑做标题——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一票否决项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：能力问题扣分，态度问题出局。</a:t>
            </a:r>
            <a:endParaRPr/>
          </a:p>
        </p:txBody>
      </p:sp>
      <p:sp>
        <p:nvSpPr>
          <p:cNvPr id="18" name="el-1789695671676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5671679-15"/>
          <p:cNvSpPr txBox="1"/>
          <p:nvPr/>
        </p:nvSpPr>
        <p:spPr>
          <a:xfrm>
            <a:off x="2236030" y="5462228"/>
            <a:ext cx="303778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做减法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每加一个元素先问必要性</a:t>
            </a:r>
            <a:endParaRPr/>
          </a:p>
        </p:txBody>
      </p:sp>
      <p:sp>
        <p:nvSpPr>
          <p:cNvPr id="20" name="el-1789695671679-16"/>
          <p:cNvSpPr txBox="1"/>
          <p:nvPr/>
        </p:nvSpPr>
        <p:spPr>
          <a:xfrm>
            <a:off x="5374179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母版制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延展只动坐标不动元素</a:t>
            </a:r>
            <a:endParaRPr/>
          </a:p>
        </p:txBody>
      </p:sp>
      <p:sp>
        <p:nvSpPr>
          <p:cNvPr id="21" name="el-1789695671680-17"/>
          <p:cNvSpPr txBox="1"/>
          <p:nvPr/>
        </p:nvSpPr>
        <p:spPr>
          <a:xfrm>
            <a:off x="8331399" y="5462228"/>
            <a:ext cx="303778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白名单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字体素材只用可商用清单</a:t>
            </a:r>
            <a:endParaRPr/>
          </a:p>
        </p:txBody>
      </p:sp>
      <p:sp>
        <p:nvSpPr>
          <p:cNvPr id="22" name="el-178969567167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23" name="el-1789695671673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4" name="el-17896956716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73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671733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717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173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6" name="el-17896956717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版权红线：三条底线</a:t>
            </a:r>
            <a:endParaRPr/>
          </a:p>
        </p:txBody>
      </p:sp>
      <p:sp>
        <p:nvSpPr>
          <p:cNvPr id="7" name="el-1789695671736-11"/>
          <p:cNvSpPr txBox="1"/>
          <p:nvPr/>
        </p:nvSpPr>
        <p:spPr>
          <a:xfrm>
            <a:off x="8227543" y="2633415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5671736-12"/>
          <p:cNvSpPr txBox="1"/>
          <p:nvPr/>
        </p:nvSpPr>
        <p:spPr>
          <a:xfrm>
            <a:off x="8227543" y="3033365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胜过十分创意</a:t>
            </a:r>
            <a:endParaRPr/>
          </a:p>
        </p:txBody>
      </p:sp>
      <p:sp>
        <p:nvSpPr>
          <p:cNvPr id="9" name="el-1789695671736-10"/>
          <p:cNvSpPr txBox="1"/>
          <p:nvPr/>
        </p:nvSpPr>
        <p:spPr>
          <a:xfrm>
            <a:off x="8227543" y="3499973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版权事故是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职业生涯的地雷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：能力可以练，</a:t>
            </a:r>
            <a:endParaRPr/>
          </a:p>
        </p:txBody>
      </p:sp>
      <p:sp>
        <p:nvSpPr>
          <p:cNvPr id="10" name="el-1789695671736-13"/>
          <p:cNvSpPr txBox="1"/>
          <p:nvPr/>
        </p:nvSpPr>
        <p:spPr>
          <a:xfrm>
            <a:off x="8227543" y="422190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踩线没法补救——白名单习惯从实训养成。</a:t>
            </a:r>
            <a:endParaRPr/>
          </a:p>
        </p:txBody>
      </p:sp>
      <p:sp>
        <p:nvSpPr>
          <p:cNvPr id="11" name="el-178969567173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12" name="el-1789695671732-4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3" name="el-17896956717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4" name="el-1789695671734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5671737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5671738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5671738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5671738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5671738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671739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字体</a:t>
            </a:r>
            <a:endParaRPr/>
          </a:p>
        </p:txBody>
      </p:sp>
      <p:sp>
        <p:nvSpPr>
          <p:cNvPr id="21" name="el-1789695671739-20"/>
          <p:cNvSpPr txBox="1"/>
          <p:nvPr/>
        </p:nvSpPr>
        <p:spPr>
          <a:xfrm>
            <a:off x="1180805" y="2441177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用免费可商用字体</a:t>
            </a:r>
            <a:endParaRPr/>
          </a:p>
        </p:txBody>
      </p:sp>
      <p:sp>
        <p:nvSpPr>
          <p:cNvPr id="22" name="el-1789695671739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思源黑体、霞鹜文楷等——微软雅黑商用须授权</a:t>
            </a:r>
            <a:endParaRPr/>
          </a:p>
        </p:txBody>
      </p:sp>
      <p:sp>
        <p:nvSpPr>
          <p:cNvPr id="23" name="el-1789695671739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图片</a:t>
            </a:r>
            <a:endParaRPr/>
          </a:p>
        </p:txBody>
      </p:sp>
      <p:sp>
        <p:nvSpPr>
          <p:cNvPr id="24" name="el-1789695671739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素材须可溯源</a:t>
            </a:r>
            <a:endParaRPr/>
          </a:p>
        </p:txBody>
      </p:sp>
      <p:sp>
        <p:nvSpPr>
          <p:cNvPr id="25" name="el-1789695671740-24"/>
          <p:cNvSpPr txBox="1"/>
          <p:nvPr/>
        </p:nvSpPr>
        <p:spPr>
          <a:xfrm>
            <a:off x="1180805" y="3898138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AI生成保留过程记录——搜图当素材属侵权</a:t>
            </a:r>
            <a:endParaRPr/>
          </a:p>
        </p:txBody>
      </p:sp>
      <p:sp>
        <p:nvSpPr>
          <p:cNvPr id="26" name="el-1789695671740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标识</a:t>
            </a:r>
            <a:endParaRPr/>
          </a:p>
        </p:txBody>
      </p:sp>
      <p:sp>
        <p:nvSpPr>
          <p:cNvPr id="27" name="el-1789695671740-26"/>
          <p:cNvSpPr txBox="1"/>
          <p:nvPr/>
        </p:nvSpPr>
        <p:spPr>
          <a:xfrm>
            <a:off x="1180805" y="4688515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AI生成内容须标识</a:t>
            </a:r>
            <a:endParaRPr/>
          </a:p>
        </p:txBody>
      </p:sp>
      <p:sp>
        <p:nvSpPr>
          <p:cNvPr id="28" name="el-1789695671740-27"/>
          <p:cNvSpPr txBox="1"/>
          <p:nvPr/>
        </p:nvSpPr>
        <p:spPr>
          <a:xfrm>
            <a:off x="1180805" y="5021807"/>
            <a:ext cx="64338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深度合成图需标注「AI生成」——法规要求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82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826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825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82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671827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7" name="el-178969567182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课堂辩论：审美能被数据衡量吗</a:t>
            </a:r>
            <a:endParaRPr/>
          </a:p>
        </p:txBody>
      </p:sp>
      <p:sp>
        <p:nvSpPr>
          <p:cNvPr id="8" name="el-1789695671828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盲评投票、三秒测试、完播率——设计好不好，数据说了算还是眼光说了算？</a:t>
            </a:r>
            <a:endParaRPr/>
          </a:p>
        </p:txBody>
      </p:sp>
      <p:sp>
        <p:nvSpPr>
          <p:cNvPr id="9" name="el-1789695671828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5671832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数据派</a:t>
            </a:r>
            <a:endParaRPr/>
          </a:p>
        </p:txBody>
      </p:sp>
      <p:sp>
        <p:nvSpPr>
          <p:cNvPr id="11" name="el-1789695671833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5671833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眼光派</a:t>
            </a:r>
            <a:endParaRPr/>
          </a:p>
        </p:txBody>
      </p:sp>
      <p:sp>
        <p:nvSpPr>
          <p:cNvPr id="13" name="el-1789695671824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「给文旅局提的主视觉方案，你信数据还是信眼光」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落到决策场景讨论。</a:t>
            </a:r>
            <a:endParaRPr/>
          </a:p>
        </p:txBody>
      </p:sp>
      <p:sp>
        <p:nvSpPr>
          <p:cNvPr id="14" name="el-178969567182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15" name="el-1789695671825-6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16" name="el-178969567182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7" name="el-1789695671832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5671833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5671833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671833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5671834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5671834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5671830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三秒停留不会撒谎——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注意力是真金白银</a:t>
            </a:r>
            <a:endParaRPr/>
          </a:p>
        </p:txBody>
      </p:sp>
      <p:sp>
        <p:nvSpPr>
          <p:cNvPr id="24" name="el-1789695671830-14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盲评匿名投票——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比权威点评更民主</a:t>
            </a:r>
            <a:endParaRPr/>
          </a:p>
        </p:txBody>
      </p:sp>
      <p:sp>
        <p:nvSpPr>
          <p:cNvPr id="25" name="el-1789695671831-15"/>
          <p:cNvSpPr txBox="1"/>
          <p:nvPr/>
        </p:nvSpPr>
        <p:spPr>
          <a:xfrm>
            <a:off x="857036" y="4289012"/>
            <a:ext cx="524696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A/B测试可复验——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直觉无法证伪</a:t>
            </a:r>
            <a:endParaRPr/>
          </a:p>
        </p:txBody>
      </p:sp>
      <p:sp>
        <p:nvSpPr>
          <p:cNvPr id="26" name="el-1789695671831-16"/>
          <p:cNvSpPr txBox="1"/>
          <p:nvPr/>
        </p:nvSpPr>
        <p:spPr>
          <a:xfrm>
            <a:off x="6694401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爆款不等于好设计——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讨好与引领是两回事</a:t>
            </a:r>
            <a:endParaRPr/>
          </a:p>
        </p:txBody>
      </p:sp>
      <p:sp>
        <p:nvSpPr>
          <p:cNvPr id="27" name="el-1789695671831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数据只能选「较不差」——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选不出「更惊艳」</a:t>
            </a:r>
            <a:endParaRPr/>
          </a:p>
        </p:txBody>
      </p:sp>
      <p:sp>
        <p:nvSpPr>
          <p:cNvPr id="28" name="el-1789695671832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审美需要长期主义——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唯数据是短期鸦片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88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880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883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883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884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671884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6718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188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10" name="el-17896956718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带走的清单：两周六件事</a:t>
            </a:r>
            <a:endParaRPr/>
          </a:p>
        </p:txBody>
      </p:sp>
      <p:sp>
        <p:nvSpPr>
          <p:cNvPr id="11" name="el-1789695671879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海报冲刺，六件事按序做：</a:t>
            </a:r>
            <a:endParaRPr/>
          </a:p>
        </p:txBody>
      </p:sp>
      <p:sp>
        <p:nvSpPr>
          <p:cNvPr id="12" name="el-1789695671886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5671889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定主题句</a:t>
            </a:r>
            <a:endParaRPr/>
          </a:p>
        </p:txBody>
      </p:sp>
      <p:sp>
        <p:nvSpPr>
          <p:cNvPr id="14" name="el-1789695671889-21"/>
          <p:cNvSpPr txBox="1"/>
          <p:nvPr/>
        </p:nvSpPr>
        <p:spPr>
          <a:xfrm>
            <a:off x="2228293" y="3299106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一句话说清海报主张，先文字后画面</a:t>
            </a:r>
            <a:endParaRPr/>
          </a:p>
        </p:txBody>
      </p:sp>
      <p:sp>
        <p:nvSpPr>
          <p:cNvPr id="15" name="el-1789695671886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5671889-22"/>
          <p:cNvSpPr txBox="1"/>
          <p:nvPr/>
        </p:nvSpPr>
        <p:spPr>
          <a:xfrm>
            <a:off x="1256986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写提示词</a:t>
            </a:r>
            <a:endParaRPr/>
          </a:p>
        </p:txBody>
      </p:sp>
      <p:sp>
        <p:nvSpPr>
          <p:cNvPr id="17" name="el-1789695671890-23"/>
          <p:cNvSpPr txBox="1"/>
          <p:nvPr/>
        </p:nvSpPr>
        <p:spPr>
          <a:xfrm>
            <a:off x="2228293" y="3918076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五要素齐上，中英对照检查</a:t>
            </a:r>
            <a:endParaRPr/>
          </a:p>
        </p:txBody>
      </p:sp>
      <p:sp>
        <p:nvSpPr>
          <p:cNvPr id="18" name="el-1789695671886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5671890-24"/>
          <p:cNvSpPr txBox="1"/>
          <p:nvPr/>
        </p:nvSpPr>
        <p:spPr>
          <a:xfrm>
            <a:off x="1256986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出图抽卡</a:t>
            </a:r>
            <a:endParaRPr/>
          </a:p>
        </p:txBody>
      </p:sp>
      <p:sp>
        <p:nvSpPr>
          <p:cNvPr id="20" name="el-1789695671890-25"/>
          <p:cNvSpPr txBox="1"/>
          <p:nvPr/>
        </p:nvSpPr>
        <p:spPr>
          <a:xfrm>
            <a:off x="2228293" y="453704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同词不过三，改词再抽</a:t>
            </a:r>
            <a:endParaRPr/>
          </a:p>
        </p:txBody>
      </p:sp>
      <p:sp>
        <p:nvSpPr>
          <p:cNvPr id="21" name="el-1789695671886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5671890-26"/>
          <p:cNvSpPr txBox="1"/>
          <p:nvPr/>
        </p:nvSpPr>
        <p:spPr>
          <a:xfrm>
            <a:off x="7008647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排版合成</a:t>
            </a:r>
            <a:endParaRPr/>
          </a:p>
        </p:txBody>
      </p:sp>
      <p:sp>
        <p:nvSpPr>
          <p:cNvPr id="23" name="el-1789695671890-27"/>
          <p:cNvSpPr txBox="1"/>
          <p:nvPr/>
        </p:nvSpPr>
        <p:spPr>
          <a:xfrm>
            <a:off x="7979955" y="3299106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构图三式选一，字体三种为限</a:t>
            </a:r>
            <a:endParaRPr/>
          </a:p>
        </p:txBody>
      </p:sp>
      <p:sp>
        <p:nvSpPr>
          <p:cNvPr id="24" name="el-1789695671886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5671890-28"/>
          <p:cNvSpPr txBox="1"/>
          <p:nvPr/>
        </p:nvSpPr>
        <p:spPr>
          <a:xfrm>
            <a:off x="7008647" y="387046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延展适配</a:t>
            </a:r>
            <a:endParaRPr/>
          </a:p>
        </p:txBody>
      </p:sp>
      <p:sp>
        <p:nvSpPr>
          <p:cNvPr id="26" name="el-1789695671891-29"/>
          <p:cNvSpPr txBox="1"/>
          <p:nvPr/>
        </p:nvSpPr>
        <p:spPr>
          <a:xfrm>
            <a:off x="7979955" y="391807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五渠道尺寸，只动坐标</a:t>
            </a:r>
            <a:endParaRPr/>
          </a:p>
        </p:txBody>
      </p:sp>
      <p:sp>
        <p:nvSpPr>
          <p:cNvPr id="27" name="el-1789695671886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5671891-30"/>
          <p:cNvSpPr txBox="1"/>
          <p:nvPr/>
        </p:nvSpPr>
        <p:spPr>
          <a:xfrm>
            <a:off x="7008647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合规自查</a:t>
            </a:r>
            <a:endParaRPr/>
          </a:p>
        </p:txBody>
      </p:sp>
      <p:sp>
        <p:nvSpPr>
          <p:cNvPr id="29" name="el-1789695671891-31"/>
          <p:cNvSpPr txBox="1"/>
          <p:nvPr/>
        </p:nvSpPr>
        <p:spPr>
          <a:xfrm>
            <a:off x="7979955" y="4537046"/>
            <a:ext cx="203388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字体图片AI标识逐项过</a:t>
            </a:r>
            <a:endParaRPr/>
          </a:p>
        </p:txBody>
      </p:sp>
      <p:sp>
        <p:nvSpPr>
          <p:cNvPr id="30" name="el-1789695671879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评审复盘</a:t>
            </a:r>
            <a:endParaRPr/>
          </a:p>
        </p:txBody>
      </p:sp>
      <p:sp>
        <p:nvSpPr>
          <p:cNvPr id="31" name="el-1789695671879-5"/>
          <p:cNvSpPr txBox="1"/>
          <p:nvPr/>
        </p:nvSpPr>
        <p:spPr>
          <a:xfrm>
            <a:off x="5468810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32" name="el-178969567188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197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1975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1975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67197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6719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1974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实训总结 · WRAP-UP</a:t>
            </a:r>
            <a:endParaRPr/>
          </a:p>
        </p:txBody>
      </p:sp>
      <p:sp>
        <p:nvSpPr>
          <p:cNvPr id="8" name="el-17896956719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567197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671984-19"/>
          <p:cNvSpPr txBox="1"/>
          <p:nvPr/>
        </p:nvSpPr>
        <p:spPr>
          <a:xfrm>
            <a:off x="1618845" y="1698413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海报设计的第一原则？</a:t>
            </a:r>
            <a:endParaRPr/>
          </a:p>
        </p:txBody>
      </p:sp>
      <p:sp>
        <p:nvSpPr>
          <p:cNvPr id="11" name="el-1789695671982-15"/>
          <p:cNvSpPr txBox="1"/>
          <p:nvPr/>
        </p:nvSpPr>
        <p:spPr>
          <a:xfrm>
            <a:off x="1618845" y="2117408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三秒说清一件事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——传达效率占评分一半：想全说等于谁也没说。</a:t>
            </a:r>
            <a:endParaRPr/>
          </a:p>
        </p:txBody>
      </p:sp>
      <p:sp>
        <p:nvSpPr>
          <p:cNvPr id="12" name="el-178969567197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671985-20"/>
          <p:cNvSpPr txBox="1"/>
          <p:nvPr/>
        </p:nvSpPr>
        <p:spPr>
          <a:xfrm>
            <a:off x="1618845" y="2812559"/>
            <a:ext cx="59358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AI出图的正确姿势？</a:t>
            </a:r>
            <a:endParaRPr/>
          </a:p>
        </p:txBody>
      </p:sp>
      <p:sp>
        <p:nvSpPr>
          <p:cNvPr id="14" name="el-1789695671982-16"/>
          <p:cNvSpPr txBox="1"/>
          <p:nvPr/>
        </p:nvSpPr>
        <p:spPr>
          <a:xfrm>
            <a:off x="1618845" y="3231554"/>
            <a:ext cx="60548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提示词五要素+同词不过三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——改词优于硬抽：AI是工具不是赌桌。</a:t>
            </a:r>
            <a:endParaRPr/>
          </a:p>
        </p:txBody>
      </p:sp>
      <p:sp>
        <p:nvSpPr>
          <p:cNvPr id="15" name="el-1789695671977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671985-21"/>
          <p:cNvSpPr txBox="1"/>
          <p:nvPr/>
        </p:nvSpPr>
        <p:spPr>
          <a:xfrm>
            <a:off x="1618845" y="3926706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非科班的及格线？</a:t>
            </a:r>
            <a:endParaRPr/>
          </a:p>
        </p:txBody>
      </p:sp>
      <p:sp>
        <p:nvSpPr>
          <p:cNvPr id="17" name="el-1789695671983-17"/>
          <p:cNvSpPr txBox="1"/>
          <p:nvPr/>
        </p:nvSpPr>
        <p:spPr>
          <a:xfrm>
            <a:off x="1618845" y="4345701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守纪律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——构图稳、三色内、三字体：不出错即七十分。</a:t>
            </a:r>
            <a:endParaRPr/>
          </a:p>
        </p:txBody>
      </p:sp>
      <p:sp>
        <p:nvSpPr>
          <p:cNvPr id="18" name="el-178969567197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671985-22"/>
          <p:cNvSpPr txBox="1"/>
          <p:nvPr/>
        </p:nvSpPr>
        <p:spPr>
          <a:xfrm>
            <a:off x="1618845" y="5040852"/>
            <a:ext cx="572919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延展为什么重要？</a:t>
            </a:r>
            <a:endParaRPr/>
          </a:p>
        </p:txBody>
      </p:sp>
      <p:sp>
        <p:nvSpPr>
          <p:cNvPr id="20" name="el-1789695671984-18"/>
          <p:cNvSpPr txBox="1"/>
          <p:nvPr/>
        </p:nvSpPr>
        <p:spPr>
          <a:xfrm>
            <a:off x="1618845" y="5459847"/>
            <a:ext cx="59396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视觉资产化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——一套KV五渠道通吃：会留白的母版决定延展上限。</a:t>
            </a:r>
            <a:endParaRPr/>
          </a:p>
        </p:txBody>
      </p:sp>
      <p:sp>
        <p:nvSpPr>
          <p:cNvPr id="21" name="el-1789695671972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实训总结 · WRAP-UP</a:t>
            </a:r>
            <a:endParaRPr/>
          </a:p>
        </p:txBody>
      </p:sp>
      <p:sp>
        <p:nvSpPr>
          <p:cNvPr id="22" name="el-1789695671972-4"/>
          <p:cNvSpPr txBox="1"/>
          <p:nvPr/>
        </p:nvSpPr>
        <p:spPr>
          <a:xfrm>
            <a:off x="5526839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3" name="el-178969567197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203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2036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672033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2038-20"/>
          <p:cNvSpPr/>
          <p:nvPr/>
        </p:nvSpPr>
        <p:spPr>
          <a:xfrm>
            <a:off x="685629" y="388950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672036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2039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672035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56720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5672034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56720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作业：主视觉全套</a:t>
            </a:r>
            <a:endParaRPr/>
          </a:p>
        </p:txBody>
      </p:sp>
      <p:sp>
        <p:nvSpPr>
          <p:cNvPr id="12" name="el-1789695672035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5672037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5672038-16"/>
          <p:cNvSpPr txBox="1"/>
          <p:nvPr/>
        </p:nvSpPr>
        <p:spPr>
          <a:xfrm>
            <a:off x="1966570" y="2173651"/>
            <a:ext cx="41394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你的海报砍掉了哪些舍不得的信息？为什么？</a:t>
            </a:r>
            <a:endParaRPr/>
          </a:p>
        </p:txBody>
      </p:sp>
      <p:sp>
        <p:nvSpPr>
          <p:cNvPr id="15" name="el-1789695672038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5672038-18"/>
          <p:cNvSpPr txBox="1"/>
          <p:nvPr/>
        </p:nvSpPr>
        <p:spPr>
          <a:xfrm>
            <a:off x="1966570" y="2674481"/>
            <a:ext cx="39395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盲评时你停在谁的海报上？它做对了什么？</a:t>
            </a:r>
            <a:endParaRPr/>
          </a:p>
        </p:txBody>
      </p:sp>
      <p:sp>
        <p:nvSpPr>
          <p:cNvPr id="17" name="el-1789695672035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5672038-19"/>
          <p:cNvSpPr txBox="1"/>
          <p:nvPr/>
        </p:nvSpPr>
        <p:spPr>
          <a:xfrm>
            <a:off x="818945" y="391807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主海报</a:t>
            </a:r>
            <a:endParaRPr/>
          </a:p>
        </p:txBody>
      </p:sp>
      <p:sp>
        <p:nvSpPr>
          <p:cNvPr id="19" name="el-1789695672040-23"/>
          <p:cNvSpPr txBox="1"/>
          <p:nvPr/>
        </p:nvSpPr>
        <p:spPr>
          <a:xfrm>
            <a:off x="1704698" y="3899031"/>
            <a:ext cx="5759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提交竖版主海报：含主题句、核心信息、AI出图过程记录与提示词</a:t>
            </a:r>
            <a:endParaRPr/>
          </a:p>
        </p:txBody>
      </p:sp>
      <p:sp>
        <p:nvSpPr>
          <p:cNvPr id="20" name="el-1789695672041-24"/>
          <p:cNvSpPr txBox="1"/>
          <p:nvPr/>
        </p:nvSpPr>
        <p:spPr>
          <a:xfrm>
            <a:off x="1704698" y="4241845"/>
            <a:ext cx="59803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PSD/PNG均可，过程记录必附</a:t>
            </a:r>
            <a:endParaRPr/>
          </a:p>
        </p:txBody>
      </p:sp>
      <p:sp>
        <p:nvSpPr>
          <p:cNvPr id="21" name="el-1789695672038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延展套图</a:t>
            </a:r>
            <a:endParaRPr/>
          </a:p>
        </p:txBody>
      </p:sp>
      <p:sp>
        <p:nvSpPr>
          <p:cNvPr id="22" name="el-1789695672041-25"/>
          <p:cNvSpPr txBox="1"/>
          <p:nvPr/>
        </p:nvSpPr>
        <p:spPr>
          <a:xfrm>
            <a:off x="1885627" y="4670363"/>
            <a:ext cx="479940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提交三张延展（方图、横图、故事版）：与母版视觉一致</a:t>
            </a:r>
            <a:endParaRPr/>
          </a:p>
        </p:txBody>
      </p:sp>
      <p:sp>
        <p:nvSpPr>
          <p:cNvPr id="23" name="el-1789695672041-26"/>
          <p:cNvSpPr txBox="1"/>
          <p:nvPr/>
        </p:nvSpPr>
        <p:spPr>
          <a:xfrm>
            <a:off x="1885627" y="5013177"/>
            <a:ext cx="477940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尺寸规格见平台模板</a:t>
            </a:r>
            <a:endParaRPr/>
          </a:p>
        </p:txBody>
      </p:sp>
      <p:sp>
        <p:nvSpPr>
          <p:cNvPr id="24" name="el-1789695672035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课程平台提交，盲评安排在实训最后两周</a:t>
            </a:r>
            <a:endParaRPr/>
          </a:p>
        </p:txBody>
      </p:sp>
      <p:sp>
        <p:nvSpPr>
          <p:cNvPr id="25" name="el-1789695672032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5672032-4"/>
          <p:cNvSpPr txBox="1"/>
          <p:nvPr/>
        </p:nvSpPr>
        <p:spPr>
          <a:xfrm>
            <a:off x="5651228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7" name="el-17896956720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213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672134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672132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672134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672132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672135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672133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672135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5672129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6721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672132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567212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5672134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字体</a:t>
            </a:r>
            <a:endParaRPr/>
          </a:p>
        </p:txBody>
      </p:sp>
      <p:sp>
        <p:nvSpPr>
          <p:cNvPr id="15" name="el-1789695672139-25"/>
          <p:cNvSpPr txBox="1"/>
          <p:nvPr/>
        </p:nvSpPr>
        <p:spPr>
          <a:xfrm>
            <a:off x="1980705" y="1661513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免费可商用字体库</a:t>
            </a:r>
            <a:endParaRPr/>
          </a:p>
        </p:txBody>
      </p:sp>
      <p:sp>
        <p:nvSpPr>
          <p:cNvPr id="16" name="el-1789695672137-21"/>
          <p:cNvSpPr txBox="1"/>
          <p:nvPr/>
        </p:nvSpPr>
        <p:spPr>
          <a:xfrm>
            <a:off x="1980705" y="2023372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思源、霞鹜、站酷系列——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白名单直接取用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672134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8" name="el-1789695672139-26"/>
          <p:cNvSpPr txBox="1"/>
          <p:nvPr/>
        </p:nvSpPr>
        <p:spPr>
          <a:xfrm>
            <a:off x="1980705" y="2675076"/>
            <a:ext cx="37188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AI绘图与修图</a:t>
            </a:r>
            <a:endParaRPr/>
          </a:p>
        </p:txBody>
      </p:sp>
      <p:sp>
        <p:nvSpPr>
          <p:cNvPr id="19" name="el-1789695672138-22"/>
          <p:cNvSpPr txBox="1"/>
          <p:nvPr/>
        </p:nvSpPr>
        <p:spPr>
          <a:xfrm>
            <a:off x="1980705" y="3036936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出图、局部重绘、抠图——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各挑一款练熟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5672134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范例</a:t>
            </a:r>
            <a:endParaRPr/>
          </a:p>
        </p:txBody>
      </p:sp>
      <p:sp>
        <p:nvSpPr>
          <p:cNvPr id="21" name="el-1789695672139-27"/>
          <p:cNvSpPr txBox="1"/>
          <p:nvPr/>
        </p:nvSpPr>
        <p:spPr>
          <a:xfrm>
            <a:off x="1980705" y="368864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文旅海报年鉴</a:t>
            </a:r>
            <a:endParaRPr/>
          </a:p>
        </p:txBody>
      </p:sp>
      <p:sp>
        <p:nvSpPr>
          <p:cNvPr id="22" name="el-1789695672138-23"/>
          <p:cNvSpPr txBox="1"/>
          <p:nvPr/>
        </p:nvSpPr>
        <p:spPr>
          <a:xfrm>
            <a:off x="1980705" y="4050500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历年获奖文旅海报——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看留白与克制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5672135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规范</a:t>
            </a:r>
            <a:endParaRPr/>
          </a:p>
        </p:txBody>
      </p:sp>
      <p:sp>
        <p:nvSpPr>
          <p:cNvPr id="24" name="el-1789695672140-28"/>
          <p:cNvSpPr txBox="1"/>
          <p:nvPr/>
        </p:nvSpPr>
        <p:spPr>
          <a:xfrm>
            <a:off x="1980705" y="4702204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平台尺寸规范表</a:t>
            </a:r>
            <a:endParaRPr/>
          </a:p>
        </p:txBody>
      </p:sp>
      <p:sp>
        <p:nvSpPr>
          <p:cNvPr id="25" name="el-1789695672139-24"/>
          <p:cNvSpPr txBox="1"/>
          <p:nvPr/>
        </p:nvSpPr>
        <p:spPr>
          <a:xfrm>
            <a:off x="1980705" y="5064063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各渠道安全区与规格——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延展前先查表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5672129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每天存一张心动海报并写下为什么——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眼力是喂出来的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672129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5672129-6"/>
          <p:cNvSpPr txBox="1"/>
          <p:nvPr/>
        </p:nvSpPr>
        <p:spPr>
          <a:xfrm>
            <a:off x="5657626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29" name="el-178969567213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67218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672179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672182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567218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项目四：旅游短视频内容生成实训</a:t>
            </a:r>
            <a:endParaRPr/>
          </a:p>
        </p:txBody>
      </p:sp>
      <p:sp>
        <p:nvSpPr>
          <p:cNvPr id="6" name="el-1789695672180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5672180-5"/>
          <p:cNvSpPr txBox="1"/>
          <p:nvPr/>
        </p:nvSpPr>
        <p:spPr>
          <a:xfrm>
            <a:off x="5884978" y="6228650"/>
            <a:ext cx="26581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旅游海报设计实训</a:t>
            </a:r>
            <a:endParaRPr/>
          </a:p>
        </p:txBody>
      </p:sp>
      <p:sp>
        <p:nvSpPr>
          <p:cNvPr id="8" name="el-178969567218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5672181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672184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672184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672178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5672182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04</a:t>
            </a:r>
            <a:endParaRPr/>
          </a:p>
        </p:txBody>
      </p:sp>
      <p:sp>
        <p:nvSpPr>
          <p:cNvPr id="14" name="el-1789695672183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动起来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更抓人</a:t>
            </a:r>
            <a:endParaRPr/>
          </a:p>
        </p:txBody>
      </p:sp>
      <p:sp>
        <p:nvSpPr>
          <p:cNvPr id="15" name="el-1789695672183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从平面到影像</a:t>
            </a:r>
            <a:endParaRPr/>
          </a:p>
        </p:txBody>
      </p:sp>
      <p:sp>
        <p:nvSpPr>
          <p:cNvPr id="16" name="el-1789695672185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5672188-21"/>
          <p:cNvSpPr txBox="1"/>
          <p:nvPr/>
        </p:nvSpPr>
        <p:spPr>
          <a:xfrm>
            <a:off x="6951512" y="2415883"/>
            <a:ext cx="36171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短视频实训</a:t>
            </a:r>
            <a:endParaRPr/>
          </a:p>
        </p:txBody>
      </p:sp>
      <p:sp>
        <p:nvSpPr>
          <p:cNvPr id="18" name="el-1789695672187-18"/>
          <p:cNvSpPr txBox="1"/>
          <p:nvPr/>
        </p:nvSpPr>
        <p:spPr>
          <a:xfrm>
            <a:off x="6951512" y="2777742"/>
            <a:ext cx="382878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为主视觉注入时间轴——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15秒也讲好故事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5672185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5672189-22"/>
          <p:cNvSpPr txBox="1"/>
          <p:nvPr/>
        </p:nvSpPr>
        <p:spPr>
          <a:xfrm>
            <a:off x="6951512" y="3410401"/>
            <a:ext cx="42616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AI视频工具</a:t>
            </a:r>
            <a:endParaRPr/>
          </a:p>
        </p:txBody>
      </p:sp>
      <p:sp>
        <p:nvSpPr>
          <p:cNvPr id="21" name="el-1789695672188-19"/>
          <p:cNvSpPr txBox="1"/>
          <p:nvPr/>
        </p:nvSpPr>
        <p:spPr>
          <a:xfrm>
            <a:off x="6951512" y="3772261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文生视频、图生视频、智能剪辑——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全流程实操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5672185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5672189-23"/>
          <p:cNvSpPr txBox="1"/>
          <p:nvPr/>
        </p:nvSpPr>
        <p:spPr>
          <a:xfrm>
            <a:off x="6951512" y="4404920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数据复盘</a:t>
            </a:r>
            <a:endParaRPr/>
          </a:p>
        </p:txBody>
      </p:sp>
      <p:sp>
        <p:nvSpPr>
          <p:cNvPr id="24" name="el-1789695672188-20"/>
          <p:cNvSpPr txBox="1"/>
          <p:nvPr/>
        </p:nvSpPr>
        <p:spPr>
          <a:xfrm>
            <a:off x="6951512" y="4766779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完播率与互动——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用数据校准审美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2026-09-18T01:41:17.077Z</dcterms:created>
  <dcterms:modified xsi:type="dcterms:W3CDTF">2026-09-18T01:41:17.077Z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{"Label":"1","ContentProducer":"001191110108587665983J10000","ProduceID":"1880570814_7a9c783b-6d51-4346-95db-aa12a9645055","ReservedCode1":"","ContentPropagator":"001191110108587665983J20000","PropagateID":"1880570814_7a9c783b-6d51-4346-95db-aa12a9645055","ReservedCode2":""}</vt:lpwstr>
  </property>
</Properties>
</file>