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24486B"/>
              </a:solidFill>
            </c:spPr>
          </c:dPt>
          <c:dPt>
            <c:idx val="3"/>
            <c:spPr>
              <a:solidFill>
                <a:srgbClr val="24486B"/>
              </a:solidFill>
            </c:spPr>
          </c:dPt>
          <c:dPt>
            <c:idx val="4"/>
            <c:spPr>
              <a:solidFill>
                <a:srgbClr val="24486B"/>
              </a:solidFill>
            </c:spPr>
          </c:dPt>
          <c:dPt>
            <c:idx val="5"/>
            <c:spPr>
              <a:solidFill>
                <a:srgbClr val="24486B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Sheet1!$A$2:$A$7</c:f>
              <c:strCache>
                <c:ptCount val="6"/>
                <c:pt idx="0">
                  <c:v>视觉呈现</c:v>
                </c:pt>
                <c:pt idx="1">
                  <c:v>预算精度</c:v>
                </c:pt>
                <c:pt idx="2">
                  <c:v>行程节奏</c:v>
                </c:pt>
                <c:pt idx="3">
                  <c:v>需求契合</c:v>
                </c:pt>
                <c:pt idx="4">
                  <c:v>信息核验</c:v>
                </c:pt>
                <c:pt idx="5">
                  <c:v>路演表达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15</c:v>
                </c:pt>
                <c:pt idx="2">
                  <c:v>15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</c:numCache>
            </c:numRef>
          </c:val>
        </c:ser>
        <c:gapWidth val="94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3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338165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5337331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337156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7161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7155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37158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项目一</a:t>
            </a:r>
            <a:endParaRPr/>
          </a:p>
        </p:txBody>
      </p:sp>
      <p:sp>
        <p:nvSpPr>
          <p:cNvPr id="8" name="el-1789695337158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5337158-5"/>
          <p:cNvSpPr txBox="1"/>
          <p:nvPr/>
        </p:nvSpPr>
        <p:spPr>
          <a:xfrm>
            <a:off x="685629" y="2139132"/>
            <a:ext cx="4976669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定制旅行方案</a:t>
            </a:r>
            <a:endParaRPr/>
          </a:p>
        </p:txBody>
      </p:sp>
      <p:sp>
        <p:nvSpPr>
          <p:cNvPr id="10" name="el-1789695337159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编制实训</a:t>
            </a:r>
            <a:endParaRPr/>
          </a:p>
        </p:txBody>
      </p:sp>
      <p:sp>
        <p:nvSpPr>
          <p:cNvPr id="11" name="el-1789695337161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模块四</a:t>
            </a:r>
            <a:endParaRPr/>
          </a:p>
        </p:txBody>
      </p:sp>
      <p:sp>
        <p:nvSpPr>
          <p:cNvPr id="12" name="el-1789695337161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生成式人工智能的旅游应用实训</a:t>
            </a:r>
            <a:endParaRPr/>
          </a:p>
        </p:txBody>
      </p:sp>
      <p:sp>
        <p:nvSpPr>
          <p:cNvPr id="13" name="el-1789695337159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5337159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04 — PROJECT 01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6670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6676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6674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6675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6675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66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336672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5336672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真刀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真枪</a:t>
            </a:r>
            <a:endParaRPr/>
          </a:p>
        </p:txBody>
      </p:sp>
      <p:sp>
        <p:nvSpPr>
          <p:cNvPr id="10" name="el-1789695336672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BRIEF · BUILD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REHEARSE · REVIEW</a:t>
            </a:r>
            <a:endParaRPr/>
          </a:p>
        </p:txBody>
      </p:sp>
      <p:sp>
        <p:nvSpPr>
          <p:cNvPr id="11" name="el-1789695336677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5336686-17"/>
          <p:cNvSpPr txBox="1"/>
          <p:nvPr/>
        </p:nvSpPr>
        <p:spPr>
          <a:xfrm>
            <a:off x="5218395" y="1134049"/>
            <a:ext cx="495271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</a:t>
            </a:r>
            <a:endParaRPr/>
          </a:p>
        </p:txBody>
      </p:sp>
      <p:sp>
        <p:nvSpPr>
          <p:cNvPr id="13" name="el-1789695336686-18"/>
          <p:cNvSpPr txBox="1"/>
          <p:nvPr/>
        </p:nvSpPr>
        <p:spPr>
          <a:xfrm>
            <a:off x="5218395" y="1591135"/>
            <a:ext cx="55874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任务书 · 价值数据 · 好差之辨 · 能力进阶 · 流程总览</a:t>
            </a:r>
            <a:endParaRPr/>
          </a:p>
        </p:txBody>
      </p:sp>
      <p:sp>
        <p:nvSpPr>
          <p:cNvPr id="14" name="el-1789695336677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5336686-19"/>
          <p:cNvSpPr txBox="1"/>
          <p:nvPr/>
        </p:nvSpPr>
        <p:spPr>
          <a:xfrm>
            <a:off x="5218395" y="2324376"/>
            <a:ext cx="513394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编制主流程</a:t>
            </a:r>
            <a:endParaRPr/>
          </a:p>
        </p:txBody>
      </p:sp>
      <p:sp>
        <p:nvSpPr>
          <p:cNvPr id="16" name="el-1789695336686-20"/>
          <p:cNvSpPr txBox="1"/>
          <p:nvPr/>
        </p:nvSpPr>
        <p:spPr>
          <a:xfrm>
            <a:off x="5218395" y="2781462"/>
            <a:ext cx="588451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客户画像 · 五步编制 · AI分工 · 实战全流程 · 三病防治</a:t>
            </a:r>
            <a:endParaRPr/>
          </a:p>
        </p:txBody>
      </p:sp>
      <p:sp>
        <p:nvSpPr>
          <p:cNvPr id="17" name="el-1789695336678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5336687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打磨与路演</a:t>
            </a:r>
            <a:endParaRPr/>
          </a:p>
        </p:txBody>
      </p:sp>
      <p:sp>
        <p:nvSpPr>
          <p:cNvPr id="19" name="el-1789695336687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四个动作 · 路演五步 · 好差路演 · 评分权重</a:t>
            </a:r>
            <a:endParaRPr/>
          </a:p>
        </p:txBody>
      </p:sp>
      <p:sp>
        <p:nvSpPr>
          <p:cNvPr id="20" name="el-1789695336678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5336687-23"/>
          <p:cNvSpPr txBox="1"/>
          <p:nvPr/>
        </p:nvSpPr>
        <p:spPr>
          <a:xfrm>
            <a:off x="5218395" y="4705031"/>
            <a:ext cx="514272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复盘与衔接</a:t>
            </a:r>
            <a:endParaRPr/>
          </a:p>
        </p:txBody>
      </p:sp>
      <p:sp>
        <p:nvSpPr>
          <p:cNvPr id="22" name="el-1789695336687-24"/>
          <p:cNvSpPr txBox="1"/>
          <p:nvPr/>
        </p:nvSpPr>
        <p:spPr>
          <a:xfrm>
            <a:off x="5218395" y="5162117"/>
            <a:ext cx="5777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实训节奏 · 人机分工 · 避坑三招 · 优秀作品 · 纪律清单</a:t>
            </a:r>
            <a:endParaRPr/>
          </a:p>
        </p:txBody>
      </p:sp>
      <p:sp>
        <p:nvSpPr>
          <p:cNvPr id="23" name="el-1789695336666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模块四 生成式人工智能的旅游应用实训</a:t>
            </a:r>
            <a:endParaRPr/>
          </a:p>
        </p:txBody>
      </p:sp>
      <p:sp>
        <p:nvSpPr>
          <p:cNvPr id="24" name="el-1789695336667-3"/>
          <p:cNvSpPr txBox="1"/>
          <p:nvPr/>
        </p:nvSpPr>
        <p:spPr>
          <a:xfrm>
            <a:off x="719032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5" name="el-1789695336668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677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6770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6774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6774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67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36771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8" name="el-178969533676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实训目标</a:t>
            </a:r>
            <a:endParaRPr/>
          </a:p>
        </p:txBody>
      </p:sp>
      <p:sp>
        <p:nvSpPr>
          <p:cNvPr id="9" name="el-1789695336771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10" name="el-1789695336772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做出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真方案</a:t>
            </a:r>
            <a:endParaRPr/>
          </a:p>
        </p:txBody>
      </p:sp>
      <p:sp>
        <p:nvSpPr>
          <p:cNvPr id="11" name="el-1789695336772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SHIP A REAL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PROPOSAL</a:t>
            </a:r>
            <a:endParaRPr/>
          </a:p>
        </p:txBody>
      </p:sp>
      <p:sp>
        <p:nvSpPr>
          <p:cNvPr id="12" name="el-1789695336775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5336779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能说出定制旅行方案的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结构要素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与编制五步法；描述评分标准的六个维度。</a:t>
            </a:r>
            <a:endParaRPr/>
          </a:p>
        </p:txBody>
      </p:sp>
      <p:sp>
        <p:nvSpPr>
          <p:cNvPr id="14" name="el-1789695336776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5336779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以小组为单位完成一份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真实可交付的定制方案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：从客户访谈到路演答辩全程实操。</a:t>
            </a:r>
            <a:endParaRPr/>
          </a:p>
        </p:txBody>
      </p:sp>
      <p:sp>
        <p:nvSpPr>
          <p:cNvPr id="16" name="el-1789695336776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5336780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养成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「客户视角+核验习惯」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：方案不是作业，是给真人用的行程——错一处就误一事。</a:t>
            </a:r>
            <a:endParaRPr/>
          </a:p>
        </p:txBody>
      </p:sp>
      <p:sp>
        <p:nvSpPr>
          <p:cNvPr id="18" name="el-1789695336768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19" name="el-1789695336768-4"/>
          <p:cNvSpPr txBox="1"/>
          <p:nvPr/>
        </p:nvSpPr>
        <p:spPr>
          <a:xfrm>
            <a:off x="5480565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0" name="el-178969533676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18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189-10"/>
          <p:cNvCxnSpPr/>
          <p:nvPr/>
        </p:nvCxnSpPr>
        <p:spPr>
          <a:xfrm>
            <a:off x="685629" y="365293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1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38188-9"/>
          <p:cNvSpPr txBox="1"/>
          <p:nvPr/>
        </p:nvSpPr>
        <p:spPr>
          <a:xfrm>
            <a:off x="1237940" y="457943"/>
            <a:ext cx="39090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实训导入 · A REAL BRIEF</a:t>
            </a:r>
            <a:endParaRPr/>
          </a:p>
        </p:txBody>
      </p:sp>
      <p:sp>
        <p:nvSpPr>
          <p:cNvPr id="6" name="el-17896953381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一份真实的委托</a:t>
            </a:r>
            <a:endParaRPr/>
          </a:p>
        </p:txBody>
      </p:sp>
      <p:sp>
        <p:nvSpPr>
          <p:cNvPr id="7" name="el-1789695338187-7"/>
          <p:cNvSpPr txBox="1"/>
          <p:nvPr/>
        </p:nvSpPr>
        <p:spPr>
          <a:xfrm>
            <a:off x="685629" y="1524625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客户王女士来电：「一家五口，三代同游，预算两万，五天四晚，老爷子腿脚不好，小孙女想看熊猫。」——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这是本周实训的真实任务卡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，课程平台已开放接单。</a:t>
            </a:r>
            <a:endParaRPr/>
          </a:p>
        </p:txBody>
      </p:sp>
      <p:sp>
        <p:nvSpPr>
          <p:cNvPr id="8" name="el-1789695338193-13"/>
          <p:cNvSpPr txBox="1"/>
          <p:nvPr/>
        </p:nvSpPr>
        <p:spPr>
          <a:xfrm>
            <a:off x="685629" y="3924325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你会先问什么？还是先动手查攻略？</a:t>
            </a:r>
            <a:endParaRPr/>
          </a:p>
        </p:txBody>
      </p:sp>
      <p:sp>
        <p:nvSpPr>
          <p:cNvPr id="9" name="el-1789695338193-14"/>
          <p:cNvSpPr txBox="1"/>
          <p:nvPr/>
        </p:nvSpPr>
        <p:spPr>
          <a:xfrm>
            <a:off x="685629" y="4405217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AI能替你完成这份方案的多少？</a:t>
            </a:r>
            <a:endParaRPr/>
          </a:p>
        </p:txBody>
      </p:sp>
      <p:sp>
        <p:nvSpPr>
          <p:cNvPr id="10" name="el-1789695338194-15"/>
          <p:cNvSpPr txBox="1"/>
          <p:nvPr/>
        </p:nvSpPr>
        <p:spPr>
          <a:xfrm>
            <a:off x="685629" y="4886109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交付时，客户凭什么为方案买单？</a:t>
            </a:r>
            <a:endParaRPr/>
          </a:p>
        </p:txBody>
      </p:sp>
      <p:sp>
        <p:nvSpPr>
          <p:cNvPr id="11" name="el-1789695338188-8"/>
          <p:cNvSpPr txBox="1"/>
          <p:nvPr/>
        </p:nvSpPr>
        <p:spPr>
          <a:xfrm>
            <a:off x="685629" y="5424137"/>
            <a:ext cx="5713571" cy="57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接单-编制-打磨-路演-复盘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，四周产出一份可交付方案。</a:t>
            </a:r>
            <a:endParaRPr/>
          </a:p>
        </p:txBody>
      </p:sp>
      <p:sp>
        <p:nvSpPr>
          <p:cNvPr id="12" name="el-1789695338184-3"/>
          <p:cNvSpPr txBox="1"/>
          <p:nvPr/>
        </p:nvSpPr>
        <p:spPr>
          <a:xfrm>
            <a:off x="685629" y="6228650"/>
            <a:ext cx="325762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实训导入 · A REAL BRIEF</a:t>
            </a:r>
            <a:endParaRPr/>
          </a:p>
        </p:txBody>
      </p:sp>
      <p:sp>
        <p:nvSpPr>
          <p:cNvPr id="13" name="el-1789695338184-4"/>
          <p:cNvSpPr txBox="1"/>
          <p:nvPr/>
        </p:nvSpPr>
        <p:spPr>
          <a:xfrm>
            <a:off x="5530410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4" name="el-178969533818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5338190-11"/>
          <p:cNvSpPr/>
          <p:nvPr/>
        </p:nvSpPr>
        <p:spPr>
          <a:xfrm>
            <a:off x="6932466" y="1467489"/>
            <a:ext cx="4570857" cy="45280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5338193-12"/>
          <p:cNvPicPr/>
          <p:nvPr/>
        </p:nvPicPr>
        <p:blipFill>
          <a:blip r:embed="rId2"/>
          <a:srcRect l="31000" t="0" r="12055" b="0"/>
          <a:stretch>
            <a:fillRect/>
          </a:stretch>
        </p:blipFill>
        <p:spPr>
          <a:xfrm>
            <a:off x="6932466" y="1467489"/>
            <a:ext cx="4570857" cy="452800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337089-1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33702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702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3702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5337026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5337026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导航</a:t>
            </a:r>
            <a:endParaRPr/>
          </a:p>
        </p:txBody>
      </p:sp>
      <p:sp>
        <p:nvSpPr>
          <p:cNvPr id="8" name="el-1789695337026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BRIEF</a:t>
            </a:r>
            <a:endParaRPr/>
          </a:p>
        </p:txBody>
      </p:sp>
      <p:sp>
        <p:nvSpPr>
          <p:cNvPr id="9" name="el-1789695337028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任务书</a:t>
            </a:r>
            <a:endParaRPr/>
          </a:p>
        </p:txBody>
      </p:sp>
      <p:sp>
        <p:nvSpPr>
          <p:cNvPr id="10" name="el-1789695337029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价值数据</a:t>
            </a:r>
            <a:endParaRPr/>
          </a:p>
        </p:txBody>
      </p:sp>
      <p:sp>
        <p:nvSpPr>
          <p:cNvPr id="11" name="el-1789695337030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2" name="el-1789695337030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能力进阶</a:t>
            </a:r>
            <a:endParaRPr/>
          </a:p>
        </p:txBody>
      </p:sp>
      <p:sp>
        <p:nvSpPr>
          <p:cNvPr id="13" name="el-1789695337031-13"/>
          <p:cNvSpPr txBox="1"/>
          <p:nvPr/>
        </p:nvSpPr>
        <p:spPr>
          <a:xfrm>
            <a:off x="9774671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⑤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流程总览</a:t>
            </a:r>
            <a:endParaRPr/>
          </a:p>
        </p:txBody>
      </p:sp>
      <p:sp>
        <p:nvSpPr>
          <p:cNvPr id="14" name="el-178969533702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项目一</a:t>
            </a:r>
            <a:endParaRPr/>
          </a:p>
        </p:txBody>
      </p:sp>
      <p:sp>
        <p:nvSpPr>
          <p:cNvPr id="15" name="el-1789695337024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20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207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210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8210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8205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82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338209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9" name="el-178969533820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实训任务书：四周一份交付物</a:t>
            </a:r>
            <a:endParaRPr/>
          </a:p>
        </p:txBody>
      </p:sp>
      <p:sp>
        <p:nvSpPr>
          <p:cNvPr id="10" name="el-1789695338209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实训不是模拟练习——它是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一次真实的接单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：客户真实、约束真实、交付真实，评分即验收。</a:t>
            </a:r>
            <a:endParaRPr/>
          </a:p>
        </p:txBody>
      </p:sp>
      <p:sp>
        <p:nvSpPr>
          <p:cNvPr id="11" name="el-1789695338209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5338213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</a:t>
            </a:r>
            <a:endParaRPr/>
          </a:p>
        </p:txBody>
      </p:sp>
      <p:sp>
        <p:nvSpPr>
          <p:cNvPr id="13" name="el-1789695338213-19"/>
          <p:cNvSpPr txBox="1"/>
          <p:nvPr/>
        </p:nvSpPr>
        <p:spPr>
          <a:xfrm>
            <a:off x="685629" y="3757382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TASK</a:t>
            </a:r>
            <a:endParaRPr/>
          </a:p>
        </p:txBody>
      </p:sp>
      <p:sp>
        <p:nvSpPr>
          <p:cNvPr id="14" name="el-1789695338212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为指定客户画像编制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五天四晚家庭定制方案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：含行程、预算、备选与应急预案。</a:t>
            </a:r>
            <a:endParaRPr/>
          </a:p>
        </p:txBody>
      </p:sp>
      <p:sp>
        <p:nvSpPr>
          <p:cNvPr id="15" name="el-1789695338213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交付</a:t>
            </a:r>
            <a:endParaRPr/>
          </a:p>
        </p:txBody>
      </p:sp>
      <p:sp>
        <p:nvSpPr>
          <p:cNvPr id="16" name="el-1789695338214-21"/>
          <p:cNvSpPr txBox="1"/>
          <p:nvPr/>
        </p:nvSpPr>
        <p:spPr>
          <a:xfrm>
            <a:off x="4567584" y="3757382"/>
            <a:ext cx="3511103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DELIVER</a:t>
            </a:r>
            <a:endParaRPr/>
          </a:p>
        </p:txBody>
      </p:sp>
      <p:sp>
        <p:nvSpPr>
          <p:cNvPr id="17" name="el-1789695338212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一份方案文档（15页内）+ 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8分钟路演答辩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：文档占60%，路演占40%。</a:t>
            </a:r>
            <a:endParaRPr/>
          </a:p>
        </p:txBody>
      </p:sp>
      <p:sp>
        <p:nvSpPr>
          <p:cNvPr id="18" name="el-1789695338214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约束</a:t>
            </a:r>
            <a:endParaRPr/>
          </a:p>
        </p:txBody>
      </p:sp>
      <p:sp>
        <p:nvSpPr>
          <p:cNvPr id="19" name="el-1789695338214-23"/>
          <p:cNvSpPr txBox="1"/>
          <p:nvPr/>
        </p:nvSpPr>
        <p:spPr>
          <a:xfrm>
            <a:off x="8173531" y="3757382"/>
            <a:ext cx="34134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RULES</a:t>
            </a:r>
            <a:endParaRPr/>
          </a:p>
        </p:txBody>
      </p:sp>
      <p:sp>
        <p:nvSpPr>
          <p:cNvPr id="20" name="el-1789695338213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预算不超、时段真实、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所有信息须核验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——AI可用，但责任全在小组。</a:t>
            </a:r>
            <a:endParaRPr/>
          </a:p>
        </p:txBody>
      </p:sp>
      <p:sp>
        <p:nvSpPr>
          <p:cNvPr id="21" name="el-1789695338204-2"/>
          <p:cNvSpPr txBox="1"/>
          <p:nvPr/>
        </p:nvSpPr>
        <p:spPr>
          <a:xfrm>
            <a:off x="685629" y="5127448"/>
            <a:ext cx="11211931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注意：评分标准不是「PPT好不好看」——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是「客户会不会买单」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：评委将按客户视角打分。</a:t>
            </a:r>
            <a:endParaRPr/>
          </a:p>
        </p:txBody>
      </p:sp>
      <p:sp>
        <p:nvSpPr>
          <p:cNvPr id="22" name="el-178969533820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3" name="el-1789695338205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4" name="el-178969533820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36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359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362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8362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83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3836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533835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为什么练这个：三组行业数据</a:t>
            </a:r>
            <a:endParaRPr/>
          </a:p>
        </p:txBody>
      </p:sp>
      <p:sp>
        <p:nvSpPr>
          <p:cNvPr id="9" name="el-1789695338361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定制游在在线旅游中的增速（示意）</a:t>
            </a:r>
            <a:endParaRPr/>
          </a:p>
        </p:txBody>
      </p:sp>
      <p:sp>
        <p:nvSpPr>
          <p:cNvPr id="10" name="el-1789695338361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1" name="el-1789695338360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跟团在缩、定制在涨——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方案编制能力是增量市场的入场券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，也是本实训的产业背景。</a:t>
            </a:r>
            <a:endParaRPr/>
          </a:p>
        </p:txBody>
      </p:sp>
      <p:sp>
        <p:nvSpPr>
          <p:cNvPr id="12" name="el-1789695338363-14"/>
          <p:cNvSpPr txBox="1"/>
          <p:nvPr/>
        </p:nvSpPr>
        <p:spPr>
          <a:xfrm>
            <a:off x="4627993" y="2085864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5倍</a:t>
            </a:r>
            <a:endParaRPr/>
          </a:p>
        </p:txBody>
      </p:sp>
      <p:sp>
        <p:nvSpPr>
          <p:cNvPr id="13" name="el-1789695338367-20"/>
          <p:cNvSpPr txBox="1"/>
          <p:nvPr/>
        </p:nvSpPr>
        <p:spPr>
          <a:xfrm>
            <a:off x="6075431" y="2047774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定制师与传统计调的薪酬差</a:t>
            </a:r>
            <a:endParaRPr/>
          </a:p>
        </p:txBody>
      </p:sp>
      <p:sp>
        <p:nvSpPr>
          <p:cNvPr id="14" name="el-1789695338366-17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会设计的比会排车的值钱——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方案是定制师的核心资产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，写出来就是简历。</a:t>
            </a:r>
            <a:endParaRPr/>
          </a:p>
        </p:txBody>
      </p:sp>
      <p:sp>
        <p:nvSpPr>
          <p:cNvPr id="15" name="el-1789695338364-15"/>
          <p:cNvSpPr txBox="1"/>
          <p:nvPr/>
        </p:nvSpPr>
        <p:spPr>
          <a:xfrm>
            <a:off x="4627993" y="3313092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72小时</a:t>
            </a:r>
            <a:endParaRPr/>
          </a:p>
        </p:txBody>
      </p:sp>
      <p:sp>
        <p:nvSpPr>
          <p:cNvPr id="16" name="el-1789695338367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行业常规的方案交付时限</a:t>
            </a:r>
            <a:endParaRPr/>
          </a:p>
        </p:txBody>
      </p:sp>
      <p:sp>
        <p:nvSpPr>
          <p:cNvPr id="17" name="el-1789695338366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客户等不了一周——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速度与质量的双重要求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：AI辅助正是在这里切入。</a:t>
            </a:r>
            <a:endParaRPr/>
          </a:p>
        </p:txBody>
      </p:sp>
      <p:sp>
        <p:nvSpPr>
          <p:cNvPr id="18" name="el-1789695338364-16"/>
          <p:cNvSpPr txBox="1"/>
          <p:nvPr/>
        </p:nvSpPr>
        <p:spPr>
          <a:xfrm>
            <a:off x="4627993" y="4540319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3轮</a:t>
            </a:r>
            <a:endParaRPr/>
          </a:p>
        </p:txBody>
      </p:sp>
      <p:sp>
        <p:nvSpPr>
          <p:cNvPr id="19" name="el-1789695338368-22"/>
          <p:cNvSpPr txBox="1"/>
          <p:nvPr/>
        </p:nvSpPr>
        <p:spPr>
          <a:xfrm>
            <a:off x="6075431" y="4502229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一份方案的平均修改轮次</a:t>
            </a:r>
            <a:endParaRPr/>
          </a:p>
        </p:txBody>
      </p:sp>
      <p:sp>
        <p:nvSpPr>
          <p:cNvPr id="20" name="el-1789695338367-19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客户总要说「再调调」——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改稿耐性也是专业能力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：预留弹性是聪明做法。</a:t>
            </a:r>
            <a:endParaRPr/>
          </a:p>
        </p:txBody>
      </p:sp>
      <p:sp>
        <p:nvSpPr>
          <p:cNvPr id="21" name="el-178969533835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2" name="el-1789695338357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3" name="el-178969533835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38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38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379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837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33838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7" name="el-1789695338379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好方案 vs 差方案</a:t>
            </a:r>
            <a:endParaRPr/>
          </a:p>
        </p:txBody>
      </p:sp>
      <p:sp>
        <p:nvSpPr>
          <p:cNvPr id="8" name="el-1789695338384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差方案 · 拼凑攻略</a:t>
            </a:r>
            <a:endParaRPr/>
          </a:p>
        </p:txBody>
      </p:sp>
      <p:sp>
        <p:nvSpPr>
          <p:cNvPr id="9" name="el-1789695338384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"网上都说好"的景点串烧</a:t>
            </a:r>
            <a:endParaRPr/>
          </a:p>
        </p:txBody>
      </p:sp>
      <p:sp>
        <p:nvSpPr>
          <p:cNvPr id="10" name="el-1789695338383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网红点堆叠、时间算错、预算超支、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没有客户姓名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——换个客户照样用，等于谁也没服务。</a:t>
            </a:r>
            <a:endParaRPr/>
          </a:p>
        </p:txBody>
      </p:sp>
      <p:sp>
        <p:nvSpPr>
          <p:cNvPr id="11" name="el-1789695338384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好方案 · 为他而做</a:t>
            </a:r>
            <a:endParaRPr/>
          </a:p>
        </p:txBody>
      </p:sp>
      <p:sp>
        <p:nvSpPr>
          <p:cNvPr id="12" name="el-1789695338384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"老爷子每天只排一个硬景点"</a:t>
            </a:r>
            <a:endParaRPr/>
          </a:p>
        </p:txBody>
      </p:sp>
      <p:sp>
        <p:nvSpPr>
          <p:cNvPr id="13" name="el-1789695338383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约束都接住了：节奏适配三代、预算留缓冲、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每个选择都说得出理由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——客户看完会说「懂我」。</a:t>
            </a:r>
            <a:endParaRPr/>
          </a:p>
        </p:txBody>
      </p:sp>
      <p:sp>
        <p:nvSpPr>
          <p:cNvPr id="14" name="el-1789695338379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一句话检验：把客户名字换掉，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方案是否立刻不成立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——不成立才是定制，成立只是攻略。</a:t>
            </a:r>
            <a:endParaRPr/>
          </a:p>
        </p:txBody>
      </p:sp>
      <p:sp>
        <p:nvSpPr>
          <p:cNvPr id="15" name="el-178969533837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6" name="el-1789695338379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7" name="el-178969533838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39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400-10"/>
          <p:cNvCxnSpPr/>
          <p:nvPr/>
        </p:nvCxnSpPr>
        <p:spPr>
          <a:xfrm>
            <a:off x="704674" y="1832920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403-15"/>
          <p:cNvCxnSpPr/>
          <p:nvPr/>
        </p:nvCxnSpPr>
        <p:spPr>
          <a:xfrm>
            <a:off x="685629" y="315596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8403-16"/>
          <p:cNvCxnSpPr/>
          <p:nvPr/>
        </p:nvCxnSpPr>
        <p:spPr>
          <a:xfrm>
            <a:off x="685629" y="400764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8404-17"/>
          <p:cNvCxnSpPr/>
          <p:nvPr/>
        </p:nvCxnSpPr>
        <p:spPr>
          <a:xfrm>
            <a:off x="685629" y="485932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38398-6"/>
          <p:cNvSpPr/>
          <p:nvPr/>
        </p:nvSpPr>
        <p:spPr>
          <a:xfrm>
            <a:off x="8075181" y="1756739"/>
            <a:ext cx="3428143" cy="3949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33839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3840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533839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四周进阶：从查攻略到做方案</a:t>
            </a:r>
            <a:endParaRPr/>
          </a:p>
        </p:txBody>
      </p:sp>
      <p:sp>
        <p:nvSpPr>
          <p:cNvPr id="11" name="el-1789695338400-8"/>
          <p:cNvSpPr txBox="1"/>
          <p:nvPr/>
        </p:nvSpPr>
        <p:spPr>
          <a:xfrm>
            <a:off x="914171" y="1832920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实训四阶段——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每周爬一级台阶，期末站上「可交付」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95338405-18"/>
          <p:cNvSpPr txBox="1"/>
          <p:nvPr/>
        </p:nvSpPr>
        <p:spPr>
          <a:xfrm>
            <a:off x="685629" y="2413800"/>
            <a:ext cx="1296981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W1</a:t>
            </a:r>
            <a:endParaRPr/>
          </a:p>
        </p:txBody>
      </p:sp>
      <p:sp>
        <p:nvSpPr>
          <p:cNvPr id="13" name="el-1789695338410-26"/>
          <p:cNvSpPr txBox="1"/>
          <p:nvPr/>
        </p:nvSpPr>
        <p:spPr>
          <a:xfrm>
            <a:off x="1828343" y="2413800"/>
            <a:ext cx="477702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会访谈</a:t>
            </a:r>
            <a:endParaRPr/>
          </a:p>
        </p:txBody>
      </p:sp>
      <p:sp>
        <p:nvSpPr>
          <p:cNvPr id="14" name="el-1789695338408-22"/>
          <p:cNvSpPr txBox="1"/>
          <p:nvPr/>
        </p:nvSpPr>
        <p:spPr>
          <a:xfrm>
            <a:off x="1828343" y="2766136"/>
            <a:ext cx="49307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挖出客户没说出口的需求——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腿脚不好=每天一个硬景点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95338405-19"/>
          <p:cNvSpPr txBox="1"/>
          <p:nvPr/>
        </p:nvSpPr>
        <p:spPr>
          <a:xfrm>
            <a:off x="685629" y="3265479"/>
            <a:ext cx="1296981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</a:t>
            </a:r>
            <a:endParaRPr/>
          </a:p>
        </p:txBody>
      </p:sp>
      <p:sp>
        <p:nvSpPr>
          <p:cNvPr id="16" name="el-1789695338411-27"/>
          <p:cNvSpPr txBox="1"/>
          <p:nvPr/>
        </p:nvSpPr>
        <p:spPr>
          <a:xfrm>
            <a:off x="1828343" y="3265479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会编排</a:t>
            </a:r>
            <a:endParaRPr/>
          </a:p>
        </p:txBody>
      </p:sp>
      <p:sp>
        <p:nvSpPr>
          <p:cNvPr id="17" name="el-1789695338409-23"/>
          <p:cNvSpPr txBox="1"/>
          <p:nvPr/>
        </p:nvSpPr>
        <p:spPr>
          <a:xfrm>
            <a:off x="1828343" y="3617816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行程、节奏、预算成体系——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每个选择有理由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5338405-20"/>
          <p:cNvSpPr txBox="1"/>
          <p:nvPr/>
        </p:nvSpPr>
        <p:spPr>
          <a:xfrm>
            <a:off x="685629" y="4117158"/>
            <a:ext cx="1296981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W3</a:t>
            </a:r>
            <a:endParaRPr/>
          </a:p>
        </p:txBody>
      </p:sp>
      <p:sp>
        <p:nvSpPr>
          <p:cNvPr id="19" name="el-1789695338411-28"/>
          <p:cNvSpPr txBox="1"/>
          <p:nvPr/>
        </p:nvSpPr>
        <p:spPr>
          <a:xfrm>
            <a:off x="1828343" y="4117158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会打磨</a:t>
            </a:r>
            <a:endParaRPr/>
          </a:p>
        </p:txBody>
      </p:sp>
      <p:sp>
        <p:nvSpPr>
          <p:cNvPr id="20" name="el-1789695338409-24"/>
          <p:cNvSpPr txBox="1"/>
          <p:nvPr/>
        </p:nvSpPr>
        <p:spPr>
          <a:xfrm>
            <a:off x="1828343" y="4469495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核验信息、压力测试、视觉呈现——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从能用到好用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5338405-21"/>
          <p:cNvSpPr txBox="1"/>
          <p:nvPr/>
        </p:nvSpPr>
        <p:spPr>
          <a:xfrm>
            <a:off x="685629" y="4968837"/>
            <a:ext cx="1296981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W4</a:t>
            </a:r>
            <a:endParaRPr/>
          </a:p>
        </p:txBody>
      </p:sp>
      <p:sp>
        <p:nvSpPr>
          <p:cNvPr id="22" name="el-1789695338412-29"/>
          <p:cNvSpPr txBox="1"/>
          <p:nvPr/>
        </p:nvSpPr>
        <p:spPr>
          <a:xfrm>
            <a:off x="1828343" y="4968837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会表达</a:t>
            </a:r>
            <a:endParaRPr/>
          </a:p>
        </p:txBody>
      </p:sp>
      <p:sp>
        <p:nvSpPr>
          <p:cNvPr id="23" name="el-1789695338410-25"/>
          <p:cNvSpPr txBox="1"/>
          <p:nvPr/>
        </p:nvSpPr>
        <p:spPr>
          <a:xfrm>
            <a:off x="1828343" y="5321174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八分钟讲清方案价值——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让客户愿意买单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95338402-13"/>
          <p:cNvSpPr txBox="1"/>
          <p:nvPr/>
        </p:nvSpPr>
        <p:spPr>
          <a:xfrm>
            <a:off x="8417995" y="2475548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对标</a:t>
            </a:r>
            <a:endParaRPr/>
          </a:p>
        </p:txBody>
      </p:sp>
      <p:sp>
        <p:nvSpPr>
          <p:cNvPr id="25" name="el-1789695338402-14"/>
          <p:cNvSpPr txBox="1"/>
          <p:nvPr/>
        </p:nvSpPr>
        <p:spPr>
          <a:xfrm>
            <a:off x="8417995" y="2875498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行业怎么定义「会」</a:t>
            </a:r>
            <a:endParaRPr/>
          </a:p>
        </p:txBody>
      </p:sp>
      <p:sp>
        <p:nvSpPr>
          <p:cNvPr id="26" name="el-1789695338401-11"/>
          <p:cNvSpPr txBox="1"/>
          <p:nvPr/>
        </p:nvSpPr>
        <p:spPr>
          <a:xfrm>
            <a:off x="8417995" y="3354009"/>
            <a:ext cx="2742514" cy="9114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定制师的招聘要求：理解需求、方案设计、供应商协同——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恰好是这四级台阶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5338401-12"/>
          <p:cNvSpPr txBox="1"/>
          <p:nvPr/>
        </p:nvSpPr>
        <p:spPr>
          <a:xfrm>
            <a:off x="8417995" y="4379774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实训评分表就是岗位说明书——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照着练就是照着就业练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533839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9" name="el-1789695338394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30" name="el-178969533839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56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583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584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8584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8584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8584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338564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38569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338571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338572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338579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338579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338562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3385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33856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7" name="el-178969533856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实训流程：五个环节</a:t>
            </a:r>
            <a:endParaRPr/>
          </a:p>
        </p:txBody>
      </p:sp>
      <p:sp>
        <p:nvSpPr>
          <p:cNvPr id="18" name="el-1789695338587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环①</a:t>
            </a:r>
            <a:endParaRPr/>
          </a:p>
        </p:txBody>
      </p:sp>
      <p:sp>
        <p:nvSpPr>
          <p:cNvPr id="19" name="el-1789695338587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接单</a:t>
            </a:r>
            <a:endParaRPr/>
          </a:p>
        </p:txBody>
      </p:sp>
      <p:sp>
        <p:nvSpPr>
          <p:cNvPr id="20" name="el-1789695338588-28"/>
          <p:cNvSpPr txBox="1"/>
          <p:nvPr/>
        </p:nvSpPr>
        <p:spPr>
          <a:xfrm>
            <a:off x="685629" y="2996018"/>
            <a:ext cx="190716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第1周</a:t>
            </a:r>
            <a:endParaRPr/>
          </a:p>
        </p:txBody>
      </p:sp>
      <p:sp>
        <p:nvSpPr>
          <p:cNvPr id="21" name="el-1789695338585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领取任务卡+客户访谈——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需求清单签字确认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，避免返工。</a:t>
            </a:r>
            <a:endParaRPr/>
          </a:p>
        </p:txBody>
      </p:sp>
      <p:sp>
        <p:nvSpPr>
          <p:cNvPr id="22" name="el-1789695338588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环②</a:t>
            </a:r>
            <a:endParaRPr/>
          </a:p>
        </p:txBody>
      </p:sp>
      <p:sp>
        <p:nvSpPr>
          <p:cNvPr id="23" name="el-1789695338588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编制</a:t>
            </a:r>
            <a:endParaRPr/>
          </a:p>
        </p:txBody>
      </p:sp>
      <p:sp>
        <p:nvSpPr>
          <p:cNvPr id="24" name="el-1789695338588-31"/>
          <p:cNvSpPr txBox="1"/>
          <p:nvPr/>
        </p:nvSpPr>
        <p:spPr>
          <a:xfrm>
            <a:off x="2884758" y="2996018"/>
            <a:ext cx="19073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第2周</a:t>
            </a:r>
            <a:endParaRPr/>
          </a:p>
        </p:txBody>
      </p:sp>
      <p:sp>
        <p:nvSpPr>
          <p:cNvPr id="25" name="el-1789695338586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行程框架+AI辅助填充——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先骨架后血肉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，别一头扎进攻略海。</a:t>
            </a:r>
            <a:endParaRPr/>
          </a:p>
        </p:txBody>
      </p:sp>
      <p:sp>
        <p:nvSpPr>
          <p:cNvPr id="26" name="el-1789695338589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环③</a:t>
            </a:r>
            <a:endParaRPr/>
          </a:p>
        </p:txBody>
      </p:sp>
      <p:sp>
        <p:nvSpPr>
          <p:cNvPr id="27" name="el-1789695338589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核验</a:t>
            </a:r>
            <a:endParaRPr/>
          </a:p>
        </p:txBody>
      </p:sp>
      <p:sp>
        <p:nvSpPr>
          <p:cNvPr id="28" name="el-1789695338589-34"/>
          <p:cNvSpPr txBox="1"/>
          <p:nvPr/>
        </p:nvSpPr>
        <p:spPr>
          <a:xfrm>
            <a:off x="4855494" y="2996018"/>
            <a:ext cx="23684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第3周</a:t>
            </a:r>
            <a:endParaRPr/>
          </a:p>
        </p:txBody>
      </p:sp>
      <p:sp>
        <p:nvSpPr>
          <p:cNvPr id="29" name="el-1789695338586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逐项核价格时段路线——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错一处改一处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，核验记录留档。</a:t>
            </a:r>
            <a:endParaRPr/>
          </a:p>
        </p:txBody>
      </p:sp>
      <p:sp>
        <p:nvSpPr>
          <p:cNvPr id="30" name="el-1789695338589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环④</a:t>
            </a:r>
            <a:endParaRPr/>
          </a:p>
        </p:txBody>
      </p:sp>
      <p:sp>
        <p:nvSpPr>
          <p:cNvPr id="31" name="el-1789695338589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打磨</a:t>
            </a:r>
            <a:endParaRPr/>
          </a:p>
        </p:txBody>
      </p:sp>
      <p:sp>
        <p:nvSpPr>
          <p:cNvPr id="32" name="el-1789695338590-37"/>
          <p:cNvSpPr txBox="1"/>
          <p:nvPr/>
        </p:nvSpPr>
        <p:spPr>
          <a:xfrm>
            <a:off x="7287333" y="2996018"/>
            <a:ext cx="23684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第3周</a:t>
            </a:r>
            <a:endParaRPr/>
          </a:p>
        </p:txBody>
      </p:sp>
      <p:sp>
        <p:nvSpPr>
          <p:cNvPr id="33" name="el-1789695338587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压力测试（下雨/堵车/关门）+视觉规范——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备选方案同步成型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95338590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环⑤</a:t>
            </a:r>
            <a:endParaRPr/>
          </a:p>
        </p:txBody>
      </p:sp>
      <p:sp>
        <p:nvSpPr>
          <p:cNvPr id="35" name="el-1789695338590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路演</a:t>
            </a:r>
            <a:endParaRPr/>
          </a:p>
        </p:txBody>
      </p:sp>
      <p:sp>
        <p:nvSpPr>
          <p:cNvPr id="36" name="el-1789695338590-40"/>
          <p:cNvSpPr txBox="1"/>
          <p:nvPr/>
        </p:nvSpPr>
        <p:spPr>
          <a:xfrm>
            <a:off x="9719172" y="2996018"/>
            <a:ext cx="19491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第4周</a:t>
            </a:r>
            <a:endParaRPr/>
          </a:p>
        </p:txBody>
      </p:sp>
      <p:sp>
        <p:nvSpPr>
          <p:cNvPr id="37" name="el-1789695338587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八分钟答辩+客户质询——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讲价值不讲苦劳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，评分即验收。</a:t>
            </a:r>
            <a:endParaRPr/>
          </a:p>
        </p:txBody>
      </p:sp>
      <p:sp>
        <p:nvSpPr>
          <p:cNvPr id="38" name="el-1789695338562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五环节环环相扣——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第一环节的偷懒，会在第五环节加倍偿还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：需求没问清，改稿改到哭。</a:t>
            </a:r>
            <a:endParaRPr/>
          </a:p>
        </p:txBody>
      </p:sp>
      <p:sp>
        <p:nvSpPr>
          <p:cNvPr id="39" name="el-178969533856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40" name="el-1789695338563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41" name="el-178969533856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60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610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610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8606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86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3860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533860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三类客户：三种服务策略</a:t>
            </a:r>
            <a:endParaRPr/>
          </a:p>
        </p:txBody>
      </p:sp>
      <p:sp>
        <p:nvSpPr>
          <p:cNvPr id="9" name="el-1789695338612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类一 · 明确型</a:t>
            </a:r>
            <a:endParaRPr/>
          </a:p>
        </p:txBody>
      </p:sp>
      <p:sp>
        <p:nvSpPr>
          <p:cNvPr id="10" name="el-1789695338612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我要什么我说了</a:t>
            </a:r>
            <a:endParaRPr/>
          </a:p>
        </p:txBody>
      </p:sp>
      <p:sp>
        <p:nvSpPr>
          <p:cNvPr id="11" name="el-1789695338612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听懂即可</a:t>
            </a:r>
            <a:endParaRPr/>
          </a:p>
        </p:txBody>
      </p:sp>
      <p:sp>
        <p:nvSpPr>
          <p:cNvPr id="12" name="el-1789695338612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类二 · 模糊型</a:t>
            </a:r>
            <a:endParaRPr/>
          </a:p>
        </p:txBody>
      </p:sp>
      <p:sp>
        <p:nvSpPr>
          <p:cNvPr id="13" name="el-1789695338612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就想要个好的</a:t>
            </a:r>
            <a:endParaRPr/>
          </a:p>
        </p:txBody>
      </p:sp>
      <p:sp>
        <p:nvSpPr>
          <p:cNvPr id="14" name="el-1789695338613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挖潜为要</a:t>
            </a:r>
            <a:endParaRPr/>
          </a:p>
        </p:txBody>
      </p:sp>
      <p:sp>
        <p:nvSpPr>
          <p:cNvPr id="15" name="el-1789695338613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类三 · 挑剔型</a:t>
            </a:r>
            <a:endParaRPr/>
          </a:p>
        </p:txBody>
      </p:sp>
      <p:sp>
        <p:nvSpPr>
          <p:cNvPr id="16" name="el-1789695338613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都不太满意</a:t>
            </a:r>
            <a:endParaRPr/>
          </a:p>
        </p:txBody>
      </p:sp>
      <p:sp>
        <p:nvSpPr>
          <p:cNvPr id="17" name="el-1789695338613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预期管理</a:t>
            </a:r>
            <a:endParaRPr/>
          </a:p>
        </p:txBody>
      </p:sp>
      <p:sp>
        <p:nvSpPr>
          <p:cNvPr id="18" name="el-1789695338609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实训提示</a:t>
            </a:r>
            <a:endParaRPr/>
          </a:p>
        </p:txBody>
      </p:sp>
      <p:sp>
        <p:nvSpPr>
          <p:cNvPr id="19" name="el-1789695338608-8"/>
          <p:cNvSpPr txBox="1"/>
          <p:nvPr/>
        </p:nvSpPr>
        <p:spPr>
          <a:xfrm>
            <a:off x="1753799" y="4959910"/>
            <a:ext cx="988756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本次任务卡的王女士是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「明确+模糊」混合型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：约束明确、玩法模糊——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访谈提纲要为此设计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9533860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1" name="el-1789695338605-4"/>
          <p:cNvSpPr txBox="1"/>
          <p:nvPr/>
        </p:nvSpPr>
        <p:spPr>
          <a:xfrm>
            <a:off x="528341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2" name="el-1789695338605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  <p:sp>
        <p:nvSpPr>
          <p:cNvPr id="23" name="el-1789695338618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5338618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338619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338619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338620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5338620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5338620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5338621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5338621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5338616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需求清单逐条确认</a:t>
            </a:r>
            <a:endParaRPr/>
          </a:p>
        </p:txBody>
      </p:sp>
      <p:sp>
        <p:nvSpPr>
          <p:cNvPr id="33" name="el-1789695338616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约束即红线不越界</a:t>
            </a:r>
            <a:endParaRPr/>
          </a:p>
        </p:txBody>
      </p:sp>
      <p:sp>
        <p:nvSpPr>
          <p:cNvPr id="34" name="el-1789695338616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专业建议点到为止</a:t>
            </a:r>
            <a:endParaRPr/>
          </a:p>
        </p:txBody>
      </p:sp>
      <p:sp>
        <p:nvSpPr>
          <p:cNvPr id="35" name="el-1789695338616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用场景提问挖动机</a:t>
            </a:r>
            <a:endParaRPr/>
          </a:p>
        </p:txBody>
      </p:sp>
      <p:sp>
        <p:nvSpPr>
          <p:cNvPr id="36" name="el-1789695338617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给三版方向供选择</a:t>
            </a:r>
            <a:endParaRPr/>
          </a:p>
        </p:txBody>
      </p:sp>
      <p:sp>
        <p:nvSpPr>
          <p:cNvPr id="37" name="el-1789695338617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选择权始终给客户</a:t>
            </a:r>
            <a:endParaRPr/>
          </a:p>
        </p:txBody>
      </p:sp>
      <p:sp>
        <p:nvSpPr>
          <p:cNvPr id="38" name="el-1789695338617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先共识评价标准</a:t>
            </a:r>
            <a:endParaRPr/>
          </a:p>
        </p:txBody>
      </p:sp>
      <p:sp>
        <p:nvSpPr>
          <p:cNvPr id="39" name="el-1789695338617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小步确认快速迭代</a:t>
            </a:r>
            <a:endParaRPr/>
          </a:p>
        </p:txBody>
      </p:sp>
      <p:sp>
        <p:nvSpPr>
          <p:cNvPr id="40" name="el-1789695338617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书面确认防扯皮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63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63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63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863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86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38633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533863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实训导航：四问四答</a:t>
            </a:r>
            <a:endParaRPr/>
          </a:p>
        </p:txBody>
      </p:sp>
      <p:sp>
        <p:nvSpPr>
          <p:cNvPr id="9" name="el-178969533863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338640-19"/>
          <p:cNvSpPr txBox="1"/>
          <p:nvPr/>
        </p:nvSpPr>
        <p:spPr>
          <a:xfrm>
            <a:off x="1618845" y="1698413"/>
            <a:ext cx="599776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实训评分的核心逻辑？</a:t>
            </a:r>
            <a:endParaRPr/>
          </a:p>
        </p:txBody>
      </p:sp>
      <p:sp>
        <p:nvSpPr>
          <p:cNvPr id="11" name="el-1789695338638-15"/>
          <p:cNvSpPr txBox="1"/>
          <p:nvPr/>
        </p:nvSpPr>
        <p:spPr>
          <a:xfrm>
            <a:off x="1618845" y="2117408"/>
            <a:ext cx="651293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「客户会不会买单」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——评委按客户视角打分：文档60%+路演40%。</a:t>
            </a:r>
            <a:endParaRPr/>
          </a:p>
        </p:txBody>
      </p:sp>
      <p:sp>
        <p:nvSpPr>
          <p:cNvPr id="12" name="el-178969533863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338640-20"/>
          <p:cNvSpPr txBox="1"/>
          <p:nvPr/>
        </p:nvSpPr>
        <p:spPr>
          <a:xfrm>
            <a:off x="1618845" y="2812559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怎么判断方案是不是「定制」？</a:t>
            </a:r>
            <a:endParaRPr/>
          </a:p>
        </p:txBody>
      </p:sp>
      <p:sp>
        <p:nvSpPr>
          <p:cNvPr id="14" name="el-1789695338639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换名测试——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把客户名字换掉若方案仍成立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，说明只是攻略拼接。</a:t>
            </a:r>
            <a:endParaRPr/>
          </a:p>
        </p:txBody>
      </p:sp>
      <p:sp>
        <p:nvSpPr>
          <p:cNvPr id="15" name="el-178969533863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338641-21"/>
          <p:cNvSpPr txBox="1"/>
          <p:nvPr/>
        </p:nvSpPr>
        <p:spPr>
          <a:xfrm>
            <a:off x="1618845" y="3926706"/>
            <a:ext cx="552029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四周分别练什么？</a:t>
            </a:r>
            <a:endParaRPr/>
          </a:p>
        </p:txBody>
      </p:sp>
      <p:sp>
        <p:nvSpPr>
          <p:cNvPr id="17" name="el-1789695338639-17"/>
          <p:cNvSpPr txBox="1"/>
          <p:nvPr/>
        </p:nvSpPr>
        <p:spPr>
          <a:xfrm>
            <a:off x="1618845" y="4345701"/>
            <a:ext cx="579168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访谈-编排-打磨-表达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——恰好是定制师岗位说明书的四级台阶。</a:t>
            </a:r>
            <a:endParaRPr/>
          </a:p>
        </p:txBody>
      </p:sp>
      <p:sp>
        <p:nvSpPr>
          <p:cNvPr id="18" name="el-178969533863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338641-22"/>
          <p:cNvSpPr txBox="1"/>
          <p:nvPr/>
        </p:nvSpPr>
        <p:spPr>
          <a:xfrm>
            <a:off x="1618845" y="5040852"/>
            <a:ext cx="63736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王女士属于哪类客户？</a:t>
            </a:r>
            <a:endParaRPr/>
          </a:p>
        </p:txBody>
      </p:sp>
      <p:sp>
        <p:nvSpPr>
          <p:cNvPr id="20" name="el-1789695338640-18"/>
          <p:cNvSpPr txBox="1"/>
          <p:nvPr/>
        </p:nvSpPr>
        <p:spPr>
          <a:xfrm>
            <a:off x="1618845" y="5459847"/>
            <a:ext cx="652311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明确+模糊混合型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：预算人数约束明确，玩法体验模糊——访谈要挖动机。</a:t>
            </a:r>
            <a:endParaRPr/>
          </a:p>
        </p:txBody>
      </p:sp>
      <p:sp>
        <p:nvSpPr>
          <p:cNvPr id="21" name="el-178969533863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5338631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3" name="el-178969533863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338877-18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338802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879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3880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5338801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533880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编制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主流程</a:t>
            </a:r>
            <a:endParaRPr/>
          </a:p>
        </p:txBody>
      </p:sp>
      <p:sp>
        <p:nvSpPr>
          <p:cNvPr id="8" name="el-178969533880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BUILD THE PROPOSAL</a:t>
            </a:r>
            <a:endParaRPr/>
          </a:p>
        </p:txBody>
      </p:sp>
      <p:sp>
        <p:nvSpPr>
          <p:cNvPr id="9" name="el-1789695338803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效率对比</a:t>
            </a:r>
            <a:endParaRPr/>
          </a:p>
        </p:txBody>
      </p:sp>
      <p:sp>
        <p:nvSpPr>
          <p:cNvPr id="10" name="el-1789695338804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客户画像</a:t>
            </a:r>
            <a:endParaRPr/>
          </a:p>
        </p:txBody>
      </p:sp>
      <p:sp>
        <p:nvSpPr>
          <p:cNvPr id="11" name="el-178969533880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五步编制</a:t>
            </a:r>
            <a:endParaRPr/>
          </a:p>
        </p:txBody>
      </p:sp>
      <p:sp>
        <p:nvSpPr>
          <p:cNvPr id="12" name="el-1789695338805-12"/>
          <p:cNvSpPr txBox="1"/>
          <p:nvPr/>
        </p:nvSpPr>
        <p:spPr>
          <a:xfrm>
            <a:off x="8551758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实战全流程</a:t>
            </a:r>
            <a:endParaRPr/>
          </a:p>
        </p:txBody>
      </p:sp>
      <p:sp>
        <p:nvSpPr>
          <p:cNvPr id="13" name="el-1789695338805-13"/>
          <p:cNvSpPr txBox="1"/>
          <p:nvPr/>
        </p:nvSpPr>
        <p:spPr>
          <a:xfrm>
            <a:off x="101859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⑤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三病防治</a:t>
            </a:r>
            <a:endParaRPr/>
          </a:p>
        </p:txBody>
      </p:sp>
      <p:sp>
        <p:nvSpPr>
          <p:cNvPr id="14" name="el-178969533879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项目一</a:t>
            </a:r>
            <a:endParaRPr/>
          </a:p>
        </p:txBody>
      </p:sp>
      <p:sp>
        <p:nvSpPr>
          <p:cNvPr id="15" name="el-178969533879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82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8823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338831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338826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338832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5338827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338832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5338825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53388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533882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12" name="el-178969533882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先算账：一份方案的时间</a:t>
            </a:r>
            <a:endParaRPr/>
          </a:p>
        </p:txBody>
      </p:sp>
      <p:sp>
        <p:nvSpPr>
          <p:cNvPr id="13" name="el-1789695338828-15"/>
          <p:cNvSpPr txBox="1"/>
          <p:nvPr/>
        </p:nvSpPr>
        <p:spPr>
          <a:xfrm>
            <a:off x="685629" y="2845888"/>
            <a:ext cx="425577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传统：查攻略+排行程+核价格+做文档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3天</a:t>
            </a:r>
            <a:endParaRPr/>
          </a:p>
        </p:txBody>
      </p:sp>
      <p:sp>
        <p:nvSpPr>
          <p:cNvPr id="14" name="el-1789695338830-19"/>
          <p:cNvSpPr txBox="1"/>
          <p:nvPr/>
        </p:nvSpPr>
        <p:spPr>
          <a:xfrm>
            <a:off x="685629" y="3322019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1天</a:t>
            </a:r>
            <a:endParaRPr/>
          </a:p>
        </p:txBody>
      </p:sp>
      <p:sp>
        <p:nvSpPr>
          <p:cNvPr id="15" name="el-1789695338825-10"/>
          <p:cNvSpPr txBox="1"/>
          <p:nvPr/>
        </p:nvSpPr>
        <p:spPr>
          <a:xfrm>
            <a:off x="685629" y="4312372"/>
            <a:ext cx="4226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AI辅助全流程（访谈与核验仍由人做）</a:t>
            </a:r>
            <a:endParaRPr/>
          </a:p>
        </p:txBody>
      </p:sp>
      <p:sp>
        <p:nvSpPr>
          <p:cNvPr id="16" name="el-1789695338825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编制从3天到1天</a:t>
            </a:r>
            <a:endParaRPr/>
          </a:p>
        </p:txBody>
      </p:sp>
      <p:sp>
        <p:nvSpPr>
          <p:cNvPr id="17" name="el-1789695338831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5338829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资料整合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景点信息、开放时段、交通衔接——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AI十分钟归拢成底稿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，人从检索中解放。</a:t>
            </a:r>
            <a:endParaRPr/>
          </a:p>
        </p:txBody>
      </p:sp>
      <p:sp>
        <p:nvSpPr>
          <p:cNvPr id="19" name="el-1789695338831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5338829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初稿生成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行程框架+预算表自动成型——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从空白页到初稿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只要一轮对话。</a:t>
            </a:r>
            <a:endParaRPr/>
          </a:p>
        </p:txBody>
      </p:sp>
      <p:sp>
        <p:nvSpPr>
          <p:cNvPr id="21" name="el-1789695338832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留给</a:t>
            </a:r>
            <a:endParaRPr/>
          </a:p>
        </p:txBody>
      </p:sp>
      <p:sp>
        <p:nvSpPr>
          <p:cNvPr id="22" name="el-1789695338830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人的工序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需求判断、取舍决策、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信息核验与责任兜底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——这1天里最值钱的部分。</a:t>
            </a:r>
            <a:endParaRPr/>
          </a:p>
        </p:txBody>
      </p:sp>
      <p:sp>
        <p:nvSpPr>
          <p:cNvPr id="23" name="el-1789695338824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行业时限72小时——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AI把你的竞争力从「快」升级到「准」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：省下的时间请全部投给核验。</a:t>
            </a:r>
            <a:endParaRPr/>
          </a:p>
        </p:txBody>
      </p:sp>
      <p:sp>
        <p:nvSpPr>
          <p:cNvPr id="24" name="el-178969533882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25" name="el-1789695338821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6" name="el-178969533882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884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338848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3388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38846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6" name="el-178969533884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客户画像：访谈是编制的地基</a:t>
            </a:r>
            <a:endParaRPr/>
          </a:p>
        </p:txBody>
      </p:sp>
      <p:sp>
        <p:nvSpPr>
          <p:cNvPr id="7" name="el-1789695338846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问显性需求</a:t>
            </a:r>
            <a:endParaRPr/>
          </a:p>
        </p:txBody>
      </p:sp>
      <p:sp>
        <p:nvSpPr>
          <p:cNvPr id="8" name="el-1789695338844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人数、预算、日期、目的地偏好——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写进需求确认单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：白纸黑字，防止后期扯皮。</a:t>
            </a:r>
            <a:endParaRPr/>
          </a:p>
        </p:txBody>
      </p:sp>
      <p:sp>
        <p:nvSpPr>
          <p:cNvPr id="9" name="el-1789695338846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挖隐性需求</a:t>
            </a:r>
            <a:endParaRPr/>
          </a:p>
        </p:txBody>
      </p:sp>
      <p:sp>
        <p:nvSpPr>
          <p:cNvPr id="10" name="el-1789695338845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「带老人出游最担心什么？」——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腿脚=节奏、午休=时段、忌口=餐饮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：没说出口的才是关键。</a:t>
            </a:r>
            <a:endParaRPr/>
          </a:p>
        </p:txBody>
      </p:sp>
      <p:sp>
        <p:nvSpPr>
          <p:cNvPr id="11" name="el-1789695338847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定评价标准</a:t>
            </a:r>
            <a:endParaRPr/>
          </a:p>
        </p:txBody>
      </p:sp>
      <p:sp>
        <p:nvSpPr>
          <p:cNvPr id="12" name="el-1789695338845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「方案做到什么样您满意？」——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先把「好」的定义谈拢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：省下三轮无效改稿。</a:t>
            </a:r>
            <a:endParaRPr/>
          </a:p>
        </p:txBody>
      </p:sp>
      <p:sp>
        <p:nvSpPr>
          <p:cNvPr id="13" name="el-1789695338849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访谈提问三板斧</a:t>
            </a:r>
            <a:endParaRPr/>
          </a:p>
        </p:txBody>
      </p:sp>
      <p:sp>
        <p:nvSpPr>
          <p:cNvPr id="14" name="el-1789695338849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「上次全家出游，哪里最满意、哪里最累？」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「这次如果只能保一件事，保什么？」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「老爷子的体力和兴趣，您怎么形容？」</a:t>
            </a:r>
            <a:endParaRPr/>
          </a:p>
        </p:txBody>
      </p:sp>
      <p:sp>
        <p:nvSpPr>
          <p:cNvPr id="15" name="el-1789695338846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访谈产出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需求清单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——它是编制的依据，也是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答辩的靶心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：评委就按它验收。</a:t>
            </a:r>
            <a:endParaRPr/>
          </a:p>
        </p:txBody>
      </p:sp>
      <p:sp>
        <p:nvSpPr>
          <p:cNvPr id="16" name="el-178969533884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17" name="el-1789695338842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8" name="el-178969533884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01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018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019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019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9019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9019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339010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39013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339014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339014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339015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339015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339008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3390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339012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17" name="el-178969533900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编制五步法：从骨架到血肉</a:t>
            </a:r>
            <a:endParaRPr/>
          </a:p>
        </p:txBody>
      </p:sp>
      <p:sp>
        <p:nvSpPr>
          <p:cNvPr id="18" name="el-1789695339021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5339022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定主线</a:t>
            </a:r>
            <a:endParaRPr/>
          </a:p>
        </p:txBody>
      </p:sp>
      <p:sp>
        <p:nvSpPr>
          <p:cNvPr id="20" name="el-1789695339022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策略层</a:t>
            </a:r>
            <a:endParaRPr/>
          </a:p>
        </p:txBody>
      </p:sp>
      <p:sp>
        <p:nvSpPr>
          <p:cNvPr id="21" name="el-1789695339020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一句话主题：「三代同堂的熊猫与慢生活」——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主线定了，取舍就不难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5339022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5339022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搭骨架</a:t>
            </a:r>
            <a:endParaRPr/>
          </a:p>
        </p:txBody>
      </p:sp>
      <p:sp>
        <p:nvSpPr>
          <p:cNvPr id="24" name="el-1789695339022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结构层</a:t>
            </a:r>
            <a:endParaRPr/>
          </a:p>
        </p:txBody>
      </p:sp>
      <p:sp>
        <p:nvSpPr>
          <p:cNvPr id="25" name="el-1789695339020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五天的框架流：大原则每天一个硬景点——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先节奏后内容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，宁松勿赶。</a:t>
            </a:r>
            <a:endParaRPr/>
          </a:p>
        </p:txBody>
      </p:sp>
      <p:sp>
        <p:nvSpPr>
          <p:cNvPr id="26" name="el-1789695339023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5339023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填血肉</a:t>
            </a:r>
            <a:endParaRPr/>
          </a:p>
        </p:txBody>
      </p:sp>
      <p:sp>
        <p:nvSpPr>
          <p:cNvPr id="28" name="el-1789695339023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内容层</a:t>
            </a:r>
            <a:endParaRPr/>
          </a:p>
        </p:txBody>
      </p:sp>
      <p:sp>
        <p:nvSpPr>
          <p:cNvPr id="29" name="el-1789695339020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AI填充景点、餐饮、交通细节——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喂足需求清单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，产出才贴身。</a:t>
            </a:r>
            <a:endParaRPr/>
          </a:p>
        </p:txBody>
      </p:sp>
      <p:sp>
        <p:nvSpPr>
          <p:cNvPr id="30" name="el-1789695339023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5339024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算细账</a:t>
            </a:r>
            <a:endParaRPr/>
          </a:p>
        </p:txBody>
      </p:sp>
      <p:sp>
        <p:nvSpPr>
          <p:cNvPr id="32" name="el-1789695339024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预算层</a:t>
            </a:r>
            <a:endParaRPr/>
          </a:p>
        </p:txBody>
      </p:sp>
      <p:sp>
        <p:nvSpPr>
          <p:cNvPr id="33" name="el-1789695339021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分项预算+10%缓冲——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账要算给客户看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：钱花在哪，一目了然。</a:t>
            </a:r>
            <a:endParaRPr/>
          </a:p>
        </p:txBody>
      </p:sp>
      <p:sp>
        <p:nvSpPr>
          <p:cNvPr id="34" name="el-1789695339024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5339024-39"/>
          <p:cNvSpPr txBox="1"/>
          <p:nvPr/>
        </p:nvSpPr>
        <p:spPr>
          <a:xfrm>
            <a:off x="9719172" y="2509026"/>
            <a:ext cx="2309652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备PlanB</a:t>
            </a:r>
            <a:endParaRPr/>
          </a:p>
        </p:txBody>
      </p:sp>
      <p:sp>
        <p:nvSpPr>
          <p:cNvPr id="36" name="el-1789695339024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风控层</a:t>
            </a:r>
            <a:endParaRPr/>
          </a:p>
        </p:txBody>
      </p:sp>
      <p:sp>
        <p:nvSpPr>
          <p:cNvPr id="37" name="el-1789695339021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雨天方案、排队超时、临时闭馆——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每个硬景点配一个备选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95339008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五步里最容易被跳过的是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步①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——没有主线的行程只是景点串烧，改起来也无从下手。</a:t>
            </a:r>
            <a:endParaRPr/>
          </a:p>
        </p:txBody>
      </p:sp>
      <p:sp>
        <p:nvSpPr>
          <p:cNvPr id="39" name="el-1789695339009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40" name="el-1789695339009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41" name="el-178969533900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04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04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03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0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339040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7" name="el-1789695339038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AI辅助：能托付与必须亲为</a:t>
            </a:r>
            <a:endParaRPr/>
          </a:p>
        </p:txBody>
      </p:sp>
      <p:sp>
        <p:nvSpPr>
          <p:cNvPr id="8" name="el-1789695339043-13"/>
          <p:cNvSpPr txBox="1"/>
          <p:nvPr/>
        </p:nvSpPr>
        <p:spPr>
          <a:xfrm>
            <a:off x="685629" y="2628505"/>
            <a:ext cx="5283339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可托付给AI</a:t>
            </a:r>
            <a:endParaRPr/>
          </a:p>
        </p:txBody>
      </p:sp>
      <p:sp>
        <p:nvSpPr>
          <p:cNvPr id="9" name="el-1789695339043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又快又全</a:t>
            </a:r>
            <a:endParaRPr/>
          </a:p>
        </p:txBody>
      </p:sp>
      <p:sp>
        <p:nvSpPr>
          <p:cNvPr id="10" name="el-178969533904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资料归拢、初稿生成、预算表框架、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备选方案罗列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——「填空题」它比人快十倍，且不喊累。</a:t>
            </a:r>
            <a:endParaRPr/>
          </a:p>
        </p:txBody>
      </p:sp>
      <p:sp>
        <p:nvSpPr>
          <p:cNvPr id="11" name="el-1789695339044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必须亲为</a:t>
            </a:r>
            <a:endParaRPr/>
          </a:p>
        </p:txBody>
      </p:sp>
      <p:sp>
        <p:nvSpPr>
          <p:cNvPr id="12" name="el-1789695339044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责任所在</a:t>
            </a:r>
            <a:endParaRPr/>
          </a:p>
        </p:txBody>
      </p:sp>
      <p:sp>
        <p:nvSpPr>
          <p:cNvPr id="13" name="el-1789695339043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需求判断、取舍决策、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价格与时段核验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、客户关系——「选择题」和「判断题」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错一道都是事故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5339038-2"/>
          <p:cNvSpPr txBox="1"/>
          <p:nvPr/>
        </p:nvSpPr>
        <p:spPr>
          <a:xfrm>
            <a:off x="685629" y="4558472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分工铁律：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AI管「写出来」，你管「负得起」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——方案签字的是你，不是AI。</a:t>
            </a:r>
            <a:endParaRPr/>
          </a:p>
        </p:txBody>
      </p:sp>
      <p:sp>
        <p:nvSpPr>
          <p:cNvPr id="15" name="el-1789695339038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16" name="el-1789695339038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7" name="el-178969533903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05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339057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339064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064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9059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9055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3390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39057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10" name="el-1789695339053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实战全流程：王女士方案的72小时</a:t>
            </a:r>
            <a:endParaRPr/>
          </a:p>
        </p:txBody>
      </p:sp>
      <p:sp>
        <p:nvSpPr>
          <p:cNvPr id="11" name="el-1789695339057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编制实录</a:t>
            </a:r>
            <a:endParaRPr/>
          </a:p>
        </p:txBody>
      </p:sp>
      <p:sp>
        <p:nvSpPr>
          <p:cNvPr id="12" name="el-1789695339057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任务：五口之家五天四晚（预算2万）——往届优秀小组的编制过程</a:t>
            </a:r>
            <a:endParaRPr/>
          </a:p>
        </p:txBody>
      </p:sp>
      <p:sp>
        <p:nvSpPr>
          <p:cNvPr id="13" name="el-1789695339060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访谈40分钟+AI辅助编制+两轮核验，共22小时</a:t>
            </a:r>
            <a:endParaRPr/>
          </a:p>
        </p:txBody>
      </p:sp>
      <p:sp>
        <p:nvSpPr>
          <p:cNvPr id="14" name="el-1789695339061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方案文档16页+备选方案3处+路演答辩A等</a:t>
            </a:r>
            <a:endParaRPr/>
          </a:p>
        </p:txBody>
      </p:sp>
      <p:sp>
        <p:nvSpPr>
          <p:cNvPr id="15" name="el-1789695339066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5339063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评委点评「这是我见过最懂客户的方案」——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访谈深一小时，方案高一档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5339066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5339064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初版预算漏了机场接送——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细账不细就是硬伤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：分项预算必须逐笔过。</a:t>
            </a:r>
            <a:endParaRPr/>
          </a:p>
        </p:txBody>
      </p:sp>
      <p:sp>
        <p:nvSpPr>
          <p:cNvPr id="19" name="el-1789695339066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5339064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A等的秘诀不在排版在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洞察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——需求清单外的信息，才是定制的灵魂。</a:t>
            </a:r>
            <a:endParaRPr/>
          </a:p>
        </p:txBody>
      </p:sp>
      <p:sp>
        <p:nvSpPr>
          <p:cNvPr id="21" name="el-178969533905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22" name="el-1789695339054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3" name="el-178969533905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  <p:sp>
        <p:nvSpPr>
          <p:cNvPr id="24" name="el-1789695339065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339065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339065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339062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访谈（1小时）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：挖出「老爷子抗战老兵，想看建川博物馆」——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需求清单外的一条金矿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5339062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编制（4小时）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：主线定为「熊猫与致敬之旅」——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孙女与爷爷各得其所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，节奏一松一紧。</a:t>
            </a:r>
            <a:endParaRPr/>
          </a:p>
        </p:txBody>
      </p:sp>
      <p:sp>
        <p:nvSpPr>
          <p:cNvPr id="29" name="el-1789695339063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核验（3小时）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：发现AI写错一个场馆闭馆日——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两处硬伤当场拦截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，避免答辩翻车。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225-25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5339221-18"/>
          <p:cNvGraphicFramePr/>
          <p:nvPr/>
        </p:nvGraphicFramePr>
        <p:xfrm>
          <a:off x="685629" y="2419751"/>
          <a:ext cx="10817695" cy="189976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611108"/>
                <a:gridCol w="2704424"/>
                <a:gridCol w="3250933"/>
                <a:gridCol w="3251230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对象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体力特征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节奏策略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方案体现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老爷子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慢行、需午休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上午硬景点，午后休整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建川博物馆排首日上午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小孙女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兴奋点短、易疲劳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互动型体验为主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熊猫基地+手工课穿插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中年父母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统筹全场、最累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机动留白、少折腾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每天16点后自由活动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5339223-21"/>
          <p:cNvCxnSpPr/>
          <p:nvPr/>
        </p:nvCxnSpPr>
        <p:spPr>
          <a:xfrm>
            <a:off x="685629" y="460995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2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339225-26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7" name="el-1789695339223-20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三代同游：节奏设计对照表</a:t>
            </a:r>
            <a:endParaRPr/>
          </a:p>
        </p:txBody>
      </p:sp>
      <p:sp>
        <p:nvSpPr>
          <p:cNvPr id="8" name="el-1789695339222-19"/>
          <p:cNvSpPr txBox="1"/>
          <p:nvPr/>
        </p:nvSpPr>
        <p:spPr>
          <a:xfrm>
            <a:off x="685629" y="4767077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三代同游的黄金法则：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每天只排一个「硬景点」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——其余都是弹性加餐。</a:t>
            </a:r>
            <a:endParaRPr/>
          </a:p>
        </p:txBody>
      </p:sp>
      <p:sp>
        <p:nvSpPr>
          <p:cNvPr id="9" name="el-1789695339223-22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10" name="el-1789695339223-23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1" name="el-1789695339223-2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23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239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239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39236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33923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39238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8" name="el-178969533923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方案三病，对症下药</a:t>
            </a:r>
            <a:endParaRPr/>
          </a:p>
        </p:txBody>
      </p:sp>
      <p:sp>
        <p:nvSpPr>
          <p:cNvPr id="9" name="el-1789695339240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病①</a:t>
            </a:r>
            <a:endParaRPr/>
          </a:p>
        </p:txBody>
      </p:sp>
      <p:sp>
        <p:nvSpPr>
          <p:cNvPr id="10" name="el-1789695339246-21"/>
          <p:cNvSpPr txBox="1"/>
          <p:nvPr/>
        </p:nvSpPr>
        <p:spPr>
          <a:xfrm>
            <a:off x="1809298" y="1719839"/>
            <a:ext cx="662994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信息过期</a:t>
            </a:r>
            <a:endParaRPr/>
          </a:p>
        </p:txBody>
      </p:sp>
      <p:sp>
        <p:nvSpPr>
          <p:cNvPr id="11" name="el-1789695339245-18"/>
          <p:cNvSpPr txBox="1"/>
          <p:nvPr/>
        </p:nvSpPr>
        <p:spPr>
          <a:xfrm>
            <a:off x="1809298" y="2148357"/>
            <a:ext cx="68337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AI写的是去年的票价与时段——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闭馆日照抄就是事故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：方案交付日即翻车日。</a:t>
            </a:r>
            <a:endParaRPr/>
          </a:p>
        </p:txBody>
      </p:sp>
      <p:sp>
        <p:nvSpPr>
          <p:cNvPr id="12" name="el-1789695339240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病②</a:t>
            </a:r>
            <a:endParaRPr/>
          </a:p>
        </p:txBody>
      </p:sp>
      <p:sp>
        <p:nvSpPr>
          <p:cNvPr id="13" name="el-1789695339246-22"/>
          <p:cNvSpPr txBox="1"/>
          <p:nvPr/>
        </p:nvSpPr>
        <p:spPr>
          <a:xfrm>
            <a:off x="1809298" y="2881598"/>
            <a:ext cx="626778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节奏失控</a:t>
            </a:r>
            <a:endParaRPr/>
          </a:p>
        </p:txBody>
      </p:sp>
      <p:sp>
        <p:nvSpPr>
          <p:cNvPr id="14" name="el-1789695339245-19"/>
          <p:cNvSpPr txBox="1"/>
          <p:nvPr/>
        </p:nvSpPr>
        <p:spPr>
          <a:xfrm>
            <a:off x="1809298" y="3310116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一天塞四个景点，第二天全体罢工——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行程不是越多越好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，是越顺越好。</a:t>
            </a:r>
            <a:endParaRPr/>
          </a:p>
        </p:txBody>
      </p:sp>
      <p:sp>
        <p:nvSpPr>
          <p:cNvPr id="15" name="el-1789695339240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病③</a:t>
            </a:r>
            <a:endParaRPr/>
          </a:p>
        </p:txBody>
      </p:sp>
      <p:sp>
        <p:nvSpPr>
          <p:cNvPr id="16" name="el-1789695339247-23"/>
          <p:cNvSpPr txBox="1"/>
          <p:nvPr/>
        </p:nvSpPr>
        <p:spPr>
          <a:xfrm>
            <a:off x="1809298" y="4043358"/>
            <a:ext cx="626778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预算幻觉</a:t>
            </a:r>
            <a:endParaRPr/>
          </a:p>
        </p:txBody>
      </p:sp>
      <p:sp>
        <p:nvSpPr>
          <p:cNvPr id="17" name="el-1789695339246-20"/>
          <p:cNvSpPr txBox="1"/>
          <p:nvPr/>
        </p:nvSpPr>
        <p:spPr>
          <a:xfrm>
            <a:off x="1809298" y="4471876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只算大项漏了接送、小费、应急——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细账不细必超支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：客户记得每一笔。</a:t>
            </a:r>
            <a:endParaRPr/>
          </a:p>
        </p:txBody>
      </p:sp>
      <p:sp>
        <p:nvSpPr>
          <p:cNvPr id="18" name="el-1789695339238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5339241-15"/>
          <p:cNvSpPr txBox="1"/>
          <p:nvPr/>
        </p:nvSpPr>
        <p:spPr>
          <a:xfrm>
            <a:off x="2236030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核验制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关键信息双人交叉核</a:t>
            </a:r>
            <a:endParaRPr/>
          </a:p>
        </p:txBody>
      </p:sp>
      <p:sp>
        <p:nvSpPr>
          <p:cNvPr id="20" name="el-1789695339242-16"/>
          <p:cNvSpPr txBox="1"/>
          <p:nvPr/>
        </p:nvSpPr>
        <p:spPr>
          <a:xfrm>
            <a:off x="5012320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一硬多软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每天一个硬景点封顶</a:t>
            </a:r>
            <a:endParaRPr/>
          </a:p>
        </p:txBody>
      </p:sp>
      <p:sp>
        <p:nvSpPr>
          <p:cNvPr id="21" name="el-1789695339242-17"/>
          <p:cNvSpPr txBox="1"/>
          <p:nvPr/>
        </p:nvSpPr>
        <p:spPr>
          <a:xfrm>
            <a:off x="7969539" y="5462228"/>
            <a:ext cx="3036198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缓冲金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预算表固定加10%机动</a:t>
            </a:r>
            <a:endParaRPr/>
          </a:p>
        </p:txBody>
      </p:sp>
      <p:sp>
        <p:nvSpPr>
          <p:cNvPr id="22" name="el-1789695339235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编制主流程</a:t>
            </a:r>
            <a:endParaRPr/>
          </a:p>
        </p:txBody>
      </p:sp>
      <p:sp>
        <p:nvSpPr>
          <p:cNvPr id="23" name="el-1789695339235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4" name="el-178969533923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26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261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261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261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925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39260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533925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编制主流程：四问四答</a:t>
            </a:r>
            <a:endParaRPr/>
          </a:p>
        </p:txBody>
      </p:sp>
      <p:sp>
        <p:nvSpPr>
          <p:cNvPr id="9" name="el-1789695339262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339268-19"/>
          <p:cNvSpPr txBox="1"/>
          <p:nvPr/>
        </p:nvSpPr>
        <p:spPr>
          <a:xfrm>
            <a:off x="1618845" y="1698413"/>
            <a:ext cx="66420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访谈最该挖什么？</a:t>
            </a:r>
            <a:endParaRPr/>
          </a:p>
        </p:txBody>
      </p:sp>
      <p:sp>
        <p:nvSpPr>
          <p:cNvPr id="11" name="el-1789695339265-15"/>
          <p:cNvSpPr txBox="1"/>
          <p:nvPr/>
        </p:nvSpPr>
        <p:spPr>
          <a:xfrm>
            <a:off x="1618845" y="2117408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隐性需求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——「最担心什么」「只能保一件事保什么」：没说出口的才是关键。</a:t>
            </a:r>
            <a:endParaRPr/>
          </a:p>
        </p:txBody>
      </p:sp>
      <p:sp>
        <p:nvSpPr>
          <p:cNvPr id="12" name="el-1789695339262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339268-20"/>
          <p:cNvSpPr txBox="1"/>
          <p:nvPr/>
        </p:nvSpPr>
        <p:spPr>
          <a:xfrm>
            <a:off x="1618845" y="2812559"/>
            <a:ext cx="690389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五步编制法的顺序？</a:t>
            </a:r>
            <a:endParaRPr/>
          </a:p>
        </p:txBody>
      </p:sp>
      <p:sp>
        <p:nvSpPr>
          <p:cNvPr id="14" name="el-1789695339266-16"/>
          <p:cNvSpPr txBox="1"/>
          <p:nvPr/>
        </p:nvSpPr>
        <p:spPr>
          <a:xfrm>
            <a:off x="1618845" y="3231554"/>
            <a:ext cx="754096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定主线-搭骨架-填血肉-算细账-备PlanB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——主线先行，没有主线的行程是串烧。</a:t>
            </a:r>
            <a:endParaRPr/>
          </a:p>
        </p:txBody>
      </p:sp>
      <p:sp>
        <p:nvSpPr>
          <p:cNvPr id="15" name="el-178969533926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339269-21"/>
          <p:cNvSpPr txBox="1"/>
          <p:nvPr/>
        </p:nvSpPr>
        <p:spPr>
          <a:xfrm>
            <a:off x="1618845" y="3926706"/>
            <a:ext cx="688961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AI辅助的红线在哪？</a:t>
            </a:r>
            <a:endParaRPr/>
          </a:p>
        </p:txBody>
      </p:sp>
      <p:sp>
        <p:nvSpPr>
          <p:cNvPr id="17" name="el-1789695339267-17"/>
          <p:cNvSpPr txBox="1"/>
          <p:nvPr/>
        </p:nvSpPr>
        <p:spPr>
          <a:xfrm>
            <a:off x="1618845" y="4345701"/>
            <a:ext cx="682581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「写出来」可托付，「负得起」必须亲为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——价格时段核验与取舍决策不外包。</a:t>
            </a:r>
            <a:endParaRPr/>
          </a:p>
        </p:txBody>
      </p:sp>
      <p:sp>
        <p:nvSpPr>
          <p:cNvPr id="18" name="el-1789695339263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339269-22"/>
          <p:cNvSpPr txBox="1"/>
          <p:nvPr/>
        </p:nvSpPr>
        <p:spPr>
          <a:xfrm>
            <a:off x="1618845" y="5040852"/>
            <a:ext cx="59221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三代同游怎么排节奏？</a:t>
            </a:r>
            <a:endParaRPr/>
          </a:p>
        </p:txBody>
      </p:sp>
      <p:sp>
        <p:nvSpPr>
          <p:cNvPr id="20" name="el-1789695339267-18"/>
          <p:cNvSpPr txBox="1"/>
          <p:nvPr/>
        </p:nvSpPr>
        <p:spPr>
          <a:xfrm>
            <a:off x="1618845" y="5459847"/>
            <a:ext cx="6254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每天一个硬景点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+午后休整+16点后自由——节奏对了，全家都轻松。</a:t>
            </a:r>
            <a:endParaRPr/>
          </a:p>
        </p:txBody>
      </p:sp>
      <p:sp>
        <p:nvSpPr>
          <p:cNvPr id="21" name="el-178969533925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5339258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3" name="el-178969533925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339483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33942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41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3942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5339421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533942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打磨与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路演</a:t>
            </a:r>
            <a:endParaRPr/>
          </a:p>
        </p:txBody>
      </p:sp>
      <p:sp>
        <p:nvSpPr>
          <p:cNvPr id="8" name="el-178969533942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POLISH &amp; PITCH</a:t>
            </a:r>
            <a:endParaRPr/>
          </a:p>
        </p:txBody>
      </p:sp>
      <p:sp>
        <p:nvSpPr>
          <p:cNvPr id="9" name="el-1789695339423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四个动作</a:t>
            </a:r>
            <a:endParaRPr/>
          </a:p>
        </p:txBody>
      </p:sp>
      <p:sp>
        <p:nvSpPr>
          <p:cNvPr id="10" name="el-1789695339424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路演五步</a:t>
            </a:r>
            <a:endParaRPr/>
          </a:p>
        </p:txBody>
      </p:sp>
      <p:sp>
        <p:nvSpPr>
          <p:cNvPr id="11" name="el-178969533942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好差路演</a:t>
            </a:r>
            <a:endParaRPr/>
          </a:p>
        </p:txBody>
      </p:sp>
      <p:sp>
        <p:nvSpPr>
          <p:cNvPr id="12" name="el-1789695339425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评分权重</a:t>
            </a:r>
            <a:endParaRPr/>
          </a:p>
        </p:txBody>
      </p:sp>
      <p:sp>
        <p:nvSpPr>
          <p:cNvPr id="13" name="el-178969533941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项目一</a:t>
            </a:r>
            <a:endParaRPr/>
          </a:p>
        </p:txBody>
      </p:sp>
      <p:sp>
        <p:nvSpPr>
          <p:cNvPr id="14" name="el-178969533941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44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444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447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447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9442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94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339446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9" name="el-178969533944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打磨：从能用到敢交付</a:t>
            </a:r>
            <a:endParaRPr/>
          </a:p>
        </p:txBody>
      </p:sp>
      <p:sp>
        <p:nvSpPr>
          <p:cNvPr id="10" name="el-1789695339445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初稿只是「能用」——打磨让它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「敢交付」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：经得起质询、扛得住意外、看一眼就想签单。</a:t>
            </a:r>
            <a:endParaRPr/>
          </a:p>
        </p:txBody>
      </p:sp>
      <p:sp>
        <p:nvSpPr>
          <p:cNvPr id="11" name="el-1789695339446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5339449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核</a:t>
            </a:r>
            <a:endParaRPr/>
          </a:p>
        </p:txBody>
      </p:sp>
      <p:sp>
        <p:nvSpPr>
          <p:cNvPr id="13" name="el-1789695339449-19"/>
          <p:cNvSpPr txBox="1"/>
          <p:nvPr/>
        </p:nvSpPr>
        <p:spPr>
          <a:xfrm>
            <a:off x="685629" y="3757382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VERIFY</a:t>
            </a:r>
            <a:endParaRPr/>
          </a:p>
        </p:txBody>
      </p:sp>
      <p:sp>
        <p:nvSpPr>
          <p:cNvPr id="14" name="el-1789695339448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价格、时段、路线、政策逐项核验——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错一处信任归零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：核验记录就是你的底气。</a:t>
            </a:r>
            <a:endParaRPr/>
          </a:p>
        </p:txBody>
      </p:sp>
      <p:sp>
        <p:nvSpPr>
          <p:cNvPr id="15" name="el-1789695339450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压</a:t>
            </a:r>
            <a:endParaRPr/>
          </a:p>
        </p:txBody>
      </p:sp>
      <p:sp>
        <p:nvSpPr>
          <p:cNvPr id="16" name="el-1789695339450-21"/>
          <p:cNvSpPr txBox="1"/>
          <p:nvPr/>
        </p:nvSpPr>
        <p:spPr>
          <a:xfrm>
            <a:off x="4567584" y="3757382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STRESS</a:t>
            </a:r>
            <a:endParaRPr/>
          </a:p>
        </p:txBody>
      </p:sp>
      <p:sp>
        <p:nvSpPr>
          <p:cNvPr id="17" name="el-1789695339449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下雨怎么办、堵车怎么办、闭馆怎么办——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压力测试过的方案才叫成熟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5339450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磨</a:t>
            </a:r>
            <a:endParaRPr/>
          </a:p>
        </p:txBody>
      </p:sp>
      <p:sp>
        <p:nvSpPr>
          <p:cNvPr id="19" name="el-1789695339450-23"/>
          <p:cNvSpPr txBox="1"/>
          <p:nvPr/>
        </p:nvSpPr>
        <p:spPr>
          <a:xfrm>
            <a:off x="8173531" y="3757382"/>
            <a:ext cx="34621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REFINE</a:t>
            </a:r>
            <a:endParaRPr/>
          </a:p>
        </p:txBody>
      </p:sp>
      <p:sp>
        <p:nvSpPr>
          <p:cNvPr id="20" name="el-1789695339449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语言、视觉、结构再上一层——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专业感是说服力的一部分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：细节即态度。</a:t>
            </a:r>
            <a:endParaRPr/>
          </a:p>
        </p:txBody>
      </p:sp>
      <p:sp>
        <p:nvSpPr>
          <p:cNvPr id="21" name="el-1789695339442-2"/>
          <p:cNvSpPr txBox="1"/>
          <p:nvPr/>
        </p:nvSpPr>
        <p:spPr>
          <a:xfrm>
            <a:off x="685629" y="5127448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打磨的三个动作按序做——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先核后压再磨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：内容错了，皮再光鲜也是零分。</a:t>
            </a:r>
            <a:endParaRPr/>
          </a:p>
        </p:txBody>
      </p:sp>
      <p:sp>
        <p:nvSpPr>
          <p:cNvPr id="22" name="el-1789695339442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23" name="el-1789695339442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4" name="el-178969533944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46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462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339464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339466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9467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9467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3394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39464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10" name="el-17896953394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打磨工坊：四个动作</a:t>
            </a:r>
            <a:endParaRPr/>
          </a:p>
        </p:txBody>
      </p:sp>
      <p:sp>
        <p:nvSpPr>
          <p:cNvPr id="11" name="el-1789695339464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动作图谱</a:t>
            </a:r>
            <a:endParaRPr/>
          </a:p>
        </p:txBody>
      </p:sp>
      <p:sp>
        <p:nvSpPr>
          <p:cNvPr id="12" name="el-1789695339464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交付前的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最后一公里</a:t>
            </a:r>
            <a:endParaRPr/>
          </a:p>
        </p:txBody>
      </p:sp>
      <p:sp>
        <p:nvSpPr>
          <p:cNvPr id="13" name="el-1789695339463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四个动作两小时一轮——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初稿与成稿的差距全在这里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5339465-13"/>
          <p:cNvSpPr txBox="1"/>
          <p:nvPr/>
        </p:nvSpPr>
        <p:spPr>
          <a:xfrm>
            <a:off x="685629" y="4775111"/>
            <a:ext cx="2832027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实训第3周的工作坊内容。</a:t>
            </a:r>
            <a:endParaRPr/>
          </a:p>
        </p:txBody>
      </p:sp>
      <p:sp>
        <p:nvSpPr>
          <p:cNvPr id="15" name="el-1789695339468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5339473-25"/>
          <p:cNvSpPr txBox="1"/>
          <p:nvPr/>
        </p:nvSpPr>
        <p:spPr>
          <a:xfrm>
            <a:off x="5218395" y="1964749"/>
            <a:ext cx="593684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交叉核验</a:t>
            </a:r>
            <a:endParaRPr/>
          </a:p>
        </p:txBody>
      </p:sp>
      <p:sp>
        <p:nvSpPr>
          <p:cNvPr id="17" name="el-1789695339471-21"/>
          <p:cNvSpPr txBox="1"/>
          <p:nvPr/>
        </p:nvSpPr>
        <p:spPr>
          <a:xfrm>
            <a:off x="5218395" y="2326608"/>
            <a:ext cx="603264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两人互核关键信息——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自己查自己永远查不出错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：视角一换，硬伤现形。</a:t>
            </a:r>
            <a:endParaRPr/>
          </a:p>
        </p:txBody>
      </p:sp>
      <p:sp>
        <p:nvSpPr>
          <p:cNvPr id="18" name="el-1789695339468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5339474-26"/>
          <p:cNvSpPr txBox="1"/>
          <p:nvPr/>
        </p:nvSpPr>
        <p:spPr>
          <a:xfrm>
            <a:off x="5218395" y="2926682"/>
            <a:ext cx="53750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压力测试</a:t>
            </a:r>
            <a:endParaRPr/>
          </a:p>
        </p:txBody>
      </p:sp>
      <p:sp>
        <p:nvSpPr>
          <p:cNvPr id="20" name="el-1789695339472-22"/>
          <p:cNvSpPr txBox="1"/>
          <p:nvPr/>
        </p:nvSpPr>
        <p:spPr>
          <a:xfrm>
            <a:off x="5218395" y="3288541"/>
            <a:ext cx="5760298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预设三组意外场景推演——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每个硬景点有PlanB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，客户才敢托付。</a:t>
            </a:r>
            <a:endParaRPr/>
          </a:p>
        </p:txBody>
      </p:sp>
      <p:sp>
        <p:nvSpPr>
          <p:cNvPr id="21" name="el-1789695339468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5339474-27"/>
          <p:cNvSpPr txBox="1"/>
          <p:nvPr/>
        </p:nvSpPr>
        <p:spPr>
          <a:xfrm>
            <a:off x="5218395" y="3888615"/>
            <a:ext cx="60273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换位阅读</a:t>
            </a:r>
            <a:endParaRPr/>
          </a:p>
        </p:txBody>
      </p:sp>
      <p:sp>
        <p:nvSpPr>
          <p:cNvPr id="23" name="el-1789695339472-23"/>
          <p:cNvSpPr txBox="1"/>
          <p:nvPr/>
        </p:nvSpPr>
        <p:spPr>
          <a:xfrm>
            <a:off x="5218395" y="4250475"/>
            <a:ext cx="6123109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组员扮演王女士读方案——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「哪里没被照顾到」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：客户的皱眉就是修改单。</a:t>
            </a:r>
            <a:endParaRPr/>
          </a:p>
        </p:txBody>
      </p:sp>
      <p:sp>
        <p:nvSpPr>
          <p:cNvPr id="24" name="el-1789695339469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5339474-28"/>
          <p:cNvSpPr txBox="1"/>
          <p:nvPr/>
        </p:nvSpPr>
        <p:spPr>
          <a:xfrm>
            <a:off x="5218395" y="4850548"/>
            <a:ext cx="62987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视觉规范</a:t>
            </a:r>
            <a:endParaRPr/>
          </a:p>
        </p:txBody>
      </p:sp>
      <p:sp>
        <p:nvSpPr>
          <p:cNvPr id="26" name="el-1789695339473-24"/>
          <p:cNvSpPr txBox="1"/>
          <p:nvPr/>
        </p:nvSpPr>
        <p:spPr>
          <a:xfrm>
            <a:off x="5218395" y="5212408"/>
            <a:ext cx="639450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字体统一、图标一致、留白呼吸——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专业感降低决策成本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：好看也是说服力。</a:t>
            </a:r>
            <a:endParaRPr/>
          </a:p>
        </p:txBody>
      </p:sp>
      <p:sp>
        <p:nvSpPr>
          <p:cNvPr id="27" name="el-178969533946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28" name="el-1789695339460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9" name="el-178969533946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63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640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641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641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9641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9641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339633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39636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339636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339637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339637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339637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339631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3396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339635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17" name="el-178969533963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路演八分钟：五步结构</a:t>
            </a:r>
            <a:endParaRPr/>
          </a:p>
        </p:txBody>
      </p:sp>
      <p:sp>
        <p:nvSpPr>
          <p:cNvPr id="18" name="el-1789695339643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5339644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共情开场</a:t>
            </a:r>
            <a:endParaRPr/>
          </a:p>
        </p:txBody>
      </p:sp>
      <p:sp>
        <p:nvSpPr>
          <p:cNvPr id="20" name="el-1789695339644-28"/>
          <p:cNvSpPr txBox="1"/>
          <p:nvPr/>
        </p:nvSpPr>
        <p:spPr>
          <a:xfrm>
            <a:off x="685629" y="2863148"/>
            <a:ext cx="1958969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30秒</a:t>
            </a:r>
            <a:endParaRPr/>
          </a:p>
        </p:txBody>
      </p:sp>
      <p:sp>
        <p:nvSpPr>
          <p:cNvPr id="21" name="el-1789695339642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复述客户的核心期待——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「您要的是三代都尽兴」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：先让评委点头。</a:t>
            </a:r>
            <a:endParaRPr/>
          </a:p>
        </p:txBody>
      </p:sp>
      <p:sp>
        <p:nvSpPr>
          <p:cNvPr id="22" name="el-1789695339644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5339644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亮主线</a:t>
            </a:r>
            <a:endParaRPr/>
          </a:p>
        </p:txBody>
      </p:sp>
      <p:sp>
        <p:nvSpPr>
          <p:cNvPr id="24" name="el-1789695339644-31"/>
          <p:cNvSpPr txBox="1"/>
          <p:nvPr/>
        </p:nvSpPr>
        <p:spPr>
          <a:xfrm>
            <a:off x="2884758" y="2863148"/>
            <a:ext cx="19073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1分钟</a:t>
            </a:r>
            <a:endParaRPr/>
          </a:p>
        </p:txBody>
      </p:sp>
      <p:sp>
        <p:nvSpPr>
          <p:cNvPr id="25" name="el-1789695339642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一句话主题+设计逻辑——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「熊猫与致敬之旅」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：主线立住，全篇皆活。</a:t>
            </a:r>
            <a:endParaRPr/>
          </a:p>
        </p:txBody>
      </p:sp>
      <p:sp>
        <p:nvSpPr>
          <p:cNvPr id="26" name="el-1789695339645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5339645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走行程</a:t>
            </a:r>
            <a:endParaRPr/>
          </a:p>
        </p:txBody>
      </p:sp>
      <p:sp>
        <p:nvSpPr>
          <p:cNvPr id="28" name="el-1789695339645-34"/>
          <p:cNvSpPr txBox="1"/>
          <p:nvPr/>
        </p:nvSpPr>
        <p:spPr>
          <a:xfrm>
            <a:off x="4855494" y="2863148"/>
            <a:ext cx="23684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3分钟</a:t>
            </a:r>
            <a:endParaRPr/>
          </a:p>
        </p:txBody>
      </p:sp>
      <p:sp>
        <p:nvSpPr>
          <p:cNvPr id="29" name="el-1789695339642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按天讲节奏不讲清单——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为什么这样排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比去了哪里更重要。</a:t>
            </a:r>
            <a:endParaRPr/>
          </a:p>
        </p:txBody>
      </p:sp>
      <p:sp>
        <p:nvSpPr>
          <p:cNvPr id="30" name="el-1789695339645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5339646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算总账</a:t>
            </a:r>
            <a:endParaRPr/>
          </a:p>
        </p:txBody>
      </p:sp>
      <p:sp>
        <p:nvSpPr>
          <p:cNvPr id="32" name="el-1789695339646-37"/>
          <p:cNvSpPr txBox="1"/>
          <p:nvPr/>
        </p:nvSpPr>
        <p:spPr>
          <a:xfrm>
            <a:off x="7287333" y="2863148"/>
            <a:ext cx="247202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1.5分钟</a:t>
            </a:r>
            <a:endParaRPr/>
          </a:p>
        </p:txBody>
      </p:sp>
      <p:sp>
        <p:nvSpPr>
          <p:cNvPr id="33" name="el-1789695339643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预算结构与风险预案——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钱和意外都交代清楚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：信任来自透明。</a:t>
            </a:r>
            <a:endParaRPr/>
          </a:p>
        </p:txBody>
      </p:sp>
      <p:sp>
        <p:nvSpPr>
          <p:cNvPr id="34" name="el-1789695339646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5339646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留钩子</a:t>
            </a:r>
            <a:endParaRPr/>
          </a:p>
        </p:txBody>
      </p:sp>
      <p:sp>
        <p:nvSpPr>
          <p:cNvPr id="36" name="el-1789695339647-40"/>
          <p:cNvSpPr txBox="1"/>
          <p:nvPr/>
        </p:nvSpPr>
        <p:spPr>
          <a:xfrm>
            <a:off x="9719172" y="2863148"/>
            <a:ext cx="19491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2分钟</a:t>
            </a:r>
            <a:endParaRPr/>
          </a:p>
        </p:txBody>
      </p:sp>
      <p:sp>
        <p:nvSpPr>
          <p:cNvPr id="37" name="el-1789695339643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质询环节有问必答——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答不上就答「三天内补」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：诚实比硬撑加分。</a:t>
            </a:r>
            <a:endParaRPr/>
          </a:p>
        </p:txBody>
      </p:sp>
      <p:sp>
        <p:nvSpPr>
          <p:cNvPr id="38" name="el-1789695339631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八分钟很短——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讲「为什么」永远优先于「是什么」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：行程单客户自己会看。</a:t>
            </a:r>
            <a:endParaRPr/>
          </a:p>
        </p:txBody>
      </p:sp>
      <p:sp>
        <p:nvSpPr>
          <p:cNvPr id="39" name="el-1789695339632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40" name="el-1789695339632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41" name="el-178969533963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66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664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66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6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33966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7" name="el-1789695339660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好路演 vs 差路演</a:t>
            </a:r>
            <a:endParaRPr/>
          </a:p>
        </p:txBody>
      </p:sp>
      <p:sp>
        <p:nvSpPr>
          <p:cNvPr id="8" name="el-1789695339665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差路演 · 念文档</a:t>
            </a:r>
            <a:endParaRPr/>
          </a:p>
        </p:txBody>
      </p:sp>
      <p:sp>
        <p:nvSpPr>
          <p:cNvPr id="9" name="el-1789695339666-14"/>
          <p:cNvSpPr txBox="1"/>
          <p:nvPr/>
        </p:nvSpPr>
        <p:spPr>
          <a:xfrm>
            <a:off x="685629" y="3066545"/>
            <a:ext cx="549359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"第一天我们先去了..."</a:t>
            </a:r>
            <a:endParaRPr/>
          </a:p>
        </p:txBody>
      </p:sp>
      <p:sp>
        <p:nvSpPr>
          <p:cNvPr id="10" name="el-1789695339665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照着行程单念流水账、时间严重超支、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质询一问三不知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——评委看完只记得你很紧张。</a:t>
            </a:r>
            <a:endParaRPr/>
          </a:p>
        </p:txBody>
      </p:sp>
      <p:sp>
        <p:nvSpPr>
          <p:cNvPr id="11" name="el-1789695339666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好路演 · 讲价值</a:t>
            </a:r>
            <a:endParaRPr/>
          </a:p>
        </p:txBody>
      </p:sp>
      <p:sp>
        <p:nvSpPr>
          <p:cNvPr id="12" name="el-1789695339666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"这个安排是为了老爷子的午休"</a:t>
            </a:r>
            <a:endParaRPr/>
          </a:p>
        </p:txBody>
      </p:sp>
      <p:sp>
        <p:nvSpPr>
          <p:cNvPr id="13" name="el-1789695339665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每个选择都有理由、时间掐得准、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质询对答如流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——评委记住的是你的专业。</a:t>
            </a:r>
            <a:endParaRPr/>
          </a:p>
        </p:txBody>
      </p:sp>
      <p:sp>
        <p:nvSpPr>
          <p:cNvPr id="14" name="el-1789695339660-2"/>
          <p:cNvSpPr txBox="1"/>
          <p:nvPr/>
        </p:nvSpPr>
        <p:spPr>
          <a:xfrm>
            <a:off x="685629" y="4558472"/>
            <a:ext cx="112557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一句话检验：评委听完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记住了你的判断，还是记住了你的PPT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——前者是路演，后者是朗诵。</a:t>
            </a:r>
            <a:endParaRPr/>
          </a:p>
        </p:txBody>
      </p:sp>
      <p:sp>
        <p:nvSpPr>
          <p:cNvPr id="15" name="el-1789695339661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16" name="el-1789695339661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7" name="el-178969533966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67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339679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339686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686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39680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39677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33967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39678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10" name="el-178969533967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路演复盘：一个小组的翻车与自救</a:t>
            </a:r>
            <a:endParaRPr/>
          </a:p>
        </p:txBody>
      </p:sp>
      <p:sp>
        <p:nvSpPr>
          <p:cNvPr id="11" name="el-1789695339679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答辩实录</a:t>
            </a:r>
            <a:endParaRPr/>
          </a:p>
        </p:txBody>
      </p:sp>
      <p:sp>
        <p:nvSpPr>
          <p:cNvPr id="12" name="el-1789695339679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任务：往届某小组路演——从超时翻车到逆势拿A</a:t>
            </a:r>
            <a:endParaRPr/>
          </a:p>
        </p:txBody>
      </p:sp>
      <p:sp>
        <p:nvSpPr>
          <p:cNvPr id="13" name="el-1789695339682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翻车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第一次彩排：超时3分钟、被质询问懵、逻辑混乱</a:t>
            </a:r>
            <a:endParaRPr/>
          </a:p>
        </p:txBody>
      </p:sp>
      <p:sp>
        <p:nvSpPr>
          <p:cNvPr id="14" name="el-1789695339683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自救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48小时重排后正式答辩：A等+最佳答辩奖</a:t>
            </a:r>
            <a:endParaRPr/>
          </a:p>
        </p:txBody>
      </p:sp>
      <p:sp>
        <p:nvSpPr>
          <p:cNvPr id="15" name="el-1789695339687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5339685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评委评语「回答比PPT精彩」——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质询环节成了加分项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：预案做足的从容。</a:t>
            </a:r>
            <a:endParaRPr/>
          </a:p>
        </p:txBody>
      </p:sp>
      <p:sp>
        <p:nvSpPr>
          <p:cNvPr id="17" name="el-1789695339688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5339685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第一次彩排全组熬夜背稿——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背稿不如理解逻辑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：理解了才答得出变化题。</a:t>
            </a:r>
            <a:endParaRPr/>
          </a:p>
        </p:txBody>
      </p:sp>
      <p:sp>
        <p:nvSpPr>
          <p:cNvPr id="19" name="el-1789695339688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5339686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路演的可迁移性极强——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答辩、面试、提案一通百通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：这8分钟值得反复练。</a:t>
            </a:r>
            <a:endParaRPr/>
          </a:p>
        </p:txBody>
      </p:sp>
      <p:sp>
        <p:nvSpPr>
          <p:cNvPr id="21" name="el-178969533967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22" name="el-1789695339676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3" name="el-178969533967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  <p:sp>
        <p:nvSpPr>
          <p:cNvPr id="24" name="el-1789695339687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339687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339687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339684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诊断（复盘）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：把8分钟逐段录像回看——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超时全耗在念行程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：讲清单是路演大忌。</a:t>
            </a:r>
            <a:endParaRPr/>
          </a:p>
        </p:txBody>
      </p:sp>
      <p:sp>
        <p:nvSpPr>
          <p:cNvPr id="28" name="el-1789695339684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重构（改稿）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：砍掉景点罗列，只讲三条设计逻辑——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时长立减一半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，主线反而更清。</a:t>
            </a:r>
            <a:endParaRPr/>
          </a:p>
        </p:txBody>
      </p:sp>
      <p:sp>
        <p:nvSpPr>
          <p:cNvPr id="29" name="el-1789695339685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演练（模拟）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：组员扮「毒舌评委」三轮压力面——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正式答辩零冷场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，问啥都接得住。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493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5344936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5344931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4492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344938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7" name="el-178969534492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评分维度与权重</a:t>
            </a:r>
            <a:endParaRPr/>
          </a:p>
        </p:txBody>
      </p:sp>
      <p:sp>
        <p:nvSpPr>
          <p:cNvPr id="8" name="el-1789695344937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看清权重再分配精力——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把时间花在需求契合与核验上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，排版只求干净规范。</a:t>
            </a:r>
            <a:endParaRPr/>
          </a:p>
        </p:txBody>
      </p:sp>
      <p:sp>
        <p:nvSpPr>
          <p:cNvPr id="9" name="el-1789695344941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20%</a:t>
            </a:r>
            <a:endParaRPr/>
          </a:p>
        </p:txBody>
      </p:sp>
      <p:sp>
        <p:nvSpPr>
          <p:cNvPr id="10" name="el-1789695344940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需求契合与信息核验各占两成——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懂客户+零差错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是定制的生命线</a:t>
            </a:r>
            <a:endParaRPr/>
          </a:p>
        </p:txBody>
      </p:sp>
      <p:sp>
        <p:nvSpPr>
          <p:cNvPr id="11" name="el-1789695344941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15%</a:t>
            </a:r>
            <a:endParaRPr/>
          </a:p>
        </p:txBody>
      </p:sp>
      <p:sp>
        <p:nvSpPr>
          <p:cNvPr id="12" name="el-1789695344940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节奏与预算各一成五——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顺不顺、准不准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，数据说话</a:t>
            </a:r>
            <a:endParaRPr/>
          </a:p>
        </p:txBody>
      </p:sp>
      <p:sp>
        <p:nvSpPr>
          <p:cNvPr id="13" name="el-1789695344942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5344941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视觉呈现权重最低——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好看是加分项，不是救命稻草</a:t>
            </a:r>
            <a:endParaRPr/>
          </a:p>
        </p:txBody>
      </p:sp>
      <p:sp>
        <p:nvSpPr>
          <p:cNvPr id="15" name="el-178969534492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16" name="el-1789695344929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7" name="el-178969534492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3985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39852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850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3984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339853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7" name="el-1789695339850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课堂辩论：AI痕迹该被扣分吗</a:t>
            </a:r>
            <a:endParaRPr/>
          </a:p>
        </p:txBody>
      </p:sp>
      <p:sp>
        <p:nvSpPr>
          <p:cNvPr id="8" name="el-1789695339853-11"/>
          <p:cNvSpPr txBox="1"/>
          <p:nvPr/>
        </p:nvSpPr>
        <p:spPr>
          <a:xfrm>
            <a:off x="952262" y="2136007"/>
            <a:ext cx="10984722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有的小组方案快而全，但字里行间一股AI味——评分时该奖励效率，还是扣减「不真诚」？</a:t>
            </a:r>
            <a:endParaRPr/>
          </a:p>
        </p:txBody>
      </p:sp>
      <p:sp>
        <p:nvSpPr>
          <p:cNvPr id="9" name="el-1789695339854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5339859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效率派</a:t>
            </a:r>
            <a:endParaRPr/>
          </a:p>
        </p:txBody>
      </p:sp>
      <p:sp>
        <p:nvSpPr>
          <p:cNvPr id="11" name="el-1789695339860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5339860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真诚派</a:t>
            </a:r>
            <a:endParaRPr/>
          </a:p>
        </p:txBody>
      </p:sp>
      <p:sp>
        <p:nvSpPr>
          <p:cNvPr id="13" name="el-1789695339850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「评分离散的点应该设在哪」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给出可操作的判分细则。</a:t>
            </a:r>
            <a:endParaRPr/>
          </a:p>
        </p:txBody>
      </p:sp>
      <p:sp>
        <p:nvSpPr>
          <p:cNvPr id="14" name="el-1789695339850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打磨与路演</a:t>
            </a:r>
            <a:endParaRPr/>
          </a:p>
        </p:txBody>
      </p:sp>
      <p:sp>
        <p:nvSpPr>
          <p:cNvPr id="15" name="el-1789695339851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6" name="el-178969533985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  <p:sp>
        <p:nvSpPr>
          <p:cNvPr id="17" name="el-1789695339859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5339860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5339860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5339860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5339861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5339861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5339856-13"/>
          <p:cNvSpPr txBox="1"/>
          <p:nvPr/>
        </p:nvSpPr>
        <p:spPr>
          <a:xfrm>
            <a:off x="857036" y="3508157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行业本就用AI——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禁用才是脱离实际</a:t>
            </a:r>
            <a:endParaRPr/>
          </a:p>
        </p:txBody>
      </p:sp>
      <p:sp>
        <p:nvSpPr>
          <p:cNvPr id="24" name="el-1789695339856-14"/>
          <p:cNvSpPr txBox="1"/>
          <p:nvPr/>
        </p:nvSpPr>
        <p:spPr>
          <a:xfrm>
            <a:off x="857036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核验无误即合格——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工具无原罪</a:t>
            </a:r>
            <a:endParaRPr/>
          </a:p>
        </p:txBody>
      </p:sp>
      <p:sp>
        <p:nvSpPr>
          <p:cNvPr id="25" name="el-1789695339857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省下的时间投入访谈——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总质量更高</a:t>
            </a:r>
            <a:endParaRPr/>
          </a:p>
        </p:txBody>
      </p:sp>
      <p:sp>
        <p:nvSpPr>
          <p:cNvPr id="26" name="el-1789695339858-16"/>
          <p:cNvSpPr txBox="1"/>
          <p:nvPr/>
        </p:nvSpPr>
        <p:spPr>
          <a:xfrm>
            <a:off x="6694401" y="3508157"/>
            <a:ext cx="5246963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AI腔=没消化——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判断力才是考察点</a:t>
            </a:r>
            <a:endParaRPr/>
          </a:p>
        </p:txBody>
      </p:sp>
      <p:sp>
        <p:nvSpPr>
          <p:cNvPr id="27" name="el-1789695339858-17"/>
          <p:cNvSpPr txBox="1"/>
          <p:nvPr/>
        </p:nvSpPr>
        <p:spPr>
          <a:xfrm>
            <a:off x="6694401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换名测试不过——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方案不贴客户</a:t>
            </a:r>
            <a:endParaRPr/>
          </a:p>
        </p:txBody>
      </p:sp>
      <p:sp>
        <p:nvSpPr>
          <p:cNvPr id="28" name="el-1789695339859-18"/>
          <p:cNvSpPr txBox="1"/>
          <p:nvPr/>
        </p:nvSpPr>
        <p:spPr>
          <a:xfrm>
            <a:off x="6694401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今天糊弄作业，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明天糊弄真客户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339905-1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33987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39873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3987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5339876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533987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复盘与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衔接</a:t>
            </a:r>
            <a:endParaRPr/>
          </a:p>
        </p:txBody>
      </p:sp>
      <p:sp>
        <p:nvSpPr>
          <p:cNvPr id="8" name="el-178969533987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REVIEW &amp; BEYOND</a:t>
            </a:r>
            <a:endParaRPr/>
          </a:p>
        </p:txBody>
      </p:sp>
      <p:sp>
        <p:nvSpPr>
          <p:cNvPr id="9" name="el-178969533987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实训节奏</a:t>
            </a:r>
            <a:endParaRPr/>
          </a:p>
        </p:txBody>
      </p:sp>
      <p:sp>
        <p:nvSpPr>
          <p:cNvPr id="10" name="el-178969533987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人机分工</a:t>
            </a:r>
            <a:endParaRPr/>
          </a:p>
        </p:txBody>
      </p:sp>
      <p:sp>
        <p:nvSpPr>
          <p:cNvPr id="11" name="el-1789695339880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避坑三招</a:t>
            </a:r>
            <a:endParaRPr/>
          </a:p>
        </p:txBody>
      </p:sp>
      <p:sp>
        <p:nvSpPr>
          <p:cNvPr id="12" name="el-1789695339880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优秀作品</a:t>
            </a:r>
            <a:endParaRPr/>
          </a:p>
        </p:txBody>
      </p:sp>
      <p:sp>
        <p:nvSpPr>
          <p:cNvPr id="13" name="el-1789695339881-13"/>
          <p:cNvSpPr txBox="1"/>
          <p:nvPr/>
        </p:nvSpPr>
        <p:spPr>
          <a:xfrm>
            <a:off x="9980300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⑤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纪律清单</a:t>
            </a:r>
            <a:endParaRPr/>
          </a:p>
        </p:txBody>
      </p:sp>
      <p:sp>
        <p:nvSpPr>
          <p:cNvPr id="14" name="el-1789695339874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项目一</a:t>
            </a:r>
            <a:endParaRPr/>
          </a:p>
        </p:txBody>
      </p:sp>
      <p:sp>
        <p:nvSpPr>
          <p:cNvPr id="15" name="el-1789695339874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04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40040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400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40043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6" name="el-1789695340040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四周节奏：一周年历</a:t>
            </a:r>
            <a:endParaRPr/>
          </a:p>
        </p:txBody>
      </p:sp>
      <p:sp>
        <p:nvSpPr>
          <p:cNvPr id="7" name="el-1789695340040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节奏的意义：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每周有硬节点，返工不过周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——拖到最后的组，没有不崩的。</a:t>
            </a:r>
            <a:endParaRPr/>
          </a:p>
        </p:txBody>
      </p:sp>
      <p:sp>
        <p:nvSpPr>
          <p:cNvPr id="8" name="el-1789695340041-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9" name="el-1789695340041-7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0" name="el-1789695340041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cxnSp>
        <p:nvCxnSpPr>
          <p:cNvPr id="11" name="el-1789695340039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2448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340044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340044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5340044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5340045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5340045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5340048-21"/>
          <p:cNvSpPr txBox="1"/>
          <p:nvPr/>
        </p:nvSpPr>
        <p:spPr>
          <a:xfrm>
            <a:off x="685629" y="2647996"/>
            <a:ext cx="194046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W1</a:t>
            </a:r>
            <a:endParaRPr/>
          </a:p>
        </p:txBody>
      </p:sp>
      <p:sp>
        <p:nvSpPr>
          <p:cNvPr id="18" name="el-1789695340048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接单周</a:t>
            </a:r>
            <a:endParaRPr/>
          </a:p>
        </p:txBody>
      </p:sp>
      <p:sp>
        <p:nvSpPr>
          <p:cNvPr id="19" name="el-1789695340046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访谈+需求确认单——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本周产出签字版清单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，迟交影响全组。</a:t>
            </a:r>
            <a:endParaRPr/>
          </a:p>
        </p:txBody>
      </p:sp>
      <p:sp>
        <p:nvSpPr>
          <p:cNvPr id="20" name="el-1789695340049-23"/>
          <p:cNvSpPr txBox="1"/>
          <p:nvPr/>
        </p:nvSpPr>
        <p:spPr>
          <a:xfrm>
            <a:off x="2472012" y="2647996"/>
            <a:ext cx="26351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</a:t>
            </a:r>
            <a:endParaRPr/>
          </a:p>
        </p:txBody>
      </p:sp>
      <p:sp>
        <p:nvSpPr>
          <p:cNvPr id="21" name="el-1789695340049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编制周</a:t>
            </a:r>
            <a:endParaRPr/>
          </a:p>
        </p:txBody>
      </p:sp>
      <p:sp>
        <p:nvSpPr>
          <p:cNvPr id="22" name="el-1789695340047-17"/>
          <p:cNvSpPr txBox="1"/>
          <p:nvPr/>
        </p:nvSpPr>
        <p:spPr>
          <a:xfrm>
            <a:off x="2472012" y="341932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主线+骨架+初稿——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周五组内互审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，带着意见过周末。</a:t>
            </a:r>
            <a:endParaRPr/>
          </a:p>
        </p:txBody>
      </p:sp>
      <p:sp>
        <p:nvSpPr>
          <p:cNvPr id="23" name="el-1789695340049-25"/>
          <p:cNvSpPr txBox="1"/>
          <p:nvPr/>
        </p:nvSpPr>
        <p:spPr>
          <a:xfrm>
            <a:off x="4953101" y="2647996"/>
            <a:ext cx="2138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W3</a:t>
            </a:r>
            <a:endParaRPr/>
          </a:p>
        </p:txBody>
      </p:sp>
      <p:sp>
        <p:nvSpPr>
          <p:cNvPr id="24" name="el-1789695340049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打磨周</a:t>
            </a:r>
            <a:endParaRPr/>
          </a:p>
        </p:txBody>
      </p:sp>
      <p:sp>
        <p:nvSpPr>
          <p:cNvPr id="25" name="el-1789695340047-18"/>
          <p:cNvSpPr txBox="1"/>
          <p:nvPr/>
        </p:nvSpPr>
        <p:spPr>
          <a:xfrm>
            <a:off x="4953101" y="341932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核验+压测+视觉——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打磨工坊两轮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，成稿进答辩库。</a:t>
            </a:r>
            <a:endParaRPr/>
          </a:p>
        </p:txBody>
      </p:sp>
      <p:sp>
        <p:nvSpPr>
          <p:cNvPr id="26" name="el-1789695340050-27"/>
          <p:cNvSpPr txBox="1"/>
          <p:nvPr/>
        </p:nvSpPr>
        <p:spPr>
          <a:xfrm>
            <a:off x="6937972" y="2647996"/>
            <a:ext cx="233743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W4</a:t>
            </a:r>
            <a:endParaRPr/>
          </a:p>
        </p:txBody>
      </p:sp>
      <p:sp>
        <p:nvSpPr>
          <p:cNvPr id="27" name="el-1789695340050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路演周</a:t>
            </a:r>
            <a:endParaRPr/>
          </a:p>
        </p:txBody>
      </p:sp>
      <p:sp>
        <p:nvSpPr>
          <p:cNvPr id="28" name="el-1789695340048-19"/>
          <p:cNvSpPr txBox="1"/>
          <p:nvPr/>
        </p:nvSpPr>
        <p:spPr>
          <a:xfrm>
            <a:off x="6937972" y="3419329"/>
            <a:ext cx="199290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彩排+正式答辩——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录像复盘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，每人写300字复盘。</a:t>
            </a:r>
            <a:endParaRPr/>
          </a:p>
        </p:txBody>
      </p:sp>
      <p:sp>
        <p:nvSpPr>
          <p:cNvPr id="29" name="el-1789695340050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5340050-30"/>
          <p:cNvSpPr txBox="1"/>
          <p:nvPr/>
        </p:nvSpPr>
        <p:spPr>
          <a:xfrm>
            <a:off x="9121330" y="2867017"/>
            <a:ext cx="237151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赛后</a:t>
            </a:r>
            <a:endParaRPr/>
          </a:p>
        </p:txBody>
      </p:sp>
      <p:sp>
        <p:nvSpPr>
          <p:cNvPr id="31" name="el-1789695340050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复盘月</a:t>
            </a:r>
            <a:endParaRPr/>
          </a:p>
        </p:txBody>
      </p:sp>
      <p:sp>
        <p:nvSpPr>
          <p:cNvPr id="32" name="el-1789695340048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作品入作品集——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简历里的第一个真实项目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，就是这么来的。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06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40066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40066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40067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400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40065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8" name="el-178969534006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编制中的三层人机分工</a:t>
            </a:r>
            <a:endParaRPr/>
          </a:p>
        </p:txBody>
      </p:sp>
      <p:sp>
        <p:nvSpPr>
          <p:cNvPr id="9" name="el-1789695340067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层①</a:t>
            </a:r>
            <a:endParaRPr/>
          </a:p>
        </p:txBody>
      </p:sp>
      <p:sp>
        <p:nvSpPr>
          <p:cNvPr id="10" name="el-1789695340072-19"/>
          <p:cNvSpPr txBox="1"/>
          <p:nvPr/>
        </p:nvSpPr>
        <p:spPr>
          <a:xfrm>
            <a:off x="1961659" y="1885145"/>
            <a:ext cx="1415674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AI全包层</a:t>
            </a:r>
            <a:endParaRPr/>
          </a:p>
        </p:txBody>
      </p:sp>
      <p:sp>
        <p:nvSpPr>
          <p:cNvPr id="11" name="el-1789695340072-20"/>
          <p:cNvSpPr txBox="1"/>
          <p:nvPr/>
        </p:nvSpPr>
        <p:spPr>
          <a:xfrm>
            <a:off x="3204212" y="1989894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</a:t>
            </a:r>
            <a:endParaRPr/>
          </a:p>
        </p:txBody>
      </p:sp>
      <p:sp>
        <p:nvSpPr>
          <p:cNvPr id="12" name="el-1789695340070-16"/>
          <p:cNvSpPr txBox="1"/>
          <p:nvPr/>
        </p:nvSpPr>
        <p:spPr>
          <a:xfrm>
            <a:off x="1961659" y="2332709"/>
            <a:ext cx="5968777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资料归拢、初稿生成、预算框架——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填空题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：快而全，人只给方向。</a:t>
            </a:r>
            <a:endParaRPr/>
          </a:p>
        </p:txBody>
      </p:sp>
      <p:sp>
        <p:nvSpPr>
          <p:cNvPr id="13" name="el-1789695340068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层②</a:t>
            </a:r>
            <a:endParaRPr/>
          </a:p>
        </p:txBody>
      </p:sp>
      <p:sp>
        <p:nvSpPr>
          <p:cNvPr id="14" name="el-1789695340073-21"/>
          <p:cNvSpPr txBox="1"/>
          <p:nvPr/>
        </p:nvSpPr>
        <p:spPr>
          <a:xfrm>
            <a:off x="2723469" y="3023991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人机接力层</a:t>
            </a:r>
            <a:endParaRPr/>
          </a:p>
        </p:txBody>
      </p:sp>
      <p:sp>
        <p:nvSpPr>
          <p:cNvPr id="15" name="el-1789695340073-22"/>
          <p:cNvSpPr txBox="1"/>
          <p:nvPr/>
        </p:nvSpPr>
        <p:spPr>
          <a:xfrm>
            <a:off x="4180430" y="3128740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</a:t>
            </a:r>
            <a:endParaRPr/>
          </a:p>
        </p:txBody>
      </p:sp>
      <p:sp>
        <p:nvSpPr>
          <p:cNvPr id="16" name="el-1789695340070-17"/>
          <p:cNvSpPr txBox="1"/>
          <p:nvPr/>
        </p:nvSpPr>
        <p:spPr>
          <a:xfrm>
            <a:off x="2723469" y="3471554"/>
            <a:ext cx="5704257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行程编排、备选设计——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AI出三版人选一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：选择题，判断在人。</a:t>
            </a:r>
            <a:endParaRPr/>
          </a:p>
        </p:txBody>
      </p:sp>
      <p:sp>
        <p:nvSpPr>
          <p:cNvPr id="17" name="el-1789695340068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层③</a:t>
            </a:r>
            <a:endParaRPr/>
          </a:p>
        </p:txBody>
      </p:sp>
      <p:sp>
        <p:nvSpPr>
          <p:cNvPr id="18" name="el-1789695340073-23"/>
          <p:cNvSpPr txBox="1"/>
          <p:nvPr/>
        </p:nvSpPr>
        <p:spPr>
          <a:xfrm>
            <a:off x="3485278" y="4162837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真人决策层</a:t>
            </a:r>
            <a:endParaRPr/>
          </a:p>
        </p:txBody>
      </p:sp>
      <p:sp>
        <p:nvSpPr>
          <p:cNvPr id="19" name="el-1789695340073-24"/>
          <p:cNvSpPr txBox="1"/>
          <p:nvPr/>
        </p:nvSpPr>
        <p:spPr>
          <a:xfrm>
            <a:off x="4942239" y="4267586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</a:t>
            </a:r>
            <a:endParaRPr/>
          </a:p>
        </p:txBody>
      </p:sp>
      <p:sp>
        <p:nvSpPr>
          <p:cNvPr id="20" name="el-1789695340071-18"/>
          <p:cNvSpPr txBox="1"/>
          <p:nvPr/>
        </p:nvSpPr>
        <p:spPr>
          <a:xfrm>
            <a:off x="3485278" y="4610400"/>
            <a:ext cx="539742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需求判断、取舍拍板、核验签字——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：责任不可外包。</a:t>
            </a:r>
            <a:endParaRPr/>
          </a:p>
        </p:txBody>
      </p:sp>
      <p:sp>
        <p:nvSpPr>
          <p:cNvPr id="21" name="el-1789695340065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分工口诀</a:t>
            </a:r>
            <a:endParaRPr/>
          </a:p>
        </p:txBody>
      </p:sp>
      <p:sp>
        <p:nvSpPr>
          <p:cNvPr id="22" name="el-1789695340065-7"/>
          <p:cNvSpPr txBox="1"/>
          <p:nvPr/>
        </p:nvSpPr>
        <p:spPr>
          <a:xfrm>
            <a:off x="1715708" y="5520703"/>
            <a:ext cx="634968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填空给机器，选择靠判断，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签字必真人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——三层分清，效率与责任两全。</a:t>
            </a:r>
            <a:endParaRPr/>
          </a:p>
        </p:txBody>
      </p:sp>
      <p:sp>
        <p:nvSpPr>
          <p:cNvPr id="23" name="el-178969534006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24" name="el-1789695340062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5" name="el-178969534006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22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340224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3402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40222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6" name="el-17896953402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往届血泪：避坑三招</a:t>
            </a:r>
            <a:endParaRPr/>
          </a:p>
        </p:txBody>
      </p:sp>
      <p:sp>
        <p:nvSpPr>
          <p:cNvPr id="7" name="el-1789695340222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坑一 · 组内搭便车</a:t>
            </a:r>
            <a:endParaRPr/>
          </a:p>
        </p:txBody>
      </p:sp>
      <p:sp>
        <p:nvSpPr>
          <p:cNvPr id="8" name="el-1789695340220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一人干、四人看——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按环节分工而非按人头均摊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：访谈、编制、核验、路演各有主责。</a:t>
            </a:r>
            <a:endParaRPr/>
          </a:p>
        </p:txBody>
      </p:sp>
      <p:sp>
        <p:nvSpPr>
          <p:cNvPr id="9" name="el-1789695340222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坑二 · 需求自嗨</a:t>
            </a:r>
            <a:endParaRPr/>
          </a:p>
        </p:txBody>
      </p:sp>
      <p:sp>
        <p:nvSpPr>
          <p:cNvPr id="10" name="el-1789695340221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做的是「我以为客户要的」——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每周与需求清单对表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：偏离即纠，别等答辩才发现。</a:t>
            </a:r>
            <a:endParaRPr/>
          </a:p>
        </p:txBody>
      </p:sp>
      <p:sp>
        <p:nvSpPr>
          <p:cNvPr id="11" name="el-1789695340222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坑三 · 临门赶工</a:t>
            </a:r>
            <a:endParaRPr/>
          </a:p>
        </p:txBody>
      </p:sp>
      <p:sp>
        <p:nvSpPr>
          <p:cNvPr id="12" name="el-1789695340221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前三周松、最后一周通宵——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硬节点前置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：周五互审制度就是防崩保险。</a:t>
            </a:r>
            <a:endParaRPr/>
          </a:p>
        </p:txBody>
      </p:sp>
      <p:sp>
        <p:nvSpPr>
          <p:cNvPr id="13" name="el-1789695340225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分工表的样子</a:t>
            </a:r>
            <a:endParaRPr/>
          </a:p>
        </p:txBody>
      </p:sp>
      <p:sp>
        <p:nvSpPr>
          <p:cNvPr id="14" name="el-1789695340225-17"/>
          <p:cNvSpPr txBox="1"/>
          <p:nvPr/>
        </p:nvSpPr>
        <p:spPr>
          <a:xfrm>
            <a:off x="7675231" y="2913737"/>
            <a:ext cx="3404485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访谈主责A、编制主责B、核验主责C、路演主责D</a:t>
            </a:r>
            <a:endParaRPr/>
          </a:p>
        </p:txBody>
      </p:sp>
      <p:sp>
        <p:nvSpPr>
          <p:cNvPr id="15" name="el-1789695340226-18"/>
          <p:cNvSpPr txBox="1"/>
          <p:nvPr/>
        </p:nvSpPr>
        <p:spPr>
          <a:xfrm>
            <a:off x="7675231" y="3601151"/>
            <a:ext cx="306515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——每人都是某环节的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第一责任人</a:t>
            </a:r>
            <a:endParaRPr/>
          </a:p>
        </p:txBody>
      </p:sp>
      <p:sp>
        <p:nvSpPr>
          <p:cNvPr id="16" name="el-1789695340226-19"/>
          <p:cNvSpPr txBox="1"/>
          <p:nvPr/>
        </p:nvSpPr>
        <p:spPr>
          <a:xfrm>
            <a:off x="7675231" y="3944858"/>
            <a:ext cx="344130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——组长管节点不干活，只对进度负责</a:t>
            </a:r>
            <a:endParaRPr/>
          </a:p>
        </p:txBody>
      </p:sp>
      <p:sp>
        <p:nvSpPr>
          <p:cNvPr id="17" name="el-1789695340221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往届A等组的共性：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分工明确+每周硬节点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——与技术无关，全在管理。</a:t>
            </a:r>
            <a:endParaRPr/>
          </a:p>
        </p:txBody>
      </p:sp>
      <p:sp>
        <p:nvSpPr>
          <p:cNvPr id="18" name="el-178969534021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19" name="el-1789695340217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0" name="el-17896953402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23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340239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340246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40249-27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40240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40237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34023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40238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10" name="el-178969534023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优秀作品长什么样</a:t>
            </a:r>
            <a:endParaRPr/>
          </a:p>
        </p:txBody>
      </p:sp>
      <p:sp>
        <p:nvSpPr>
          <p:cNvPr id="11" name="el-1789695340239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往届范本</a:t>
            </a:r>
            <a:endParaRPr/>
          </a:p>
        </p:txBody>
      </p:sp>
      <p:sp>
        <p:nvSpPr>
          <p:cNvPr id="12" name="el-1789695340239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范本：「熊猫与致敬之旅」——往届最高分方案拆解</a:t>
            </a:r>
            <a:endParaRPr/>
          </a:p>
        </p:txBody>
      </p:sp>
      <p:sp>
        <p:nvSpPr>
          <p:cNvPr id="13" name="el-1789695340242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成绩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总评A等：需求契合满分+核验满分</a:t>
            </a:r>
            <a:endParaRPr/>
          </a:p>
        </p:txBody>
      </p:sp>
      <p:sp>
        <p:nvSpPr>
          <p:cNvPr id="14" name="el-1789695340249-28"/>
          <p:cNvSpPr txBox="1"/>
          <p:nvPr/>
        </p:nvSpPr>
        <p:spPr>
          <a:xfrm>
            <a:off x="3741496" y="3107760"/>
            <a:ext cx="51422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去向</a:t>
            </a:r>
            <a:endParaRPr/>
          </a:p>
        </p:txBody>
      </p:sp>
      <p:sp>
        <p:nvSpPr>
          <p:cNvPr id="15" name="el-1789695340249-29"/>
          <p:cNvSpPr txBox="1"/>
          <p:nvPr/>
        </p:nvSpPr>
        <p:spPr>
          <a:xfrm>
            <a:off x="4179537" y="3136328"/>
            <a:ext cx="237970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组长凭此作品集入职定制游公司</a:t>
            </a:r>
            <a:endParaRPr/>
          </a:p>
        </p:txBody>
      </p:sp>
      <p:sp>
        <p:nvSpPr>
          <p:cNvPr id="16" name="el-1789695340247-24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亮点</a:t>
            </a:r>
            <a:endParaRPr/>
          </a:p>
        </p:txBody>
      </p:sp>
      <p:sp>
        <p:nvSpPr>
          <p:cNvPr id="17" name="el-1789695340245-17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「三代各有各的期待，又彼此陪伴」——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主题句即评分点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：一句话立住全案。</a:t>
            </a:r>
            <a:endParaRPr/>
          </a:p>
        </p:txBody>
      </p:sp>
      <p:sp>
        <p:nvSpPr>
          <p:cNvPr id="18" name="el-1789695340247-25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遗憾</a:t>
            </a:r>
            <a:endParaRPr/>
          </a:p>
        </p:txBody>
      </p:sp>
      <p:sp>
        <p:nvSpPr>
          <p:cNvPr id="19" name="el-1789695340245-18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路演仍有一处卡壳——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再好的稿也怕没排练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：三遍起步，别赌临场。</a:t>
            </a:r>
            <a:endParaRPr/>
          </a:p>
        </p:txBody>
      </p:sp>
      <p:sp>
        <p:nvSpPr>
          <p:cNvPr id="20" name="el-1789695340247-26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迁移</a:t>
            </a:r>
            <a:endParaRPr/>
          </a:p>
        </p:txBody>
      </p:sp>
      <p:sp>
        <p:nvSpPr>
          <p:cNvPr id="21" name="el-1789695340246-19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这套方法论直接对应岗位——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入职第一个月就在用实训的东西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：这就是实训的意义。</a:t>
            </a:r>
            <a:endParaRPr/>
          </a:p>
        </p:txBody>
      </p:sp>
      <p:sp>
        <p:nvSpPr>
          <p:cNvPr id="22" name="el-178969534023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23" name="el-1789695340236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4" name="el-178969534023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25" name="el-1789695340246-21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340246-22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340247-23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5340243-14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洞察（灵魂）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：访谈挖出「抗战老兵」背景——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行程专为爷爷设计一天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：孙女看熊猫，爷爷看历史。</a:t>
            </a:r>
            <a:endParaRPr/>
          </a:p>
        </p:txBody>
      </p:sp>
      <p:sp>
        <p:nvSpPr>
          <p:cNvPr id="29" name="el-1789695340244-15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严谨（骨架）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：核验记录附在附录——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每条信息标来源与日期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：评委翻到附录时已决定给A。</a:t>
            </a:r>
            <a:endParaRPr/>
          </a:p>
        </p:txBody>
      </p:sp>
      <p:sp>
        <p:nvSpPr>
          <p:cNvPr id="30" name="el-1789695340244-16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分寸（皮肤）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：文档干净克制无炫技——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专业感来自规范而非花哨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：模板统一、留白呼吸。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39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340396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34039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40398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6" name="el-178969534039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实训纪律：四条底线</a:t>
            </a:r>
            <a:endParaRPr/>
          </a:p>
        </p:txBody>
      </p:sp>
      <p:sp>
        <p:nvSpPr>
          <p:cNvPr id="7" name="el-1789695340399-11"/>
          <p:cNvSpPr txBox="1"/>
          <p:nvPr/>
        </p:nvSpPr>
        <p:spPr>
          <a:xfrm>
            <a:off x="8227543" y="2785330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一条底线</a:t>
            </a:r>
            <a:endParaRPr/>
          </a:p>
        </p:txBody>
      </p:sp>
      <p:sp>
        <p:nvSpPr>
          <p:cNvPr id="8" name="el-1789695340399-12"/>
          <p:cNvSpPr txBox="1"/>
          <p:nvPr/>
        </p:nvSpPr>
        <p:spPr>
          <a:xfrm>
            <a:off x="8227543" y="3185280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比成绩更重要</a:t>
            </a:r>
            <a:endParaRPr/>
          </a:p>
        </p:txBody>
      </p:sp>
      <p:sp>
        <p:nvSpPr>
          <p:cNvPr id="9" name="el-1789695340398-10"/>
          <p:cNvSpPr txBox="1"/>
          <p:nvPr/>
        </p:nvSpPr>
        <p:spPr>
          <a:xfrm>
            <a:off x="8227543" y="3651889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实训练的是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职业习惯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：核验、诚信、守时——</a:t>
            </a:r>
            <a:endParaRPr/>
          </a:p>
        </p:txBody>
      </p:sp>
      <p:sp>
        <p:nvSpPr>
          <p:cNvPr id="10" name="el-1789695340399-13"/>
          <p:cNvSpPr txBox="1"/>
          <p:nvPr/>
        </p:nvSpPr>
        <p:spPr>
          <a:xfrm>
            <a:off x="8227543" y="4373822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成绩四周就过去，习惯跟你一辈子。</a:t>
            </a:r>
            <a:endParaRPr/>
          </a:p>
        </p:txBody>
      </p:sp>
      <p:sp>
        <p:nvSpPr>
          <p:cNvPr id="11" name="el-1789695340395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12" name="el-1789695340395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13" name="el-178969534039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4" name="el-1789695340397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5340401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5340401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5340401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5340401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5340401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95340401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95340401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5340403-21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原创</a:t>
            </a:r>
            <a:endParaRPr/>
          </a:p>
        </p:txBody>
      </p:sp>
      <p:sp>
        <p:nvSpPr>
          <p:cNvPr id="23" name="el-1789695340403-22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方案内容须自建</a:t>
            </a:r>
            <a:endParaRPr/>
          </a:p>
        </p:txBody>
      </p:sp>
      <p:sp>
        <p:nvSpPr>
          <p:cNvPr id="24" name="el-1789695340403-23"/>
          <p:cNvSpPr txBox="1"/>
          <p:nvPr/>
        </p:nvSpPr>
        <p:spPr>
          <a:xfrm>
            <a:off x="1180805" y="2212634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AI可辅助但判断须自主——照搬全网方案判零分</a:t>
            </a:r>
            <a:endParaRPr/>
          </a:p>
        </p:txBody>
      </p:sp>
      <p:sp>
        <p:nvSpPr>
          <p:cNvPr id="25" name="el-1789695340403-24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核验</a:t>
            </a:r>
            <a:endParaRPr/>
          </a:p>
        </p:txBody>
      </p:sp>
      <p:sp>
        <p:nvSpPr>
          <p:cNvPr id="26" name="el-1789695340403-25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关键信息留核验记录</a:t>
            </a:r>
            <a:endParaRPr/>
          </a:p>
        </p:txBody>
      </p:sp>
      <p:sp>
        <p:nvSpPr>
          <p:cNvPr id="27" name="el-1789695340403-26"/>
          <p:cNvSpPr txBox="1"/>
          <p:nvPr/>
        </p:nvSpPr>
        <p:spPr>
          <a:xfrm>
            <a:off x="1180805" y="3336303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价格时段路线逐条溯源——附录提交</a:t>
            </a:r>
            <a:endParaRPr/>
          </a:p>
        </p:txBody>
      </p:sp>
      <p:sp>
        <p:nvSpPr>
          <p:cNvPr id="28" name="el-1789695340404-27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诚信</a:t>
            </a:r>
            <a:endParaRPr/>
          </a:p>
        </p:txBody>
      </p:sp>
      <p:sp>
        <p:nvSpPr>
          <p:cNvPr id="29" name="el-1789695340404-28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禁止编造数据</a:t>
            </a:r>
            <a:endParaRPr/>
          </a:p>
        </p:txBody>
      </p:sp>
      <p:sp>
        <p:nvSpPr>
          <p:cNvPr id="30" name="el-1789695340404-29"/>
          <p:cNvSpPr txBox="1"/>
          <p:nvPr/>
        </p:nvSpPr>
        <p:spPr>
          <a:xfrm>
            <a:off x="1180805" y="4459972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查不到的信息标注「待确认」——编造即违规</a:t>
            </a:r>
            <a:endParaRPr/>
          </a:p>
        </p:txBody>
      </p:sp>
      <p:sp>
        <p:nvSpPr>
          <p:cNvPr id="31" name="el-1789695340404-30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节点</a:t>
            </a:r>
            <a:endParaRPr/>
          </a:p>
        </p:txBody>
      </p:sp>
      <p:sp>
        <p:nvSpPr>
          <p:cNvPr id="32" name="el-1789695340404-31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硬节点不迟交</a:t>
            </a:r>
            <a:endParaRPr/>
          </a:p>
        </p:txBody>
      </p:sp>
      <p:sp>
        <p:nvSpPr>
          <p:cNvPr id="33" name="el-1789695340404-32"/>
          <p:cNvSpPr txBox="1"/>
          <p:nvPr/>
        </p:nvSpPr>
        <p:spPr>
          <a:xfrm>
            <a:off x="1180805" y="5583641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需求单、互审、成稿各有时限——迟交扣分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41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40417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40421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40421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40421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340421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3404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4041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10" name="el-178969534041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95340417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实训启动周，六件事到位：</a:t>
            </a:r>
            <a:endParaRPr/>
          </a:p>
        </p:txBody>
      </p:sp>
      <p:sp>
        <p:nvSpPr>
          <p:cNvPr id="12" name="el-1789695340423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5340427-20"/>
          <p:cNvSpPr txBox="1"/>
          <p:nvPr/>
        </p:nvSpPr>
        <p:spPr>
          <a:xfrm>
            <a:off x="1256986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组队分工</a:t>
            </a:r>
            <a:endParaRPr/>
          </a:p>
        </p:txBody>
      </p:sp>
      <p:sp>
        <p:nvSpPr>
          <p:cNvPr id="14" name="el-1789695340427-21"/>
          <p:cNvSpPr txBox="1"/>
          <p:nvPr/>
        </p:nvSpPr>
        <p:spPr>
          <a:xfrm>
            <a:off x="2228293" y="329910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四人一组，四环节各定主责人</a:t>
            </a:r>
            <a:endParaRPr/>
          </a:p>
        </p:txBody>
      </p:sp>
      <p:sp>
        <p:nvSpPr>
          <p:cNvPr id="15" name="el-1789695340423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5340427-22"/>
          <p:cNvSpPr txBox="1"/>
          <p:nvPr/>
        </p:nvSpPr>
        <p:spPr>
          <a:xfrm>
            <a:off x="1256986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领任务卡</a:t>
            </a:r>
            <a:endParaRPr/>
          </a:p>
        </p:txBody>
      </p:sp>
      <p:sp>
        <p:nvSpPr>
          <p:cNvPr id="17" name="el-1789695340427-23"/>
          <p:cNvSpPr txBox="1"/>
          <p:nvPr/>
        </p:nvSpPr>
        <p:spPr>
          <a:xfrm>
            <a:off x="2228293" y="391807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课程平台接单，读透客户画像</a:t>
            </a:r>
            <a:endParaRPr/>
          </a:p>
        </p:txBody>
      </p:sp>
      <p:sp>
        <p:nvSpPr>
          <p:cNvPr id="18" name="el-1789695340424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5340428-24"/>
          <p:cNvSpPr txBox="1"/>
          <p:nvPr/>
        </p:nvSpPr>
        <p:spPr>
          <a:xfrm>
            <a:off x="1256986" y="448943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拟访谈提纲</a:t>
            </a:r>
            <a:endParaRPr/>
          </a:p>
        </p:txBody>
      </p:sp>
      <p:sp>
        <p:nvSpPr>
          <p:cNvPr id="20" name="el-1789695340428-25"/>
          <p:cNvSpPr txBox="1"/>
          <p:nvPr/>
        </p:nvSpPr>
        <p:spPr>
          <a:xfrm>
            <a:off x="2447313" y="4537046"/>
            <a:ext cx="263706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显性三问+隐性三问，组内试演</a:t>
            </a:r>
            <a:endParaRPr/>
          </a:p>
        </p:txBody>
      </p:sp>
      <p:sp>
        <p:nvSpPr>
          <p:cNvPr id="21" name="el-1789695340424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5340428-26"/>
          <p:cNvSpPr txBox="1"/>
          <p:nvPr/>
        </p:nvSpPr>
        <p:spPr>
          <a:xfrm>
            <a:off x="7008647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约访谈</a:t>
            </a:r>
            <a:endParaRPr/>
          </a:p>
        </p:txBody>
      </p:sp>
      <p:sp>
        <p:nvSpPr>
          <p:cNvPr id="23" name="el-1789695340428-27"/>
          <p:cNvSpPr txBox="1"/>
          <p:nvPr/>
        </p:nvSpPr>
        <p:spPr>
          <a:xfrm>
            <a:off x="7760934" y="3299106"/>
            <a:ext cx="324772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联系任务卡客户（教师扮演），40分钟</a:t>
            </a:r>
            <a:endParaRPr/>
          </a:p>
        </p:txBody>
      </p:sp>
      <p:sp>
        <p:nvSpPr>
          <p:cNvPr id="24" name="el-1789695340424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5340428-28"/>
          <p:cNvSpPr txBox="1"/>
          <p:nvPr/>
        </p:nvSpPr>
        <p:spPr>
          <a:xfrm>
            <a:off x="7008647" y="387046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需求确认单</a:t>
            </a:r>
            <a:endParaRPr/>
          </a:p>
        </p:txBody>
      </p:sp>
      <p:sp>
        <p:nvSpPr>
          <p:cNvPr id="26" name="el-1789695340428-29"/>
          <p:cNvSpPr txBox="1"/>
          <p:nvPr/>
        </p:nvSpPr>
        <p:spPr>
          <a:xfrm>
            <a:off x="8198975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访谈产出签字版，周五提交</a:t>
            </a:r>
            <a:endParaRPr/>
          </a:p>
        </p:txBody>
      </p:sp>
      <p:sp>
        <p:nvSpPr>
          <p:cNvPr id="27" name="el-1789695340424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5340429-30"/>
          <p:cNvSpPr txBox="1"/>
          <p:nvPr/>
        </p:nvSpPr>
        <p:spPr>
          <a:xfrm>
            <a:off x="7008647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工具就位</a:t>
            </a:r>
            <a:endParaRPr/>
          </a:p>
        </p:txBody>
      </p:sp>
      <p:sp>
        <p:nvSpPr>
          <p:cNvPr id="29" name="el-1789695340429-31"/>
          <p:cNvSpPr txBox="1"/>
          <p:nvPr/>
        </p:nvSpPr>
        <p:spPr>
          <a:xfrm>
            <a:off x="7979955" y="4537046"/>
            <a:ext cx="293853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AI工具、地图、表格模板逐项试用</a:t>
            </a:r>
            <a:endParaRPr/>
          </a:p>
        </p:txBody>
      </p:sp>
      <p:sp>
        <p:nvSpPr>
          <p:cNvPr id="30" name="el-1789695340417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复盘与衔接</a:t>
            </a:r>
            <a:endParaRPr/>
          </a:p>
        </p:txBody>
      </p:sp>
      <p:sp>
        <p:nvSpPr>
          <p:cNvPr id="31" name="el-1789695340417-5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32" name="el-1789695340417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57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4057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4057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34057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3405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40576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实训总结 · WRAP-UP</a:t>
            </a:r>
            <a:endParaRPr/>
          </a:p>
        </p:txBody>
      </p:sp>
      <p:sp>
        <p:nvSpPr>
          <p:cNvPr id="8" name="el-178969534057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534057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340583-19"/>
          <p:cNvSpPr txBox="1"/>
          <p:nvPr/>
        </p:nvSpPr>
        <p:spPr>
          <a:xfrm>
            <a:off x="1618845" y="1698413"/>
            <a:ext cx="652016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实训的最终交付物？</a:t>
            </a:r>
            <a:endParaRPr/>
          </a:p>
        </p:txBody>
      </p:sp>
      <p:sp>
        <p:nvSpPr>
          <p:cNvPr id="11" name="el-1789695340581-15"/>
          <p:cNvSpPr txBox="1"/>
          <p:nvPr/>
        </p:nvSpPr>
        <p:spPr>
          <a:xfrm>
            <a:off x="1618845" y="2117408"/>
            <a:ext cx="68525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16页方案文档+8分钟路演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——按客户视角验收：懂客户、零差错、有分寸。</a:t>
            </a:r>
            <a:endParaRPr/>
          </a:p>
        </p:txBody>
      </p:sp>
      <p:sp>
        <p:nvSpPr>
          <p:cNvPr id="12" name="el-1789695340578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340583-20"/>
          <p:cNvSpPr txBox="1"/>
          <p:nvPr/>
        </p:nvSpPr>
        <p:spPr>
          <a:xfrm>
            <a:off x="1618845" y="2812559"/>
            <a:ext cx="664797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评分权重最高的两维？</a:t>
            </a:r>
            <a:endParaRPr/>
          </a:p>
        </p:txBody>
      </p:sp>
      <p:sp>
        <p:nvSpPr>
          <p:cNvPr id="14" name="el-1789695340582-16"/>
          <p:cNvSpPr txBox="1"/>
          <p:nvPr/>
        </p:nvSpPr>
        <p:spPr>
          <a:xfrm>
            <a:off x="1618845" y="3231554"/>
            <a:ext cx="69193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需求契合与信息核验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（各20%）——把时间花在访谈和核验上，别死磕排版。</a:t>
            </a:r>
            <a:endParaRPr/>
          </a:p>
        </p:txBody>
      </p:sp>
      <p:sp>
        <p:nvSpPr>
          <p:cNvPr id="15" name="el-178969534057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340583-21"/>
          <p:cNvSpPr txBox="1"/>
          <p:nvPr/>
        </p:nvSpPr>
        <p:spPr>
          <a:xfrm>
            <a:off x="1618845" y="3926706"/>
            <a:ext cx="641348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AI在编制中的定位？</a:t>
            </a:r>
            <a:endParaRPr/>
          </a:p>
        </p:txBody>
      </p:sp>
      <p:sp>
        <p:nvSpPr>
          <p:cNvPr id="17" name="el-1789695340582-17"/>
          <p:cNvSpPr txBox="1"/>
          <p:nvPr/>
        </p:nvSpPr>
        <p:spPr>
          <a:xfrm>
            <a:off x="1618845" y="4345701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填空给机器、选择靠判断、签字必真人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——三层分工，效率与责任两全。</a:t>
            </a:r>
            <a:endParaRPr/>
          </a:p>
        </p:txBody>
      </p:sp>
      <p:sp>
        <p:nvSpPr>
          <p:cNvPr id="18" name="el-178969534057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340584-22"/>
          <p:cNvSpPr txBox="1"/>
          <p:nvPr/>
        </p:nvSpPr>
        <p:spPr>
          <a:xfrm>
            <a:off x="1618845" y="5040852"/>
            <a:ext cx="484998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怎么保证不崩盘？</a:t>
            </a:r>
            <a:endParaRPr/>
          </a:p>
        </p:txBody>
      </p:sp>
      <p:sp>
        <p:nvSpPr>
          <p:cNvPr id="20" name="el-1789695340583-18"/>
          <p:cNvSpPr txBox="1"/>
          <p:nvPr/>
        </p:nvSpPr>
        <p:spPr>
          <a:xfrm>
            <a:off x="1618845" y="5459847"/>
            <a:ext cx="499949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每周硬节点+环节主责制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——返工不过周，无人搭便车。</a:t>
            </a:r>
            <a:endParaRPr/>
          </a:p>
        </p:txBody>
      </p:sp>
      <p:sp>
        <p:nvSpPr>
          <p:cNvPr id="21" name="el-1789695340574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实训总结 · WRAP-UP</a:t>
            </a:r>
            <a:endParaRPr/>
          </a:p>
        </p:txBody>
      </p:sp>
      <p:sp>
        <p:nvSpPr>
          <p:cNvPr id="22" name="el-1789695340574-4"/>
          <p:cNvSpPr txBox="1"/>
          <p:nvPr/>
        </p:nvSpPr>
        <p:spPr>
          <a:xfrm>
            <a:off x="533817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3" name="el-178969534057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59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40599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340596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40602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340600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40602-22"/>
          <p:cNvSpPr/>
          <p:nvPr/>
        </p:nvSpPr>
        <p:spPr>
          <a:xfrm>
            <a:off x="685629" y="4660840"/>
            <a:ext cx="117143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340599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53405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5340597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534059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作业：实训启动三件套</a:t>
            </a:r>
            <a:endParaRPr/>
          </a:p>
        </p:txBody>
      </p:sp>
      <p:sp>
        <p:nvSpPr>
          <p:cNvPr id="12" name="el-1789695340598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5340601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5340601-16"/>
          <p:cNvSpPr txBox="1"/>
          <p:nvPr/>
        </p:nvSpPr>
        <p:spPr>
          <a:xfrm>
            <a:off x="1966570" y="2173651"/>
            <a:ext cx="453943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你的小组里，你最适合哪个环节的主责？为什么？</a:t>
            </a:r>
            <a:endParaRPr/>
          </a:p>
        </p:txBody>
      </p:sp>
      <p:sp>
        <p:nvSpPr>
          <p:cNvPr id="15" name="el-1789695340601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5340601-18"/>
          <p:cNvSpPr txBox="1"/>
          <p:nvPr/>
        </p:nvSpPr>
        <p:spPr>
          <a:xfrm>
            <a:off x="1966570" y="2674481"/>
            <a:ext cx="39395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如果客户临时把预算砍掉三成，先砍什么？</a:t>
            </a:r>
            <a:endParaRPr/>
          </a:p>
        </p:txBody>
      </p:sp>
      <p:sp>
        <p:nvSpPr>
          <p:cNvPr id="17" name="el-1789695340598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5340601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访谈提纲</a:t>
            </a:r>
            <a:endParaRPr/>
          </a:p>
        </p:txBody>
      </p:sp>
      <p:sp>
        <p:nvSpPr>
          <p:cNvPr id="19" name="el-1789695340604-23"/>
          <p:cNvSpPr txBox="1"/>
          <p:nvPr/>
        </p:nvSpPr>
        <p:spPr>
          <a:xfrm>
            <a:off x="1885627" y="3899031"/>
            <a:ext cx="675156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提交小组访谈提纲：显性三问+隐性三问+追问设计，说明每问要挖出的信息点</a:t>
            </a:r>
            <a:endParaRPr/>
          </a:p>
        </p:txBody>
      </p:sp>
      <p:sp>
        <p:nvSpPr>
          <p:cNvPr id="20" name="el-1789695340604-24"/>
          <p:cNvSpPr txBox="1"/>
          <p:nvPr/>
        </p:nvSpPr>
        <p:spPr>
          <a:xfrm>
            <a:off x="1885627" y="4241845"/>
            <a:ext cx="6609679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一页纸，组内试演后定稿</a:t>
            </a:r>
            <a:endParaRPr/>
          </a:p>
        </p:txBody>
      </p:sp>
      <p:sp>
        <p:nvSpPr>
          <p:cNvPr id="21" name="el-1789695340602-21"/>
          <p:cNvSpPr txBox="1"/>
          <p:nvPr/>
        </p:nvSpPr>
        <p:spPr>
          <a:xfrm>
            <a:off x="818945" y="4689408"/>
            <a:ext cx="11647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需求确认单</a:t>
            </a:r>
            <a:endParaRPr/>
          </a:p>
        </p:txBody>
      </p:sp>
      <p:sp>
        <p:nvSpPr>
          <p:cNvPr id="22" name="el-1789695340604-25"/>
          <p:cNvSpPr txBox="1"/>
          <p:nvPr/>
        </p:nvSpPr>
        <p:spPr>
          <a:xfrm>
            <a:off x="2066557" y="4670363"/>
            <a:ext cx="622779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完成客户访谈后提交签字版需求清单：含约束、偏好与评价标准三类条目</a:t>
            </a:r>
            <a:endParaRPr/>
          </a:p>
        </p:txBody>
      </p:sp>
      <p:sp>
        <p:nvSpPr>
          <p:cNvPr id="23" name="el-1789695340604-26"/>
          <p:cNvSpPr txBox="1"/>
          <p:nvPr/>
        </p:nvSpPr>
        <p:spPr>
          <a:xfrm>
            <a:off x="2066557" y="5013177"/>
            <a:ext cx="631140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周五24点前</a:t>
            </a:r>
            <a:endParaRPr/>
          </a:p>
        </p:txBody>
      </p:sp>
      <p:sp>
        <p:nvSpPr>
          <p:cNvPr id="24" name="el-1789695340598-11"/>
          <p:cNvSpPr txBox="1"/>
          <p:nvPr/>
        </p:nvSpPr>
        <p:spPr>
          <a:xfrm>
            <a:off x="685629" y="5479785"/>
            <a:ext cx="1099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课程平台提交，需求单签字版是第2周编制的依据</a:t>
            </a:r>
            <a:endParaRPr/>
          </a:p>
        </p:txBody>
      </p:sp>
      <p:sp>
        <p:nvSpPr>
          <p:cNvPr id="25" name="el-1789695340595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5340595-4"/>
          <p:cNvSpPr txBox="1"/>
          <p:nvPr/>
        </p:nvSpPr>
        <p:spPr>
          <a:xfrm>
            <a:off x="546256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7" name="el-178969534059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75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340753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340751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340754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340751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340754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340752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340755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5340747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53407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340751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534074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实训资源包</a:t>
            </a:r>
            <a:endParaRPr/>
          </a:p>
        </p:txBody>
      </p:sp>
      <p:sp>
        <p:nvSpPr>
          <p:cNvPr id="14" name="el-1789695340753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模板</a:t>
            </a:r>
            <a:endParaRPr/>
          </a:p>
        </p:txBody>
      </p:sp>
      <p:sp>
        <p:nvSpPr>
          <p:cNvPr id="15" name="el-1789695340759-25"/>
          <p:cNvSpPr txBox="1"/>
          <p:nvPr/>
        </p:nvSpPr>
        <p:spPr>
          <a:xfrm>
            <a:off x="1980705" y="1661513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方案文档模板</a:t>
            </a:r>
            <a:endParaRPr/>
          </a:p>
        </p:txBody>
      </p:sp>
      <p:sp>
        <p:nvSpPr>
          <p:cNvPr id="16" name="el-1789695340757-21"/>
          <p:cNvSpPr txBox="1"/>
          <p:nvPr/>
        </p:nvSpPr>
        <p:spPr>
          <a:xfrm>
            <a:off x="1980705" y="2023372"/>
            <a:ext cx="45852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课程平台提供结构与样式——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直接套用，别自造轮子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5340753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8" name="el-1789695340759-26"/>
          <p:cNvSpPr txBox="1"/>
          <p:nvPr/>
        </p:nvSpPr>
        <p:spPr>
          <a:xfrm>
            <a:off x="1980705" y="2675076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地图与行程工具</a:t>
            </a:r>
            <a:endParaRPr/>
          </a:p>
        </p:txBody>
      </p:sp>
      <p:sp>
        <p:nvSpPr>
          <p:cNvPr id="19" name="el-1789695340757-22"/>
          <p:cNvSpPr txBox="1"/>
          <p:nvPr/>
        </p:nvSpPr>
        <p:spPr>
          <a:xfrm>
            <a:off x="1980705" y="3036936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测距、时段、顺路性——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行程可行性靠它兜底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5340754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案例</a:t>
            </a:r>
            <a:endParaRPr/>
          </a:p>
        </p:txBody>
      </p:sp>
      <p:sp>
        <p:nvSpPr>
          <p:cNvPr id="21" name="el-1789695340760-27"/>
          <p:cNvSpPr txBox="1"/>
          <p:nvPr/>
        </p:nvSpPr>
        <p:spPr>
          <a:xfrm>
            <a:off x="1980705" y="3688640"/>
            <a:ext cx="36947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往届优秀方案库</a:t>
            </a:r>
            <a:endParaRPr/>
          </a:p>
        </p:txBody>
      </p:sp>
      <p:sp>
        <p:nvSpPr>
          <p:cNvPr id="22" name="el-1789695340758-23"/>
          <p:cNvSpPr txBox="1"/>
          <p:nvPr/>
        </p:nvSpPr>
        <p:spPr>
          <a:xfrm>
            <a:off x="1980705" y="4050500"/>
            <a:ext cx="384841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三年A等作品——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看结构学洞察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，别抄内容。</a:t>
            </a:r>
            <a:endParaRPr/>
          </a:p>
        </p:txBody>
      </p:sp>
      <p:sp>
        <p:nvSpPr>
          <p:cNvPr id="23" name="el-1789695340754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标准</a:t>
            </a:r>
            <a:endParaRPr/>
          </a:p>
        </p:txBody>
      </p:sp>
      <p:sp>
        <p:nvSpPr>
          <p:cNvPr id="24" name="el-1789695340760-28"/>
          <p:cNvSpPr txBox="1"/>
          <p:nvPr/>
        </p:nvSpPr>
        <p:spPr>
          <a:xfrm>
            <a:off x="1980705" y="4702204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评分细则表</a:t>
            </a:r>
            <a:endParaRPr/>
          </a:p>
        </p:txBody>
      </p:sp>
      <p:sp>
        <p:nvSpPr>
          <p:cNvPr id="25" name="el-1789695340759-24"/>
          <p:cNvSpPr txBox="1"/>
          <p:nvPr/>
        </p:nvSpPr>
        <p:spPr>
          <a:xfrm>
            <a:off x="1980705" y="5064063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六维度打分表——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对照自查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，交前过一遍。</a:t>
            </a:r>
            <a:endParaRPr/>
          </a:p>
        </p:txBody>
      </p:sp>
      <p:sp>
        <p:nvSpPr>
          <p:cNvPr id="26" name="el-1789695340747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资源都在课程平台——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会不会用资源，也是实训的考察点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5340748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5340748-6"/>
          <p:cNvSpPr txBox="1"/>
          <p:nvPr/>
        </p:nvSpPr>
        <p:spPr>
          <a:xfrm>
            <a:off x="5469108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29" name="el-178969534074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34077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340766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340770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534076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项目二：导游词与虚拟讲解设计实训</a:t>
            </a:r>
            <a:endParaRPr/>
          </a:p>
        </p:txBody>
      </p:sp>
      <p:sp>
        <p:nvSpPr>
          <p:cNvPr id="6" name="el-1789695340767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5340767-5"/>
          <p:cNvSpPr txBox="1"/>
          <p:nvPr/>
        </p:nvSpPr>
        <p:spPr>
          <a:xfrm>
            <a:off x="569631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定制旅行方案编制实训</a:t>
            </a:r>
            <a:endParaRPr/>
          </a:p>
        </p:txBody>
      </p:sp>
      <p:sp>
        <p:nvSpPr>
          <p:cNvPr id="8" name="el-1789695340768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5340769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5340772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5340773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340765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24486B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5340771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04 · PROJECT 02</a:t>
            </a:r>
            <a:endParaRPr/>
          </a:p>
        </p:txBody>
      </p:sp>
      <p:sp>
        <p:nvSpPr>
          <p:cNvPr id="14" name="el-1789695340771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为现场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写稿</a:t>
            </a:r>
            <a:endParaRPr/>
          </a:p>
        </p:txBody>
      </p:sp>
      <p:sp>
        <p:nvSpPr>
          <p:cNvPr id="15" name="el-1789695340771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从方案到讲解的落地</a:t>
            </a:r>
            <a:endParaRPr/>
          </a:p>
        </p:txBody>
      </p:sp>
      <p:sp>
        <p:nvSpPr>
          <p:cNvPr id="16" name="el-1789695340773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5340778-21"/>
          <p:cNvSpPr txBox="1"/>
          <p:nvPr/>
        </p:nvSpPr>
        <p:spPr>
          <a:xfrm>
            <a:off x="6951512" y="2415883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导游词实训</a:t>
            </a:r>
            <a:endParaRPr/>
          </a:p>
        </p:txBody>
      </p:sp>
      <p:sp>
        <p:nvSpPr>
          <p:cNvPr id="18" name="el-1789695340776-18"/>
          <p:cNvSpPr txBox="1"/>
          <p:nvPr/>
        </p:nvSpPr>
        <p:spPr>
          <a:xfrm>
            <a:off x="6951512" y="2777742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为本项目方案配上分众讲解词——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方案动起来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5340774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5340778-22"/>
          <p:cNvSpPr txBox="1"/>
          <p:nvPr/>
        </p:nvSpPr>
        <p:spPr>
          <a:xfrm>
            <a:off x="6951512" y="3410401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语音制作</a:t>
            </a:r>
            <a:endParaRPr/>
          </a:p>
        </p:txBody>
      </p:sp>
      <p:sp>
        <p:nvSpPr>
          <p:cNvPr id="21" name="el-1789695340777-19"/>
          <p:cNvSpPr txBox="1"/>
          <p:nvPr/>
        </p:nvSpPr>
        <p:spPr>
          <a:xfrm>
            <a:off x="6951512" y="3772261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词稿转语音、选音色——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虚拟讲解上岗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5340774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5340778-23"/>
          <p:cNvSpPr txBox="1"/>
          <p:nvPr/>
        </p:nvSpPr>
        <p:spPr>
          <a:xfrm>
            <a:off x="6951512" y="4404920"/>
            <a:ext cx="26801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现场考核</a:t>
            </a:r>
            <a:endParaRPr/>
          </a:p>
        </p:txBody>
      </p:sp>
      <p:sp>
        <p:nvSpPr>
          <p:cNvPr id="24" name="el-1789695340777-20"/>
          <p:cNvSpPr txBox="1"/>
          <p:nvPr/>
        </p:nvSpPr>
        <p:spPr>
          <a:xfrm>
            <a:off x="6951512" y="4766779"/>
            <a:ext cx="277590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三分钟真讲——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敢开口才算会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2026-09-18T01:35:45.337Z</dcterms:created>
  <dcterms:modified xsi:type="dcterms:W3CDTF">2026-09-18T01:35:45.337Z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{"Label":"1","ContentProducer":"001191110108587665983J10000","ProduceID":"1880570814_749c2fda-d45a-462a-b3d3-353a9f5ad9c1","ReservedCode1":"","ContentPropagator":"001191110108587665983J20000","PropagateID":"1880570814_749c2fda-d45a-462a-b3d3-353a9f5ad9c1","ReservedCode2":""}</vt:lpwstr>
  </property>
</Properties>
</file>