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54405C"/>
              </a:solidFill>
            </c:spPr>
          </c:dPt>
          <c:dPt>
            <c:idx val="3"/>
            <c:spPr>
              <a:solidFill>
                <a:srgbClr val="54405C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战略与管理</c:v>
                </c:pt>
                <c:pt idx="1">
                  <c:v>数据分析</c:v>
                </c:pt>
                <c:pt idx="2">
                  <c:v>AI产品运营</c:v>
                </c:pt>
                <c:pt idx="3">
                  <c:v>数字营销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829253-2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7828352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28167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8172-9"/>
          <p:cNvCxnSpPr/>
          <p:nvPr/>
        </p:nvCxnSpPr>
        <p:spPr>
          <a:xfrm>
            <a:off x="685629" y="4742526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8167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8169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项目二</a:t>
            </a:r>
            <a:endParaRPr/>
          </a:p>
        </p:txBody>
      </p:sp>
      <p:sp>
        <p:nvSpPr>
          <p:cNvPr id="8" name="el-1789697828169-4"/>
          <p:cNvSpPr txBox="1"/>
          <p:nvPr/>
        </p:nvSpPr>
        <p:spPr>
          <a:xfrm>
            <a:off x="685629" y="1267068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7828170-5"/>
          <p:cNvSpPr txBox="1"/>
          <p:nvPr/>
        </p:nvSpPr>
        <p:spPr>
          <a:xfrm>
            <a:off x="685629" y="1686063"/>
            <a:ext cx="5942263" cy="19726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7125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助力旅游职业教育的</a:t>
            </a:r>
            <a:endParaRPr/>
          </a:p>
        </p:txBody>
      </p:sp>
      <p:sp>
        <p:nvSpPr>
          <p:cNvPr id="10" name="el-1789697828170-6"/>
          <p:cNvSpPr txBox="1"/>
          <p:nvPr/>
        </p:nvSpPr>
        <p:spPr>
          <a:xfrm>
            <a:off x="685629" y="3498337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应用展望</a:t>
            </a:r>
            <a:endParaRPr/>
          </a:p>
        </p:txBody>
      </p:sp>
      <p:sp>
        <p:nvSpPr>
          <p:cNvPr id="11" name="el-1789697828172-10"/>
          <p:cNvSpPr txBox="1"/>
          <p:nvPr/>
        </p:nvSpPr>
        <p:spPr>
          <a:xfrm>
            <a:off x="685629" y="4918695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模块五</a:t>
            </a:r>
            <a:endParaRPr/>
          </a:p>
        </p:txBody>
      </p:sp>
      <p:sp>
        <p:nvSpPr>
          <p:cNvPr id="12" name="el-1789697828172-11"/>
          <p:cNvSpPr txBox="1"/>
          <p:nvPr/>
        </p:nvSpPr>
        <p:spPr>
          <a:xfrm>
            <a:off x="1477940" y="4918695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生成式人工智能的旅游应用展望</a:t>
            </a:r>
            <a:endParaRPr/>
          </a:p>
        </p:txBody>
      </p:sp>
      <p:sp>
        <p:nvSpPr>
          <p:cNvPr id="13" name="el-1789697828170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7828171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05 — PROJECT 02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7815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7870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7868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7868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7868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2780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827866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7827866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最后一讲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说给你</a:t>
            </a:r>
            <a:endParaRPr/>
          </a:p>
        </p:txBody>
      </p:sp>
      <p:sp>
        <p:nvSpPr>
          <p:cNvPr id="10" name="el-1789697827866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LEARN · REBUILD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GO · BEGIN</a:t>
            </a:r>
            <a:endParaRPr/>
          </a:p>
        </p:txBody>
      </p:sp>
      <p:sp>
        <p:nvSpPr>
          <p:cNvPr id="11" name="el-1789697827870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7827875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教育变革</a:t>
            </a:r>
            <a:endParaRPr/>
          </a:p>
        </p:txBody>
      </p:sp>
      <p:sp>
        <p:nvSpPr>
          <p:cNvPr id="13" name="el-1789697827875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本讲视角 · 学习范式 · 职教场景 · 效率革命</a:t>
            </a:r>
            <a:endParaRPr/>
          </a:p>
        </p:txBody>
      </p:sp>
      <p:sp>
        <p:nvSpPr>
          <p:cNvPr id="14" name="el-1789697827870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7827875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能力重构</a:t>
            </a:r>
            <a:endParaRPr/>
          </a:p>
        </p:txBody>
      </p:sp>
      <p:sp>
        <p:nvSpPr>
          <p:cNvPr id="16" name="el-1789697827875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能力五维 · 岗位对照 · 三层进阶 · 成长实录</a:t>
            </a:r>
            <a:endParaRPr/>
          </a:p>
        </p:txBody>
      </p:sp>
      <p:sp>
        <p:nvSpPr>
          <p:cNvPr id="17" name="el-1789697827871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7827876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职业前路</a:t>
            </a:r>
            <a:endParaRPr/>
          </a:p>
        </p:txBody>
      </p:sp>
      <p:sp>
        <p:nvSpPr>
          <p:cNvPr id="19" name="el-1789697827876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岗位变迁 · 三类去向 · 五年路线 · 就业结构</a:t>
            </a:r>
            <a:endParaRPr/>
          </a:p>
        </p:txBody>
      </p:sp>
      <p:sp>
        <p:nvSpPr>
          <p:cNvPr id="20" name="el-1789697827871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7827876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课程收官</a:t>
            </a:r>
            <a:endParaRPr/>
          </a:p>
        </p:txBody>
      </p:sp>
      <p:sp>
        <p:nvSpPr>
          <p:cNvPr id="22" name="el-1789697827876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课程全图 · 成长案例 · 毕业姿态 · 结课寄语</a:t>
            </a:r>
            <a:endParaRPr/>
          </a:p>
        </p:txBody>
      </p:sp>
      <p:sp>
        <p:nvSpPr>
          <p:cNvPr id="23" name="el-1789697827812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模块五 生成式人工智能的旅游应用展望</a:t>
            </a:r>
            <a:endParaRPr/>
          </a:p>
        </p:txBody>
      </p:sp>
      <p:sp>
        <p:nvSpPr>
          <p:cNvPr id="24" name="el-1789697827813-3"/>
          <p:cNvSpPr txBox="1"/>
          <p:nvPr/>
        </p:nvSpPr>
        <p:spPr>
          <a:xfrm>
            <a:off x="6907470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5" name="el-1789697827813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789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7890-6"/>
          <p:cNvCxnSpPr/>
          <p:nvPr/>
        </p:nvCxnSpPr>
        <p:spPr>
          <a:xfrm>
            <a:off x="3537653" y="2092411"/>
            <a:ext cx="914" cy="327816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7895-12"/>
          <p:cNvCxnSpPr/>
          <p:nvPr/>
        </p:nvCxnSpPr>
        <p:spPr>
          <a:xfrm>
            <a:off x="4151862" y="2947066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7895-13"/>
          <p:cNvCxnSpPr/>
          <p:nvPr/>
        </p:nvCxnSpPr>
        <p:spPr>
          <a:xfrm>
            <a:off x="4151862" y="4161200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788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7892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课程收官 · OBJECTIVES</a:t>
            </a:r>
            <a:endParaRPr/>
          </a:p>
        </p:txBody>
      </p:sp>
      <p:sp>
        <p:nvSpPr>
          <p:cNvPr id="8" name="el-178969782788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7827892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成长导向</a:t>
            </a:r>
            <a:endParaRPr/>
          </a:p>
        </p:txBody>
      </p:sp>
      <p:sp>
        <p:nvSpPr>
          <p:cNvPr id="10" name="el-1789697827892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一张图</a:t>
            </a:r>
            <a:endParaRPr/>
          </a:p>
        </p:txBody>
      </p:sp>
      <p:sp>
        <p:nvSpPr>
          <p:cNvPr id="11" name="el-1789697827892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TAKE THE MAP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AND GO</a:t>
            </a:r>
            <a:endParaRPr/>
          </a:p>
        </p:txBody>
      </p:sp>
      <p:sp>
        <p:nvSpPr>
          <p:cNvPr id="12" name="el-1789697827896-14"/>
          <p:cNvSpPr txBox="1"/>
          <p:nvPr/>
        </p:nvSpPr>
        <p:spPr>
          <a:xfrm>
            <a:off x="4151862" y="2378090"/>
            <a:ext cx="1256986" cy="316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7827899-17"/>
          <p:cNvSpPr txBox="1"/>
          <p:nvPr/>
        </p:nvSpPr>
        <p:spPr>
          <a:xfrm>
            <a:off x="5504074" y="2339999"/>
            <a:ext cx="6200784" cy="354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AI对职教的三重改变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与旅游人新能力模型的五个维度。</a:t>
            </a:r>
            <a:endParaRPr/>
          </a:p>
        </p:txBody>
      </p:sp>
      <p:sp>
        <p:nvSpPr>
          <p:cNvPr id="14" name="el-1789697827896-15"/>
          <p:cNvSpPr txBox="1"/>
          <p:nvPr/>
        </p:nvSpPr>
        <p:spPr>
          <a:xfrm>
            <a:off x="4151862" y="3237506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7827900-18"/>
          <p:cNvSpPr txBox="1"/>
          <p:nvPr/>
        </p:nvSpPr>
        <p:spPr>
          <a:xfrm>
            <a:off x="5504074" y="3199416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能把课程26讲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连成自己的能力地图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：知道会了什么、缺什么、去哪补。</a:t>
            </a:r>
            <a:endParaRPr/>
          </a:p>
        </p:txBody>
      </p:sp>
      <p:sp>
        <p:nvSpPr>
          <p:cNvPr id="16" name="el-1789697827896-16"/>
          <p:cNvSpPr txBox="1"/>
          <p:nvPr/>
        </p:nvSpPr>
        <p:spPr>
          <a:xfrm>
            <a:off x="4151862" y="4451640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7827900-19"/>
          <p:cNvSpPr txBox="1"/>
          <p:nvPr/>
        </p:nvSpPr>
        <p:spPr>
          <a:xfrm>
            <a:off x="5504074" y="441355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「终身学习」的姿势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——工具会过时、学习力不会：把结课变成起点。</a:t>
            </a:r>
            <a:endParaRPr/>
          </a:p>
        </p:txBody>
      </p:sp>
      <p:sp>
        <p:nvSpPr>
          <p:cNvPr id="18" name="el-178969782788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课程收官 · OBJECTIVES</a:t>
            </a:r>
            <a:endParaRPr/>
          </a:p>
        </p:txBody>
      </p:sp>
      <p:sp>
        <p:nvSpPr>
          <p:cNvPr id="19" name="el-1789697827889-4"/>
          <p:cNvSpPr txBox="1"/>
          <p:nvPr/>
        </p:nvSpPr>
        <p:spPr>
          <a:xfrm>
            <a:off x="5197862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0" name="el-178969782788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48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486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4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29486-9"/>
          <p:cNvSpPr txBox="1"/>
          <p:nvPr/>
        </p:nvSpPr>
        <p:spPr>
          <a:xfrm>
            <a:off x="1237940" y="457943"/>
            <a:ext cx="402687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课程收官 · LAST LECTURE</a:t>
            </a:r>
            <a:endParaRPr/>
          </a:p>
        </p:txBody>
      </p:sp>
      <p:sp>
        <p:nvSpPr>
          <p:cNvPr id="6" name="el-17896978294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这门课，改变了你什么</a:t>
            </a:r>
            <a:endParaRPr/>
          </a:p>
        </p:txBody>
      </p:sp>
      <p:sp>
        <p:nvSpPr>
          <p:cNvPr id="7" name="el-1789697829485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开学第一课你问「AI会不会抢饭碗」——今天你的作品集里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躺着行程方案、海报、短视频、软文、数字人和数据报告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。问题没变，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问问题的人变了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7829489-13"/>
          <p:cNvSpPr txBox="1"/>
          <p:nvPr/>
        </p:nvSpPr>
        <p:spPr>
          <a:xfrm>
            <a:off x="685629" y="3842192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这一年，你的学习方式变了吗？</a:t>
            </a:r>
            <a:endParaRPr/>
          </a:p>
        </p:txBody>
      </p:sp>
      <p:sp>
        <p:nvSpPr>
          <p:cNvPr id="9" name="el-1789697829489-14"/>
          <p:cNvSpPr txBox="1"/>
          <p:nvPr/>
        </p:nvSpPr>
        <p:spPr>
          <a:xfrm>
            <a:off x="685629" y="432308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五年后的旅游人，靠什么吃饭？</a:t>
            </a:r>
            <a:endParaRPr/>
          </a:p>
        </p:txBody>
      </p:sp>
      <p:sp>
        <p:nvSpPr>
          <p:cNvPr id="10" name="el-1789697829489-15"/>
          <p:cNvSpPr txBox="1"/>
          <p:nvPr/>
        </p:nvSpPr>
        <p:spPr>
          <a:xfrm>
            <a:off x="685629" y="4803977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结课之后，这台机器怎么继续转？</a:t>
            </a:r>
            <a:endParaRPr/>
          </a:p>
        </p:txBody>
      </p:sp>
      <p:sp>
        <p:nvSpPr>
          <p:cNvPr id="11" name="el-1789697829485-8"/>
          <p:cNvSpPr txBox="1"/>
          <p:nvPr/>
        </p:nvSpPr>
        <p:spPr>
          <a:xfrm>
            <a:off x="685629" y="5342005"/>
            <a:ext cx="61735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最后一讲：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教育-能力-职业-结课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，把26讲装进你的行囊。</a:t>
            </a:r>
            <a:endParaRPr/>
          </a:p>
        </p:txBody>
      </p:sp>
      <p:sp>
        <p:nvSpPr>
          <p:cNvPr id="12" name="el-1789697829482-3"/>
          <p:cNvSpPr txBox="1"/>
          <p:nvPr/>
        </p:nvSpPr>
        <p:spPr>
          <a:xfrm>
            <a:off x="685629" y="6228650"/>
            <a:ext cx="337562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课程收官 · LAST LECTURE</a:t>
            </a:r>
            <a:endParaRPr/>
          </a:p>
        </p:txBody>
      </p:sp>
      <p:sp>
        <p:nvSpPr>
          <p:cNvPr id="13" name="el-1789697829482-4"/>
          <p:cNvSpPr txBox="1"/>
          <p:nvPr/>
        </p:nvSpPr>
        <p:spPr>
          <a:xfrm>
            <a:off x="5306628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4" name="el-178969782948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7829487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7829488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82810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828060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805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28058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7828059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7828059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教育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变革</a:t>
            </a:r>
            <a:endParaRPr/>
          </a:p>
        </p:txBody>
      </p:sp>
      <p:sp>
        <p:nvSpPr>
          <p:cNvPr id="8" name="el-1789697828059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NEW LEARNING</a:t>
            </a:r>
            <a:endParaRPr/>
          </a:p>
        </p:txBody>
      </p:sp>
      <p:sp>
        <p:nvSpPr>
          <p:cNvPr id="9" name="el-1789697828061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本讲视角</a:t>
            </a:r>
            <a:endParaRPr/>
          </a:p>
        </p:txBody>
      </p:sp>
      <p:sp>
        <p:nvSpPr>
          <p:cNvPr id="10" name="el-1789697828062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学习范式</a:t>
            </a:r>
            <a:endParaRPr/>
          </a:p>
        </p:txBody>
      </p:sp>
      <p:sp>
        <p:nvSpPr>
          <p:cNvPr id="11" name="el-1789697828062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职教场景</a:t>
            </a:r>
            <a:endParaRPr/>
          </a:p>
        </p:txBody>
      </p:sp>
      <p:sp>
        <p:nvSpPr>
          <p:cNvPr id="12" name="el-1789697828063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效率革命</a:t>
            </a:r>
            <a:endParaRPr/>
          </a:p>
        </p:txBody>
      </p:sp>
      <p:sp>
        <p:nvSpPr>
          <p:cNvPr id="13" name="el-178969782805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项目二</a:t>
            </a:r>
            <a:endParaRPr/>
          </a:p>
        </p:txBody>
      </p:sp>
      <p:sp>
        <p:nvSpPr>
          <p:cNvPr id="14" name="el-178969782805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865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8655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8657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8658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8653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286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828656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9" name="el-178969782865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本讲三问：教育怎么了</a:t>
            </a:r>
            <a:endParaRPr/>
          </a:p>
        </p:txBody>
      </p:sp>
      <p:sp>
        <p:nvSpPr>
          <p:cNvPr id="10" name="el-1789697828656-10"/>
          <p:cNvSpPr txBox="1"/>
          <p:nvPr/>
        </p:nvSpPr>
        <p:spPr>
          <a:xfrm>
            <a:off x="723719" y="1959243"/>
            <a:ext cx="11269829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AI改变的不只是旅游业——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它先改变了学旅游的人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：这门课本身就是一份证据。</a:t>
            </a:r>
            <a:endParaRPr/>
          </a:p>
        </p:txBody>
      </p:sp>
      <p:sp>
        <p:nvSpPr>
          <p:cNvPr id="11" name="el-1789697828657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7828660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怎么学</a:t>
            </a:r>
            <a:endParaRPr/>
          </a:p>
        </p:txBody>
      </p:sp>
      <p:sp>
        <p:nvSpPr>
          <p:cNvPr id="13" name="el-1789697828660-19"/>
          <p:cNvSpPr txBox="1"/>
          <p:nvPr/>
        </p:nvSpPr>
        <p:spPr>
          <a:xfrm>
            <a:off x="685629" y="3617221"/>
            <a:ext cx="359208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HOW</a:t>
            </a:r>
            <a:endParaRPr/>
          </a:p>
        </p:txBody>
      </p:sp>
      <p:sp>
        <p:nvSpPr>
          <p:cNvPr id="14" name="el-1789697828659-15"/>
          <p:cNvSpPr txBox="1"/>
          <p:nvPr/>
        </p:nvSpPr>
        <p:spPr>
          <a:xfrm>
            <a:off x="685629" y="3883854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从听讲练到人机协同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——这一年你用AI自学、用AI做作业：范式已经变了。</a:t>
            </a:r>
            <a:endParaRPr/>
          </a:p>
        </p:txBody>
      </p:sp>
      <p:sp>
        <p:nvSpPr>
          <p:cNvPr id="15" name="el-1789697828660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学什么</a:t>
            </a:r>
            <a:endParaRPr/>
          </a:p>
        </p:txBody>
      </p:sp>
      <p:sp>
        <p:nvSpPr>
          <p:cNvPr id="16" name="el-1789697828660-21"/>
          <p:cNvSpPr txBox="1"/>
          <p:nvPr/>
        </p:nvSpPr>
        <p:spPr>
          <a:xfrm>
            <a:off x="4567584" y="3617221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WHAT</a:t>
            </a:r>
            <a:endParaRPr/>
          </a:p>
        </p:txBody>
      </p:sp>
      <p:sp>
        <p:nvSpPr>
          <p:cNvPr id="17" name="el-1789697828659-16"/>
          <p:cNvSpPr txBox="1"/>
          <p:nvPr/>
        </p:nvSpPr>
        <p:spPr>
          <a:xfrm>
            <a:off x="4567584" y="388385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从知识记忆到能力判断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——工具替你记住一切：课程重心移向做与判。</a:t>
            </a:r>
            <a:endParaRPr/>
          </a:p>
        </p:txBody>
      </p:sp>
      <p:sp>
        <p:nvSpPr>
          <p:cNvPr id="18" name="el-1789697828661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学多久</a:t>
            </a:r>
            <a:endParaRPr/>
          </a:p>
        </p:txBody>
      </p:sp>
      <p:sp>
        <p:nvSpPr>
          <p:cNvPr id="19" name="el-1789697828661-23"/>
          <p:cNvSpPr txBox="1"/>
          <p:nvPr/>
        </p:nvSpPr>
        <p:spPr>
          <a:xfrm>
            <a:off x="8173531" y="3617221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WHEN</a:t>
            </a:r>
            <a:endParaRPr/>
          </a:p>
        </p:txBody>
      </p:sp>
      <p:sp>
        <p:nvSpPr>
          <p:cNvPr id="20" name="el-1789697828660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从毕业即止到终身迭代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——技术半衰期缩短：学习从一段路变成一种呼吸。</a:t>
            </a:r>
            <a:endParaRPr/>
          </a:p>
        </p:txBody>
      </p:sp>
      <p:sp>
        <p:nvSpPr>
          <p:cNvPr id="21" name="el-1789697828652-2"/>
          <p:cNvSpPr txBox="1"/>
          <p:nvPr/>
        </p:nvSpPr>
        <p:spPr>
          <a:xfrm>
            <a:off x="685629" y="5267609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这一讲是对教育的展望——</a:t>
            </a:r>
            <a:r>
              <a:rPr b="1" sz="1340" spc="54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也是对「你如何继续学」的交底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：结课后请带走这个视角。</a:t>
            </a:r>
            <a:endParaRPr/>
          </a:p>
        </p:txBody>
      </p:sp>
      <p:sp>
        <p:nvSpPr>
          <p:cNvPr id="22" name="el-178969782865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23" name="el-1789697828653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4" name="el-178969782865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3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372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372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36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93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937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8" name="el-178969782936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学习范式：三重转变</a:t>
            </a:r>
            <a:endParaRPr/>
          </a:p>
        </p:txBody>
      </p:sp>
      <p:sp>
        <p:nvSpPr>
          <p:cNvPr id="9" name="el-1789697829373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变一 · 师徒到协同</a:t>
            </a:r>
            <a:endParaRPr/>
          </a:p>
        </p:txBody>
      </p:sp>
      <p:sp>
        <p:nvSpPr>
          <p:cNvPr id="10" name="el-1789697829373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多了个学伴</a:t>
            </a:r>
            <a:endParaRPr/>
          </a:p>
        </p:txBody>
      </p:sp>
      <p:sp>
        <p:nvSpPr>
          <p:cNvPr id="11" name="el-1789697829374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最直观</a:t>
            </a:r>
            <a:endParaRPr/>
          </a:p>
        </p:txBody>
      </p:sp>
      <p:sp>
        <p:nvSpPr>
          <p:cNvPr id="12" name="el-1789697829374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变二 · 统一到个性</a:t>
            </a:r>
            <a:endParaRPr/>
          </a:p>
        </p:txBody>
      </p:sp>
      <p:sp>
        <p:nvSpPr>
          <p:cNvPr id="13" name="el-1789697829374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进度自己定</a:t>
            </a:r>
            <a:endParaRPr/>
          </a:p>
        </p:txBody>
      </p:sp>
      <p:sp>
        <p:nvSpPr>
          <p:cNvPr id="14" name="el-1789697829374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最深刻</a:t>
            </a:r>
            <a:endParaRPr/>
          </a:p>
        </p:txBody>
      </p:sp>
      <p:sp>
        <p:nvSpPr>
          <p:cNvPr id="15" name="el-1789697829374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变三 · 学完到学会</a:t>
            </a:r>
            <a:endParaRPr/>
          </a:p>
        </p:txBody>
      </p:sp>
      <p:sp>
        <p:nvSpPr>
          <p:cNvPr id="16" name="el-1789697829374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作品说了算</a:t>
            </a:r>
            <a:endParaRPr/>
          </a:p>
        </p:txBody>
      </p:sp>
      <p:sp>
        <p:nvSpPr>
          <p:cNvPr id="17" name="el-1789697829375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最落地</a:t>
            </a:r>
            <a:endParaRPr/>
          </a:p>
        </p:txBody>
      </p:sp>
      <p:sp>
        <p:nvSpPr>
          <p:cNvPr id="18" name="el-1789697829371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范式启示</a:t>
            </a:r>
            <a:endParaRPr/>
          </a:p>
        </p:txBody>
      </p:sp>
      <p:sp>
        <p:nvSpPr>
          <p:cNvPr id="19" name="el-1789697829370-8"/>
          <p:cNvSpPr txBox="1"/>
          <p:nvPr/>
        </p:nvSpPr>
        <p:spPr>
          <a:xfrm>
            <a:off x="1753799" y="4959910"/>
            <a:ext cx="871799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三变互为因果——</a:t>
            </a: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AI学伴使个性可行，个性使作品成为标尺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：这一年你全经历了。</a:t>
            </a:r>
            <a:endParaRPr/>
          </a:p>
        </p:txBody>
      </p:sp>
      <p:sp>
        <p:nvSpPr>
          <p:cNvPr id="20" name="el-178969782936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21" name="el-1789697829365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2" name="el-17896978293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  <p:sp>
        <p:nvSpPr>
          <p:cNvPr id="23" name="el-1789697829380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829380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829380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829381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829381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829381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829382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82938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829382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829378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AI是全天候学伴</a:t>
            </a:r>
            <a:endParaRPr/>
          </a:p>
        </p:txBody>
      </p:sp>
      <p:sp>
        <p:nvSpPr>
          <p:cNvPr id="33" name="el-1789697829378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问题即时有回应</a:t>
            </a:r>
            <a:endParaRPr/>
          </a:p>
        </p:txBody>
      </p:sp>
      <p:sp>
        <p:nvSpPr>
          <p:cNvPr id="34" name="el-1789697829378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老师转向设计引导</a:t>
            </a:r>
            <a:endParaRPr/>
          </a:p>
        </p:txBody>
      </p:sp>
      <p:sp>
        <p:nvSpPr>
          <p:cNvPr id="35" name="el-1789697829378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按自己节奏推进</a:t>
            </a:r>
            <a:endParaRPr/>
          </a:p>
        </p:txBody>
      </p:sp>
      <p:sp>
        <p:nvSpPr>
          <p:cNvPr id="36" name="el-1789697829379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弱点精准补强</a:t>
            </a:r>
            <a:endParaRPr/>
          </a:p>
        </p:txBody>
      </p:sp>
      <p:sp>
        <p:nvSpPr>
          <p:cNvPr id="37" name="el-1789697829379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一人一课表成真</a:t>
            </a:r>
            <a:endParaRPr/>
          </a:p>
        </p:txBody>
      </p:sp>
      <p:sp>
        <p:nvSpPr>
          <p:cNvPr id="38" name="el-1789697829379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以真实交付物为证</a:t>
            </a:r>
            <a:endParaRPr/>
          </a:p>
        </p:txBody>
      </p:sp>
      <p:sp>
        <p:nvSpPr>
          <p:cNvPr id="39" name="el-1789697829379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过程数据留痕</a:t>
            </a:r>
            <a:endParaRPr/>
          </a:p>
        </p:txBody>
      </p:sp>
      <p:sp>
        <p:nvSpPr>
          <p:cNvPr id="40" name="el-1789697829379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评价从分数到作品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42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29430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294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29425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教职变革</a:t>
            </a:r>
            <a:endParaRPr/>
          </a:p>
        </p:txBody>
      </p:sp>
      <p:sp>
        <p:nvSpPr>
          <p:cNvPr id="6" name="el-178969782942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AI进课堂：三个场景</a:t>
            </a:r>
            <a:endParaRPr/>
          </a:p>
        </p:txBody>
      </p:sp>
      <p:sp>
        <p:nvSpPr>
          <p:cNvPr id="7" name="el-1789697829425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课前 · 备课提效</a:t>
            </a:r>
            <a:endParaRPr/>
          </a:p>
        </p:txBody>
      </p:sp>
      <p:sp>
        <p:nvSpPr>
          <p:cNvPr id="8" name="el-1789697829423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教案初稿、案例检索、习题生成——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老师从重复劳动中解放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：时间还给教学设计。</a:t>
            </a:r>
            <a:endParaRPr/>
          </a:p>
        </p:txBody>
      </p:sp>
      <p:sp>
        <p:nvSpPr>
          <p:cNvPr id="9" name="el-1789697829425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课中 · 因材施教</a:t>
            </a:r>
            <a:endParaRPr/>
          </a:p>
        </p:txBody>
      </p:sp>
      <p:sp>
        <p:nvSpPr>
          <p:cNvPr id="10" name="el-1789697829424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分层练习、即时答疑、情景模拟——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四十人的班上出四十种进度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：技术替教育补课。</a:t>
            </a:r>
            <a:endParaRPr/>
          </a:p>
        </p:txBody>
      </p:sp>
      <p:sp>
        <p:nvSpPr>
          <p:cNvPr id="11" name="el-1789697829426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课后 · 精准反馈</a:t>
            </a:r>
            <a:endParaRPr/>
          </a:p>
        </p:txBody>
      </p:sp>
      <p:sp>
        <p:nvSpPr>
          <p:cNvPr id="12" name="el-1789697829424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作业诊断、学情画像、补弱推送——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从批改打分到对症下药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：反馈闭环缩短到当天。</a:t>
            </a:r>
            <a:endParaRPr/>
          </a:p>
        </p:txBody>
      </p:sp>
      <p:sp>
        <p:nvSpPr>
          <p:cNvPr id="13" name="el-1789697829431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人机分工检查单</a:t>
            </a:r>
            <a:endParaRPr/>
          </a:p>
        </p:txBody>
      </p:sp>
      <p:sp>
        <p:nvSpPr>
          <p:cNvPr id="14" name="el-1789697829431-17"/>
          <p:cNvSpPr txBox="1"/>
          <p:nvPr/>
        </p:nvSpPr>
        <p:spPr>
          <a:xfrm>
            <a:off x="7675231" y="3085591"/>
            <a:ext cx="232953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AI做什么？老师做什么？</a:t>
            </a:r>
            <a:endParaRPr/>
          </a:p>
        </p:txBody>
      </p:sp>
      <p:sp>
        <p:nvSpPr>
          <p:cNvPr id="15" name="el-1789697829431-18"/>
          <p:cNvSpPr txBox="1"/>
          <p:nvPr/>
        </p:nvSpPr>
        <p:spPr>
          <a:xfrm>
            <a:off x="7675231" y="3429298"/>
            <a:ext cx="3387225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学生练什么？判断谁来教？——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四问定一节课的设计</a:t>
            </a:r>
            <a:endParaRPr/>
          </a:p>
        </p:txBody>
      </p:sp>
      <p:sp>
        <p:nvSpPr>
          <p:cNvPr id="16" name="el-1789697829425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技术不替代老师——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替代的是老师的时间流向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：从讲授者到设计者的转身。</a:t>
            </a:r>
            <a:endParaRPr/>
          </a:p>
        </p:txBody>
      </p:sp>
      <p:sp>
        <p:nvSpPr>
          <p:cNvPr id="17" name="el-178969782942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教职变革</a:t>
            </a:r>
            <a:endParaRPr/>
          </a:p>
        </p:txBody>
      </p:sp>
      <p:sp>
        <p:nvSpPr>
          <p:cNvPr id="18" name="el-1789697829420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9" name="el-178969782942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52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528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829531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829533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9533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29533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295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2953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10" name="el-17896978295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职教转型：四件大事</a:t>
            </a:r>
            <a:endParaRPr/>
          </a:p>
        </p:txBody>
      </p:sp>
      <p:sp>
        <p:nvSpPr>
          <p:cNvPr id="11" name="el-1789697829530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转型图谱</a:t>
            </a:r>
            <a:endParaRPr/>
          </a:p>
        </p:txBody>
      </p:sp>
      <p:sp>
        <p:nvSpPr>
          <p:cNvPr id="12" name="el-1789697829531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四件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大事</a:t>
            </a:r>
            <a:endParaRPr/>
          </a:p>
        </p:txBody>
      </p:sp>
      <p:sp>
        <p:nvSpPr>
          <p:cNvPr id="13" name="el-1789697829529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旅游职教正在转身——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这门课就是转型的切片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7829531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四件大事同时发生。</a:t>
            </a:r>
            <a:endParaRPr/>
          </a:p>
        </p:txBody>
      </p:sp>
      <p:sp>
        <p:nvSpPr>
          <p:cNvPr id="15" name="el-1789697829534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7829539-25"/>
          <p:cNvSpPr txBox="1"/>
          <p:nvPr/>
        </p:nvSpPr>
        <p:spPr>
          <a:xfrm>
            <a:off x="5218395" y="1964749"/>
            <a:ext cx="59188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课纲重写</a:t>
            </a:r>
            <a:endParaRPr/>
          </a:p>
        </p:txBody>
      </p:sp>
      <p:sp>
        <p:nvSpPr>
          <p:cNvPr id="17" name="el-1789697829537-21"/>
          <p:cNvSpPr txBox="1"/>
          <p:nvPr/>
        </p:nvSpPr>
        <p:spPr>
          <a:xfrm>
            <a:off x="5218395" y="2326608"/>
            <a:ext cx="61304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AI应用进培养方案——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从选修到必修再到融入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：你赶上了新课标第一批。</a:t>
            </a:r>
            <a:endParaRPr/>
          </a:p>
        </p:txBody>
      </p:sp>
      <p:sp>
        <p:nvSpPr>
          <p:cNvPr id="18" name="el-1789697829534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7829539-26"/>
          <p:cNvSpPr txBox="1"/>
          <p:nvPr/>
        </p:nvSpPr>
        <p:spPr>
          <a:xfrm>
            <a:off x="5218395" y="2926682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实训重造</a:t>
            </a:r>
            <a:endParaRPr/>
          </a:p>
        </p:txBody>
      </p:sp>
      <p:sp>
        <p:nvSpPr>
          <p:cNvPr id="20" name="el-1789697829537-22"/>
          <p:cNvSpPr txBox="1"/>
          <p:nvPr/>
        </p:nvSpPr>
        <p:spPr>
          <a:xfrm>
            <a:off x="5218395" y="3288541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模拟导游到数字仿真——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实训从场景复刻到场景生成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：练的是真问题。</a:t>
            </a:r>
            <a:endParaRPr/>
          </a:p>
        </p:txBody>
      </p:sp>
      <p:sp>
        <p:nvSpPr>
          <p:cNvPr id="21" name="el-1789697829534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7829539-27"/>
          <p:cNvSpPr txBox="1"/>
          <p:nvPr/>
        </p:nvSpPr>
        <p:spPr>
          <a:xfrm>
            <a:off x="5218395" y="3888615"/>
            <a:ext cx="57379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双师上线</a:t>
            </a:r>
            <a:endParaRPr/>
          </a:p>
        </p:txBody>
      </p:sp>
      <p:sp>
        <p:nvSpPr>
          <p:cNvPr id="23" name="el-1789697829538-23"/>
          <p:cNvSpPr txBox="1"/>
          <p:nvPr/>
        </p:nvSpPr>
        <p:spPr>
          <a:xfrm>
            <a:off x="5218395" y="4250475"/>
            <a:ext cx="59495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行业导师加AI助教——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课堂与岗位的距离缩短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：学长数字人就是先例。</a:t>
            </a:r>
            <a:endParaRPr/>
          </a:p>
        </p:txBody>
      </p:sp>
      <p:sp>
        <p:nvSpPr>
          <p:cNvPr id="24" name="el-1789697829535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7829539-28"/>
          <p:cNvSpPr txBox="1"/>
          <p:nvPr/>
        </p:nvSpPr>
        <p:spPr>
          <a:xfrm>
            <a:off x="5218395" y="4850548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评价重立</a:t>
            </a:r>
            <a:endParaRPr/>
          </a:p>
        </p:txBody>
      </p:sp>
      <p:sp>
        <p:nvSpPr>
          <p:cNvPr id="26" name="el-1789697829538-24"/>
          <p:cNvSpPr txBox="1"/>
          <p:nvPr/>
        </p:nvSpPr>
        <p:spPr>
          <a:xfrm>
            <a:off x="5218395" y="5212408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作品集替代部分考卷——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市场反馈进评价体系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：你的发布数据算成绩。</a:t>
            </a:r>
            <a:endParaRPr/>
          </a:p>
        </p:txBody>
      </p:sp>
      <p:sp>
        <p:nvSpPr>
          <p:cNvPr id="27" name="el-178969782952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28" name="el-1789697829526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9" name="el-17896978295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57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578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578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29575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8295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957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8" name="el-1789697829573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学习三坑：AI时代的新病</a:t>
            </a:r>
            <a:endParaRPr/>
          </a:p>
        </p:txBody>
      </p:sp>
      <p:sp>
        <p:nvSpPr>
          <p:cNvPr id="9" name="el-1789697829580-12"/>
          <p:cNvSpPr txBox="1"/>
          <p:nvPr/>
        </p:nvSpPr>
        <p:spPr>
          <a:xfrm>
            <a:off x="685629" y="155825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7829585-21"/>
          <p:cNvSpPr txBox="1"/>
          <p:nvPr/>
        </p:nvSpPr>
        <p:spPr>
          <a:xfrm>
            <a:off x="1809298" y="1615388"/>
            <a:ext cx="60585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外包式学习</a:t>
            </a:r>
            <a:endParaRPr/>
          </a:p>
        </p:txBody>
      </p:sp>
      <p:sp>
        <p:nvSpPr>
          <p:cNvPr id="11" name="el-1789697829584-18"/>
          <p:cNvSpPr txBox="1"/>
          <p:nvPr/>
        </p:nvSpPr>
        <p:spPr>
          <a:xfrm>
            <a:off x="1809298" y="2043905"/>
            <a:ext cx="62623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作业全喂AI照单全收——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交付了任务没交付成长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：答辩时一问三不知。</a:t>
            </a:r>
            <a:endParaRPr/>
          </a:p>
        </p:txBody>
      </p:sp>
      <p:sp>
        <p:nvSpPr>
          <p:cNvPr id="12" name="el-1789697829580-13"/>
          <p:cNvSpPr txBox="1"/>
          <p:nvPr/>
        </p:nvSpPr>
        <p:spPr>
          <a:xfrm>
            <a:off x="685629" y="272001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7829586-22"/>
          <p:cNvSpPr txBox="1"/>
          <p:nvPr/>
        </p:nvSpPr>
        <p:spPr>
          <a:xfrm>
            <a:off x="1809298" y="2777147"/>
            <a:ext cx="569643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收藏式学习</a:t>
            </a:r>
            <a:endParaRPr/>
          </a:p>
        </p:txBody>
      </p:sp>
      <p:sp>
        <p:nvSpPr>
          <p:cNvPr id="14" name="el-1789697829585-19"/>
          <p:cNvSpPr txBox="1"/>
          <p:nvPr/>
        </p:nvSpPr>
        <p:spPr>
          <a:xfrm>
            <a:off x="1809298" y="3205665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教程囤了三百个——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收藏夹吃灰手不会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：输入的幻觉代替了练习。</a:t>
            </a:r>
            <a:endParaRPr/>
          </a:p>
        </p:txBody>
      </p:sp>
      <p:sp>
        <p:nvSpPr>
          <p:cNvPr id="15" name="el-1789697829580-14"/>
          <p:cNvSpPr txBox="1"/>
          <p:nvPr/>
        </p:nvSpPr>
        <p:spPr>
          <a:xfrm>
            <a:off x="685629" y="388177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7829586-23"/>
          <p:cNvSpPr txBox="1"/>
          <p:nvPr/>
        </p:nvSpPr>
        <p:spPr>
          <a:xfrm>
            <a:off x="1809298" y="3938906"/>
            <a:ext cx="664869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浮萍式学习</a:t>
            </a:r>
            <a:endParaRPr/>
          </a:p>
        </p:txBody>
      </p:sp>
      <p:sp>
        <p:nvSpPr>
          <p:cNvPr id="17" name="el-1789697829585-20"/>
          <p:cNvSpPr txBox="1"/>
          <p:nvPr/>
        </p:nvSpPr>
        <p:spPr>
          <a:xfrm>
            <a:off x="1809298" y="4367424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什么火学什么跟风跑——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没有主线串不起能力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：简历写不出一句完整的自己。</a:t>
            </a:r>
            <a:endParaRPr/>
          </a:p>
        </p:txBody>
      </p:sp>
      <p:sp>
        <p:nvSpPr>
          <p:cNvPr id="18" name="el-1789697829577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7829581-15"/>
          <p:cNvSpPr txBox="1"/>
          <p:nvPr/>
        </p:nvSpPr>
        <p:spPr>
          <a:xfrm>
            <a:off x="2236030" y="5357777"/>
            <a:ext cx="2534356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先做后问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自己动手过再让AI接手</a:t>
            </a:r>
            <a:endParaRPr/>
          </a:p>
        </p:txBody>
      </p:sp>
      <p:sp>
        <p:nvSpPr>
          <p:cNvPr id="20" name="el-1789697829581-16"/>
          <p:cNvSpPr txBox="1"/>
          <p:nvPr/>
        </p:nvSpPr>
        <p:spPr>
          <a:xfrm>
            <a:off x="5113200" y="5357777"/>
            <a:ext cx="3045899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二十分钟法则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收藏的教程当天消化学完</a:t>
            </a:r>
            <a:endParaRPr/>
          </a:p>
        </p:txBody>
      </p:sp>
      <p:sp>
        <p:nvSpPr>
          <p:cNvPr id="21" name="el-1789697829582-17"/>
          <p:cNvSpPr txBox="1"/>
          <p:nvPr/>
        </p:nvSpPr>
        <p:spPr>
          <a:xfrm>
            <a:off x="8501913" y="5357777"/>
            <a:ext cx="271573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主线思维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所有学习挂到职业目标上</a:t>
            </a:r>
            <a:endParaRPr/>
          </a:p>
        </p:txBody>
      </p:sp>
      <p:sp>
        <p:nvSpPr>
          <p:cNvPr id="22" name="el-178969782957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23" name="el-1789697829574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4" name="el-17896978295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6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629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829637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829632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29637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7829632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829638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7829631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8296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782963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12" name="el-17896978296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先算账：一门课的学习账</a:t>
            </a:r>
            <a:endParaRPr/>
          </a:p>
        </p:txBody>
      </p:sp>
      <p:sp>
        <p:nvSpPr>
          <p:cNvPr id="13" name="el-1789697829633-15"/>
          <p:cNvSpPr txBox="1"/>
          <p:nvPr/>
        </p:nvSpPr>
        <p:spPr>
          <a:xfrm>
            <a:off x="685629" y="2693526"/>
            <a:ext cx="41253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传统实训：导游词改到合格的平均轮次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3遍</a:t>
            </a:r>
            <a:endParaRPr/>
          </a:p>
        </p:txBody>
      </p:sp>
      <p:sp>
        <p:nvSpPr>
          <p:cNvPr id="14" name="el-1789697829636-19"/>
          <p:cNvSpPr txBox="1"/>
          <p:nvPr/>
        </p:nvSpPr>
        <p:spPr>
          <a:xfrm>
            <a:off x="685629" y="316965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1遍</a:t>
            </a:r>
            <a:endParaRPr/>
          </a:p>
        </p:txBody>
      </p:sp>
      <p:sp>
        <p:nvSpPr>
          <p:cNvPr id="15" name="el-1789697829631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AI协同：人机互审后一次过审（本课程作业统计）</a:t>
            </a:r>
            <a:endParaRPr/>
          </a:p>
        </p:txBody>
      </p:sp>
      <p:sp>
        <p:nvSpPr>
          <p:cNvPr id="16" name="el-1789697829631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修改轮次从3遍到1遍</a:t>
            </a:r>
            <a:endParaRPr/>
          </a:p>
        </p:txBody>
      </p:sp>
      <p:sp>
        <p:nvSpPr>
          <p:cNvPr id="17" name="el-1789697829636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18" name="el-1789697829634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反馈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AI即时点评初稿——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不用等一周才见到批注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：反馈延迟从天到分钟。</a:t>
            </a:r>
            <a:endParaRPr/>
          </a:p>
        </p:txBody>
      </p:sp>
      <p:sp>
        <p:nvSpPr>
          <p:cNvPr id="19" name="el-1789697829637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7829635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资料检索即问即得——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时间从搜集转向打磨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：深度替代广度。</a:t>
            </a:r>
            <a:endParaRPr/>
          </a:p>
        </p:txBody>
      </p:sp>
      <p:sp>
        <p:nvSpPr>
          <p:cNvPr id="21" name="el-1789697829638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代价</a:t>
            </a:r>
            <a:endParaRPr/>
          </a:p>
        </p:txBody>
      </p:sp>
      <p:sp>
        <p:nvSpPr>
          <p:cNvPr id="22" name="el-1789697829636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快出来的轮次——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容易跳过「卡住」的过程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：而卡住恰是学习发生的地方。</a:t>
            </a:r>
            <a:endParaRPr/>
          </a:p>
        </p:txBody>
      </p:sp>
      <p:sp>
        <p:nvSpPr>
          <p:cNvPr id="23" name="el-1789697829630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效率是双刃剑——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省下的是时间，别省掉的是挣扎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：会学习的人懂得主动卡住。</a:t>
            </a:r>
            <a:endParaRPr/>
          </a:p>
        </p:txBody>
      </p:sp>
      <p:sp>
        <p:nvSpPr>
          <p:cNvPr id="24" name="el-178969782962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25" name="el-1789697829627-4"/>
          <p:cNvSpPr txBox="1"/>
          <p:nvPr/>
        </p:nvSpPr>
        <p:spPr>
          <a:xfrm>
            <a:off x="500071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6" name="el-1789697829628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68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68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68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68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96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9681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78296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教育变革：四问四答</a:t>
            </a:r>
            <a:endParaRPr/>
          </a:p>
        </p:txBody>
      </p:sp>
      <p:sp>
        <p:nvSpPr>
          <p:cNvPr id="9" name="el-178969782968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829688-19"/>
          <p:cNvSpPr txBox="1"/>
          <p:nvPr/>
        </p:nvSpPr>
        <p:spPr>
          <a:xfrm>
            <a:off x="1618845" y="1698413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学习范式三变是？</a:t>
            </a:r>
            <a:endParaRPr/>
          </a:p>
        </p:txBody>
      </p:sp>
      <p:sp>
        <p:nvSpPr>
          <p:cNvPr id="11" name="el-1789697829687-15"/>
          <p:cNvSpPr txBox="1"/>
          <p:nvPr/>
        </p:nvSpPr>
        <p:spPr>
          <a:xfrm>
            <a:off x="1618845" y="2117408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师徒到协同、统一到个性、学完到学会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——这一年你全经历了一遍。</a:t>
            </a:r>
            <a:endParaRPr/>
          </a:p>
        </p:txBody>
      </p:sp>
      <p:sp>
        <p:nvSpPr>
          <p:cNvPr id="12" name="el-178969782968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829689-20"/>
          <p:cNvSpPr txBox="1"/>
          <p:nvPr/>
        </p:nvSpPr>
        <p:spPr>
          <a:xfrm>
            <a:off x="1618845" y="2812559"/>
            <a:ext cx="58421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AI进课堂改变了什么？</a:t>
            </a:r>
            <a:endParaRPr/>
          </a:p>
        </p:txBody>
      </p:sp>
      <p:sp>
        <p:nvSpPr>
          <p:cNvPr id="14" name="el-1789697829687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老师的时间流向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——从讲授者到设计者：技术不替代人替代杂务。</a:t>
            </a:r>
            <a:endParaRPr/>
          </a:p>
        </p:txBody>
      </p:sp>
      <p:sp>
        <p:nvSpPr>
          <p:cNvPr id="15" name="el-178969782968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829689-21"/>
          <p:cNvSpPr txBox="1"/>
          <p:nvPr/>
        </p:nvSpPr>
        <p:spPr>
          <a:xfrm>
            <a:off x="1618845" y="3926706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学习三坑怎么防？</a:t>
            </a:r>
            <a:endParaRPr/>
          </a:p>
        </p:txBody>
      </p:sp>
      <p:sp>
        <p:nvSpPr>
          <p:cNvPr id="17" name="el-1789697829688-17"/>
          <p:cNvSpPr txBox="1"/>
          <p:nvPr/>
        </p:nvSpPr>
        <p:spPr>
          <a:xfrm>
            <a:off x="1618845" y="4345701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先做后问、当天消化、主线思维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——卡住是学习发生的地方。</a:t>
            </a:r>
            <a:endParaRPr/>
          </a:p>
        </p:txBody>
      </p:sp>
      <p:sp>
        <p:nvSpPr>
          <p:cNvPr id="18" name="el-178969782968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829689-22"/>
          <p:cNvSpPr txBox="1"/>
          <p:nvPr/>
        </p:nvSpPr>
        <p:spPr>
          <a:xfrm>
            <a:off x="1618845" y="5040852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学习效率的代价？</a:t>
            </a:r>
            <a:endParaRPr/>
          </a:p>
        </p:txBody>
      </p:sp>
      <p:sp>
        <p:nvSpPr>
          <p:cNvPr id="20" name="el-1789697829688-18"/>
          <p:cNvSpPr txBox="1"/>
          <p:nvPr/>
        </p:nvSpPr>
        <p:spPr>
          <a:xfrm>
            <a:off x="1618845" y="5459847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别省掉挣扎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——快是双刃剑：会学习的人懂得主动卡住。</a:t>
            </a:r>
            <a:endParaRPr/>
          </a:p>
        </p:txBody>
      </p:sp>
      <p:sp>
        <p:nvSpPr>
          <p:cNvPr id="21" name="el-178969782967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7829679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2968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82976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82973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72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2972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7829729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782973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能力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重构</a:t>
            </a:r>
            <a:endParaRPr/>
          </a:p>
        </p:txBody>
      </p:sp>
      <p:sp>
        <p:nvSpPr>
          <p:cNvPr id="8" name="el-1789697829730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NEW COMPETENCE</a:t>
            </a:r>
            <a:endParaRPr/>
          </a:p>
        </p:txBody>
      </p:sp>
      <p:sp>
        <p:nvSpPr>
          <p:cNvPr id="9" name="el-178969782973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能力五维</a:t>
            </a:r>
            <a:endParaRPr/>
          </a:p>
        </p:txBody>
      </p:sp>
      <p:sp>
        <p:nvSpPr>
          <p:cNvPr id="10" name="el-1789697829732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岗位对照</a:t>
            </a:r>
            <a:endParaRPr/>
          </a:p>
        </p:txBody>
      </p:sp>
      <p:sp>
        <p:nvSpPr>
          <p:cNvPr id="11" name="el-1789697829733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三层进阶</a:t>
            </a:r>
            <a:endParaRPr/>
          </a:p>
        </p:txBody>
      </p:sp>
      <p:sp>
        <p:nvSpPr>
          <p:cNvPr id="12" name="el-1789697829733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成长实录</a:t>
            </a:r>
            <a:endParaRPr/>
          </a:p>
        </p:txBody>
      </p:sp>
      <p:sp>
        <p:nvSpPr>
          <p:cNvPr id="13" name="el-178969782972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项目二</a:t>
            </a:r>
            <a:endParaRPr/>
          </a:p>
        </p:txBody>
      </p:sp>
      <p:sp>
        <p:nvSpPr>
          <p:cNvPr id="14" name="el-178969782972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78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789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789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790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9790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29790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29780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29783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7829783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7829784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7829785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7829785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782977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78297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782978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17" name="el-178969782977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旅游人能力模型：五个维度</a:t>
            </a:r>
            <a:endParaRPr/>
          </a:p>
        </p:txBody>
      </p:sp>
      <p:sp>
        <p:nvSpPr>
          <p:cNvPr id="18" name="el-1789697829793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维①</a:t>
            </a:r>
            <a:endParaRPr/>
          </a:p>
        </p:txBody>
      </p:sp>
      <p:sp>
        <p:nvSpPr>
          <p:cNvPr id="19" name="el-1789697829793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业务力</a:t>
            </a:r>
            <a:endParaRPr/>
          </a:p>
        </p:txBody>
      </p:sp>
      <p:sp>
        <p:nvSpPr>
          <p:cNvPr id="20" name="el-1789697829793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立身之本</a:t>
            </a:r>
            <a:endParaRPr/>
          </a:p>
        </p:txBody>
      </p:sp>
      <p:sp>
        <p:nvSpPr>
          <p:cNvPr id="21" name="el-1789697829790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产品、线路、服务、资源——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懂旅游永远排第一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：技术只是它的放大器。</a:t>
            </a:r>
            <a:endParaRPr/>
          </a:p>
        </p:txBody>
      </p:sp>
      <p:sp>
        <p:nvSpPr>
          <p:cNvPr id="22" name="el-1789697829793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维②</a:t>
            </a:r>
            <a:endParaRPr/>
          </a:p>
        </p:txBody>
      </p:sp>
      <p:sp>
        <p:nvSpPr>
          <p:cNvPr id="23" name="el-1789697829793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工具力</a:t>
            </a:r>
            <a:endParaRPr/>
          </a:p>
        </p:txBody>
      </p:sp>
      <p:sp>
        <p:nvSpPr>
          <p:cNvPr id="24" name="el-1789697829794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效率杠杆</a:t>
            </a:r>
            <a:endParaRPr/>
          </a:p>
        </p:txBody>
      </p:sp>
      <p:sp>
        <p:nvSpPr>
          <p:cNvPr id="25" name="el-1789697829791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会用AI完成内容、数据、沟通——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这一年练的全是这维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：熟练即可不必精通。</a:t>
            </a:r>
            <a:endParaRPr/>
          </a:p>
        </p:txBody>
      </p:sp>
      <p:sp>
        <p:nvSpPr>
          <p:cNvPr id="26" name="el-1789697829794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维③</a:t>
            </a:r>
            <a:endParaRPr/>
          </a:p>
        </p:txBody>
      </p:sp>
      <p:sp>
        <p:nvSpPr>
          <p:cNvPr id="27" name="el-1789697829794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数据力</a:t>
            </a:r>
            <a:endParaRPr/>
          </a:p>
        </p:txBody>
      </p:sp>
      <p:sp>
        <p:nvSpPr>
          <p:cNvPr id="28" name="el-1789697829794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决策语言</a:t>
            </a:r>
            <a:endParaRPr/>
          </a:p>
        </p:txBody>
      </p:sp>
      <p:sp>
        <p:nvSpPr>
          <p:cNvPr id="29" name="el-1789697829791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读得懂报表、提得出问题——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从经验直觉到数据佐证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：管理层的新门槛。</a:t>
            </a:r>
            <a:endParaRPr/>
          </a:p>
        </p:txBody>
      </p:sp>
      <p:sp>
        <p:nvSpPr>
          <p:cNvPr id="30" name="el-1789697829795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维④</a:t>
            </a:r>
            <a:endParaRPr/>
          </a:p>
        </p:txBody>
      </p:sp>
      <p:sp>
        <p:nvSpPr>
          <p:cNvPr id="31" name="el-1789697829795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内容力</a:t>
            </a:r>
            <a:endParaRPr/>
          </a:p>
        </p:txBody>
      </p:sp>
      <p:sp>
        <p:nvSpPr>
          <p:cNvPr id="32" name="el-1789697829795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连接用户</a:t>
            </a:r>
            <a:endParaRPr/>
          </a:p>
        </p:txBody>
      </p:sp>
      <p:sp>
        <p:nvSpPr>
          <p:cNvPr id="33" name="el-1789697829792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表达、审美、叙事——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注意力时代的基础货币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：种草力的本质。</a:t>
            </a:r>
            <a:endParaRPr/>
          </a:p>
        </p:txBody>
      </p:sp>
      <p:sp>
        <p:nvSpPr>
          <p:cNvPr id="34" name="el-1789697829795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维⑤</a:t>
            </a:r>
            <a:endParaRPr/>
          </a:p>
        </p:txBody>
      </p:sp>
      <p:sp>
        <p:nvSpPr>
          <p:cNvPr id="35" name="el-1789697829795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判断力</a:t>
            </a:r>
            <a:endParaRPr/>
          </a:p>
        </p:txBody>
      </p:sp>
      <p:sp>
        <p:nvSpPr>
          <p:cNvPr id="36" name="el-1789697829795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人的高地</a:t>
            </a:r>
            <a:endParaRPr/>
          </a:p>
        </p:txBody>
      </p:sp>
      <p:sp>
        <p:nvSpPr>
          <p:cNvPr id="37" name="el-1789697829792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取舍、决断、担责——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AI给选项人做选择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：最后一维最难自动化。</a:t>
            </a:r>
            <a:endParaRPr/>
          </a:p>
        </p:txBody>
      </p:sp>
      <p:sp>
        <p:nvSpPr>
          <p:cNvPr id="38" name="el-1789697829778-2"/>
          <p:cNvSpPr txBox="1"/>
          <p:nvPr/>
        </p:nvSpPr>
        <p:spPr>
          <a:xfrm>
            <a:off x="685629" y="5192024"/>
            <a:ext cx="1134162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五维不是并列——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业务力是1，其余是0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：没有前面的1，后面再多0也白搭。</a:t>
            </a:r>
            <a:endParaRPr/>
          </a:p>
        </p:txBody>
      </p:sp>
      <p:sp>
        <p:nvSpPr>
          <p:cNvPr id="39" name="el-178969782977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40" name="el-1789697829779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41" name="el-178969782977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877-33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7829872-26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908118"/>
                <a:gridCol w="2645949"/>
                <a:gridCol w="3272210"/>
                <a:gridCol w="1991418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岗位方向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核心能力维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课程对应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市场热度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定制师/旅行策划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业务力+工具力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模块三·行程规划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需求旺盛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文旅内容运营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内容力+工具力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模块三+四·内容线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缺口最大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智慧景区运营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数据力+业务力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模块四·数据分析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快速上升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数字营销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内容力+数据力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模块三·营销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常青赛道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AI应用培训师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五维均衡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本课程全图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新兴岗位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7829874-29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86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29877-34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7" name="el-1789697829874-28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岗位对照：新岗要新维</a:t>
            </a:r>
            <a:endParaRPr/>
          </a:p>
        </p:txBody>
      </p:sp>
      <p:sp>
        <p:nvSpPr>
          <p:cNvPr id="8" name="el-1789697829874-27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看懂这张表——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你的每一份作业都对应一个岗位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：求职时把作品按岗位重新排列。</a:t>
            </a:r>
            <a:endParaRPr/>
          </a:p>
        </p:txBody>
      </p:sp>
      <p:sp>
        <p:nvSpPr>
          <p:cNvPr id="9" name="el-1789697829875-30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10" name="el-1789697829875-31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1" name="el-1789697829875-32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94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947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947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944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994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994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8" name="el-178969782994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能力进阶：三层楼</a:t>
            </a:r>
            <a:endParaRPr/>
          </a:p>
        </p:txBody>
      </p:sp>
      <p:sp>
        <p:nvSpPr>
          <p:cNvPr id="9" name="el-1789697829948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一层 · 工具层</a:t>
            </a:r>
            <a:endParaRPr/>
          </a:p>
        </p:txBody>
      </p:sp>
      <p:sp>
        <p:nvSpPr>
          <p:cNvPr id="10" name="el-1789697829949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会用</a:t>
            </a:r>
            <a:endParaRPr/>
          </a:p>
        </p:txBody>
      </p:sp>
      <p:sp>
        <p:nvSpPr>
          <p:cNvPr id="11" name="el-1789697829949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入门</a:t>
            </a:r>
            <a:endParaRPr/>
          </a:p>
        </p:txBody>
      </p:sp>
      <p:sp>
        <p:nvSpPr>
          <p:cNvPr id="12" name="el-1789697829949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二层 · 业务层</a:t>
            </a:r>
            <a:endParaRPr/>
          </a:p>
        </p:txBody>
      </p:sp>
      <p:sp>
        <p:nvSpPr>
          <p:cNvPr id="13" name="el-1789697829949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用好</a:t>
            </a:r>
            <a:endParaRPr/>
          </a:p>
        </p:txBody>
      </p:sp>
      <p:sp>
        <p:nvSpPr>
          <p:cNvPr id="14" name="el-1789697829949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进阶</a:t>
            </a:r>
            <a:endParaRPr/>
          </a:p>
        </p:txBody>
      </p:sp>
      <p:sp>
        <p:nvSpPr>
          <p:cNvPr id="15" name="el-1789697829950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三层 · 判断层</a:t>
            </a:r>
            <a:endParaRPr/>
          </a:p>
        </p:txBody>
      </p:sp>
      <p:sp>
        <p:nvSpPr>
          <p:cNvPr id="16" name="el-1789697829950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教人用</a:t>
            </a:r>
            <a:endParaRPr/>
          </a:p>
        </p:txBody>
      </p:sp>
      <p:sp>
        <p:nvSpPr>
          <p:cNvPr id="17" name="el-1789697829950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高手</a:t>
            </a:r>
            <a:endParaRPr/>
          </a:p>
        </p:txBody>
      </p:sp>
      <p:sp>
        <p:nvSpPr>
          <p:cNvPr id="18" name="el-1789697829946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进阶提示</a:t>
            </a:r>
            <a:endParaRPr/>
          </a:p>
        </p:txBody>
      </p:sp>
      <p:sp>
        <p:nvSpPr>
          <p:cNvPr id="19" name="el-1789697829945-8"/>
          <p:cNvSpPr txBox="1"/>
          <p:nvPr/>
        </p:nvSpPr>
        <p:spPr>
          <a:xfrm>
            <a:off x="1753799" y="4959910"/>
            <a:ext cx="830524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工具层会过时、判断层不会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——爬楼趁早：每个寒暑假上一层，毕业时就领先。</a:t>
            </a:r>
            <a:endParaRPr/>
          </a:p>
        </p:txBody>
      </p:sp>
      <p:sp>
        <p:nvSpPr>
          <p:cNvPr id="20" name="el-178969782994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21" name="el-1789697829942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2" name="el-178969782994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  <p:sp>
        <p:nvSpPr>
          <p:cNvPr id="23" name="el-1789697829955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829955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829956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829956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829956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829957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829957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829957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829957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829953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按流程操作工具</a:t>
            </a:r>
            <a:endParaRPr/>
          </a:p>
        </p:txBody>
      </p:sp>
      <p:sp>
        <p:nvSpPr>
          <p:cNvPr id="33" name="el-1789697829953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完成标准任务</a:t>
            </a:r>
            <a:endParaRPr/>
          </a:p>
        </p:txBody>
      </p:sp>
      <p:sp>
        <p:nvSpPr>
          <p:cNvPr id="34" name="el-1789697829954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这一年的起点</a:t>
            </a:r>
            <a:endParaRPr/>
          </a:p>
        </p:txBody>
      </p:sp>
      <p:sp>
        <p:nvSpPr>
          <p:cNvPr id="35" name="el-1789697829954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场景里选对工具</a:t>
            </a:r>
            <a:endParaRPr/>
          </a:p>
        </p:txBody>
      </p:sp>
      <p:sp>
        <p:nvSpPr>
          <p:cNvPr id="36" name="el-1789697829954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产出业务结果</a:t>
            </a:r>
            <a:endParaRPr/>
          </a:p>
        </p:txBody>
      </p:sp>
      <p:sp>
        <p:nvSpPr>
          <p:cNvPr id="37" name="el-1789697829954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实习期要过的关</a:t>
            </a:r>
            <a:endParaRPr/>
          </a:p>
        </p:txBody>
      </p:sp>
      <p:sp>
        <p:nvSpPr>
          <p:cNvPr id="38" name="el-1789697829954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设计方案带团队</a:t>
            </a:r>
            <a:endParaRPr/>
          </a:p>
        </p:txBody>
      </p:sp>
      <p:sp>
        <p:nvSpPr>
          <p:cNvPr id="39" name="el-1789697829954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为结果负全责</a:t>
            </a:r>
            <a:endParaRPr/>
          </a:p>
        </p:txBody>
      </p:sp>
      <p:sp>
        <p:nvSpPr>
          <p:cNvPr id="40" name="el-1789697829955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三年后的你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97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97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97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9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2997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7" name="el-178969782997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好差之辨：两种学习者</a:t>
            </a:r>
            <a:endParaRPr/>
          </a:p>
        </p:txBody>
      </p:sp>
      <p:sp>
        <p:nvSpPr>
          <p:cNvPr id="8" name="el-1789697829978-13"/>
          <p:cNvSpPr txBox="1"/>
          <p:nvPr/>
        </p:nvSpPr>
        <p:spPr>
          <a:xfrm>
            <a:off x="685629" y="2628505"/>
            <a:ext cx="549359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消耗型 · 用AI偷懒</a:t>
            </a:r>
            <a:endParaRPr/>
          </a:p>
        </p:txBody>
      </p:sp>
      <p:sp>
        <p:nvSpPr>
          <p:cNvPr id="9" name="el-1789697829979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"作业交了就行"</a:t>
            </a:r>
            <a:endParaRPr/>
          </a:p>
        </p:txBody>
      </p:sp>
      <p:sp>
        <p:nvSpPr>
          <p:cNvPr id="10" name="el-178969782997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复制粘贴、一键生成、从不过问——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省下的时间用来刷手机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：毕业时两手空空。</a:t>
            </a:r>
            <a:endParaRPr/>
          </a:p>
        </p:txBody>
      </p:sp>
      <p:sp>
        <p:nvSpPr>
          <p:cNvPr id="11" name="el-1789697829979-15"/>
          <p:cNvSpPr txBox="1"/>
          <p:nvPr/>
        </p:nvSpPr>
        <p:spPr>
          <a:xfrm>
            <a:off x="6522994" y="2628505"/>
            <a:ext cx="548407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成长型 · 用AI变强</a:t>
            </a:r>
            <a:endParaRPr/>
          </a:p>
        </p:txBody>
      </p:sp>
      <p:sp>
        <p:nvSpPr>
          <p:cNvPr id="12" name="el-1789697829979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"它写得比我好，为什么"</a:t>
            </a:r>
            <a:endParaRPr/>
          </a:p>
        </p:txBody>
      </p:sp>
      <p:sp>
        <p:nvSpPr>
          <p:cNvPr id="13" name="el-178969782997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拆解AI的输出、追问自己的差距——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把每次作业当一次过招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：毕业时作品集加身。</a:t>
            </a:r>
            <a:endParaRPr/>
          </a:p>
        </p:txBody>
      </p:sp>
      <p:sp>
        <p:nvSpPr>
          <p:cNvPr id="14" name="el-1789697829973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同样的工具不同的结局——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AI放大的是你本来的样子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：懒的更懒，强的更强。</a:t>
            </a:r>
            <a:endParaRPr/>
          </a:p>
        </p:txBody>
      </p:sp>
      <p:sp>
        <p:nvSpPr>
          <p:cNvPr id="15" name="el-178969782997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16" name="el-1789697829974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7" name="el-178969782997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0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30022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30032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0032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0024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30020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300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30022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10" name="el-1789697830018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成长实录：从挂科到offer</a:t>
            </a:r>
            <a:endParaRPr/>
          </a:p>
        </p:txBody>
      </p:sp>
      <p:sp>
        <p:nvSpPr>
          <p:cNvPr id="11" name="el-1789697830022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成长实录</a:t>
            </a:r>
            <a:endParaRPr/>
          </a:p>
        </p:txBody>
      </p:sp>
      <p:sp>
        <p:nvSpPr>
          <p:cNvPr id="12" name="el-1789697830022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任务：一位普通学生用两年完成的能力三级跳（往届真实改编）</a:t>
            </a:r>
            <a:endParaRPr/>
          </a:p>
        </p:txBody>
      </p:sp>
      <p:sp>
        <p:nvSpPr>
          <p:cNvPr id="13" name="el-1789697830026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大一挂过计算机课，自认「技术绝缘体」</a:t>
            </a:r>
            <a:endParaRPr/>
          </a:p>
        </p:txBody>
      </p:sp>
      <p:sp>
        <p:nvSpPr>
          <p:cNvPr id="14" name="el-1789697830027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终点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毕业拿文旅企业数字化岗offer，作品集十件真品</a:t>
            </a:r>
            <a:endParaRPr/>
          </a:p>
        </p:txBody>
      </p:sp>
      <p:sp>
        <p:nvSpPr>
          <p:cNvPr id="15" name="el-1789697830033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7830030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面试官当场翻完作品集——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「你要的薪资我们再谈谈」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：作品是最硬的谈判筹码。</a:t>
            </a:r>
            <a:endParaRPr/>
          </a:p>
        </p:txBody>
      </p:sp>
      <p:sp>
        <p:nvSpPr>
          <p:cNvPr id="17" name="el-1789697830033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7830031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第一年也在消耗区徘徊——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转变始于一次被AI狠狠比下去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：自尊心用对地方就是燃料。</a:t>
            </a:r>
            <a:endParaRPr/>
          </a:p>
        </p:txBody>
      </p:sp>
      <p:sp>
        <p:nvSpPr>
          <p:cNvPr id="19" name="el-1789697830034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7830031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普通人的逆袭不靠天赋——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靠把每份作业当作品做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：量变到质变有迹可循。</a:t>
            </a:r>
            <a:endParaRPr/>
          </a:p>
        </p:txBody>
      </p:sp>
      <p:sp>
        <p:nvSpPr>
          <p:cNvPr id="21" name="el-178969783001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22" name="el-1789697830019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00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4" name="el-1789697830032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830033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830033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830028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第一跳（敢用）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：从给AI写信都要打草稿——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到拿它写完第一份行程方案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：克服的是心理关卡不是技术关卡。</a:t>
            </a:r>
            <a:endParaRPr/>
          </a:p>
        </p:txBody>
      </p:sp>
      <p:sp>
        <p:nvSpPr>
          <p:cNvPr id="28" name="el-178969783002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第二跳（会用）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：作业全流程AI协同——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海报、视频、数据报告逐一拿下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：作品集开始有分量。</a:t>
            </a:r>
            <a:endParaRPr/>
          </a:p>
        </p:txBody>
      </p:sp>
      <p:sp>
        <p:nvSpPr>
          <p:cNvPr id="29" name="el-178969783003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第三跳（用好）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：把课堂作品改成真项目——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帮家乡民宿做完整数字化方案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：面试时讲的不是课程是业务。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12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12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12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012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01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012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783012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能力重构：四问四答</a:t>
            </a:r>
            <a:endParaRPr/>
          </a:p>
        </p:txBody>
      </p:sp>
      <p:sp>
        <p:nvSpPr>
          <p:cNvPr id="9" name="el-1789697830129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830133-19"/>
          <p:cNvSpPr txBox="1"/>
          <p:nvPr/>
        </p:nvSpPr>
        <p:spPr>
          <a:xfrm>
            <a:off x="1618845" y="1698413"/>
            <a:ext cx="582992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能力五维怎么排？</a:t>
            </a:r>
            <a:endParaRPr/>
          </a:p>
        </p:txBody>
      </p:sp>
      <p:sp>
        <p:nvSpPr>
          <p:cNvPr id="11" name="el-1789697830131-15"/>
          <p:cNvSpPr txBox="1"/>
          <p:nvPr/>
        </p:nvSpPr>
        <p:spPr>
          <a:xfrm>
            <a:off x="1618845" y="2117408"/>
            <a:ext cx="61013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业务力是1其余是0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——工具数据内容判断依次叠加：没有1全白搭。</a:t>
            </a:r>
            <a:endParaRPr/>
          </a:p>
        </p:txBody>
      </p:sp>
      <p:sp>
        <p:nvSpPr>
          <p:cNvPr id="12" name="el-178969783012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830133-20"/>
          <p:cNvSpPr txBox="1"/>
          <p:nvPr/>
        </p:nvSpPr>
        <p:spPr>
          <a:xfrm>
            <a:off x="1618845" y="2812559"/>
            <a:ext cx="525946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三层进阶指什么？</a:t>
            </a:r>
            <a:endParaRPr/>
          </a:p>
        </p:txBody>
      </p:sp>
      <p:sp>
        <p:nvSpPr>
          <p:cNvPr id="14" name="el-1789697830132-16"/>
          <p:cNvSpPr txBox="1"/>
          <p:nvPr/>
        </p:nvSpPr>
        <p:spPr>
          <a:xfrm>
            <a:off x="1618845" y="3231554"/>
            <a:ext cx="54699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会用-用好-教人用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——工具层会过时判断层不会：爬楼趁早。</a:t>
            </a:r>
            <a:endParaRPr/>
          </a:p>
        </p:txBody>
      </p:sp>
      <p:sp>
        <p:nvSpPr>
          <p:cNvPr id="15" name="el-178969783012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830134-21"/>
          <p:cNvSpPr txBox="1"/>
          <p:nvPr/>
        </p:nvSpPr>
        <p:spPr>
          <a:xfrm>
            <a:off x="1618845" y="3926706"/>
            <a:ext cx="45283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好差学习者的分水岭？</a:t>
            </a:r>
            <a:endParaRPr/>
          </a:p>
        </p:txBody>
      </p:sp>
      <p:sp>
        <p:nvSpPr>
          <p:cNvPr id="17" name="el-1789697830132-17"/>
          <p:cNvSpPr txBox="1"/>
          <p:nvPr/>
        </p:nvSpPr>
        <p:spPr>
          <a:xfrm>
            <a:off x="1618845" y="4345701"/>
            <a:ext cx="47387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把作业当任务还是当作品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——AI放大你本来的样子。</a:t>
            </a:r>
            <a:endParaRPr/>
          </a:p>
        </p:txBody>
      </p:sp>
      <p:sp>
        <p:nvSpPr>
          <p:cNvPr id="18" name="el-178969783012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830134-22"/>
          <p:cNvSpPr txBox="1"/>
          <p:nvPr/>
        </p:nvSpPr>
        <p:spPr>
          <a:xfrm>
            <a:off x="1618845" y="5040852"/>
            <a:ext cx="564036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普通人逆袭的路径？</a:t>
            </a:r>
            <a:endParaRPr/>
          </a:p>
        </p:txBody>
      </p:sp>
      <p:sp>
        <p:nvSpPr>
          <p:cNvPr id="20" name="el-1789697830133-18"/>
          <p:cNvSpPr txBox="1"/>
          <p:nvPr/>
        </p:nvSpPr>
        <p:spPr>
          <a:xfrm>
            <a:off x="1618845" y="5459847"/>
            <a:ext cx="58508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敢用-会用-用好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——把每份作业当作品做：量变到质变有迹可循。</a:t>
            </a:r>
            <a:endParaRPr/>
          </a:p>
        </p:txBody>
      </p:sp>
      <p:sp>
        <p:nvSpPr>
          <p:cNvPr id="21" name="el-178969783012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7830124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01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83018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83015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14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015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7830152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783015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职业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前路</a:t>
            </a:r>
            <a:endParaRPr/>
          </a:p>
        </p:txBody>
      </p:sp>
      <p:sp>
        <p:nvSpPr>
          <p:cNvPr id="8" name="el-1789697830153-7"/>
          <p:cNvSpPr txBox="1"/>
          <p:nvPr/>
        </p:nvSpPr>
        <p:spPr>
          <a:xfrm>
            <a:off x="4266133" y="3676737"/>
            <a:ext cx="767465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ROAD</a:t>
            </a:r>
            <a:endParaRPr/>
          </a:p>
        </p:txBody>
      </p:sp>
      <p:sp>
        <p:nvSpPr>
          <p:cNvPr id="9" name="el-178969783015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岗位变迁</a:t>
            </a:r>
            <a:endParaRPr/>
          </a:p>
        </p:txBody>
      </p:sp>
      <p:sp>
        <p:nvSpPr>
          <p:cNvPr id="10" name="el-1789697830156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三类去向</a:t>
            </a:r>
            <a:endParaRPr/>
          </a:p>
        </p:txBody>
      </p:sp>
      <p:sp>
        <p:nvSpPr>
          <p:cNvPr id="11" name="el-178969783015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五年路线</a:t>
            </a:r>
            <a:endParaRPr/>
          </a:p>
        </p:txBody>
      </p:sp>
      <p:sp>
        <p:nvSpPr>
          <p:cNvPr id="12" name="el-178969783015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就业结构</a:t>
            </a:r>
            <a:endParaRPr/>
          </a:p>
        </p:txBody>
      </p:sp>
      <p:sp>
        <p:nvSpPr>
          <p:cNvPr id="13" name="el-178969783015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项目二</a:t>
            </a:r>
            <a:endParaRPr/>
          </a:p>
        </p:txBody>
      </p:sp>
      <p:sp>
        <p:nvSpPr>
          <p:cNvPr id="14" name="el-178969783015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21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7830220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32385"/>
                <a:gridCol w="3395558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岗位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变化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传统计调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人工排线转向系统把关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初级客服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标准问答被数字人接管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广告投放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手工计划表让位自动化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基础文案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初稿产能被AI覆盖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7830217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7830222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83978"/>
                <a:gridCol w="3034442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岗位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变化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定制策划师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个性需求井喷量价齐升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内容操盘手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会用AI的内容复合人才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数字资产管理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数据与数字人运营专职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体验设计师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线上线下体验融合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7830212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302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83021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9" name="el-178969783021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岗位变迁：萎缩与生长</a:t>
            </a:r>
            <a:endParaRPr/>
          </a:p>
        </p:txBody>
      </p:sp>
      <p:sp>
        <p:nvSpPr>
          <p:cNvPr id="10" name="el-1789697830222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转型中的岗位 · 内容重写</a:t>
            </a:r>
            <a:endParaRPr/>
          </a:p>
        </p:txBody>
      </p:sp>
      <p:sp>
        <p:nvSpPr>
          <p:cNvPr id="11" name="el-1789697830222-34"/>
          <p:cNvSpPr txBox="1"/>
          <p:nvPr/>
        </p:nvSpPr>
        <p:spPr>
          <a:xfrm>
            <a:off x="6484903" y="2136453"/>
            <a:ext cx="53187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生长中的岗位 · 人做主</a:t>
            </a:r>
            <a:endParaRPr/>
          </a:p>
        </p:txBody>
      </p:sp>
      <p:sp>
        <p:nvSpPr>
          <p:cNvPr id="12" name="el-1789697830211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没有消失的岗位——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只有重写的内容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：萎缩的是任务，生长的是责任。</a:t>
            </a:r>
            <a:endParaRPr/>
          </a:p>
        </p:txBody>
      </p:sp>
      <p:sp>
        <p:nvSpPr>
          <p:cNvPr id="13" name="el-178969783021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14" name="el-1789697830213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5" name="el-17896978302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32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333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33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032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03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033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8" name="el-17896978303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毕业去向：三条大路</a:t>
            </a:r>
            <a:endParaRPr/>
          </a:p>
        </p:txBody>
      </p:sp>
      <p:sp>
        <p:nvSpPr>
          <p:cNvPr id="9" name="el-1789697830335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去向一 · 企业端</a:t>
            </a:r>
            <a:endParaRPr/>
          </a:p>
        </p:txBody>
      </p:sp>
      <p:sp>
        <p:nvSpPr>
          <p:cNvPr id="10" name="el-178969783033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文旅企业</a:t>
            </a:r>
            <a:endParaRPr/>
          </a:p>
        </p:txBody>
      </p:sp>
      <p:sp>
        <p:nvSpPr>
          <p:cNvPr id="11" name="el-1789697830335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主流</a:t>
            </a:r>
            <a:endParaRPr/>
          </a:p>
        </p:txBody>
      </p:sp>
      <p:sp>
        <p:nvSpPr>
          <p:cNvPr id="12" name="el-1789697830335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去向二 · 机构端</a:t>
            </a:r>
            <a:endParaRPr/>
          </a:p>
        </p:txBody>
      </p:sp>
      <p:sp>
        <p:nvSpPr>
          <p:cNvPr id="13" name="el-1789697830336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政府事业单位</a:t>
            </a:r>
            <a:endParaRPr/>
          </a:p>
        </p:txBody>
      </p:sp>
      <p:sp>
        <p:nvSpPr>
          <p:cNvPr id="14" name="el-1789697830336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稳妥</a:t>
            </a:r>
            <a:endParaRPr/>
          </a:p>
        </p:txBody>
      </p:sp>
      <p:sp>
        <p:nvSpPr>
          <p:cNvPr id="15" name="el-1789697830336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去向三 · 自由端</a:t>
            </a:r>
            <a:endParaRPr/>
          </a:p>
        </p:txBody>
      </p:sp>
      <p:sp>
        <p:nvSpPr>
          <p:cNvPr id="16" name="el-178969783033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创业自由职业</a:t>
            </a:r>
            <a:endParaRPr/>
          </a:p>
        </p:txBody>
      </p:sp>
      <p:sp>
        <p:nvSpPr>
          <p:cNvPr id="17" name="el-1789697830337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灵活</a:t>
            </a:r>
            <a:endParaRPr/>
          </a:p>
        </p:txBody>
      </p:sp>
      <p:sp>
        <p:nvSpPr>
          <p:cNvPr id="18" name="el-1789697830331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选择建议</a:t>
            </a:r>
            <a:endParaRPr/>
          </a:p>
        </p:txBody>
      </p:sp>
      <p:sp>
        <p:nvSpPr>
          <p:cNvPr id="19" name="el-1789697830330-8"/>
          <p:cNvSpPr txBox="1"/>
          <p:nvPr/>
        </p:nvSpPr>
        <p:spPr>
          <a:xfrm>
            <a:off x="1753799" y="4959910"/>
            <a:ext cx="761961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三条路都要</a:t>
            </a: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同一套能力五维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——先修炼再选路：路可以换，能力跟你走。</a:t>
            </a:r>
            <a:endParaRPr/>
          </a:p>
        </p:txBody>
      </p:sp>
      <p:sp>
        <p:nvSpPr>
          <p:cNvPr id="20" name="el-178969783032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21" name="el-1789697830326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2" name="el-17896978303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7830342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830343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830343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830343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830343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830344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830344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830344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830344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830341-22"/>
          <p:cNvSpPr txBox="1"/>
          <p:nvPr/>
        </p:nvSpPr>
        <p:spPr>
          <a:xfrm>
            <a:off x="857036" y="3369632"/>
            <a:ext cx="329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OTA、景区、酒店、文旅集团</a:t>
            </a:r>
            <a:endParaRPr/>
          </a:p>
        </p:txBody>
      </p:sp>
      <p:sp>
        <p:nvSpPr>
          <p:cNvPr id="33" name="el-1789697830341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数字化与内容岗为主</a:t>
            </a:r>
            <a:endParaRPr/>
          </a:p>
        </p:txBody>
      </p:sp>
      <p:sp>
        <p:nvSpPr>
          <p:cNvPr id="34" name="el-1789697830341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作品集是敲门砖</a:t>
            </a:r>
            <a:endParaRPr/>
          </a:p>
        </p:txBody>
      </p:sp>
      <p:sp>
        <p:nvSpPr>
          <p:cNvPr id="35" name="el-1789697830341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文旅局、行业协会、场馆</a:t>
            </a:r>
            <a:endParaRPr/>
          </a:p>
        </p:txBody>
      </p:sp>
      <p:sp>
        <p:nvSpPr>
          <p:cNvPr id="36" name="el-1789697830342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智慧化建设与运营</a:t>
            </a:r>
            <a:endParaRPr/>
          </a:p>
        </p:txBody>
      </p:sp>
      <p:sp>
        <p:nvSpPr>
          <p:cNvPr id="37" name="el-1789697830342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考编之外的合同岗</a:t>
            </a:r>
            <a:endParaRPr/>
          </a:p>
        </p:txBody>
      </p:sp>
      <p:sp>
        <p:nvSpPr>
          <p:cNvPr id="38" name="el-1789697830342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小而美工作室、旅行博主</a:t>
            </a:r>
            <a:endParaRPr/>
          </a:p>
        </p:txBody>
      </p:sp>
      <p:sp>
        <p:nvSpPr>
          <p:cNvPr id="39" name="el-1789697830342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技术门槛塌方的红利区</a:t>
            </a:r>
            <a:endParaRPr/>
          </a:p>
        </p:txBody>
      </p:sp>
      <p:sp>
        <p:nvSpPr>
          <p:cNvPr id="40" name="el-1789697830342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先兼职验证再全职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36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360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830369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830363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30370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7830363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830370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7830362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8303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783036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12" name="el-178969783035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一个数字：新岗位的增速</a:t>
            </a:r>
            <a:endParaRPr/>
          </a:p>
        </p:txBody>
      </p:sp>
      <p:sp>
        <p:nvSpPr>
          <p:cNvPr id="13" name="el-1789697830364-15"/>
          <p:cNvSpPr txBox="1"/>
          <p:nvPr/>
        </p:nvSpPr>
        <p:spPr>
          <a:xfrm>
            <a:off x="685629" y="2693526"/>
            <a:ext cx="392340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传统旅游岗位数量增速（趋缓示意）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1倍</a:t>
            </a:r>
            <a:endParaRPr/>
          </a:p>
        </p:txBody>
      </p:sp>
      <p:sp>
        <p:nvSpPr>
          <p:cNvPr id="14" name="el-1789697830368-19"/>
          <p:cNvSpPr txBox="1"/>
          <p:nvPr/>
        </p:nvSpPr>
        <p:spPr>
          <a:xfrm>
            <a:off x="685629" y="316965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5倍</a:t>
            </a:r>
            <a:endParaRPr/>
          </a:p>
        </p:txBody>
      </p:sp>
      <p:sp>
        <p:nvSpPr>
          <p:cNvPr id="15" name="el-1789697830361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「旅游+AI」复合岗位招聘增速（招聘平台近年趋势示意）</a:t>
            </a:r>
            <a:endParaRPr/>
          </a:p>
        </p:txBody>
      </p:sp>
      <p:sp>
        <p:nvSpPr>
          <p:cNvPr id="16" name="el-1789697830362-11"/>
          <p:cNvSpPr txBox="1"/>
          <p:nvPr/>
        </p:nvSpPr>
        <p:spPr>
          <a:xfrm>
            <a:off x="5923069" y="1737545"/>
            <a:ext cx="579394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复合岗位增速约5倍</a:t>
            </a:r>
            <a:endParaRPr/>
          </a:p>
        </p:txBody>
      </p:sp>
      <p:sp>
        <p:nvSpPr>
          <p:cNvPr id="17" name="el-1789697830368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长在</a:t>
            </a:r>
            <a:endParaRPr/>
          </a:p>
        </p:txBody>
      </p:sp>
      <p:sp>
        <p:nvSpPr>
          <p:cNvPr id="18" name="el-1789697830365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企业端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数字化转型设新编——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运营、内容、数据三类先行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：从大厂蔓延到中小商户。</a:t>
            </a:r>
            <a:endParaRPr/>
          </a:p>
        </p:txBody>
      </p:sp>
      <p:sp>
        <p:nvSpPr>
          <p:cNvPr id="19" name="el-1789697830369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长在</a:t>
            </a:r>
            <a:endParaRPr/>
          </a:p>
        </p:txBody>
      </p:sp>
      <p:sp>
        <p:nvSpPr>
          <p:cNvPr id="20" name="el-1789697830366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供给端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高校培养刚起步——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会用的毕业生供给不足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：供需差就是溢价空间。</a:t>
            </a:r>
            <a:endParaRPr/>
          </a:p>
        </p:txBody>
      </p:sp>
      <p:sp>
        <p:nvSpPr>
          <p:cNvPr id="21" name="el-178969783037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冷静</a:t>
            </a:r>
            <a:endParaRPr/>
          </a:p>
        </p:txBody>
      </p:sp>
      <p:sp>
        <p:nvSpPr>
          <p:cNvPr id="22" name="el-178969783036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提醒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新岗位要求也更高——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复合不是简单叠加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：五维缺一都会卡在面试。</a:t>
            </a:r>
            <a:endParaRPr/>
          </a:p>
        </p:txBody>
      </p:sp>
      <p:sp>
        <p:nvSpPr>
          <p:cNvPr id="23" name="el-1789697830361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增速不保证你的机会——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但方向保证了努力不白费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：供需差是你此刻最好的杠杆。</a:t>
            </a:r>
            <a:endParaRPr/>
          </a:p>
        </p:txBody>
      </p:sp>
      <p:sp>
        <p:nvSpPr>
          <p:cNvPr id="24" name="el-178969783035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25" name="el-1789697830358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6" name="el-17896978303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41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413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4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0417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6" name="el-1789697830412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五年路线：一张成长表</a:t>
            </a:r>
            <a:endParaRPr/>
          </a:p>
        </p:txBody>
      </p:sp>
      <p:sp>
        <p:nvSpPr>
          <p:cNvPr id="7" name="el-1789697830412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路线不是死的——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但每一步都要有作品和战果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：简历的厚度是这么一年年攒的。</a:t>
            </a:r>
            <a:endParaRPr/>
          </a:p>
        </p:txBody>
      </p:sp>
      <p:sp>
        <p:nvSpPr>
          <p:cNvPr id="8" name="el-1789697830413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9" name="el-1789697830413-7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0" name="el-1789697830413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  <p:cxnSp>
        <p:nvCxnSpPr>
          <p:cNvPr id="11" name="el-1789697830411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5440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830418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7830419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7830419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7830419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7830420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7830425-21"/>
          <p:cNvSpPr txBox="1"/>
          <p:nvPr/>
        </p:nvSpPr>
        <p:spPr>
          <a:xfrm>
            <a:off x="685629" y="2647996"/>
            <a:ext cx="185818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第1年</a:t>
            </a:r>
            <a:endParaRPr/>
          </a:p>
        </p:txBody>
      </p:sp>
      <p:sp>
        <p:nvSpPr>
          <p:cNvPr id="18" name="el-1789697830425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扎根期</a:t>
            </a:r>
            <a:endParaRPr/>
          </a:p>
        </p:txBody>
      </p:sp>
      <p:sp>
        <p:nvSpPr>
          <p:cNvPr id="19" name="el-1789697830422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进一家好过一家大的——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把课堂作品换成业务战果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：别急着跳。</a:t>
            </a:r>
            <a:endParaRPr/>
          </a:p>
        </p:txBody>
      </p:sp>
      <p:sp>
        <p:nvSpPr>
          <p:cNvPr id="20" name="el-1789697830426-23"/>
          <p:cNvSpPr txBox="1"/>
          <p:nvPr/>
        </p:nvSpPr>
        <p:spPr>
          <a:xfrm>
            <a:off x="2472012" y="2647996"/>
            <a:ext cx="255288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第2年</a:t>
            </a:r>
            <a:endParaRPr/>
          </a:p>
        </p:txBody>
      </p:sp>
      <p:sp>
        <p:nvSpPr>
          <p:cNvPr id="21" name="el-1789697830426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补短期</a:t>
            </a:r>
            <a:endParaRPr/>
          </a:p>
        </p:txBody>
      </p:sp>
      <p:sp>
        <p:nvSpPr>
          <p:cNvPr id="22" name="el-1789697830423-17"/>
          <p:cNvSpPr txBox="1"/>
          <p:nvPr/>
        </p:nvSpPr>
        <p:spPr>
          <a:xfrm>
            <a:off x="2472012" y="341932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缺哪维补哪维——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数据弱的啃报表、内容弱的练写作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：短木板决定水位。</a:t>
            </a:r>
            <a:endParaRPr/>
          </a:p>
        </p:txBody>
      </p:sp>
      <p:sp>
        <p:nvSpPr>
          <p:cNvPr id="23" name="el-1789697830426-25"/>
          <p:cNvSpPr txBox="1"/>
          <p:nvPr/>
        </p:nvSpPr>
        <p:spPr>
          <a:xfrm>
            <a:off x="4953101" y="2647996"/>
            <a:ext cx="205667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第3年</a:t>
            </a:r>
            <a:endParaRPr/>
          </a:p>
        </p:txBody>
      </p:sp>
      <p:sp>
        <p:nvSpPr>
          <p:cNvPr id="24" name="el-1789697830427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定型期</a:t>
            </a:r>
            <a:endParaRPr/>
          </a:p>
        </p:txBody>
      </p:sp>
      <p:sp>
        <p:nvSpPr>
          <p:cNvPr id="25" name="el-1789697830423-18"/>
          <p:cNvSpPr txBox="1"/>
          <p:nvPr/>
        </p:nvSpPr>
        <p:spPr>
          <a:xfrm>
            <a:off x="4953101" y="3419329"/>
            <a:ext cx="1794418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选一个行业纵深——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景区、酒店、OTA或目的地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：成为那一行的内行。</a:t>
            </a:r>
            <a:endParaRPr/>
          </a:p>
        </p:txBody>
      </p:sp>
      <p:sp>
        <p:nvSpPr>
          <p:cNvPr id="26" name="el-1789697830427-27"/>
          <p:cNvSpPr txBox="1"/>
          <p:nvPr/>
        </p:nvSpPr>
        <p:spPr>
          <a:xfrm>
            <a:off x="6937972" y="2647996"/>
            <a:ext cx="225515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第4年</a:t>
            </a:r>
            <a:endParaRPr/>
          </a:p>
        </p:txBody>
      </p:sp>
      <p:sp>
        <p:nvSpPr>
          <p:cNvPr id="27" name="el-1789697830427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放大期</a:t>
            </a:r>
            <a:endParaRPr/>
          </a:p>
        </p:txBody>
      </p:sp>
      <p:sp>
        <p:nvSpPr>
          <p:cNvPr id="28" name="el-1789697830424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带项目带新人——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判断力开始变现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：从执行者到方案负责人的转身。</a:t>
            </a:r>
            <a:endParaRPr/>
          </a:p>
        </p:txBody>
      </p:sp>
      <p:sp>
        <p:nvSpPr>
          <p:cNvPr id="29" name="el-1789697830428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7830428-30"/>
          <p:cNvSpPr txBox="1"/>
          <p:nvPr/>
        </p:nvSpPr>
        <p:spPr>
          <a:xfrm>
            <a:off x="9121330" y="2867017"/>
            <a:ext cx="245379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第5年</a:t>
            </a:r>
            <a:endParaRPr/>
          </a:p>
        </p:txBody>
      </p:sp>
      <p:sp>
        <p:nvSpPr>
          <p:cNvPr id="31" name="el-1789697830428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分岔期</a:t>
            </a:r>
            <a:endParaRPr/>
          </a:p>
        </p:txBody>
      </p:sp>
      <p:sp>
        <p:nvSpPr>
          <p:cNvPr id="32" name="el-1789697830425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管理线或专家线——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或单干做小而美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：五维齐的人才有得选。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57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7835710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7835704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57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3571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7" name="el-17896978357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文旅数字化岗位构成（示意）</a:t>
            </a:r>
            <a:endParaRPr/>
          </a:p>
        </p:txBody>
      </p:sp>
      <p:sp>
        <p:nvSpPr>
          <p:cNvPr id="8" name="el-1789697835711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看结构选切入点——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从大体量切入向高稀缺爬升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：每一步都有前一步垫底。</a:t>
            </a:r>
            <a:endParaRPr/>
          </a:p>
        </p:txBody>
      </p:sp>
      <p:sp>
        <p:nvSpPr>
          <p:cNvPr id="9" name="el-1789697835714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7835713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数字营销体量最大——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内容力是入门主赛道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：门槛低天花板高</a:t>
            </a:r>
            <a:endParaRPr/>
          </a:p>
        </p:txBody>
      </p:sp>
      <p:sp>
        <p:nvSpPr>
          <p:cNvPr id="11" name="el-1789697835715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7835714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AI产品运营崛起——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你的数字人实训直接对口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：新兴岗位</a:t>
            </a:r>
            <a:endParaRPr/>
          </a:p>
        </p:txBody>
      </p:sp>
      <p:sp>
        <p:nvSpPr>
          <p:cNvPr id="13" name="el-1789697835715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7835714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战略管理最少但最贵——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判断力的终点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：十年后的位置</a:t>
            </a:r>
            <a:endParaRPr/>
          </a:p>
        </p:txBody>
      </p:sp>
      <p:sp>
        <p:nvSpPr>
          <p:cNvPr id="15" name="el-178969783570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16" name="el-1789697835703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7" name="el-17896978357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6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624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624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0620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8306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0622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8" name="el-178969783061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求职三坑，提前绕行</a:t>
            </a:r>
            <a:endParaRPr/>
          </a:p>
        </p:txBody>
      </p:sp>
      <p:sp>
        <p:nvSpPr>
          <p:cNvPr id="9" name="el-1789697830626-12"/>
          <p:cNvSpPr txBox="1"/>
          <p:nvPr/>
        </p:nvSpPr>
        <p:spPr>
          <a:xfrm>
            <a:off x="685629" y="155825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7830632-21"/>
          <p:cNvSpPr txBox="1"/>
          <p:nvPr/>
        </p:nvSpPr>
        <p:spPr>
          <a:xfrm>
            <a:off x="1809298" y="1615388"/>
            <a:ext cx="624904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简历堆词</a:t>
            </a:r>
            <a:endParaRPr/>
          </a:p>
        </p:txBody>
      </p:sp>
      <p:sp>
        <p:nvSpPr>
          <p:cNvPr id="11" name="el-1789697830631-18"/>
          <p:cNvSpPr txBox="1"/>
          <p:nvPr/>
        </p:nvSpPr>
        <p:spPr>
          <a:xfrm>
            <a:off x="1809298" y="2043905"/>
            <a:ext cx="64528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「精通AI」写满一页——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面试让现场演示就露馅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：词是虚的演示是实的。</a:t>
            </a:r>
            <a:endParaRPr/>
          </a:p>
        </p:txBody>
      </p:sp>
      <p:sp>
        <p:nvSpPr>
          <p:cNvPr id="12" name="el-1789697830626-13"/>
          <p:cNvSpPr txBox="1"/>
          <p:nvPr/>
        </p:nvSpPr>
        <p:spPr>
          <a:xfrm>
            <a:off x="685629" y="272001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7830633-22"/>
          <p:cNvSpPr txBox="1"/>
          <p:nvPr/>
        </p:nvSpPr>
        <p:spPr>
          <a:xfrm>
            <a:off x="1809298" y="2777147"/>
            <a:ext cx="63514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作品注水</a:t>
            </a:r>
            <a:endParaRPr/>
          </a:p>
        </p:txBody>
      </p:sp>
      <p:sp>
        <p:nvSpPr>
          <p:cNvPr id="14" name="el-1789697830632-19"/>
          <p:cNvSpPr txBox="1"/>
          <p:nvPr/>
        </p:nvSpPr>
        <p:spPr>
          <a:xfrm>
            <a:off x="1809298" y="3205665"/>
            <a:ext cx="65551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全是课堂练习没有真实数据——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HR一眼看穿含金量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：真发布一条顶十条。</a:t>
            </a:r>
            <a:endParaRPr/>
          </a:p>
        </p:txBody>
      </p:sp>
      <p:sp>
        <p:nvSpPr>
          <p:cNvPr id="15" name="el-1789697830626-14"/>
          <p:cNvSpPr txBox="1"/>
          <p:nvPr/>
        </p:nvSpPr>
        <p:spPr>
          <a:xfrm>
            <a:off x="685629" y="388177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7830633-23"/>
          <p:cNvSpPr txBox="1"/>
          <p:nvPr/>
        </p:nvSpPr>
        <p:spPr>
          <a:xfrm>
            <a:off x="1809298" y="3938906"/>
            <a:ext cx="588688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海投乱撞</a:t>
            </a:r>
            <a:endParaRPr/>
          </a:p>
        </p:txBody>
      </p:sp>
      <p:sp>
        <p:nvSpPr>
          <p:cNvPr id="17" name="el-1789697830632-20"/>
          <p:cNvSpPr txBox="1"/>
          <p:nvPr/>
        </p:nvSpPr>
        <p:spPr>
          <a:xfrm>
            <a:off x="1809298" y="4367424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三百份简历石沉大海——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没主线就没记忆点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：垂直深耕胜过广撒网。</a:t>
            </a:r>
            <a:endParaRPr/>
          </a:p>
        </p:txBody>
      </p:sp>
      <p:sp>
        <p:nvSpPr>
          <p:cNvPr id="18" name="el-1789697830623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7830627-15"/>
          <p:cNvSpPr txBox="1"/>
          <p:nvPr/>
        </p:nvSpPr>
        <p:spPr>
          <a:xfrm>
            <a:off x="2236030" y="5357777"/>
            <a:ext cx="2822564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演示型简历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附作品链接附数据战果</a:t>
            </a:r>
            <a:endParaRPr/>
          </a:p>
        </p:txBody>
      </p:sp>
      <p:sp>
        <p:nvSpPr>
          <p:cNvPr id="20" name="el-1789697830628-16"/>
          <p:cNvSpPr txBox="1"/>
          <p:nvPr/>
        </p:nvSpPr>
        <p:spPr>
          <a:xfrm>
            <a:off x="5401408" y="5357777"/>
            <a:ext cx="2650859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真品打底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至少一件真实发布作品</a:t>
            </a:r>
            <a:endParaRPr/>
          </a:p>
        </p:txBody>
      </p:sp>
      <p:sp>
        <p:nvSpPr>
          <p:cNvPr id="21" name="el-1789697830629-17"/>
          <p:cNvSpPr txBox="1"/>
          <p:nvPr/>
        </p:nvSpPr>
        <p:spPr>
          <a:xfrm>
            <a:off x="8395081" y="5357777"/>
            <a:ext cx="2822564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垂直主线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锁定一个赛道讲完整故事</a:t>
            </a:r>
            <a:endParaRPr/>
          </a:p>
        </p:txBody>
      </p:sp>
      <p:sp>
        <p:nvSpPr>
          <p:cNvPr id="22" name="el-178969783061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23" name="el-1789697830618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4" name="el-17896978306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66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66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66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066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06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0668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783065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职业前路：四问四答</a:t>
            </a:r>
            <a:endParaRPr/>
          </a:p>
        </p:txBody>
      </p:sp>
      <p:sp>
        <p:nvSpPr>
          <p:cNvPr id="9" name="el-1789697830670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830675-19"/>
          <p:cNvSpPr txBox="1"/>
          <p:nvPr/>
        </p:nvSpPr>
        <p:spPr>
          <a:xfrm>
            <a:off x="1618845" y="1698413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岗位变迁的规律？</a:t>
            </a:r>
            <a:endParaRPr/>
          </a:p>
        </p:txBody>
      </p:sp>
      <p:sp>
        <p:nvSpPr>
          <p:cNvPr id="11" name="el-1789697830674-15"/>
          <p:cNvSpPr txBox="1"/>
          <p:nvPr/>
        </p:nvSpPr>
        <p:spPr>
          <a:xfrm>
            <a:off x="1618845" y="2117408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萎缩的是任务、生长的是责任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——内容重写不是岗位消失。</a:t>
            </a:r>
            <a:endParaRPr/>
          </a:p>
        </p:txBody>
      </p:sp>
      <p:sp>
        <p:nvSpPr>
          <p:cNvPr id="12" name="el-178969783067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830676-20"/>
          <p:cNvSpPr txBox="1"/>
          <p:nvPr/>
        </p:nvSpPr>
        <p:spPr>
          <a:xfrm>
            <a:off x="1618845" y="2812559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三条去向怎么选？</a:t>
            </a:r>
            <a:endParaRPr/>
          </a:p>
        </p:txBody>
      </p:sp>
      <p:sp>
        <p:nvSpPr>
          <p:cNvPr id="14" name="el-1789697830674-16"/>
          <p:cNvSpPr txBox="1"/>
          <p:nvPr/>
        </p:nvSpPr>
        <p:spPr>
          <a:xfrm>
            <a:off x="1618845" y="3231554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先修炼再选路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——能力五维通用：路可以换能力跟你走。</a:t>
            </a:r>
            <a:endParaRPr/>
          </a:p>
        </p:txBody>
      </p:sp>
      <p:sp>
        <p:nvSpPr>
          <p:cNvPr id="15" name="el-178969783067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830676-21"/>
          <p:cNvSpPr txBox="1"/>
          <p:nvPr/>
        </p:nvSpPr>
        <p:spPr>
          <a:xfrm>
            <a:off x="1618845" y="3926706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五年路线的关键？</a:t>
            </a:r>
            <a:endParaRPr/>
          </a:p>
        </p:txBody>
      </p:sp>
      <p:sp>
        <p:nvSpPr>
          <p:cNvPr id="17" name="el-1789697830675-17"/>
          <p:cNvSpPr txBox="1"/>
          <p:nvPr/>
        </p:nvSpPr>
        <p:spPr>
          <a:xfrm>
            <a:off x="1618845" y="4345701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每年有作品有战果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——简历的厚度一年年攒：别空转。</a:t>
            </a:r>
            <a:endParaRPr/>
          </a:p>
        </p:txBody>
      </p:sp>
      <p:sp>
        <p:nvSpPr>
          <p:cNvPr id="18" name="el-178969783067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830676-22"/>
          <p:cNvSpPr txBox="1"/>
          <p:nvPr/>
        </p:nvSpPr>
        <p:spPr>
          <a:xfrm>
            <a:off x="1618845" y="5040852"/>
            <a:ext cx="43565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求职最大的坑？</a:t>
            </a:r>
            <a:endParaRPr/>
          </a:p>
        </p:txBody>
      </p:sp>
      <p:sp>
        <p:nvSpPr>
          <p:cNvPr id="20" name="el-1789697830675-18"/>
          <p:cNvSpPr txBox="1"/>
          <p:nvPr/>
        </p:nvSpPr>
        <p:spPr>
          <a:xfrm>
            <a:off x="1618845" y="5459847"/>
            <a:ext cx="44451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词是虚的演示是实的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——真发布一条顶十条练习。</a:t>
            </a:r>
            <a:endParaRPr/>
          </a:p>
        </p:txBody>
      </p:sp>
      <p:sp>
        <p:nvSpPr>
          <p:cNvPr id="21" name="el-178969783065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7830656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065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830870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83082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82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082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7830825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783082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课程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收官</a:t>
            </a:r>
            <a:endParaRPr/>
          </a:p>
        </p:txBody>
      </p:sp>
      <p:sp>
        <p:nvSpPr>
          <p:cNvPr id="8" name="el-1789697830825-7"/>
          <p:cNvSpPr txBox="1"/>
          <p:nvPr/>
        </p:nvSpPr>
        <p:spPr>
          <a:xfrm>
            <a:off x="4266133" y="3676737"/>
            <a:ext cx="7790454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FINALE</a:t>
            </a:r>
            <a:endParaRPr/>
          </a:p>
        </p:txBody>
      </p:sp>
      <p:sp>
        <p:nvSpPr>
          <p:cNvPr id="9" name="el-178969783082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课程全图</a:t>
            </a:r>
            <a:endParaRPr/>
          </a:p>
        </p:txBody>
      </p:sp>
      <p:sp>
        <p:nvSpPr>
          <p:cNvPr id="10" name="el-1789697830828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成长案例</a:t>
            </a:r>
            <a:endParaRPr/>
          </a:p>
        </p:txBody>
      </p:sp>
      <p:sp>
        <p:nvSpPr>
          <p:cNvPr id="11" name="el-178969783082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毕业姿态</a:t>
            </a:r>
            <a:endParaRPr/>
          </a:p>
        </p:txBody>
      </p:sp>
      <p:sp>
        <p:nvSpPr>
          <p:cNvPr id="12" name="el-1789697830829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结课寄语</a:t>
            </a:r>
            <a:endParaRPr/>
          </a:p>
        </p:txBody>
      </p:sp>
      <p:sp>
        <p:nvSpPr>
          <p:cNvPr id="13" name="el-178969783082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项目二</a:t>
            </a:r>
            <a:endParaRPr/>
          </a:p>
        </p:txBody>
      </p:sp>
      <p:sp>
        <p:nvSpPr>
          <p:cNvPr id="14" name="el-178969783082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85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850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830852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830854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0854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30854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308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3085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0" name="el-17896978308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课程全图：五大模块的旅程</a:t>
            </a:r>
            <a:endParaRPr/>
          </a:p>
        </p:txBody>
      </p:sp>
      <p:sp>
        <p:nvSpPr>
          <p:cNvPr id="11" name="el-1789697830852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全课地图</a:t>
            </a:r>
            <a:endParaRPr/>
          </a:p>
        </p:txBody>
      </p:sp>
      <p:sp>
        <p:nvSpPr>
          <p:cNvPr id="12" name="el-1789697830852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走完</a:t>
            </a:r>
            <a:endParaRPr/>
          </a:p>
        </p:txBody>
      </p:sp>
      <p:sp>
        <p:nvSpPr>
          <p:cNvPr id="13" name="el-1789697830851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从认识到展望——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二十六讲是一条完整的路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7830853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回头看，每步都算数。</a:t>
            </a:r>
            <a:endParaRPr/>
          </a:p>
        </p:txBody>
      </p:sp>
      <p:sp>
        <p:nvSpPr>
          <p:cNvPr id="15" name="el-1789697830855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7830860-25"/>
          <p:cNvSpPr txBox="1"/>
          <p:nvPr/>
        </p:nvSpPr>
        <p:spPr>
          <a:xfrm>
            <a:off x="5218395" y="1964749"/>
            <a:ext cx="490030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模块一 认知</a:t>
            </a:r>
            <a:endParaRPr/>
          </a:p>
        </p:txBody>
      </p:sp>
      <p:sp>
        <p:nvSpPr>
          <p:cNvPr id="17" name="el-1789697830858-21"/>
          <p:cNvSpPr txBox="1"/>
          <p:nvPr/>
        </p:nvSpPr>
        <p:spPr>
          <a:xfrm>
            <a:off x="5218395" y="2326608"/>
            <a:ext cx="504485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AI是什么、能做什么——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破除恐惧建立底座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：一切的起点。</a:t>
            </a:r>
            <a:endParaRPr/>
          </a:p>
        </p:txBody>
      </p:sp>
      <p:sp>
        <p:nvSpPr>
          <p:cNvPr id="18" name="el-1789697830855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7830860-26"/>
          <p:cNvSpPr txBox="1"/>
          <p:nvPr/>
        </p:nvSpPr>
        <p:spPr>
          <a:xfrm>
            <a:off x="5218395" y="2926682"/>
            <a:ext cx="509923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模块二 交互</a:t>
            </a:r>
            <a:endParaRPr/>
          </a:p>
        </p:txBody>
      </p:sp>
      <p:sp>
        <p:nvSpPr>
          <p:cNvPr id="20" name="el-1789697830859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怎么问、怎么调教——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把工具变成听话的帮手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：方法的地基。</a:t>
            </a:r>
            <a:endParaRPr/>
          </a:p>
        </p:txBody>
      </p:sp>
      <p:sp>
        <p:nvSpPr>
          <p:cNvPr id="21" name="el-1789697830856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7830860-27"/>
          <p:cNvSpPr txBox="1"/>
          <p:nvPr/>
        </p:nvSpPr>
        <p:spPr>
          <a:xfrm>
            <a:off x="5218395" y="3888615"/>
            <a:ext cx="491830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模块三 应用</a:t>
            </a:r>
            <a:endParaRPr/>
          </a:p>
        </p:txBody>
      </p:sp>
      <p:sp>
        <p:nvSpPr>
          <p:cNvPr id="23" name="el-1789697830859-23"/>
          <p:cNvSpPr txBox="1"/>
          <p:nvPr/>
        </p:nvSpPr>
        <p:spPr>
          <a:xfrm>
            <a:off x="5218395" y="4250475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八大旅游场景——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从行程到数据全面扫一遍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：认知的地图。</a:t>
            </a:r>
            <a:endParaRPr/>
          </a:p>
        </p:txBody>
      </p:sp>
      <p:sp>
        <p:nvSpPr>
          <p:cNvPr id="24" name="el-1789697830856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7830861-28"/>
          <p:cNvSpPr txBox="1"/>
          <p:nvPr/>
        </p:nvSpPr>
        <p:spPr>
          <a:xfrm>
            <a:off x="5218395" y="4850548"/>
            <a:ext cx="437551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模块四 实训</a:t>
            </a:r>
            <a:endParaRPr/>
          </a:p>
        </p:txBody>
      </p:sp>
      <p:sp>
        <p:nvSpPr>
          <p:cNvPr id="26" name="el-1789697830859-24"/>
          <p:cNvSpPr txBox="1"/>
          <p:nvPr/>
        </p:nvSpPr>
        <p:spPr>
          <a:xfrm>
            <a:off x="5218395" y="5212408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八件真实交付物——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作品集从无到有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：能力的证据。</a:t>
            </a:r>
            <a:endParaRPr/>
          </a:p>
        </p:txBody>
      </p:sp>
      <p:sp>
        <p:nvSpPr>
          <p:cNvPr id="27" name="el-178969783084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28" name="el-1789697830848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9" name="el-178969783084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01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015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021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022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10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102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8" name="el-178969783101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这门课给你的三样东西</a:t>
            </a:r>
            <a:endParaRPr/>
          </a:p>
        </p:txBody>
      </p:sp>
      <p:sp>
        <p:nvSpPr>
          <p:cNvPr id="9" name="el-1789697831020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作品集里的真实交付物</a:t>
            </a:r>
            <a:endParaRPr/>
          </a:p>
        </p:txBody>
      </p:sp>
      <p:sp>
        <p:nvSpPr>
          <p:cNvPr id="10" name="el-1789697831020-11"/>
          <p:cNvSpPr txBox="1"/>
          <p:nvPr/>
        </p:nvSpPr>
        <p:spPr>
          <a:xfrm>
            <a:off x="685629" y="2898412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10件</a:t>
            </a:r>
            <a:endParaRPr/>
          </a:p>
        </p:txBody>
      </p:sp>
      <p:sp>
        <p:nvSpPr>
          <p:cNvPr id="11" name="el-1789697831019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从行程方案到数据报告——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每一件都真实发布或真实演练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：这是你与同龄人的分水岭。</a:t>
            </a:r>
            <a:endParaRPr/>
          </a:p>
        </p:txBody>
      </p:sp>
      <p:sp>
        <p:nvSpPr>
          <p:cNvPr id="12" name="el-1789697831022-14"/>
          <p:cNvSpPr txBox="1"/>
          <p:nvPr/>
        </p:nvSpPr>
        <p:spPr>
          <a:xfrm>
            <a:off x="4627993" y="2226025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一套方法</a:t>
            </a:r>
            <a:endParaRPr/>
          </a:p>
        </p:txBody>
      </p:sp>
      <p:sp>
        <p:nvSpPr>
          <p:cNvPr id="13" name="el-1789697831026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人机协同的工作流</a:t>
            </a:r>
            <a:endParaRPr/>
          </a:p>
        </p:txBody>
      </p:sp>
      <p:sp>
        <p:nvSpPr>
          <p:cNvPr id="14" name="el-1789697831025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需求-工具-核验的肌肉记忆——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工具会换方法不过时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：带走的是骨架。</a:t>
            </a:r>
            <a:endParaRPr/>
          </a:p>
        </p:txBody>
      </p:sp>
      <p:sp>
        <p:nvSpPr>
          <p:cNvPr id="15" name="el-1789697831023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一张地图</a:t>
            </a:r>
            <a:endParaRPr/>
          </a:p>
        </p:txBody>
      </p:sp>
      <p:sp>
        <p:nvSpPr>
          <p:cNvPr id="16" name="el-1789697831026-21"/>
          <p:cNvSpPr txBox="1"/>
          <p:nvPr/>
        </p:nvSpPr>
        <p:spPr>
          <a:xfrm>
            <a:off x="6075431" y="341516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行业全景与自我定位</a:t>
            </a:r>
            <a:endParaRPr/>
          </a:p>
        </p:txBody>
      </p:sp>
      <p:sp>
        <p:nvSpPr>
          <p:cNvPr id="17" name="el-1789697831025-18"/>
          <p:cNvSpPr txBox="1"/>
          <p:nvPr/>
        </p:nvSpPr>
        <p:spPr>
          <a:xfrm>
            <a:off x="6075431" y="3767499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知道行业往哪、自己在哪——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选择权来自看清路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：不再随波逐流。</a:t>
            </a:r>
            <a:endParaRPr/>
          </a:p>
        </p:txBody>
      </p:sp>
      <p:sp>
        <p:nvSpPr>
          <p:cNvPr id="18" name="el-1789697831023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一种姿势</a:t>
            </a:r>
            <a:endParaRPr/>
          </a:p>
        </p:txBody>
      </p:sp>
      <p:sp>
        <p:nvSpPr>
          <p:cNvPr id="19" name="el-1789697831026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面对变化的学习力</a:t>
            </a:r>
            <a:endParaRPr/>
          </a:p>
        </p:txBody>
      </p:sp>
      <p:sp>
        <p:nvSpPr>
          <p:cNvPr id="20" name="el-1789697831026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新工具来了先试再说——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把陌生变成熟悉的能力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：最贵的底层资产。</a:t>
            </a:r>
            <a:endParaRPr/>
          </a:p>
        </p:txBody>
      </p:sp>
      <p:sp>
        <p:nvSpPr>
          <p:cNvPr id="21" name="el-178969783101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22" name="el-1789697831014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101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04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3104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31049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049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1043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31039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310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3104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0" name="el-178969783103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一课到底：数字人的三次相遇</a:t>
            </a:r>
            <a:endParaRPr/>
          </a:p>
        </p:txBody>
      </p:sp>
      <p:sp>
        <p:nvSpPr>
          <p:cNvPr id="11" name="el-1789697831041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课程闭环</a:t>
            </a:r>
            <a:endParaRPr/>
          </a:p>
        </p:txBody>
      </p:sp>
      <p:sp>
        <p:nvSpPr>
          <p:cNvPr id="12" name="el-1789697831041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任务：同一个「数字人」在三个模块里的三次相遇</a:t>
            </a:r>
            <a:endParaRPr/>
          </a:p>
        </p:txBody>
      </p:sp>
      <p:sp>
        <p:nvSpPr>
          <p:cNvPr id="13" name="el-1789697831045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路径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认知其原理-实操其制作-研判其未来</a:t>
            </a:r>
            <a:endParaRPr/>
          </a:p>
        </p:txBody>
      </p:sp>
      <p:sp>
        <p:nvSpPr>
          <p:cNvPr id="14" name="el-1789697831045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闭环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从「是什么」到「怎么做」到「会怎样」</a:t>
            </a:r>
            <a:endParaRPr/>
          </a:p>
        </p:txBody>
      </p:sp>
      <p:sp>
        <p:nvSpPr>
          <p:cNvPr id="15" name="el-1789697831050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16" name="el-1789697831048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一门好课的闭环——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心里种草、手上长茧、眼里有势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：认知实训展望缺一不可。</a:t>
            </a:r>
            <a:endParaRPr/>
          </a:p>
        </p:txBody>
      </p:sp>
      <p:sp>
        <p:nvSpPr>
          <p:cNvPr id="17" name="el-1789697831050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54405C"/>
                </a:solidFill>
                <a:latin typeface="SimHei"/>
                <a:ea typeface="SimHei"/>
                <a:cs typeface="SimHei"/>
              </a:rPr>
              <a:t>验证</a:t>
            </a:r>
            <a:endParaRPr/>
          </a:p>
        </p:txBody>
      </p:sp>
      <p:sp>
        <p:nvSpPr>
          <p:cNvPr id="18" name="el-1789697831048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三次相遇层层加深——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这就是螺旋式课程设计的用意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：你身在其中可能没察觉。</a:t>
            </a:r>
            <a:endParaRPr/>
          </a:p>
        </p:txBody>
      </p:sp>
      <p:sp>
        <p:nvSpPr>
          <p:cNvPr id="19" name="el-1789697831050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迁移</a:t>
            </a:r>
            <a:endParaRPr/>
          </a:p>
        </p:txBody>
      </p:sp>
      <p:sp>
        <p:nvSpPr>
          <p:cNvPr id="20" name="el-1789697831048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若只停留在认知——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知道原理却从未上手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：这种遗憾在模块四被课程强行补上。</a:t>
            </a:r>
            <a:endParaRPr/>
          </a:p>
        </p:txBody>
      </p:sp>
      <p:sp>
        <p:nvSpPr>
          <p:cNvPr id="21" name="el-178969783103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22" name="el-1789697831038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10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sp>
        <p:nvSpPr>
          <p:cNvPr id="24" name="el-1789697831049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831049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831050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83104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模块三（认知）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：数字人是什么、能做什么——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技术原理与行业案例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：第一次相遇在心里种了草。</a:t>
            </a:r>
            <a:endParaRPr/>
          </a:p>
        </p:txBody>
      </p:sp>
      <p:sp>
        <p:nvSpPr>
          <p:cNvPr id="28" name="el-1789697831047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模块四（实训）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：亲手造一位并让她上岗——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五步流水线加三关验收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：第二次相遇手上有了茧。</a:t>
            </a:r>
            <a:endParaRPr/>
          </a:p>
        </p:txBody>
      </p:sp>
      <p:sp>
        <p:nvSpPr>
          <p:cNvPr id="29" name="el-178969783104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模块五（展望）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：看她从30万跌到3000元——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价格曲线与岗位变迁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：第三次相遇眼里有了势。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20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31211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312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120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6" name="el-17896978312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结课之后：怎么继续学</a:t>
            </a:r>
            <a:endParaRPr/>
          </a:p>
        </p:txBody>
      </p:sp>
      <p:sp>
        <p:nvSpPr>
          <p:cNvPr id="7" name="el-1789697831209-12"/>
          <p:cNvSpPr txBox="1"/>
          <p:nvPr/>
        </p:nvSpPr>
        <p:spPr>
          <a:xfrm>
            <a:off x="685629" y="2451890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保持手感 · 每周一件</a:t>
            </a:r>
            <a:endParaRPr/>
          </a:p>
        </p:txBody>
      </p:sp>
      <p:sp>
        <p:nvSpPr>
          <p:cNvPr id="8" name="el-1789697831207-7"/>
          <p:cNvSpPr txBox="1"/>
          <p:nvPr/>
        </p:nvSpPr>
        <p:spPr>
          <a:xfrm>
            <a:off x="685629" y="2851840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小工具小作品不断线——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手生了再捡起要十倍时间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：频率比强度重要。</a:t>
            </a:r>
            <a:endParaRPr/>
          </a:p>
        </p:txBody>
      </p:sp>
      <p:sp>
        <p:nvSpPr>
          <p:cNvPr id="9" name="el-1789697831209-13"/>
          <p:cNvSpPr txBox="1"/>
          <p:nvPr/>
        </p:nvSpPr>
        <p:spPr>
          <a:xfrm>
            <a:off x="685629" y="3531517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追新有度 · 每月一验</a:t>
            </a:r>
            <a:endParaRPr/>
          </a:p>
        </p:txBody>
      </p:sp>
      <p:sp>
        <p:nvSpPr>
          <p:cNvPr id="10" name="el-1789697831207-8"/>
          <p:cNvSpPr txBox="1"/>
          <p:nvPr/>
        </p:nvSpPr>
        <p:spPr>
          <a:xfrm>
            <a:off x="685629" y="3931467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新工具新模型月月有——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用三级研判过滤噪音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：大部分与你无关。</a:t>
            </a:r>
            <a:endParaRPr/>
          </a:p>
        </p:txBody>
      </p:sp>
      <p:sp>
        <p:nvSpPr>
          <p:cNvPr id="11" name="el-1789697831209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输出倒逼 · 每季一评</a:t>
            </a:r>
            <a:endParaRPr/>
          </a:p>
        </p:txBody>
      </p:sp>
      <p:sp>
        <p:nvSpPr>
          <p:cNvPr id="12" name="el-1789697831208-9"/>
          <p:cNvSpPr txBox="1"/>
          <p:nvPr/>
        </p:nvSpPr>
        <p:spPr>
          <a:xfrm>
            <a:off x="685629" y="4671255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写复盘发作品攒口碑——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输出是最好的学习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：教是学的最高形式。</a:t>
            </a:r>
            <a:endParaRPr/>
          </a:p>
        </p:txBody>
      </p:sp>
      <p:sp>
        <p:nvSpPr>
          <p:cNvPr id="13" name="el-1789697831212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54405C"/>
                </a:solidFill>
                <a:latin typeface="SimHei"/>
                <a:ea typeface="SimHei"/>
                <a:cs typeface="SimHei"/>
              </a:rPr>
              <a:t>终身学习节奏单</a:t>
            </a:r>
            <a:endParaRPr/>
          </a:p>
        </p:txBody>
      </p:sp>
      <p:sp>
        <p:nvSpPr>
          <p:cNvPr id="14" name="el-1789697831213-17"/>
          <p:cNvSpPr txBox="1"/>
          <p:nvPr/>
        </p:nvSpPr>
        <p:spPr>
          <a:xfrm>
            <a:off x="7675231" y="2913737"/>
            <a:ext cx="163211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每周一件小作品？</a:t>
            </a:r>
            <a:endParaRPr/>
          </a:p>
        </p:txBody>
      </p:sp>
      <p:sp>
        <p:nvSpPr>
          <p:cNvPr id="15" name="el-1789697831213-18"/>
          <p:cNvSpPr txBox="1"/>
          <p:nvPr/>
        </p:nvSpPr>
        <p:spPr>
          <a:xfrm>
            <a:off x="7675231" y="3257444"/>
            <a:ext cx="20084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每月一次新工具研判？</a:t>
            </a:r>
            <a:endParaRPr/>
          </a:p>
        </p:txBody>
      </p:sp>
      <p:sp>
        <p:nvSpPr>
          <p:cNvPr id="16" name="el-1789697831213-19"/>
          <p:cNvSpPr txBox="1"/>
          <p:nvPr/>
        </p:nvSpPr>
        <p:spPr>
          <a:xfrm>
            <a:off x="7675231" y="3601151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每季度一篇公开复盘？——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三个问号变成三个习惯</a:t>
            </a:r>
            <a:endParaRPr/>
          </a:p>
        </p:txBody>
      </p:sp>
      <p:sp>
        <p:nvSpPr>
          <p:cNvPr id="17" name="el-1789697831208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课程教的是启动——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续航靠你自己的节奏单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：把三个问号变成三个习惯。</a:t>
            </a:r>
            <a:endParaRPr/>
          </a:p>
        </p:txBody>
      </p:sp>
      <p:sp>
        <p:nvSpPr>
          <p:cNvPr id="18" name="el-17896978312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9" name="el-1789697831204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0" name="el-17896978312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22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228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225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2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3122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7" name="el-178969783122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毕业那天：两种姿态</a:t>
            </a:r>
            <a:endParaRPr/>
          </a:p>
        </p:txBody>
      </p:sp>
      <p:sp>
        <p:nvSpPr>
          <p:cNvPr id="8" name="el-1789697831230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封箱式 · 课程已结束</a:t>
            </a:r>
            <a:endParaRPr/>
          </a:p>
        </p:txBody>
      </p:sp>
      <p:sp>
        <p:nvSpPr>
          <p:cNvPr id="9" name="el-1789697831230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"终于考完了"</a:t>
            </a:r>
            <a:endParaRPr/>
          </a:p>
        </p:txBody>
      </p:sp>
      <p:sp>
        <p:nvSpPr>
          <p:cNvPr id="10" name="el-1789697831229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书一合、群一退、工具一卸——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一年所学半年折旧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：毕业照里的自己是巅峰。</a:t>
            </a:r>
            <a:endParaRPr/>
          </a:p>
        </p:txBody>
      </p:sp>
      <p:sp>
        <p:nvSpPr>
          <p:cNvPr id="11" name="el-1789697831231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启航式 · 学习刚开始</a:t>
            </a:r>
            <a:endParaRPr/>
          </a:p>
        </p:txBody>
      </p:sp>
      <p:sp>
        <p:nvSpPr>
          <p:cNvPr id="12" name="el-1789697831231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"刚好会用了"</a:t>
            </a:r>
            <a:endParaRPr/>
          </a:p>
        </p:txBody>
      </p:sp>
      <p:sp>
        <p:nvSpPr>
          <p:cNvPr id="13" name="el-1789697831230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作品集在更新、信源在追踪、复盘在继续——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复利曲线刚刚抬头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：最好的作品永远是下一个。</a:t>
            </a:r>
            <a:endParaRPr/>
          </a:p>
        </p:txBody>
      </p:sp>
      <p:sp>
        <p:nvSpPr>
          <p:cNvPr id="14" name="el-1789697831224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课程有结课——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成长没有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：愿你的曲线从这门课开始抬头，永不回落。</a:t>
            </a:r>
            <a:endParaRPr/>
          </a:p>
        </p:txBody>
      </p:sp>
      <p:sp>
        <p:nvSpPr>
          <p:cNvPr id="15" name="el-178969783122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6" name="el-1789697831225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7" name="el-178969783122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38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380-8"/>
          <p:cNvCxnSpPr/>
          <p:nvPr/>
        </p:nvCxnSpPr>
        <p:spPr>
          <a:xfrm>
            <a:off x="704674" y="1949869"/>
            <a:ext cx="914" cy="108736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379-4"/>
          <p:cNvCxnSpPr/>
          <p:nvPr/>
        </p:nvCxnSpPr>
        <p:spPr>
          <a:xfrm>
            <a:off x="685629" y="506079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3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31382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7" name="el-178969783137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最后一辩：学旅游还有前途吗</a:t>
            </a:r>
            <a:endParaRPr/>
          </a:p>
        </p:txBody>
      </p:sp>
      <p:sp>
        <p:nvSpPr>
          <p:cNvPr id="8" name="el-1789697831382-11"/>
          <p:cNvSpPr txBox="1"/>
          <p:nvPr/>
        </p:nvSpPr>
        <p:spPr>
          <a:xfrm>
            <a:off x="952262" y="1949869"/>
            <a:ext cx="10551062" cy="744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924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亲戚说「旅游就是伺候人」、热搜说「AI淘汰文科生」、而你刚拿了一年的作品集——这场辩论，为你自己而辩。</a:t>
            </a:r>
            <a:endParaRPr/>
          </a:p>
        </p:txBody>
      </p:sp>
      <p:sp>
        <p:nvSpPr>
          <p:cNvPr id="9" name="el-1789697831382-12"/>
          <p:cNvSpPr txBox="1"/>
          <p:nvPr/>
        </p:nvSpPr>
        <p:spPr>
          <a:xfrm>
            <a:off x="952262" y="2789645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7831387-19"/>
          <p:cNvSpPr txBox="1"/>
          <p:nvPr/>
        </p:nvSpPr>
        <p:spPr>
          <a:xfrm>
            <a:off x="685629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有途派</a:t>
            </a:r>
            <a:endParaRPr/>
          </a:p>
        </p:txBody>
      </p:sp>
      <p:sp>
        <p:nvSpPr>
          <p:cNvPr id="11" name="el-1789697831388-23"/>
          <p:cNvSpPr txBox="1"/>
          <p:nvPr/>
        </p:nvSpPr>
        <p:spPr>
          <a:xfrm>
            <a:off x="5911761" y="3884747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7831388-24"/>
          <p:cNvSpPr txBox="1"/>
          <p:nvPr/>
        </p:nvSpPr>
        <p:spPr>
          <a:xfrm>
            <a:off x="6522994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质疑派</a:t>
            </a:r>
            <a:endParaRPr/>
          </a:p>
        </p:txBody>
      </p:sp>
      <p:sp>
        <p:nvSpPr>
          <p:cNvPr id="13" name="el-1789697831378-2"/>
          <p:cNvSpPr txBox="1"/>
          <p:nvPr/>
        </p:nvSpPr>
        <p:spPr>
          <a:xfrm>
            <a:off x="685629" y="5236958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辩论规则：请用</a:t>
            </a: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这一年的真实作品和数据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作论据——</a:t>
            </a: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说服你自己，再说服那个提问的亲戚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这是结业前的最后一次思辨。</a:t>
            </a:r>
            <a:endParaRPr/>
          </a:p>
        </p:txBody>
      </p:sp>
      <p:sp>
        <p:nvSpPr>
          <p:cNvPr id="14" name="el-178969783137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5" name="el-1789697831379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6" name="el-178969783137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7831387-20"/>
          <p:cNvSpPr/>
          <p:nvPr/>
        </p:nvSpPr>
        <p:spPr>
          <a:xfrm>
            <a:off x="685629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7831387-21"/>
          <p:cNvSpPr/>
          <p:nvPr/>
        </p:nvSpPr>
        <p:spPr>
          <a:xfrm>
            <a:off x="685629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7831388-22"/>
          <p:cNvSpPr/>
          <p:nvPr/>
        </p:nvSpPr>
        <p:spPr>
          <a:xfrm>
            <a:off x="685629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7831388-25"/>
          <p:cNvSpPr/>
          <p:nvPr/>
        </p:nvSpPr>
        <p:spPr>
          <a:xfrm>
            <a:off x="6522994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7831389-26"/>
          <p:cNvSpPr/>
          <p:nvPr/>
        </p:nvSpPr>
        <p:spPr>
          <a:xfrm>
            <a:off x="6522994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7831389-27"/>
          <p:cNvSpPr/>
          <p:nvPr/>
        </p:nvSpPr>
        <p:spPr>
          <a:xfrm>
            <a:off x="6522994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7831384-13"/>
          <p:cNvSpPr txBox="1"/>
          <p:nvPr/>
        </p:nvSpPr>
        <p:spPr>
          <a:xfrm>
            <a:off x="857036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旅游是永恒需求——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人永远想看远方</a:t>
            </a:r>
            <a:endParaRPr/>
          </a:p>
        </p:txBody>
      </p:sp>
      <p:sp>
        <p:nvSpPr>
          <p:cNvPr id="24" name="el-1789697831385-14"/>
          <p:cNvSpPr txBox="1"/>
          <p:nvPr/>
        </p:nvSpPr>
        <p:spPr>
          <a:xfrm>
            <a:off x="857036" y="408472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复合人才最稀缺——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懂场景的AI人没几个</a:t>
            </a:r>
            <a:endParaRPr/>
          </a:p>
        </p:txBody>
      </p:sp>
      <p:sp>
        <p:nvSpPr>
          <p:cNvPr id="25" name="el-1789697831385-15"/>
          <p:cNvSpPr txBox="1"/>
          <p:nvPr/>
        </p:nvSpPr>
        <p:spPr>
          <a:xfrm>
            <a:off x="857036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这一年我做到了——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作品集就是证据</a:t>
            </a:r>
            <a:endParaRPr/>
          </a:p>
        </p:txBody>
      </p:sp>
      <p:sp>
        <p:nvSpPr>
          <p:cNvPr id="26" name="el-1789697831386-16"/>
          <p:cNvSpPr txBox="1"/>
          <p:nvPr/>
        </p:nvSpPr>
        <p:spPr>
          <a:xfrm>
            <a:off x="6694401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行业门槛低收入低——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情怀喂不饱房租</a:t>
            </a:r>
            <a:endParaRPr/>
          </a:p>
        </p:txBody>
      </p:sp>
      <p:sp>
        <p:nvSpPr>
          <p:cNvPr id="27" name="el-1789697831386-17"/>
          <p:cNvSpPr txBox="1"/>
          <p:nvPr/>
        </p:nvSpPr>
        <p:spPr>
          <a:xfrm>
            <a:off x="6694401" y="408472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AI冲击最先波及——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标准服务岗在萎缩</a:t>
            </a:r>
            <a:endParaRPr/>
          </a:p>
        </p:txBody>
      </p:sp>
      <p:sp>
        <p:nvSpPr>
          <p:cNvPr id="28" name="el-1789697831387-18"/>
          <p:cNvSpPr txBox="1"/>
          <p:nvPr/>
        </p:nvSpPr>
        <p:spPr>
          <a:xfrm>
            <a:off x="6694401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一年课程太浅——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会点工具不算专业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40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31402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313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140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6" name="el-17896978314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学术底线：三条铁律</a:t>
            </a:r>
            <a:endParaRPr/>
          </a:p>
        </p:txBody>
      </p:sp>
      <p:sp>
        <p:nvSpPr>
          <p:cNvPr id="7" name="el-1789697831404-10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一条底线</a:t>
            </a:r>
            <a:endParaRPr/>
          </a:p>
        </p:txBody>
      </p:sp>
      <p:sp>
        <p:nvSpPr>
          <p:cNvPr id="8" name="el-1789697831404-11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比技能更贵</a:t>
            </a:r>
            <a:endParaRPr/>
          </a:p>
        </p:txBody>
      </p:sp>
      <p:sp>
        <p:nvSpPr>
          <p:cNvPr id="9" name="el-1789697831405-12"/>
          <p:cNvSpPr txBox="1"/>
          <p:nvPr/>
        </p:nvSpPr>
        <p:spPr>
          <a:xfrm>
            <a:off x="8227543" y="3651889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学术诚信是信用账户的第一笔存款——</a:t>
            </a:r>
            <a:endParaRPr/>
          </a:p>
        </p:txBody>
      </p:sp>
      <p:sp>
        <p:nvSpPr>
          <p:cNvPr id="10" name="el-1789697831405-13"/>
          <p:cNvSpPr txBox="1"/>
          <p:nvPr/>
        </p:nvSpPr>
        <p:spPr>
          <a:xfrm>
            <a:off x="8227543" y="4373822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工作后它叫职业操守。</a:t>
            </a:r>
            <a:endParaRPr/>
          </a:p>
        </p:txBody>
      </p:sp>
      <p:sp>
        <p:nvSpPr>
          <p:cNvPr id="11" name="el-178969783140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2" name="el-1789697831400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3" name="el-17896978314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7831402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7831406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7831406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7831406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7831406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7831407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7831407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诚实</a:t>
            </a:r>
            <a:endParaRPr/>
          </a:p>
        </p:txBody>
      </p:sp>
      <p:sp>
        <p:nvSpPr>
          <p:cNvPr id="21" name="el-1789697831408-20"/>
          <p:cNvSpPr txBox="1"/>
          <p:nvPr/>
        </p:nvSpPr>
        <p:spPr>
          <a:xfrm>
            <a:off x="1180805" y="2441177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AI辅助必须声明</a:t>
            </a:r>
            <a:endParaRPr/>
          </a:p>
        </p:txBody>
      </p:sp>
      <p:sp>
        <p:nvSpPr>
          <p:cNvPr id="22" name="el-1789697831408-21"/>
          <p:cNvSpPr txBox="1"/>
          <p:nvPr/>
        </p:nvSpPr>
        <p:spPr>
          <a:xfrm>
            <a:off x="1180805" y="2774469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论文作业标注AI参与环节与比例——学术诚信是职业信用的起点</a:t>
            </a:r>
            <a:endParaRPr/>
          </a:p>
        </p:txBody>
      </p:sp>
      <p:sp>
        <p:nvSpPr>
          <p:cNvPr id="23" name="el-1789697831408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原创</a:t>
            </a:r>
            <a:endParaRPr/>
          </a:p>
        </p:txBody>
      </p:sp>
      <p:sp>
        <p:nvSpPr>
          <p:cNvPr id="24" name="el-1789697831408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核心观点自己写</a:t>
            </a:r>
            <a:endParaRPr/>
          </a:p>
        </p:txBody>
      </p:sp>
      <p:sp>
        <p:nvSpPr>
          <p:cNvPr id="25" name="el-1789697831408-24"/>
          <p:cNvSpPr txBox="1"/>
          <p:nvPr/>
        </p:nvSpPr>
        <p:spPr>
          <a:xfrm>
            <a:off x="1180805" y="3898138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AI可搭架子不能替你思考——署名的每个字都要认账</a:t>
            </a:r>
            <a:endParaRPr/>
          </a:p>
        </p:txBody>
      </p:sp>
      <p:sp>
        <p:nvSpPr>
          <p:cNvPr id="26" name="el-1789697831409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溯源</a:t>
            </a:r>
            <a:endParaRPr/>
          </a:p>
        </p:txBody>
      </p:sp>
      <p:sp>
        <p:nvSpPr>
          <p:cNvPr id="27" name="el-1789697831409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引用数据留出处</a:t>
            </a:r>
            <a:endParaRPr/>
          </a:p>
        </p:txBody>
      </p:sp>
      <p:sp>
        <p:nvSpPr>
          <p:cNvPr id="28" name="el-1789697831409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转述需查原文、数据要溯源——误传一次信用清零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55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558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561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561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1562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31562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315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3156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0" name="el-17896978315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带走的清单：毕业前六件事</a:t>
            </a:r>
            <a:endParaRPr/>
          </a:p>
        </p:txBody>
      </p:sp>
      <p:sp>
        <p:nvSpPr>
          <p:cNvPr id="11" name="el-1789697831557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离开校园之前，六件事按序做：</a:t>
            </a:r>
            <a:endParaRPr/>
          </a:p>
        </p:txBody>
      </p:sp>
      <p:sp>
        <p:nvSpPr>
          <p:cNvPr id="12" name="el-1789697831564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7831567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整作品集</a:t>
            </a:r>
            <a:endParaRPr/>
          </a:p>
        </p:txBody>
      </p:sp>
      <p:sp>
        <p:nvSpPr>
          <p:cNvPr id="14" name="el-1789697831568-21"/>
          <p:cNvSpPr txBox="1"/>
          <p:nvPr/>
        </p:nvSpPr>
        <p:spPr>
          <a:xfrm>
            <a:off x="2228293" y="329910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十件真品按岗位方向重新排版</a:t>
            </a:r>
            <a:endParaRPr/>
          </a:p>
        </p:txBody>
      </p:sp>
      <p:sp>
        <p:nvSpPr>
          <p:cNvPr id="15" name="el-1789697831564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7831568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留作品底</a:t>
            </a:r>
            <a:endParaRPr/>
          </a:p>
        </p:txBody>
      </p:sp>
      <p:sp>
        <p:nvSpPr>
          <p:cNvPr id="17" name="el-1789697831568-23"/>
          <p:cNvSpPr txBox="1"/>
          <p:nvPr/>
        </p:nvSpPr>
        <p:spPr>
          <a:xfrm>
            <a:off x="222829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所有过程文件云盘备份双份</a:t>
            </a:r>
            <a:endParaRPr/>
          </a:p>
        </p:txBody>
      </p:sp>
      <p:sp>
        <p:nvSpPr>
          <p:cNvPr id="18" name="el-1789697831564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7831568-24"/>
          <p:cNvSpPr txBox="1"/>
          <p:nvPr/>
        </p:nvSpPr>
        <p:spPr>
          <a:xfrm>
            <a:off x="1256986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固化信源</a:t>
            </a:r>
            <a:endParaRPr/>
          </a:p>
        </p:txBody>
      </p:sp>
      <p:sp>
        <p:nvSpPr>
          <p:cNvPr id="20" name="el-1789697831568-25"/>
          <p:cNvSpPr txBox="1"/>
          <p:nvPr/>
        </p:nvSpPr>
        <p:spPr>
          <a:xfrm>
            <a:off x="2228293" y="453704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财报招标岗位三个信源存书签</a:t>
            </a:r>
            <a:endParaRPr/>
          </a:p>
        </p:txBody>
      </p:sp>
      <p:sp>
        <p:nvSpPr>
          <p:cNvPr id="21" name="el-1789697831564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7831568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拆那封信</a:t>
            </a:r>
            <a:endParaRPr/>
          </a:p>
        </p:txBody>
      </p:sp>
      <p:sp>
        <p:nvSpPr>
          <p:cNvPr id="23" name="el-1789697831568-27"/>
          <p:cNvSpPr txBox="1"/>
          <p:nvPr/>
        </p:nvSpPr>
        <p:spPr>
          <a:xfrm>
            <a:off x="7979955" y="3299106"/>
            <a:ext cx="265981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模块五写给自己五年后的信收好</a:t>
            </a:r>
            <a:endParaRPr/>
          </a:p>
        </p:txBody>
      </p:sp>
      <p:sp>
        <p:nvSpPr>
          <p:cNvPr id="24" name="el-1789697831564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7831569-28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写篇复盘</a:t>
            </a:r>
            <a:endParaRPr/>
          </a:p>
        </p:txBody>
      </p:sp>
      <p:sp>
        <p:nvSpPr>
          <p:cNvPr id="26" name="el-1789697831569-29"/>
          <p:cNvSpPr txBox="1"/>
          <p:nvPr/>
        </p:nvSpPr>
        <p:spPr>
          <a:xfrm>
            <a:off x="7979955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这一年的学习复盘公开发表</a:t>
            </a:r>
            <a:endParaRPr/>
          </a:p>
        </p:txBody>
      </p:sp>
      <p:sp>
        <p:nvSpPr>
          <p:cNvPr id="27" name="el-1789697831565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7831569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道一声谢</a:t>
            </a:r>
            <a:endParaRPr/>
          </a:p>
        </p:txBody>
      </p:sp>
      <p:sp>
        <p:nvSpPr>
          <p:cNvPr id="29" name="el-1789697831569-31"/>
          <p:cNvSpPr txBox="1"/>
          <p:nvPr/>
        </p:nvSpPr>
        <p:spPr>
          <a:xfrm>
            <a:off x="7979955" y="453704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给帮过你的老师同学说声谢谢</a:t>
            </a:r>
            <a:endParaRPr/>
          </a:p>
        </p:txBody>
      </p:sp>
      <p:sp>
        <p:nvSpPr>
          <p:cNvPr id="30" name="el-1789697831557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31" name="el-1789697831557-5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32" name="el-1789697831558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58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586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583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1589-20"/>
          <p:cNvSpPr/>
          <p:nvPr/>
        </p:nvSpPr>
        <p:spPr>
          <a:xfrm>
            <a:off x="685629" y="3889508"/>
            <a:ext cx="117143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831586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1589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7831585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78315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7831584-8"/>
          <p:cNvSpPr txBox="1"/>
          <p:nvPr/>
        </p:nvSpPr>
        <p:spPr>
          <a:xfrm>
            <a:off x="1237940" y="457943"/>
            <a:ext cx="455884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FINAL HOMEWORK</a:t>
            </a:r>
            <a:endParaRPr/>
          </a:p>
        </p:txBody>
      </p:sp>
      <p:sp>
        <p:nvSpPr>
          <p:cNvPr id="11" name="el-17896978315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最后的作业：写给学弟学妹</a:t>
            </a:r>
            <a:endParaRPr/>
          </a:p>
        </p:txBody>
      </p:sp>
      <p:sp>
        <p:nvSpPr>
          <p:cNvPr id="12" name="el-1789697831585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7831587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7831588-16"/>
          <p:cNvSpPr txBox="1"/>
          <p:nvPr/>
        </p:nvSpPr>
        <p:spPr>
          <a:xfrm>
            <a:off x="1966570" y="2173651"/>
            <a:ext cx="47394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如果重来一次，这门课你会怎么学？哪里会走弯路？</a:t>
            </a:r>
            <a:endParaRPr/>
          </a:p>
        </p:txBody>
      </p:sp>
      <p:sp>
        <p:nvSpPr>
          <p:cNvPr id="15" name="el-1789697831588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7831588-18"/>
          <p:cNvSpPr txBox="1"/>
          <p:nvPr/>
        </p:nvSpPr>
        <p:spPr>
          <a:xfrm>
            <a:off x="1966570" y="2674481"/>
            <a:ext cx="53393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五年后你在行业什么位置？那时的你会对今天的你说什么？</a:t>
            </a:r>
            <a:endParaRPr/>
          </a:p>
        </p:txBody>
      </p:sp>
      <p:sp>
        <p:nvSpPr>
          <p:cNvPr id="17" name="el-1789697831585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7831588-19"/>
          <p:cNvSpPr txBox="1"/>
          <p:nvPr/>
        </p:nvSpPr>
        <p:spPr>
          <a:xfrm>
            <a:off x="818945" y="3918076"/>
            <a:ext cx="11647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课程推荐信</a:t>
            </a:r>
            <a:endParaRPr/>
          </a:p>
        </p:txBody>
      </p:sp>
      <p:sp>
        <p:nvSpPr>
          <p:cNvPr id="19" name="el-1789697831591-23"/>
          <p:cNvSpPr txBox="1"/>
          <p:nvPr/>
        </p:nvSpPr>
        <p:spPr>
          <a:xfrm>
            <a:off x="2066557" y="3899031"/>
            <a:ext cx="71087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以过来人身份写500字课程推荐：三个最值收获、两个最大坑、一条最重要的建议</a:t>
            </a:r>
            <a:endParaRPr/>
          </a:p>
        </p:txBody>
      </p:sp>
      <p:sp>
        <p:nvSpPr>
          <p:cNvPr id="20" name="el-1789697831591-24"/>
          <p:cNvSpPr txBox="1"/>
          <p:nvPr/>
        </p:nvSpPr>
        <p:spPr>
          <a:xfrm>
            <a:off x="2066557" y="4241845"/>
            <a:ext cx="69059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将编入下一届课程导论页</a:t>
            </a:r>
            <a:endParaRPr/>
          </a:p>
        </p:txBody>
      </p:sp>
      <p:sp>
        <p:nvSpPr>
          <p:cNvPr id="21" name="el-1789697831589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五年规划</a:t>
            </a:r>
            <a:endParaRPr/>
          </a:p>
        </p:txBody>
      </p:sp>
      <p:sp>
        <p:nvSpPr>
          <p:cNvPr id="22" name="el-1789697831592-25"/>
          <p:cNvSpPr txBox="1"/>
          <p:nvPr/>
        </p:nvSpPr>
        <p:spPr>
          <a:xfrm>
            <a:off x="1885627" y="4670363"/>
            <a:ext cx="71168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制定个人五年路线图：扎根-补短-定型-放大-分岔五阶段，各配一个可验证里程碑</a:t>
            </a:r>
            <a:endParaRPr/>
          </a:p>
        </p:txBody>
      </p:sp>
      <p:sp>
        <p:nvSpPr>
          <p:cNvPr id="23" name="el-1789697831592-26"/>
          <p:cNvSpPr txBox="1"/>
          <p:nvPr/>
        </p:nvSpPr>
        <p:spPr>
          <a:xfrm>
            <a:off x="1885627" y="5013177"/>
            <a:ext cx="68531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一张图一页纸</a:t>
            </a:r>
            <a:endParaRPr/>
          </a:p>
        </p:txBody>
      </p:sp>
      <p:sp>
        <p:nvSpPr>
          <p:cNvPr id="24" name="el-1789697831585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课程平台提交，优秀作品进课程传承册</a:t>
            </a:r>
            <a:endParaRPr/>
          </a:p>
        </p:txBody>
      </p:sp>
      <p:sp>
        <p:nvSpPr>
          <p:cNvPr id="25" name="el-1789697831582-3"/>
          <p:cNvSpPr txBox="1"/>
          <p:nvPr/>
        </p:nvSpPr>
        <p:spPr>
          <a:xfrm>
            <a:off x="685629" y="6228650"/>
            <a:ext cx="383884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FINAL HOMEWORK</a:t>
            </a:r>
            <a:endParaRPr/>
          </a:p>
        </p:txBody>
      </p:sp>
      <p:sp>
        <p:nvSpPr>
          <p:cNvPr id="26" name="el-1789697831582-4"/>
          <p:cNvSpPr txBox="1"/>
          <p:nvPr/>
        </p:nvSpPr>
        <p:spPr>
          <a:xfrm>
            <a:off x="5483392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7" name="el-178969783158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74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31745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31743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1745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831743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1746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7831743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31746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7831739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78317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831742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783173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带走的资源包</a:t>
            </a:r>
            <a:endParaRPr/>
          </a:p>
        </p:txBody>
      </p:sp>
      <p:sp>
        <p:nvSpPr>
          <p:cNvPr id="14" name="el-1789697831744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习惯</a:t>
            </a:r>
            <a:endParaRPr/>
          </a:p>
        </p:txBody>
      </p:sp>
      <p:sp>
        <p:nvSpPr>
          <p:cNvPr id="15" name="el-1789697831750-25"/>
          <p:cNvSpPr txBox="1"/>
          <p:nvPr/>
        </p:nvSpPr>
        <p:spPr>
          <a:xfrm>
            <a:off x="1980705" y="166151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本课程的节奏单</a:t>
            </a:r>
            <a:endParaRPr/>
          </a:p>
        </p:txBody>
      </p:sp>
      <p:sp>
        <p:nvSpPr>
          <p:cNvPr id="16" name="el-1789697831749-21"/>
          <p:cNvSpPr txBox="1"/>
          <p:nvPr/>
        </p:nvSpPr>
        <p:spPr>
          <a:xfrm>
            <a:off x="1980705" y="202337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每周每月每季三件套——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带走就是带走续航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7831745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信源</a:t>
            </a:r>
            <a:endParaRPr/>
          </a:p>
        </p:txBody>
      </p:sp>
      <p:sp>
        <p:nvSpPr>
          <p:cNvPr id="18" name="el-1789697831751-26"/>
          <p:cNvSpPr txBox="1"/>
          <p:nvPr/>
        </p:nvSpPr>
        <p:spPr>
          <a:xfrm>
            <a:off x="1980705" y="2675076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行业硬信源清单</a:t>
            </a:r>
            <a:endParaRPr/>
          </a:p>
        </p:txBody>
      </p:sp>
      <p:sp>
        <p:nvSpPr>
          <p:cNvPr id="19" name="el-1789697831749-22"/>
          <p:cNvSpPr txBox="1"/>
          <p:nvPr/>
        </p:nvSpPr>
        <p:spPr>
          <a:xfrm>
            <a:off x="1980705" y="3036936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财报招标岗位三件套——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信息过滤器已配好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7831745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社群</a:t>
            </a:r>
            <a:endParaRPr/>
          </a:p>
        </p:txBody>
      </p:sp>
      <p:sp>
        <p:nvSpPr>
          <p:cNvPr id="21" name="el-1789697831751-27"/>
          <p:cNvSpPr txBox="1"/>
          <p:nvPr/>
        </p:nvSpPr>
        <p:spPr>
          <a:xfrm>
            <a:off x="1980705" y="3688640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校友与行业圈</a:t>
            </a:r>
            <a:endParaRPr/>
          </a:p>
        </p:txBody>
      </p:sp>
      <p:sp>
        <p:nvSpPr>
          <p:cNvPr id="22" name="el-1789697831750-23"/>
          <p:cNvSpPr txBox="1"/>
          <p:nvPr/>
        </p:nvSpPr>
        <p:spPr>
          <a:xfrm>
            <a:off x="1980705" y="4050500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同学群别退、行业群常看——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人脉是活的信源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7831746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回望</a:t>
            </a:r>
            <a:endParaRPr/>
          </a:p>
        </p:txBody>
      </p:sp>
      <p:sp>
        <p:nvSpPr>
          <p:cNvPr id="24" name="el-1789697831751-28"/>
          <p:cNvSpPr txBox="1"/>
          <p:nvPr/>
        </p:nvSpPr>
        <p:spPr>
          <a:xfrm>
            <a:off x="1980705" y="4702204"/>
            <a:ext cx="30324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这门课的全部讲义</a:t>
            </a:r>
            <a:endParaRPr/>
          </a:p>
        </p:txBody>
      </p:sp>
      <p:sp>
        <p:nvSpPr>
          <p:cNvPr id="25" name="el-1789697831750-24"/>
          <p:cNvSpPr txBox="1"/>
          <p:nvPr/>
        </p:nvSpPr>
        <p:spPr>
          <a:xfrm>
            <a:off x="1980705" y="5064063"/>
            <a:ext cx="341773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26册PPT随时可查——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常回来看看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7831739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资源会过期——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检索的意识和学习的习惯不会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：这是最后一页想说的。</a:t>
            </a:r>
            <a:endParaRPr/>
          </a:p>
        </p:txBody>
      </p:sp>
      <p:sp>
        <p:nvSpPr>
          <p:cNvPr id="27" name="el-1789697831740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7831740-6"/>
          <p:cNvSpPr txBox="1"/>
          <p:nvPr/>
        </p:nvSpPr>
        <p:spPr>
          <a:xfrm>
            <a:off x="518625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9" name="el-178969783174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76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76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76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76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17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1765-7"/>
          <p:cNvSpPr txBox="1"/>
          <p:nvPr/>
        </p:nvSpPr>
        <p:spPr>
          <a:xfrm>
            <a:off x="1237940" y="457943"/>
            <a:ext cx="32462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课程总结 · EPILOGUE</a:t>
            </a:r>
            <a:endParaRPr/>
          </a:p>
        </p:txBody>
      </p:sp>
      <p:sp>
        <p:nvSpPr>
          <p:cNvPr id="8" name="el-17896978317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最后四问，最后四答</a:t>
            </a:r>
            <a:endParaRPr/>
          </a:p>
        </p:txBody>
      </p:sp>
      <p:sp>
        <p:nvSpPr>
          <p:cNvPr id="9" name="el-178969783176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831771-19"/>
          <p:cNvSpPr txBox="1"/>
          <p:nvPr/>
        </p:nvSpPr>
        <p:spPr>
          <a:xfrm>
            <a:off x="1618845" y="1698413"/>
            <a:ext cx="64328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这门课教会你最核心的是什么？</a:t>
            </a:r>
            <a:endParaRPr/>
          </a:p>
        </p:txBody>
      </p:sp>
      <p:sp>
        <p:nvSpPr>
          <p:cNvPr id="11" name="el-1789697831770-15"/>
          <p:cNvSpPr txBox="1"/>
          <p:nvPr/>
        </p:nvSpPr>
        <p:spPr>
          <a:xfrm>
            <a:off x="1618845" y="2117408"/>
            <a:ext cx="664327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人机协同的思维方式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——AI出选项人做判断：这一姿势胜过任何单项技能。</a:t>
            </a:r>
            <a:endParaRPr/>
          </a:p>
        </p:txBody>
      </p:sp>
      <p:sp>
        <p:nvSpPr>
          <p:cNvPr id="12" name="el-178969783176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831771-20"/>
          <p:cNvSpPr txBox="1"/>
          <p:nvPr/>
        </p:nvSpPr>
        <p:spPr>
          <a:xfrm>
            <a:off x="1618845" y="2812559"/>
            <a:ext cx="583662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AI会取代旅游人吗？</a:t>
            </a:r>
            <a:endParaRPr/>
          </a:p>
        </p:txBody>
      </p:sp>
      <p:sp>
        <p:nvSpPr>
          <p:cNvPr id="14" name="el-1789697831770-16"/>
          <p:cNvSpPr txBox="1"/>
          <p:nvPr/>
        </p:nvSpPr>
        <p:spPr>
          <a:xfrm>
            <a:off x="1618845" y="3231554"/>
            <a:ext cx="58947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会用AI的取代不会用的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——责任共情判断是高地：你已在半山腰。</a:t>
            </a:r>
            <a:endParaRPr/>
          </a:p>
        </p:txBody>
      </p:sp>
      <p:sp>
        <p:nvSpPr>
          <p:cNvPr id="15" name="el-178969783176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831772-21"/>
          <p:cNvSpPr txBox="1"/>
          <p:nvPr/>
        </p:nvSpPr>
        <p:spPr>
          <a:xfrm>
            <a:off x="1618845" y="3926706"/>
            <a:ext cx="553368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五年后凭什么立足？</a:t>
            </a:r>
            <a:endParaRPr/>
          </a:p>
        </p:txBody>
      </p:sp>
      <p:sp>
        <p:nvSpPr>
          <p:cNvPr id="17" name="el-1789697831770-17"/>
          <p:cNvSpPr txBox="1"/>
          <p:nvPr/>
        </p:nvSpPr>
        <p:spPr>
          <a:xfrm>
            <a:off x="1618845" y="4345701"/>
            <a:ext cx="574413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业务力这个1加四个0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——作品战果信用三样攒着：复利会说话。</a:t>
            </a:r>
            <a:endParaRPr/>
          </a:p>
        </p:txBody>
      </p:sp>
      <p:sp>
        <p:nvSpPr>
          <p:cNvPr id="18" name="el-178969783176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831772-22"/>
          <p:cNvSpPr txBox="1"/>
          <p:nvPr/>
        </p:nvSpPr>
        <p:spPr>
          <a:xfrm>
            <a:off x="1618845" y="5040852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结课了最想说什么？</a:t>
            </a:r>
            <a:endParaRPr/>
          </a:p>
        </p:txBody>
      </p:sp>
      <p:sp>
        <p:nvSpPr>
          <p:cNvPr id="20" name="el-1789697831771-18"/>
          <p:cNvSpPr txBox="1"/>
          <p:nvPr/>
        </p:nvSpPr>
        <p:spPr>
          <a:xfrm>
            <a:off x="1618845" y="545984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心里种草、手上长茧、眼里有势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——去吧，把远方变成你的日常。</a:t>
            </a:r>
            <a:endParaRPr/>
          </a:p>
        </p:txBody>
      </p:sp>
      <p:sp>
        <p:nvSpPr>
          <p:cNvPr id="21" name="el-1789697831762-3"/>
          <p:cNvSpPr txBox="1"/>
          <p:nvPr/>
        </p:nvSpPr>
        <p:spPr>
          <a:xfrm>
            <a:off x="685629" y="6228650"/>
            <a:ext cx="273201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课程总结 · EPILOGUE</a:t>
            </a:r>
            <a:endParaRPr/>
          </a:p>
        </p:txBody>
      </p:sp>
      <p:sp>
        <p:nvSpPr>
          <p:cNvPr id="22" name="el-1789697831763-4"/>
          <p:cNvSpPr txBox="1"/>
          <p:nvPr/>
        </p:nvSpPr>
        <p:spPr>
          <a:xfrm>
            <a:off x="509460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17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90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904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831908-9"/>
          <p:cNvSpPr txBox="1"/>
          <p:nvPr/>
        </p:nvSpPr>
        <p:spPr>
          <a:xfrm>
            <a:off x="1237940" y="457943"/>
            <a:ext cx="303188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课程结课 · THE END</a:t>
            </a:r>
            <a:endParaRPr/>
          </a:p>
        </p:txBody>
      </p:sp>
      <p:sp>
        <p:nvSpPr>
          <p:cNvPr id="5" name="el-178969783190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结课：人工智能与旅游创新应用</a:t>
            </a:r>
            <a:endParaRPr/>
          </a:p>
        </p:txBody>
      </p:sp>
      <p:sp>
        <p:nvSpPr>
          <p:cNvPr id="6" name="el-1789697831905-4"/>
          <p:cNvSpPr txBox="1"/>
          <p:nvPr/>
        </p:nvSpPr>
        <p:spPr>
          <a:xfrm>
            <a:off x="685629" y="6228650"/>
            <a:ext cx="25520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课程结课 · THE END</a:t>
            </a:r>
            <a:endParaRPr/>
          </a:p>
        </p:txBody>
      </p:sp>
      <p:sp>
        <p:nvSpPr>
          <p:cNvPr id="7" name="el-1789697831905-5"/>
          <p:cNvSpPr txBox="1"/>
          <p:nvPr/>
        </p:nvSpPr>
        <p:spPr>
          <a:xfrm>
            <a:off x="5031960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8" name="el-178969783190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7831906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831910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7831910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831903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54405C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7831908-10"/>
          <p:cNvSpPr txBox="1"/>
          <p:nvPr/>
        </p:nvSpPr>
        <p:spPr>
          <a:xfrm>
            <a:off x="685629" y="2673589"/>
            <a:ext cx="52039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END OF COURSE</a:t>
            </a:r>
            <a:endParaRPr/>
          </a:p>
        </p:txBody>
      </p:sp>
      <p:sp>
        <p:nvSpPr>
          <p:cNvPr id="14" name="el-1789697831908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结课不是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结束</a:t>
            </a:r>
            <a:endParaRPr/>
          </a:p>
        </p:txBody>
      </p:sp>
      <p:sp>
        <p:nvSpPr>
          <p:cNvPr id="15" name="el-1789697831908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是开始</a:t>
            </a:r>
            <a:endParaRPr/>
          </a:p>
        </p:txBody>
      </p:sp>
      <p:sp>
        <p:nvSpPr>
          <p:cNvPr id="16" name="el-1789697831911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7831915-21"/>
          <p:cNvSpPr txBox="1"/>
          <p:nvPr/>
        </p:nvSpPr>
        <p:spPr>
          <a:xfrm>
            <a:off x="6951512" y="2415883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回头看一眼</a:t>
            </a:r>
            <a:endParaRPr/>
          </a:p>
        </p:txBody>
      </p:sp>
      <p:sp>
        <p:nvSpPr>
          <p:cNvPr id="18" name="el-1789697831914-18"/>
          <p:cNvSpPr txBox="1"/>
          <p:nvPr/>
        </p:nvSpPr>
        <p:spPr>
          <a:xfrm>
            <a:off x="6951512" y="2777742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二十六讲连成一张图——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你已经走了很远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7831911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7831915-22"/>
          <p:cNvSpPr txBox="1"/>
          <p:nvPr/>
        </p:nvSpPr>
        <p:spPr>
          <a:xfrm>
            <a:off x="6951512" y="3410401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手里带着货</a:t>
            </a:r>
            <a:endParaRPr/>
          </a:p>
        </p:txBody>
      </p:sp>
      <p:sp>
        <p:nvSpPr>
          <p:cNvPr id="21" name="el-1789697831914-19"/>
          <p:cNvSpPr txBox="1"/>
          <p:nvPr/>
        </p:nvSpPr>
        <p:spPr>
          <a:xfrm>
            <a:off x="6951512" y="3772261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作品集方法地图节奏单——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行囊是满的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7831911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7831915-23"/>
          <p:cNvSpPr txBox="1"/>
          <p:nvPr/>
        </p:nvSpPr>
        <p:spPr>
          <a:xfrm>
            <a:off x="6951512" y="4404920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前方见山河</a:t>
            </a:r>
            <a:endParaRPr/>
          </a:p>
        </p:txBody>
      </p:sp>
      <p:sp>
        <p:nvSpPr>
          <p:cNvPr id="24" name="el-1789697831915-20"/>
          <p:cNvSpPr txBox="1"/>
          <p:nvPr/>
        </p:nvSpPr>
        <p:spPr>
          <a:xfrm>
            <a:off x="6951512" y="4766779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把课堂的作品变成行业的战果——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下一章你来执笔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2026-09-18T02:17:16.129Z</dcterms:created>
  <dcterms:modified xsi:type="dcterms:W3CDTF">2026-09-18T02:17:16.129Z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{"Label":"1","ContentProducer":"001191110108587665983J10000","ProduceID":"1880570814_ddb359e0-1346-4e72-9160-3783d18250fb","ReservedCode1":"","ContentPropagator":"001191110108587665983J20000","PropagateID":"1880570814_ddb359e0-1346-4e72-9160-3783d18250fb","ReservedCode2":""}</vt:lpwstr>
  </property>
</Properties>
</file>