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54405C"/>
              </a:solidFill>
            </c:spPr>
          </c:dPt>
          <c:dPt>
            <c:idx val="3"/>
            <c:spPr>
              <a:solidFill>
                <a:srgbClr val="54405C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基础设施</c:v>
                </c:pt>
                <c:pt idx="1">
                  <c:v>数字营销</c:v>
                </c:pt>
                <c:pt idx="2">
                  <c:v>平台系统</c:v>
                </c:pt>
                <c:pt idx="3">
                  <c:v>数据与应用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29848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7628916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28739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28744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28738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28740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项目一</a:t>
            </a:r>
            <a:endParaRPr/>
          </a:p>
        </p:txBody>
      </p:sp>
      <p:sp>
        <p:nvSpPr>
          <p:cNvPr id="8" name="el-1789697628740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7628741-5"/>
          <p:cNvSpPr txBox="1"/>
          <p:nvPr/>
        </p:nvSpPr>
        <p:spPr>
          <a:xfrm>
            <a:off x="685629" y="2139132"/>
            <a:ext cx="646219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促进旅游业发展的</a:t>
            </a:r>
            <a:endParaRPr/>
          </a:p>
        </p:txBody>
      </p:sp>
      <p:sp>
        <p:nvSpPr>
          <p:cNvPr id="10" name="el-1789697628742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应用展望</a:t>
            </a:r>
            <a:endParaRPr/>
          </a:p>
        </p:txBody>
      </p:sp>
      <p:sp>
        <p:nvSpPr>
          <p:cNvPr id="11" name="el-1789697628744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模块五</a:t>
            </a:r>
            <a:endParaRPr/>
          </a:p>
        </p:txBody>
      </p:sp>
      <p:sp>
        <p:nvSpPr>
          <p:cNvPr id="12" name="el-1789697628745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生成式人工智能的旅游应用展望</a:t>
            </a:r>
            <a:endParaRPr/>
          </a:p>
        </p:txBody>
      </p:sp>
      <p:sp>
        <p:nvSpPr>
          <p:cNvPr id="13" name="el-1789697628742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7628742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05 — PROJECT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28361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2836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8366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28366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28366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2835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28363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7628364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看清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来路</a:t>
            </a:r>
            <a:endParaRPr/>
          </a:p>
        </p:txBody>
      </p:sp>
      <p:sp>
        <p:nvSpPr>
          <p:cNvPr id="10" name="el-1789697628364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PANORAMA · SHIFT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TREND · VISION</a:t>
            </a:r>
            <a:endParaRPr/>
          </a:p>
        </p:txBody>
      </p:sp>
      <p:sp>
        <p:nvSpPr>
          <p:cNvPr id="11" name="el-178969762836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7628372-17"/>
          <p:cNvSpPr txBox="1"/>
          <p:nvPr/>
        </p:nvSpPr>
        <p:spPr>
          <a:xfrm>
            <a:off x="5218395" y="1134049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全景扫描</a:t>
            </a:r>
            <a:endParaRPr/>
          </a:p>
        </p:txBody>
      </p:sp>
      <p:sp>
        <p:nvSpPr>
          <p:cNvPr id="13" name="el-1789697628373-18"/>
          <p:cNvSpPr txBox="1"/>
          <p:nvPr/>
        </p:nvSpPr>
        <p:spPr>
          <a:xfrm>
            <a:off x="5218395" y="1591135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本讲视角 · 行业底色 · 应用版图 · 效率革命</a:t>
            </a:r>
            <a:endParaRPr/>
          </a:p>
        </p:txBody>
      </p:sp>
      <p:sp>
        <p:nvSpPr>
          <p:cNvPr id="14" name="el-178969762836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7628373-19"/>
          <p:cNvSpPr txBox="1"/>
          <p:nvPr/>
        </p:nvSpPr>
        <p:spPr>
          <a:xfrm>
            <a:off x="5218395" y="2324376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深层变革</a:t>
            </a:r>
            <a:endParaRPr/>
          </a:p>
        </p:txBody>
      </p:sp>
      <p:sp>
        <p:nvSpPr>
          <p:cNvPr id="16" name="el-1789697628373-20"/>
          <p:cNvSpPr txBox="1"/>
          <p:nvPr/>
        </p:nvSpPr>
        <p:spPr>
          <a:xfrm>
            <a:off x="5218395" y="2781462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五大应用带 · 智慧景区 · 体验重造 · 转型实录</a:t>
            </a:r>
            <a:endParaRPr/>
          </a:p>
        </p:txBody>
      </p:sp>
      <p:sp>
        <p:nvSpPr>
          <p:cNvPr id="17" name="el-1789697628369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7628373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未来趋势</a:t>
            </a:r>
            <a:endParaRPr/>
          </a:p>
        </p:txBody>
      </p:sp>
      <p:sp>
        <p:nvSpPr>
          <p:cNvPr id="19" name="el-1789697628374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链条重组 · 技术三波 · 投资结构 · 三大暗礁</a:t>
            </a:r>
            <a:endParaRPr/>
          </a:p>
        </p:txBody>
      </p:sp>
      <p:sp>
        <p:nvSpPr>
          <p:cNvPr id="20" name="el-1789697628369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762837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理性展望</a:t>
            </a:r>
            <a:endParaRPr/>
          </a:p>
        </p:txBody>
      </p:sp>
      <p:sp>
        <p:nvSpPr>
          <p:cNvPr id="22" name="el-1789697628374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趋势研判 · 数据要素 · 行业底线 · 行动建议</a:t>
            </a:r>
            <a:endParaRPr/>
          </a:p>
        </p:txBody>
      </p:sp>
      <p:sp>
        <p:nvSpPr>
          <p:cNvPr id="23" name="el-1789697628358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模块五 生成式人工智能的旅游应用展望</a:t>
            </a:r>
            <a:endParaRPr/>
          </a:p>
        </p:txBody>
      </p:sp>
      <p:sp>
        <p:nvSpPr>
          <p:cNvPr id="24" name="el-1789697628359-3"/>
          <p:cNvSpPr txBox="1"/>
          <p:nvPr/>
        </p:nvSpPr>
        <p:spPr>
          <a:xfrm>
            <a:off x="700180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5" name="el-1789697628359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2839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2839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8447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28447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283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28394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8" name="el-178969762839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7628394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视野导向</a:t>
            </a:r>
            <a:endParaRPr/>
          </a:p>
        </p:txBody>
      </p:sp>
      <p:sp>
        <p:nvSpPr>
          <p:cNvPr id="10" name="el-178969762839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看清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大势</a:t>
            </a:r>
            <a:endParaRPr/>
          </a:p>
        </p:txBody>
      </p:sp>
      <p:sp>
        <p:nvSpPr>
          <p:cNvPr id="11" name="el-178969762844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SEE THE BIG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PICTURE</a:t>
            </a:r>
            <a:endParaRPr/>
          </a:p>
        </p:txBody>
      </p:sp>
      <p:sp>
        <p:nvSpPr>
          <p:cNvPr id="12" name="el-1789697628448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7628452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能画出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AI+旅游的应用版图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：五大应用带与典型场景对号入座。</a:t>
            </a:r>
            <a:endParaRPr/>
          </a:p>
        </p:txBody>
      </p:sp>
      <p:sp>
        <p:nvSpPr>
          <p:cNvPr id="14" name="el-1789697628449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7628452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能对一条行业新闻做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「三级研判」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：技术成色、业务价值、落地周期。</a:t>
            </a:r>
            <a:endParaRPr/>
          </a:p>
        </p:txBody>
      </p:sp>
      <p:sp>
        <p:nvSpPr>
          <p:cNvPr id="16" name="el-178969762844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7628453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「趋势思维」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——不追热点不唱衰，把变化放进时间轴上看：清醒比兴奋稀缺。</a:t>
            </a:r>
            <a:endParaRPr/>
          </a:p>
        </p:txBody>
      </p:sp>
      <p:sp>
        <p:nvSpPr>
          <p:cNvPr id="18" name="el-1789697628390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OBJECTIVES</a:t>
            </a:r>
            <a:endParaRPr/>
          </a:p>
        </p:txBody>
      </p:sp>
      <p:sp>
        <p:nvSpPr>
          <p:cNvPr id="19" name="el-1789697628390-4"/>
          <p:cNvSpPr txBox="1"/>
          <p:nvPr/>
        </p:nvSpPr>
        <p:spPr>
          <a:xfrm>
            <a:off x="5292047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0" name="el-178969762839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2965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29657-10"/>
          <p:cNvCxnSpPr/>
          <p:nvPr/>
        </p:nvCxnSpPr>
        <p:spPr>
          <a:xfrm>
            <a:off x="685629" y="342795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96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29656-9"/>
          <p:cNvSpPr txBox="1"/>
          <p:nvPr/>
        </p:nvSpPr>
        <p:spPr>
          <a:xfrm>
            <a:off x="1237940" y="457943"/>
            <a:ext cx="31956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课程收官 · THE VIEW</a:t>
            </a:r>
            <a:endParaRPr/>
          </a:p>
        </p:txBody>
      </p:sp>
      <p:sp>
        <p:nvSpPr>
          <p:cNvPr id="6" name="el-17896976296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回头看，才看得见</a:t>
            </a:r>
            <a:endParaRPr/>
          </a:p>
        </p:txBody>
      </p:sp>
      <p:sp>
        <p:nvSpPr>
          <p:cNvPr id="7" name="el-1789697629655-7"/>
          <p:cNvSpPr txBox="1"/>
          <p:nvPr/>
        </p:nvSpPr>
        <p:spPr>
          <a:xfrm>
            <a:off x="685629" y="1749597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二十六讲走完——你已经用过行程规划、生成过海报、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造过数字人、跑过数据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。现在站上山顶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回头看整个行业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：这些散落的技能点，正拼成一张大图。</a:t>
            </a:r>
            <a:endParaRPr/>
          </a:p>
        </p:txBody>
      </p:sp>
      <p:sp>
        <p:nvSpPr>
          <p:cNvPr id="8" name="el-1789697629661-13"/>
          <p:cNvSpPr txBox="1"/>
          <p:nvPr/>
        </p:nvSpPr>
        <p:spPr>
          <a:xfrm>
            <a:off x="685629" y="3699353"/>
            <a:ext cx="607714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AI+旅游，到底改变了哪些行当？</a:t>
            </a:r>
            <a:endParaRPr/>
          </a:p>
        </p:txBody>
      </p:sp>
      <p:sp>
        <p:nvSpPr>
          <p:cNvPr id="9" name="el-1789697629661-14"/>
          <p:cNvSpPr txBox="1"/>
          <p:nvPr/>
        </p:nvSpPr>
        <p:spPr>
          <a:xfrm>
            <a:off x="685629" y="418024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哪些变化是浪潮，哪些是浪花？</a:t>
            </a:r>
            <a:endParaRPr/>
          </a:p>
        </p:txBody>
      </p:sp>
      <p:sp>
        <p:nvSpPr>
          <p:cNvPr id="10" name="el-1789697629662-15"/>
          <p:cNvSpPr txBox="1"/>
          <p:nvPr/>
        </p:nvSpPr>
        <p:spPr>
          <a:xfrm>
            <a:off x="685629" y="466113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三年后的旅游业，需要什么样的人？</a:t>
            </a:r>
            <a:endParaRPr/>
          </a:p>
        </p:txBody>
      </p:sp>
      <p:sp>
        <p:nvSpPr>
          <p:cNvPr id="11" name="el-1789697629655-8"/>
          <p:cNvSpPr txBox="1"/>
          <p:nvPr/>
        </p:nvSpPr>
        <p:spPr>
          <a:xfrm>
            <a:off x="685629" y="519916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本讲视角：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全景-变革-趋势-展望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，把一年所学放进产业大图。</a:t>
            </a:r>
            <a:endParaRPr/>
          </a:p>
        </p:txBody>
      </p:sp>
      <p:sp>
        <p:nvSpPr>
          <p:cNvPr id="12" name="el-1789697629650-3"/>
          <p:cNvSpPr txBox="1"/>
          <p:nvPr/>
        </p:nvSpPr>
        <p:spPr>
          <a:xfrm>
            <a:off x="685629" y="6228650"/>
            <a:ext cx="268142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课程收官 · THE VIEW</a:t>
            </a:r>
            <a:endParaRPr/>
          </a:p>
        </p:txBody>
      </p:sp>
      <p:sp>
        <p:nvSpPr>
          <p:cNvPr id="13" name="el-1789697629651-4"/>
          <p:cNvSpPr txBox="1"/>
          <p:nvPr/>
        </p:nvSpPr>
        <p:spPr>
          <a:xfrm>
            <a:off x="5163491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4" name="el-17896976296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7629658-11"/>
          <p:cNvSpPr/>
          <p:nvPr/>
        </p:nvSpPr>
        <p:spPr>
          <a:xfrm>
            <a:off x="6932466" y="1692461"/>
            <a:ext cx="4570857" cy="40780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7629661-12"/>
          <p:cNvPicPr/>
          <p:nvPr/>
        </p:nvPicPr>
        <p:blipFill>
          <a:blip r:embed="rId2"/>
          <a:srcRect l="26401" t="0" r="10267" b="0"/>
          <a:stretch>
            <a:fillRect/>
          </a:stretch>
        </p:blipFill>
        <p:spPr>
          <a:xfrm>
            <a:off x="6932466" y="1692461"/>
            <a:ext cx="4570857" cy="40780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2988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2962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2961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2962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7629621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762962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全景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扫描</a:t>
            </a:r>
            <a:endParaRPr/>
          </a:p>
        </p:txBody>
      </p:sp>
      <p:sp>
        <p:nvSpPr>
          <p:cNvPr id="8" name="el-1789697629622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PANORAMA</a:t>
            </a:r>
            <a:endParaRPr/>
          </a:p>
        </p:txBody>
      </p:sp>
      <p:sp>
        <p:nvSpPr>
          <p:cNvPr id="9" name="el-178969762962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本讲视角</a:t>
            </a:r>
            <a:endParaRPr/>
          </a:p>
        </p:txBody>
      </p:sp>
      <p:sp>
        <p:nvSpPr>
          <p:cNvPr id="10" name="el-1789697629626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行业底色</a:t>
            </a:r>
            <a:endParaRPr/>
          </a:p>
        </p:txBody>
      </p:sp>
      <p:sp>
        <p:nvSpPr>
          <p:cNvPr id="11" name="el-178969762962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应用版图</a:t>
            </a:r>
            <a:endParaRPr/>
          </a:p>
        </p:txBody>
      </p:sp>
      <p:sp>
        <p:nvSpPr>
          <p:cNvPr id="12" name="el-178969762964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效率革命</a:t>
            </a:r>
            <a:endParaRPr/>
          </a:p>
        </p:txBody>
      </p:sp>
      <p:sp>
        <p:nvSpPr>
          <p:cNvPr id="13" name="el-178969762961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2961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00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004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007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007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002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0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000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9" name="el-178969763000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本讲三问：怎么看出趋势</a:t>
            </a:r>
            <a:endParaRPr/>
          </a:p>
        </p:txBody>
      </p:sp>
      <p:sp>
        <p:nvSpPr>
          <p:cNvPr id="10" name="el-1789697630005-10"/>
          <p:cNvSpPr txBox="1"/>
          <p:nvPr/>
        </p:nvSpPr>
        <p:spPr>
          <a:xfrm>
            <a:off x="723719" y="1959243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展望不是算命——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看清结构的变化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才是趋势研判：浪花天天有，浪潮有方向。</a:t>
            </a:r>
            <a:endParaRPr/>
          </a:p>
        </p:txBody>
      </p:sp>
      <p:sp>
        <p:nvSpPr>
          <p:cNvPr id="11" name="el-1789697630006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7630010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看什么</a:t>
            </a:r>
            <a:endParaRPr/>
          </a:p>
        </p:txBody>
      </p:sp>
      <p:sp>
        <p:nvSpPr>
          <p:cNvPr id="13" name="el-1789697630010-19"/>
          <p:cNvSpPr txBox="1"/>
          <p:nvPr/>
        </p:nvSpPr>
        <p:spPr>
          <a:xfrm>
            <a:off x="685629" y="3617221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</a:t>
            </a:r>
            <a:endParaRPr/>
          </a:p>
        </p:txBody>
      </p:sp>
      <p:sp>
        <p:nvSpPr>
          <p:cNvPr id="14" name="el-1789697630009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成本与体验的结构变化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——哪里便宜了十倍、哪里体验换了物种：变化在哪，机会在哪。</a:t>
            </a:r>
            <a:endParaRPr/>
          </a:p>
        </p:txBody>
      </p:sp>
      <p:sp>
        <p:nvSpPr>
          <p:cNvPr id="15" name="el-1789697630010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怎么看</a:t>
            </a:r>
            <a:endParaRPr/>
          </a:p>
        </p:txBody>
      </p:sp>
      <p:sp>
        <p:nvSpPr>
          <p:cNvPr id="16" name="el-1789697630010-21"/>
          <p:cNvSpPr txBox="1"/>
          <p:nvPr/>
        </p:nvSpPr>
        <p:spPr>
          <a:xfrm>
            <a:off x="4567584" y="3617221"/>
            <a:ext cx="331607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HOW</a:t>
            </a:r>
            <a:endParaRPr/>
          </a:p>
        </p:txBody>
      </p:sp>
      <p:sp>
        <p:nvSpPr>
          <p:cNvPr id="17" name="el-1789697630009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三级研判法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——技术成色、业务价值、落地周期：三层过滤，风口现形。</a:t>
            </a:r>
            <a:endParaRPr/>
          </a:p>
        </p:txBody>
      </p:sp>
      <p:sp>
        <p:nvSpPr>
          <p:cNvPr id="18" name="el-1789697630011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54405C"/>
                </a:solidFill>
                <a:latin typeface="SimSun"/>
                <a:ea typeface="SimSun"/>
                <a:cs typeface="SimSun"/>
              </a:rPr>
              <a:t>看到哪</a:t>
            </a:r>
            <a:endParaRPr/>
          </a:p>
        </p:txBody>
      </p:sp>
      <p:sp>
        <p:nvSpPr>
          <p:cNvPr id="19" name="el-1789697630011-23"/>
          <p:cNvSpPr txBox="1"/>
          <p:nvPr/>
        </p:nvSpPr>
        <p:spPr>
          <a:xfrm>
            <a:off x="8173531" y="3617221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WHEN</a:t>
            </a:r>
            <a:endParaRPr/>
          </a:p>
        </p:txBody>
      </p:sp>
      <p:sp>
        <p:nvSpPr>
          <p:cNvPr id="20" name="el-1789697630009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放进时间轴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——已发生的、正在发生的、将要发生的：分清三波再谈机会。</a:t>
            </a:r>
            <a:endParaRPr/>
          </a:p>
        </p:txBody>
      </p:sp>
      <p:sp>
        <p:nvSpPr>
          <p:cNvPr id="21" name="el-1789697630002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本讲不讲新产品发布——</a:t>
            </a:r>
            <a:r>
              <a:rPr b="1" sz="1340" spc="54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讲变化背后的结构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：带着你的实操经验，这次看懂行话。</a:t>
            </a:r>
            <a:endParaRPr/>
          </a:p>
        </p:txBody>
      </p:sp>
      <p:sp>
        <p:nvSpPr>
          <p:cNvPr id="22" name="el-178969763000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3" name="el-178969763000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4" name="el-17896976300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02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025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029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029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0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02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8" name="el-178969763002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行业底色：三组坐标</a:t>
            </a:r>
            <a:endParaRPr/>
          </a:p>
        </p:txBody>
      </p:sp>
      <p:sp>
        <p:nvSpPr>
          <p:cNvPr id="9" name="el-1789697630027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数字化渗透率量级（示意）</a:t>
            </a:r>
            <a:endParaRPr/>
          </a:p>
        </p:txBody>
      </p:sp>
      <p:sp>
        <p:nvSpPr>
          <p:cNvPr id="10" name="el-1789697630027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1" name="el-1789697630027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旅游数字化仍在早段——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大量环节还靠电话、传真和人情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：这既是落后，也是空间。</a:t>
            </a:r>
            <a:endParaRPr/>
          </a:p>
        </p:txBody>
      </p:sp>
      <p:sp>
        <p:nvSpPr>
          <p:cNvPr id="12" name="el-1789697630030-14"/>
          <p:cNvSpPr txBox="1"/>
          <p:nvPr/>
        </p:nvSpPr>
        <p:spPr>
          <a:xfrm>
            <a:off x="4627993" y="2226025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万亿级</a:t>
            </a:r>
            <a:endParaRPr/>
          </a:p>
        </p:txBody>
      </p:sp>
      <p:sp>
        <p:nvSpPr>
          <p:cNvPr id="13" name="el-1789697630034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市场盘子</a:t>
            </a:r>
            <a:endParaRPr/>
          </a:p>
        </p:txBody>
      </p:sp>
      <p:sp>
        <p:nvSpPr>
          <p:cNvPr id="14" name="el-1789697630033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旅游是十万亿级产业——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任何效率提升放大到全行业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：都是千亿的账。</a:t>
            </a:r>
            <a:endParaRPr/>
          </a:p>
        </p:txBody>
      </p:sp>
      <p:sp>
        <p:nvSpPr>
          <p:cNvPr id="15" name="el-1789697630030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千万级</a:t>
            </a:r>
            <a:endParaRPr/>
          </a:p>
        </p:txBody>
      </p:sp>
      <p:sp>
        <p:nvSpPr>
          <p:cNvPr id="16" name="el-1789697630034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从业人口</a:t>
            </a:r>
            <a:endParaRPr/>
          </a:p>
        </p:txBody>
      </p:sp>
      <p:sp>
        <p:nvSpPr>
          <p:cNvPr id="17" name="el-1789697630033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直接间接从业者数千万——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变革必然牵动就业结构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：你的位置就在其中。</a:t>
            </a:r>
            <a:endParaRPr/>
          </a:p>
        </p:txBody>
      </p:sp>
      <p:sp>
        <p:nvSpPr>
          <p:cNvPr id="18" name="el-1789697630030-16"/>
          <p:cNvSpPr txBox="1"/>
          <p:nvPr/>
        </p:nvSpPr>
        <p:spPr>
          <a:xfrm>
            <a:off x="4627993" y="4680480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长链条</a:t>
            </a:r>
            <a:endParaRPr/>
          </a:p>
        </p:txBody>
      </p:sp>
      <p:sp>
        <p:nvSpPr>
          <p:cNvPr id="19" name="el-1789697630034-22"/>
          <p:cNvSpPr txBox="1"/>
          <p:nvPr/>
        </p:nvSpPr>
        <p:spPr>
          <a:xfrm>
            <a:off x="6075431" y="4642390"/>
            <a:ext cx="55569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产业形态</a:t>
            </a:r>
            <a:endParaRPr/>
          </a:p>
        </p:txBody>
      </p:sp>
      <p:sp>
        <p:nvSpPr>
          <p:cNvPr id="20" name="el-1789697630034-19"/>
          <p:cNvSpPr txBox="1"/>
          <p:nvPr/>
        </p:nvSpPr>
        <p:spPr>
          <a:xfrm>
            <a:off x="6075431" y="4994727"/>
            <a:ext cx="576857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吃住行游购娱六大环节——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链条越长改造点越多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：AI的天然试验场。</a:t>
            </a:r>
            <a:endParaRPr/>
          </a:p>
        </p:txBody>
      </p:sp>
      <p:sp>
        <p:nvSpPr>
          <p:cNvPr id="21" name="el-178969763002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2" name="el-178969763002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002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0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053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05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05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0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05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8" name="el-17896976300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三级研判：新闻过滤法</a:t>
            </a:r>
            <a:endParaRPr/>
          </a:p>
        </p:txBody>
      </p:sp>
      <p:sp>
        <p:nvSpPr>
          <p:cNvPr id="9" name="el-178969763005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第一级 · 技术成色</a:t>
            </a:r>
            <a:endParaRPr/>
          </a:p>
        </p:txBody>
      </p:sp>
      <p:sp>
        <p:nvSpPr>
          <p:cNvPr id="10" name="el-1789697630055-14"/>
          <p:cNvSpPr txBox="1"/>
          <p:nvPr/>
        </p:nvSpPr>
        <p:spPr>
          <a:xfrm>
            <a:off x="685629" y="2569732"/>
            <a:ext cx="348256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是真AI吗</a:t>
            </a:r>
            <a:endParaRPr/>
          </a:p>
        </p:txBody>
      </p:sp>
      <p:sp>
        <p:nvSpPr>
          <p:cNvPr id="11" name="el-178969763005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先泼冷水</a:t>
            </a:r>
            <a:endParaRPr/>
          </a:p>
        </p:txBody>
      </p:sp>
      <p:sp>
        <p:nvSpPr>
          <p:cNvPr id="12" name="el-1789697630055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第二级 · 业务价值</a:t>
            </a:r>
            <a:endParaRPr/>
          </a:p>
        </p:txBody>
      </p:sp>
      <p:sp>
        <p:nvSpPr>
          <p:cNvPr id="13" name="el-1789697630055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省钱还是赚钱</a:t>
            </a:r>
            <a:endParaRPr/>
          </a:p>
        </p:txBody>
      </p:sp>
      <p:sp>
        <p:nvSpPr>
          <p:cNvPr id="14" name="el-178969763005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再算账</a:t>
            </a:r>
            <a:endParaRPr/>
          </a:p>
        </p:txBody>
      </p:sp>
      <p:sp>
        <p:nvSpPr>
          <p:cNvPr id="15" name="el-178969763005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第三级 · 落地周期</a:t>
            </a:r>
            <a:endParaRPr/>
          </a:p>
        </p:txBody>
      </p:sp>
      <p:sp>
        <p:nvSpPr>
          <p:cNvPr id="16" name="el-178969763005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多久能真跑</a:t>
            </a:r>
            <a:endParaRPr/>
          </a:p>
        </p:txBody>
      </p:sp>
      <p:sp>
        <p:nvSpPr>
          <p:cNvPr id="17" name="el-178969763005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后看时间</a:t>
            </a:r>
            <a:endParaRPr/>
          </a:p>
        </p:txBody>
      </p:sp>
      <p:sp>
        <p:nvSpPr>
          <p:cNvPr id="18" name="el-1789697630052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研判口诀</a:t>
            </a:r>
            <a:endParaRPr/>
          </a:p>
        </p:txBody>
      </p:sp>
      <p:sp>
        <p:nvSpPr>
          <p:cNvPr id="19" name="el-1789697630052-8"/>
          <p:cNvSpPr txBox="1"/>
          <p:nvPr/>
        </p:nvSpPr>
        <p:spPr>
          <a:xfrm>
            <a:off x="1753799" y="4959910"/>
            <a:ext cx="876233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先泼冷水、再算账、后看时间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——三级都过的才是真趋势：一级都不过的是营销稿。</a:t>
            </a:r>
            <a:endParaRPr/>
          </a:p>
        </p:txBody>
      </p:sp>
      <p:sp>
        <p:nvSpPr>
          <p:cNvPr id="20" name="el-178969763004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1" name="el-178969763004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2" name="el-17896976300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763006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63006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006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006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006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630062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63006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63006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630063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630059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是算法还是套壳</a:t>
            </a:r>
            <a:endParaRPr/>
          </a:p>
        </p:txBody>
      </p:sp>
      <p:sp>
        <p:nvSpPr>
          <p:cNvPr id="33" name="el-1789697630059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有没有真数据支撑</a:t>
            </a:r>
            <a:endParaRPr/>
          </a:p>
        </p:txBody>
      </p:sp>
      <p:sp>
        <p:nvSpPr>
          <p:cNvPr id="34" name="el-1789697630059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演示与量产差多远</a:t>
            </a:r>
            <a:endParaRPr/>
          </a:p>
        </p:txBody>
      </p:sp>
      <p:sp>
        <p:nvSpPr>
          <p:cNvPr id="35" name="el-1789697630059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降本还是增收</a:t>
            </a:r>
            <a:endParaRPr/>
          </a:p>
        </p:txBody>
      </p:sp>
      <p:sp>
        <p:nvSpPr>
          <p:cNvPr id="36" name="el-178969763005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省了多少人工时间</a:t>
            </a:r>
            <a:endParaRPr/>
          </a:p>
        </p:txBody>
      </p:sp>
      <p:sp>
        <p:nvSpPr>
          <p:cNvPr id="37" name="el-178969763005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游客愿意多付钱吗</a:t>
            </a:r>
            <a:endParaRPr/>
          </a:p>
        </p:txBody>
      </p:sp>
      <p:sp>
        <p:nvSpPr>
          <p:cNvPr id="38" name="el-1789697630060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试点还是规模商用</a:t>
            </a:r>
            <a:endParaRPr/>
          </a:p>
        </p:txBody>
      </p:sp>
      <p:sp>
        <p:nvSpPr>
          <p:cNvPr id="39" name="el-1789697630060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需要什么配套</a:t>
            </a:r>
            <a:endParaRPr/>
          </a:p>
        </p:txBody>
      </p:sp>
      <p:sp>
        <p:nvSpPr>
          <p:cNvPr id="40" name="el-1789697630060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三年内到得了你身边吗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2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0222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02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0215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6" name="el-17896976302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趋势从哪看：三个信源</a:t>
            </a:r>
            <a:endParaRPr/>
          </a:p>
        </p:txBody>
      </p:sp>
      <p:sp>
        <p:nvSpPr>
          <p:cNvPr id="7" name="el-1789697630216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看财报 · 钱的去向</a:t>
            </a:r>
            <a:endParaRPr/>
          </a:p>
        </p:txBody>
      </p:sp>
      <p:sp>
        <p:nvSpPr>
          <p:cNvPr id="8" name="el-178969763021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头部OTA与景区的资本开支——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钱投票的方向不会骗人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：真金白银比发布会诚实。</a:t>
            </a:r>
            <a:endParaRPr/>
          </a:p>
        </p:txBody>
      </p:sp>
      <p:sp>
        <p:nvSpPr>
          <p:cNvPr id="9" name="el-1789697630216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看招标 · 落地的去向</a:t>
            </a:r>
            <a:endParaRPr/>
          </a:p>
        </p:txBody>
      </p:sp>
      <p:sp>
        <p:nvSpPr>
          <p:cNvPr id="10" name="el-178969763021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文旅局的智慧化采购公告——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政企真金白银买什么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：招标清单是行业风向标。</a:t>
            </a:r>
            <a:endParaRPr/>
          </a:p>
        </p:txBody>
      </p:sp>
      <p:sp>
        <p:nvSpPr>
          <p:cNvPr id="11" name="el-1789697630217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看岗位 · 人的去向</a:t>
            </a:r>
            <a:endParaRPr/>
          </a:p>
        </p:txBody>
      </p:sp>
      <p:sp>
        <p:nvSpPr>
          <p:cNvPr id="12" name="el-178969763021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招聘网站的技能要求变化——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企业用脚投票的信号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：JD里多出来的要求就是明天。</a:t>
            </a:r>
            <a:endParaRPr/>
          </a:p>
        </p:txBody>
      </p:sp>
      <p:sp>
        <p:nvSpPr>
          <p:cNvPr id="13" name="el-1789697630223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信源体检三问</a:t>
            </a:r>
            <a:endParaRPr/>
          </a:p>
        </p:txBody>
      </p:sp>
      <p:sp>
        <p:nvSpPr>
          <p:cNvPr id="14" name="el-1789697630224-17"/>
          <p:cNvSpPr txBox="1"/>
          <p:nvPr/>
        </p:nvSpPr>
        <p:spPr>
          <a:xfrm>
            <a:off x="7675231" y="3085591"/>
            <a:ext cx="2949215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这条消息谁发的？想让我信什么？</a:t>
            </a:r>
            <a:endParaRPr/>
          </a:p>
        </p:txBody>
      </p:sp>
      <p:sp>
        <p:nvSpPr>
          <p:cNvPr id="15" name="el-1789697630224-18"/>
          <p:cNvSpPr txBox="1"/>
          <p:nvPr/>
        </p:nvSpPr>
        <p:spPr>
          <a:xfrm>
            <a:off x="7675231" y="3429298"/>
            <a:ext cx="3387225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财报招标岗位印证了吗？——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三问过后再转发</a:t>
            </a:r>
            <a:endParaRPr/>
          </a:p>
        </p:txBody>
      </p:sp>
      <p:sp>
        <p:nvSpPr>
          <p:cNvPr id="16" name="el-1789697630215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朋友圈的惊呼不算信源——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钱、采购、岗位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三个硬指标：训练自己的信息过滤器。</a:t>
            </a:r>
            <a:endParaRPr/>
          </a:p>
        </p:txBody>
      </p:sp>
      <p:sp>
        <p:nvSpPr>
          <p:cNvPr id="17" name="el-178969763021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18" name="el-178969763021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9" name="el-17896976302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2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241-6"/>
          <p:cNvCxnSpPr/>
          <p:nvPr/>
        </p:nvCxnSpPr>
        <p:spPr>
          <a:xfrm>
            <a:off x="3823331" y="1526559"/>
            <a:ext cx="914" cy="440986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024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024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249-15"/>
          <p:cNvCxnSpPr/>
          <p:nvPr/>
        </p:nvCxnSpPr>
        <p:spPr>
          <a:xfrm>
            <a:off x="4399450" y="401731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249-16"/>
          <p:cNvCxnSpPr/>
          <p:nvPr/>
        </p:nvCxnSpPr>
        <p:spPr>
          <a:xfrm>
            <a:off x="4399450" y="497925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02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024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10" name="el-17896976302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应用版图：四大板块</a:t>
            </a:r>
            <a:endParaRPr/>
          </a:p>
        </p:txBody>
      </p:sp>
      <p:sp>
        <p:nvSpPr>
          <p:cNvPr id="11" name="el-1789697630245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全景地图</a:t>
            </a:r>
            <a:endParaRPr/>
          </a:p>
        </p:txBody>
      </p:sp>
      <p:sp>
        <p:nvSpPr>
          <p:cNvPr id="12" name="el-1789697630246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四大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板块</a:t>
            </a:r>
            <a:endParaRPr/>
          </a:p>
        </p:txBody>
      </p:sp>
      <p:sp>
        <p:nvSpPr>
          <p:cNvPr id="13" name="el-1789697630244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这一年的实操全部落在四个板块——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把它们连成地图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630246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每个板块你都摸过一角。</a:t>
            </a:r>
            <a:endParaRPr/>
          </a:p>
        </p:txBody>
      </p:sp>
      <p:sp>
        <p:nvSpPr>
          <p:cNvPr id="15" name="el-1789697630251-17"/>
          <p:cNvSpPr txBox="1"/>
          <p:nvPr/>
        </p:nvSpPr>
        <p:spPr>
          <a:xfrm>
            <a:off x="4399450" y="171701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630258-25"/>
          <p:cNvSpPr txBox="1"/>
          <p:nvPr/>
        </p:nvSpPr>
        <p:spPr>
          <a:xfrm>
            <a:off x="5218395" y="1678921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体验端</a:t>
            </a:r>
            <a:endParaRPr/>
          </a:p>
        </p:txBody>
      </p:sp>
      <p:sp>
        <p:nvSpPr>
          <p:cNvPr id="17" name="el-1789697630256-21"/>
          <p:cNvSpPr txBox="1"/>
          <p:nvPr/>
        </p:nvSpPr>
        <p:spPr>
          <a:xfrm>
            <a:off x="5218395" y="2040781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行程规划、智能导览、数字人讲解——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游客直接感知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：你做过方案、造过讲解员。</a:t>
            </a:r>
            <a:endParaRPr/>
          </a:p>
        </p:txBody>
      </p:sp>
      <p:sp>
        <p:nvSpPr>
          <p:cNvPr id="18" name="el-178969763025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630258-26"/>
          <p:cNvSpPr txBox="1"/>
          <p:nvPr/>
        </p:nvSpPr>
        <p:spPr>
          <a:xfrm>
            <a:off x="5218395" y="2926682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营销端</a:t>
            </a:r>
            <a:endParaRPr/>
          </a:p>
        </p:txBody>
      </p:sp>
      <p:sp>
        <p:nvSpPr>
          <p:cNvPr id="20" name="el-1789697630256-22"/>
          <p:cNvSpPr txBox="1"/>
          <p:nvPr/>
        </p:nvSpPr>
        <p:spPr>
          <a:xfrm>
            <a:off x="5218395" y="3288541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内容生成、精准投放、口碑管理——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流量成本战的主战场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：你写过软文剪过视频。</a:t>
            </a:r>
            <a:endParaRPr/>
          </a:p>
        </p:txBody>
      </p:sp>
      <p:sp>
        <p:nvSpPr>
          <p:cNvPr id="21" name="el-1789697630251-19"/>
          <p:cNvSpPr txBox="1"/>
          <p:nvPr/>
        </p:nvSpPr>
        <p:spPr>
          <a:xfrm>
            <a:off x="4399450" y="4212533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630259-27"/>
          <p:cNvSpPr txBox="1"/>
          <p:nvPr/>
        </p:nvSpPr>
        <p:spPr>
          <a:xfrm>
            <a:off x="5218395" y="4174442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运营端</a:t>
            </a:r>
            <a:endParaRPr/>
          </a:p>
        </p:txBody>
      </p:sp>
      <p:sp>
        <p:nvSpPr>
          <p:cNvPr id="23" name="el-1789697630257-23"/>
          <p:cNvSpPr txBox="1"/>
          <p:nvPr/>
        </p:nvSpPr>
        <p:spPr>
          <a:xfrm>
            <a:off x="5218395" y="4536302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客流预测、收益管理、动态定价——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算出来的利润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：你跑过数据分析全流程。</a:t>
            </a:r>
            <a:endParaRPr/>
          </a:p>
        </p:txBody>
      </p:sp>
      <p:sp>
        <p:nvSpPr>
          <p:cNvPr id="24" name="el-1789697630252-20"/>
          <p:cNvSpPr txBox="1"/>
          <p:nvPr/>
        </p:nvSpPr>
        <p:spPr>
          <a:xfrm>
            <a:off x="4399450" y="517446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630259-28"/>
          <p:cNvSpPr txBox="1"/>
          <p:nvPr/>
        </p:nvSpPr>
        <p:spPr>
          <a:xfrm>
            <a:off x="5218395" y="5136376"/>
            <a:ext cx="62987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管理端</a:t>
            </a:r>
            <a:endParaRPr/>
          </a:p>
        </p:txBody>
      </p:sp>
      <p:sp>
        <p:nvSpPr>
          <p:cNvPr id="26" name="el-1789697630258-24"/>
          <p:cNvSpPr txBox="1"/>
          <p:nvPr/>
        </p:nvSpPr>
        <p:spPr>
          <a:xfrm>
            <a:off x="5218395" y="5498235"/>
            <a:ext cx="639450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安全应急、能耗管理、投诉处理——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看不见但最要命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：智慧景区的底座工程。</a:t>
            </a:r>
            <a:endParaRPr/>
          </a:p>
        </p:txBody>
      </p:sp>
      <p:sp>
        <p:nvSpPr>
          <p:cNvPr id="27" name="el-17896976302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8" name="el-178969763023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023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27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276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0286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0281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0287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630281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0287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630280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63027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63027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12" name="el-178969763027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这一年，你亲历的效率革命</a:t>
            </a:r>
            <a:endParaRPr/>
          </a:p>
        </p:txBody>
      </p:sp>
      <p:sp>
        <p:nvSpPr>
          <p:cNvPr id="13" name="el-1789697630282-15"/>
          <p:cNvSpPr txBox="1"/>
          <p:nvPr/>
        </p:nvSpPr>
        <p:spPr>
          <a:xfrm>
            <a:off x="685629" y="2503074"/>
            <a:ext cx="3970932" cy="7618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传统作业：手工查资料、手绘、逐字写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一周</a:t>
            </a:r>
            <a:endParaRPr/>
          </a:p>
        </p:txBody>
      </p:sp>
      <p:sp>
        <p:nvSpPr>
          <p:cNvPr id="14" name="el-1789697630285-19"/>
          <p:cNvSpPr txBox="1"/>
          <p:nvPr/>
        </p:nvSpPr>
        <p:spPr>
          <a:xfrm>
            <a:off x="685629" y="3360110"/>
            <a:ext cx="2959779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一小时</a:t>
            </a:r>
            <a:endParaRPr/>
          </a:p>
        </p:txBody>
      </p:sp>
      <p:sp>
        <p:nvSpPr>
          <p:cNvPr id="15" name="el-1789697630280-10"/>
          <p:cNvSpPr txBox="1"/>
          <p:nvPr/>
        </p:nvSpPr>
        <p:spPr>
          <a:xfrm>
            <a:off x="685629" y="4350462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AI协同作业：你这一年实测的平均提效（课程作品统计）</a:t>
            </a:r>
            <a:endParaRPr/>
          </a:p>
        </p:txBody>
      </p:sp>
      <p:sp>
        <p:nvSpPr>
          <p:cNvPr id="16" name="el-1789697630280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作业时间从一周到一小时</a:t>
            </a:r>
            <a:endParaRPr/>
          </a:p>
        </p:txBody>
      </p:sp>
      <p:sp>
        <p:nvSpPr>
          <p:cNvPr id="17" name="el-1789697630285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塌在</a:t>
            </a:r>
            <a:endParaRPr/>
          </a:p>
        </p:txBody>
      </p:sp>
      <p:sp>
        <p:nvSpPr>
          <p:cNvPr id="18" name="el-1789697630283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检索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资料整理从翻半天到问一句——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信息获取成本趋零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：全行业同步受益。</a:t>
            </a:r>
            <a:endParaRPr/>
          </a:p>
        </p:txBody>
      </p:sp>
      <p:sp>
        <p:nvSpPr>
          <p:cNvPr id="19" name="el-1789697630286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塌在</a:t>
            </a:r>
            <a:endParaRPr/>
          </a:p>
        </p:txBody>
      </p:sp>
      <p:sp>
        <p:nvSpPr>
          <p:cNvPr id="20" name="el-1789697630284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海报、视频、文案的初稿成本——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从专业工时到人人可得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：内容生产民主化。</a:t>
            </a:r>
            <a:endParaRPr/>
          </a:p>
        </p:txBody>
      </p:sp>
      <p:sp>
        <p:nvSpPr>
          <p:cNvPr id="21" name="el-1789697630287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未塌</a:t>
            </a:r>
            <a:endParaRPr/>
          </a:p>
        </p:txBody>
      </p:sp>
      <p:sp>
        <p:nvSpPr>
          <p:cNvPr id="22" name="el-1789697630285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选哪个方案、哪张图、哪个词——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判断力反而更贵了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：稀缺发生了转移。</a:t>
            </a:r>
            <a:endParaRPr/>
          </a:p>
        </p:txBody>
      </p:sp>
      <p:sp>
        <p:nvSpPr>
          <p:cNvPr id="23" name="el-1789697630279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效率塌方的另一面是稀缺转移——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执行不值钱了，判断值钱了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：这就是你在大图里的位置。</a:t>
            </a:r>
            <a:endParaRPr/>
          </a:p>
        </p:txBody>
      </p:sp>
      <p:sp>
        <p:nvSpPr>
          <p:cNvPr id="24" name="el-178969763027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全景扫描</a:t>
            </a:r>
            <a:endParaRPr/>
          </a:p>
        </p:txBody>
      </p:sp>
      <p:sp>
        <p:nvSpPr>
          <p:cNvPr id="25" name="el-1789697630274-4"/>
          <p:cNvSpPr txBox="1"/>
          <p:nvPr/>
        </p:nvSpPr>
        <p:spPr>
          <a:xfrm>
            <a:off x="5094899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6" name="el-1789697630275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55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55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55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55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5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55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763055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全景扫描：四问四答</a:t>
            </a:r>
            <a:endParaRPr/>
          </a:p>
        </p:txBody>
      </p:sp>
      <p:sp>
        <p:nvSpPr>
          <p:cNvPr id="9" name="el-178969763055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0562-19"/>
          <p:cNvSpPr txBox="1"/>
          <p:nvPr/>
        </p:nvSpPr>
        <p:spPr>
          <a:xfrm>
            <a:off x="1618845" y="1698413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趋势研判的方法？</a:t>
            </a:r>
            <a:endParaRPr/>
          </a:p>
        </p:txBody>
      </p:sp>
      <p:sp>
        <p:nvSpPr>
          <p:cNvPr id="11" name="el-1789697630561-15"/>
          <p:cNvSpPr txBox="1"/>
          <p:nvPr/>
        </p:nvSpPr>
        <p:spPr>
          <a:xfrm>
            <a:off x="1618845" y="2117408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三级研判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——技术成色、业务价值、落地周期：三级都过才是真趋势。</a:t>
            </a:r>
            <a:endParaRPr/>
          </a:p>
        </p:txBody>
      </p:sp>
      <p:sp>
        <p:nvSpPr>
          <p:cNvPr id="12" name="el-178969763055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0563-20"/>
          <p:cNvSpPr txBox="1"/>
          <p:nvPr/>
        </p:nvSpPr>
        <p:spPr>
          <a:xfrm>
            <a:off x="1618845" y="2812559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硬信源有哪些？</a:t>
            </a:r>
            <a:endParaRPr/>
          </a:p>
        </p:txBody>
      </p:sp>
      <p:sp>
        <p:nvSpPr>
          <p:cNvPr id="14" name="el-1789697630561-16"/>
          <p:cNvSpPr txBox="1"/>
          <p:nvPr/>
        </p:nvSpPr>
        <p:spPr>
          <a:xfrm>
            <a:off x="1618845" y="323155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财报、招标、岗位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——钱和人的去向：朋友圈惊呼不算数。</a:t>
            </a:r>
            <a:endParaRPr/>
          </a:p>
        </p:txBody>
      </p:sp>
      <p:sp>
        <p:nvSpPr>
          <p:cNvPr id="15" name="el-178969763055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0563-21"/>
          <p:cNvSpPr txBox="1"/>
          <p:nvPr/>
        </p:nvSpPr>
        <p:spPr>
          <a:xfrm>
            <a:off x="1618845" y="3926706"/>
            <a:ext cx="59183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AI+旅游的四大板块？</a:t>
            </a:r>
            <a:endParaRPr/>
          </a:p>
        </p:txBody>
      </p:sp>
      <p:sp>
        <p:nvSpPr>
          <p:cNvPr id="17" name="el-1789697630562-17"/>
          <p:cNvSpPr txBox="1"/>
          <p:nvPr/>
        </p:nvSpPr>
        <p:spPr>
          <a:xfrm>
            <a:off x="1618845" y="4345701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体验、营销、运营、管理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——你一年的实操全在其中：连点成图。</a:t>
            </a:r>
            <a:endParaRPr/>
          </a:p>
        </p:txBody>
      </p:sp>
      <p:sp>
        <p:nvSpPr>
          <p:cNvPr id="18" name="el-178969763055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0563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效率革命的本质？</a:t>
            </a:r>
            <a:endParaRPr/>
          </a:p>
        </p:txBody>
      </p:sp>
      <p:sp>
        <p:nvSpPr>
          <p:cNvPr id="20" name="el-1789697630562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执行成本塌方、判断价值上涨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——稀缺发生转移：位置比努力重要。</a:t>
            </a:r>
            <a:endParaRPr/>
          </a:p>
        </p:txBody>
      </p:sp>
      <p:sp>
        <p:nvSpPr>
          <p:cNvPr id="21" name="el-178969763055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763055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05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30571-2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3048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47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048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763048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763048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深层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变革</a:t>
            </a:r>
            <a:endParaRPr/>
          </a:p>
        </p:txBody>
      </p:sp>
      <p:sp>
        <p:nvSpPr>
          <p:cNvPr id="8" name="el-1789697630480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SHIFT</a:t>
            </a:r>
            <a:endParaRPr/>
          </a:p>
        </p:txBody>
      </p:sp>
      <p:sp>
        <p:nvSpPr>
          <p:cNvPr id="9" name="el-1789697630482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五大应用带</a:t>
            </a:r>
            <a:endParaRPr/>
          </a:p>
        </p:txBody>
      </p:sp>
      <p:sp>
        <p:nvSpPr>
          <p:cNvPr id="10" name="el-1789697630483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智慧景区</a:t>
            </a:r>
            <a:endParaRPr/>
          </a:p>
        </p:txBody>
      </p:sp>
      <p:sp>
        <p:nvSpPr>
          <p:cNvPr id="11" name="el-1789697630483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体验重造</a:t>
            </a:r>
            <a:endParaRPr/>
          </a:p>
        </p:txBody>
      </p:sp>
      <p:sp>
        <p:nvSpPr>
          <p:cNvPr id="12" name="el-1789697630483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转型实录</a:t>
            </a:r>
            <a:endParaRPr/>
          </a:p>
        </p:txBody>
      </p:sp>
      <p:sp>
        <p:nvSpPr>
          <p:cNvPr id="13" name="el-178969763047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3047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50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510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510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511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511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511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050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0505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7630506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7630506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7630507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630507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763050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76304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763050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7" name="el-178969763050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五大应用带：从出发到回家</a:t>
            </a:r>
            <a:endParaRPr/>
          </a:p>
        </p:txBody>
      </p:sp>
      <p:sp>
        <p:nvSpPr>
          <p:cNvPr id="18" name="el-1789697630513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带①</a:t>
            </a:r>
            <a:endParaRPr/>
          </a:p>
        </p:txBody>
      </p:sp>
      <p:sp>
        <p:nvSpPr>
          <p:cNvPr id="19" name="el-1789697630513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行前</a:t>
            </a:r>
            <a:endParaRPr/>
          </a:p>
        </p:txBody>
      </p:sp>
      <p:sp>
        <p:nvSpPr>
          <p:cNvPr id="20" name="el-1789697630514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种草决策</a:t>
            </a:r>
            <a:endParaRPr/>
          </a:p>
        </p:txBody>
      </p:sp>
      <p:sp>
        <p:nvSpPr>
          <p:cNvPr id="21" name="el-1789697630511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AI行程规划、种草内容——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决策入口正在换人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：攻略社区向AI助手让位。</a:t>
            </a:r>
            <a:endParaRPr/>
          </a:p>
        </p:txBody>
      </p:sp>
      <p:sp>
        <p:nvSpPr>
          <p:cNvPr id="22" name="el-1789697630514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带②</a:t>
            </a:r>
            <a:endParaRPr/>
          </a:p>
        </p:txBody>
      </p:sp>
      <p:sp>
        <p:nvSpPr>
          <p:cNvPr id="23" name="el-1789697630514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行中</a:t>
            </a:r>
            <a:endParaRPr/>
          </a:p>
        </p:txBody>
      </p:sp>
      <p:sp>
        <p:nvSpPr>
          <p:cNvPr id="24" name="el-1789697630514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在地服务</a:t>
            </a:r>
            <a:endParaRPr/>
          </a:p>
        </p:txBody>
      </p:sp>
      <p:sp>
        <p:nvSpPr>
          <p:cNvPr id="25" name="el-1789697630512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智能导览、实时翻译、数字人——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游客的随行参谋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：你实训全练过。</a:t>
            </a:r>
            <a:endParaRPr/>
          </a:p>
        </p:txBody>
      </p:sp>
      <p:sp>
        <p:nvSpPr>
          <p:cNvPr id="26" name="el-1789697630515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带③</a:t>
            </a:r>
            <a:endParaRPr/>
          </a:p>
        </p:txBody>
      </p:sp>
      <p:sp>
        <p:nvSpPr>
          <p:cNvPr id="27" name="el-1789697630515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</a:t>
            </a:r>
            <a:endParaRPr/>
          </a:p>
        </p:txBody>
      </p:sp>
      <p:sp>
        <p:nvSpPr>
          <p:cNvPr id="28" name="el-1789697630515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生产分发</a:t>
            </a:r>
            <a:endParaRPr/>
          </a:p>
        </p:txBody>
      </p:sp>
      <p:sp>
        <p:nvSpPr>
          <p:cNvPr id="29" name="el-1789697630512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图文视频批量生成、精准分发——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内容军备竞赛白热化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：会用的碾压不会用的。</a:t>
            </a:r>
            <a:endParaRPr/>
          </a:p>
        </p:txBody>
      </p:sp>
      <p:sp>
        <p:nvSpPr>
          <p:cNvPr id="30" name="el-1789697630515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带④</a:t>
            </a:r>
            <a:endParaRPr/>
          </a:p>
        </p:txBody>
      </p:sp>
      <p:sp>
        <p:nvSpPr>
          <p:cNvPr id="31" name="el-1789697630515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经营</a:t>
            </a:r>
            <a:endParaRPr/>
          </a:p>
        </p:txBody>
      </p:sp>
      <p:sp>
        <p:nvSpPr>
          <p:cNvPr id="32" name="el-1789697630515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收益管理</a:t>
            </a:r>
            <a:endParaRPr/>
          </a:p>
        </p:txBody>
      </p:sp>
      <p:sp>
        <p:nvSpPr>
          <p:cNvPr id="33" name="el-1789697630513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需求预测、动态定价——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从拍脑袋到看仪表盘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：数据资产成新生产资料。</a:t>
            </a:r>
            <a:endParaRPr/>
          </a:p>
        </p:txBody>
      </p:sp>
      <p:sp>
        <p:nvSpPr>
          <p:cNvPr id="34" name="el-1789697630516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带⑤</a:t>
            </a:r>
            <a:endParaRPr/>
          </a:p>
        </p:txBody>
      </p:sp>
      <p:sp>
        <p:nvSpPr>
          <p:cNvPr id="35" name="el-1789697630516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治理</a:t>
            </a:r>
            <a:endParaRPr/>
          </a:p>
        </p:txBody>
      </p:sp>
      <p:sp>
        <p:nvSpPr>
          <p:cNvPr id="36" name="el-1789697630516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行业管理</a:t>
            </a:r>
            <a:endParaRPr/>
          </a:p>
        </p:txBody>
      </p:sp>
      <p:sp>
        <p:nvSpPr>
          <p:cNvPr id="37" name="el-1789697630513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客流调度、安全预警、投诉分析——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城市级的智慧底座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：政企投入最重的板块。</a:t>
            </a:r>
            <a:endParaRPr/>
          </a:p>
        </p:txBody>
      </p:sp>
      <p:sp>
        <p:nvSpPr>
          <p:cNvPr id="38" name="el-178969763050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五带串起一条旅程——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越靠近游客的带变化越快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：治理带最慢但最深，两头发力。</a:t>
            </a:r>
            <a:endParaRPr/>
          </a:p>
        </p:txBody>
      </p:sp>
      <p:sp>
        <p:nvSpPr>
          <p:cNvPr id="39" name="el-178969763050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40" name="el-1789697630501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41" name="el-178969763050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728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630724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957345"/>
                <a:gridCol w="3949357"/>
                <a:gridCol w="2953351"/>
                <a:gridCol w="195764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主体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典型应用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动机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成熟度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OTA平台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AI行程助手、客服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流量入口保卫战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规模商用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景区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客流预测、数字人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降本与体验升级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头部试点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酒店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收益管理、送物机器人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RevPAR最大化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成熟落地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文旅局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智慧监管、营销中台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城市形象与安全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建设高峰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中小商户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内容生成、私域运营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低成本营销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快速普及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630726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7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0728-34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7" name="el-1789697630726-28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场景对照：谁在用AI做什么</a:t>
            </a:r>
            <a:endParaRPr/>
          </a:p>
        </p:txBody>
      </p:sp>
      <p:sp>
        <p:nvSpPr>
          <p:cNvPr id="8" name="el-1789697630725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注意最后一行——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中小商户是普及最快的一带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：门槛塌方让小玩家先用上，这就是你创业的机会带。</a:t>
            </a:r>
            <a:endParaRPr/>
          </a:p>
        </p:txBody>
      </p:sp>
      <p:sp>
        <p:nvSpPr>
          <p:cNvPr id="9" name="el-1789697630726-30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0" name="el-1789697630726-31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1" name="el-1789697630726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7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739-6"/>
          <p:cNvCxnSpPr/>
          <p:nvPr/>
        </p:nvCxnSpPr>
        <p:spPr>
          <a:xfrm>
            <a:off x="3823331" y="1669547"/>
            <a:ext cx="914" cy="41240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0741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0743-14"/>
          <p:cNvCxnSpPr/>
          <p:nvPr/>
        </p:nvCxnSpPr>
        <p:spPr>
          <a:xfrm>
            <a:off x="4399450" y="2912547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743-15"/>
          <p:cNvCxnSpPr/>
          <p:nvPr/>
        </p:nvCxnSpPr>
        <p:spPr>
          <a:xfrm>
            <a:off x="4399450" y="3874480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0743-16"/>
          <p:cNvCxnSpPr/>
          <p:nvPr/>
        </p:nvCxnSpPr>
        <p:spPr>
          <a:xfrm>
            <a:off x="4399450" y="4836413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07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074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0" name="el-178969763073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智慧景区：四层进化</a:t>
            </a:r>
            <a:endParaRPr/>
          </a:p>
        </p:txBody>
      </p:sp>
      <p:sp>
        <p:nvSpPr>
          <p:cNvPr id="11" name="el-1789697630741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景区图谱</a:t>
            </a:r>
            <a:endParaRPr/>
          </a:p>
        </p:txBody>
      </p:sp>
      <p:sp>
        <p:nvSpPr>
          <p:cNvPr id="12" name="el-1789697630741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四层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进化</a:t>
            </a:r>
            <a:endParaRPr/>
          </a:p>
        </p:txBody>
      </p:sp>
      <p:sp>
        <p:nvSpPr>
          <p:cNvPr id="13" name="el-1789697630740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智慧景区不是装几个屏幕——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是四层能力叠起来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630742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多数景区卡在第二层。</a:t>
            </a:r>
            <a:endParaRPr/>
          </a:p>
        </p:txBody>
      </p:sp>
      <p:sp>
        <p:nvSpPr>
          <p:cNvPr id="15" name="el-1789697630744-17"/>
          <p:cNvSpPr txBox="1"/>
          <p:nvPr/>
        </p:nvSpPr>
        <p:spPr>
          <a:xfrm>
            <a:off x="4399450" y="186000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630749-25"/>
          <p:cNvSpPr txBox="1"/>
          <p:nvPr/>
        </p:nvSpPr>
        <p:spPr>
          <a:xfrm>
            <a:off x="5218395" y="1821909"/>
            <a:ext cx="64315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数字化</a:t>
            </a:r>
            <a:endParaRPr/>
          </a:p>
        </p:txBody>
      </p:sp>
      <p:sp>
        <p:nvSpPr>
          <p:cNvPr id="17" name="el-1789697630747-21"/>
          <p:cNvSpPr txBox="1"/>
          <p:nvPr/>
        </p:nvSpPr>
        <p:spPr>
          <a:xfrm>
            <a:off x="5218395" y="2183769"/>
            <a:ext cx="628492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票务闸机、数据上网——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业务从纸上到云上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：一切智能的前提，最不智能但最根本。</a:t>
            </a:r>
            <a:endParaRPr/>
          </a:p>
        </p:txBody>
      </p:sp>
      <p:sp>
        <p:nvSpPr>
          <p:cNvPr id="18" name="el-1789697630745-18"/>
          <p:cNvSpPr txBox="1"/>
          <p:nvPr/>
        </p:nvSpPr>
        <p:spPr>
          <a:xfrm>
            <a:off x="4399450" y="3107760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630749-26"/>
          <p:cNvSpPr txBox="1"/>
          <p:nvPr/>
        </p:nvSpPr>
        <p:spPr>
          <a:xfrm>
            <a:off x="5218395" y="3069670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在线化</a:t>
            </a:r>
            <a:endParaRPr/>
          </a:p>
        </p:txBody>
      </p:sp>
      <p:sp>
        <p:nvSpPr>
          <p:cNvPr id="20" name="el-1789697630748-22"/>
          <p:cNvSpPr txBox="1"/>
          <p:nvPr/>
        </p:nvSpPr>
        <p:spPr>
          <a:xfrm>
            <a:off x="5218395" y="3431529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预约、导览、小程序——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服务和游客上了同一张网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：多数景区当前所在层。</a:t>
            </a:r>
            <a:endParaRPr/>
          </a:p>
        </p:txBody>
      </p:sp>
      <p:sp>
        <p:nvSpPr>
          <p:cNvPr id="21" name="el-1789697630745-19"/>
          <p:cNvSpPr txBox="1"/>
          <p:nvPr/>
        </p:nvSpPr>
        <p:spPr>
          <a:xfrm>
            <a:off x="4399450" y="4069694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630749-27"/>
          <p:cNvSpPr txBox="1"/>
          <p:nvPr/>
        </p:nvSpPr>
        <p:spPr>
          <a:xfrm>
            <a:off x="5218395" y="4031603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智能化</a:t>
            </a:r>
            <a:endParaRPr/>
          </a:p>
        </p:txBody>
      </p:sp>
      <p:sp>
        <p:nvSpPr>
          <p:cNvPr id="23" name="el-1789697630748-23"/>
          <p:cNvSpPr txBox="1"/>
          <p:nvPr/>
        </p:nvSpPr>
        <p:spPr>
          <a:xfrm>
            <a:off x="5218395" y="4393463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客流预测、动态调度——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数据开始反哺决策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：头部景区的竞争带。</a:t>
            </a:r>
            <a:endParaRPr/>
          </a:p>
        </p:txBody>
      </p:sp>
      <p:sp>
        <p:nvSpPr>
          <p:cNvPr id="24" name="el-1789697630745-20"/>
          <p:cNvSpPr txBox="1"/>
          <p:nvPr/>
        </p:nvSpPr>
        <p:spPr>
          <a:xfrm>
            <a:off x="4399450" y="5031627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630750-28"/>
          <p:cNvSpPr txBox="1"/>
          <p:nvPr/>
        </p:nvSpPr>
        <p:spPr>
          <a:xfrm>
            <a:off x="5218395" y="4993537"/>
            <a:ext cx="59368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智慧化</a:t>
            </a:r>
            <a:endParaRPr/>
          </a:p>
        </p:txBody>
      </p:sp>
      <p:sp>
        <p:nvSpPr>
          <p:cNvPr id="26" name="el-1789697630749-24"/>
          <p:cNvSpPr txBox="1"/>
          <p:nvPr/>
        </p:nvSpPr>
        <p:spPr>
          <a:xfrm>
            <a:off x="5218395" y="5355396"/>
            <a:ext cx="603264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预测式运营、体验千人千面——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景区有了会思考的大脑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：极少数的远方。</a:t>
            </a:r>
            <a:endParaRPr/>
          </a:p>
        </p:txBody>
      </p:sp>
      <p:sp>
        <p:nvSpPr>
          <p:cNvPr id="27" name="el-178969763073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28" name="el-178969763073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07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76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764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764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761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7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76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8" name="el-17896976307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体验重造：游前游中游后</a:t>
            </a:r>
            <a:endParaRPr/>
          </a:p>
        </p:txBody>
      </p:sp>
      <p:sp>
        <p:nvSpPr>
          <p:cNvPr id="9" name="el-1789697630765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游前 · 决策革命</a:t>
            </a:r>
            <a:endParaRPr/>
          </a:p>
        </p:txBody>
      </p:sp>
      <p:sp>
        <p:nvSpPr>
          <p:cNvPr id="10" name="el-1789697630765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从搜到问</a:t>
            </a:r>
            <a:endParaRPr/>
          </a:p>
        </p:txBody>
      </p:sp>
      <p:sp>
        <p:nvSpPr>
          <p:cNvPr id="11" name="el-1789697630765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已发生</a:t>
            </a:r>
            <a:endParaRPr/>
          </a:p>
        </p:txBody>
      </p:sp>
      <p:sp>
        <p:nvSpPr>
          <p:cNvPr id="12" name="el-1789697630766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游中 · 服务革命</a:t>
            </a:r>
            <a:endParaRPr/>
          </a:p>
        </p:txBody>
      </p:sp>
      <p:sp>
        <p:nvSpPr>
          <p:cNvPr id="13" name="el-1789697630766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从跟到伴</a:t>
            </a:r>
            <a:endParaRPr/>
          </a:p>
        </p:txBody>
      </p:sp>
      <p:sp>
        <p:nvSpPr>
          <p:cNvPr id="14" name="el-1789697630766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正在发生</a:t>
            </a:r>
            <a:endParaRPr/>
          </a:p>
        </p:txBody>
      </p:sp>
      <p:sp>
        <p:nvSpPr>
          <p:cNvPr id="15" name="el-1789697630766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游后 · 关系革命</a:t>
            </a:r>
            <a:endParaRPr/>
          </a:p>
        </p:txBody>
      </p:sp>
      <p:sp>
        <p:nvSpPr>
          <p:cNvPr id="16" name="el-1789697630766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从断到续</a:t>
            </a:r>
            <a:endParaRPr/>
          </a:p>
        </p:txBody>
      </p:sp>
      <p:sp>
        <p:nvSpPr>
          <p:cNvPr id="17" name="el-1789697630766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将要发生</a:t>
            </a:r>
            <a:endParaRPr/>
          </a:p>
        </p:txBody>
      </p:sp>
      <p:sp>
        <p:nvSpPr>
          <p:cNvPr id="18" name="el-1789697630763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变革次序</a:t>
            </a:r>
            <a:endParaRPr/>
          </a:p>
        </p:txBody>
      </p:sp>
      <p:sp>
        <p:nvSpPr>
          <p:cNvPr id="19" name="el-1789697630762-8"/>
          <p:cNvSpPr txBox="1"/>
          <p:nvPr/>
        </p:nvSpPr>
        <p:spPr>
          <a:xfrm>
            <a:off x="1753799" y="4959910"/>
            <a:ext cx="8990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决策端最先被改写——</a:t>
            </a: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因为离钱最近、数据最全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：体验革命的顺序，跟着商业逻辑走。</a:t>
            </a:r>
            <a:endParaRPr/>
          </a:p>
        </p:txBody>
      </p:sp>
      <p:sp>
        <p:nvSpPr>
          <p:cNvPr id="20" name="el-178969763075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21" name="el-178969763075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2" name="el-17896976307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  <p:sp>
        <p:nvSpPr>
          <p:cNvPr id="23" name="el-1789697630771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630771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0771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0772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0772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630772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630772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63077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630773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630769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问AI替代翻攻略</a:t>
            </a:r>
            <a:endParaRPr/>
          </a:p>
        </p:txBody>
      </p:sp>
      <p:sp>
        <p:nvSpPr>
          <p:cNvPr id="33" name="el-1789697630769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行程秒级生成</a:t>
            </a:r>
            <a:endParaRPr/>
          </a:p>
        </p:txBody>
      </p:sp>
      <p:sp>
        <p:nvSpPr>
          <p:cNvPr id="34" name="el-1789697630770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种草更精准</a:t>
            </a:r>
            <a:endParaRPr/>
          </a:p>
        </p:txBody>
      </p:sp>
      <p:sp>
        <p:nvSpPr>
          <p:cNvPr id="35" name="el-1789697630770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数字讲解员随行</a:t>
            </a:r>
            <a:endParaRPr/>
          </a:p>
        </p:txBody>
      </p:sp>
      <p:sp>
        <p:nvSpPr>
          <p:cNvPr id="36" name="el-1789697630770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实时翻译无碍</a:t>
            </a:r>
            <a:endParaRPr/>
          </a:p>
        </p:txBody>
      </p:sp>
      <p:sp>
        <p:nvSpPr>
          <p:cNvPr id="37" name="el-1789697630770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千人千面导览</a:t>
            </a:r>
            <a:endParaRPr/>
          </a:p>
        </p:txBody>
      </p:sp>
      <p:sp>
        <p:nvSpPr>
          <p:cNvPr id="38" name="el-1789697630770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回忆自动成片</a:t>
            </a:r>
            <a:endParaRPr/>
          </a:p>
        </p:txBody>
      </p:sp>
      <p:sp>
        <p:nvSpPr>
          <p:cNvPr id="39" name="el-1789697630770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复游精准触达</a:t>
            </a:r>
            <a:endParaRPr/>
          </a:p>
        </p:txBody>
      </p:sp>
      <p:sp>
        <p:nvSpPr>
          <p:cNvPr id="40" name="el-1789697630770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游客变会员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92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92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92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9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09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7" name="el-178969763092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变革的另一面：被拉平的差距</a:t>
            </a:r>
            <a:endParaRPr/>
          </a:p>
        </p:txBody>
      </p:sp>
      <p:sp>
        <p:nvSpPr>
          <p:cNvPr id="8" name="el-1789697630926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拉平前 · 资源壁垒</a:t>
            </a:r>
            <a:endParaRPr/>
          </a:p>
        </p:txBody>
      </p:sp>
      <p:sp>
        <p:nvSpPr>
          <p:cNvPr id="9" name="el-1789697630926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"只有大厂做得起"</a:t>
            </a:r>
            <a:endParaRPr/>
          </a:p>
        </p:txBody>
      </p:sp>
      <p:sp>
        <p:nvSpPr>
          <p:cNvPr id="10" name="el-1789697630925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智能客服、内容工厂、数据分析——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曾经是巨头的专利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：小商户只能仰望。</a:t>
            </a:r>
            <a:endParaRPr/>
          </a:p>
        </p:txBody>
      </p:sp>
      <p:sp>
        <p:nvSpPr>
          <p:cNvPr id="11" name="el-1789697630926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拉平后 · 人人可得</a:t>
            </a:r>
            <a:endParaRPr/>
          </a:p>
        </p:txBody>
      </p:sp>
      <p:sp>
        <p:nvSpPr>
          <p:cNvPr id="12" name="el-1789697630926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"我家民宿也有了"</a:t>
            </a:r>
            <a:endParaRPr/>
          </a:p>
        </p:txBody>
      </p:sp>
      <p:sp>
        <p:nvSpPr>
          <p:cNvPr id="13" name="el-1789697630925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同样的能力按月租用——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小玩家用上同款武器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：竞争回到内容和体验本身。</a:t>
            </a:r>
            <a:endParaRPr/>
          </a:p>
        </p:txBody>
      </p:sp>
      <p:sp>
        <p:nvSpPr>
          <p:cNvPr id="14" name="el-178969763092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技术民主化是最大的行业变量——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胜负手从资源转回创意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：这对小而美是历史性利好。</a:t>
            </a:r>
            <a:endParaRPr/>
          </a:p>
        </p:txBody>
      </p:sp>
      <p:sp>
        <p:nvSpPr>
          <p:cNvPr id="15" name="el-17896976309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深层变革</a:t>
            </a:r>
            <a:endParaRPr/>
          </a:p>
        </p:txBody>
      </p:sp>
      <p:sp>
        <p:nvSpPr>
          <p:cNvPr id="16" name="el-1789697630921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7" name="el-17896976309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093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093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94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094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093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093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76309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深层变革：四问四答</a:t>
            </a:r>
            <a:endParaRPr/>
          </a:p>
        </p:txBody>
      </p:sp>
      <p:sp>
        <p:nvSpPr>
          <p:cNvPr id="9" name="el-178969763094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0945-19"/>
          <p:cNvSpPr txBox="1"/>
          <p:nvPr/>
        </p:nvSpPr>
        <p:spPr>
          <a:xfrm>
            <a:off x="1618845" y="1698413"/>
            <a:ext cx="559081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五大应用带怎么串？</a:t>
            </a:r>
            <a:endParaRPr/>
          </a:p>
        </p:txBody>
      </p:sp>
      <p:sp>
        <p:nvSpPr>
          <p:cNvPr id="11" name="el-1789697630944-15"/>
          <p:cNvSpPr txBox="1"/>
          <p:nvPr/>
        </p:nvSpPr>
        <p:spPr>
          <a:xfrm>
            <a:off x="1618845" y="2117408"/>
            <a:ext cx="59231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行前-行中-内容-经营-治理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——按旅程排布：越近游客变化越快。</a:t>
            </a:r>
            <a:endParaRPr/>
          </a:p>
        </p:txBody>
      </p:sp>
      <p:sp>
        <p:nvSpPr>
          <p:cNvPr id="12" name="el-178969763094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0945-20"/>
          <p:cNvSpPr txBox="1"/>
          <p:nvPr/>
        </p:nvSpPr>
        <p:spPr>
          <a:xfrm>
            <a:off x="1618845" y="2812559"/>
            <a:ext cx="609164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智慧景区四层进化？</a:t>
            </a:r>
            <a:endParaRPr/>
          </a:p>
        </p:txBody>
      </p:sp>
      <p:sp>
        <p:nvSpPr>
          <p:cNvPr id="14" name="el-1789697630944-16"/>
          <p:cNvSpPr txBox="1"/>
          <p:nvPr/>
        </p:nvSpPr>
        <p:spPr>
          <a:xfrm>
            <a:off x="1618845" y="3231554"/>
            <a:ext cx="63630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数字化-在线化-智能化-智慧化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——多数卡在第二层：智能化是竞争带。</a:t>
            </a:r>
            <a:endParaRPr/>
          </a:p>
        </p:txBody>
      </p:sp>
      <p:sp>
        <p:nvSpPr>
          <p:cNvPr id="15" name="el-1789697630941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0946-21"/>
          <p:cNvSpPr txBox="1"/>
          <p:nvPr/>
        </p:nvSpPr>
        <p:spPr>
          <a:xfrm>
            <a:off x="1618845" y="3926706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体验革命的次序？</a:t>
            </a:r>
            <a:endParaRPr/>
          </a:p>
        </p:txBody>
      </p:sp>
      <p:sp>
        <p:nvSpPr>
          <p:cNvPr id="17" name="el-1789697630944-17"/>
          <p:cNvSpPr txBox="1"/>
          <p:nvPr/>
        </p:nvSpPr>
        <p:spPr>
          <a:xfrm>
            <a:off x="1618845" y="4345701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游前最先、游中正酣、游后将至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——顺序跟着商业逻辑走：离钱近的先改。</a:t>
            </a:r>
            <a:endParaRPr/>
          </a:p>
        </p:txBody>
      </p:sp>
      <p:sp>
        <p:nvSpPr>
          <p:cNvPr id="18" name="el-178969763094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0946-22"/>
          <p:cNvSpPr txBox="1"/>
          <p:nvPr/>
        </p:nvSpPr>
        <p:spPr>
          <a:xfrm>
            <a:off x="1618845" y="5040852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技术民主化意味着什么？</a:t>
            </a:r>
            <a:endParaRPr/>
          </a:p>
        </p:txBody>
      </p:sp>
      <p:sp>
        <p:nvSpPr>
          <p:cNvPr id="20" name="el-1789697630945-18"/>
          <p:cNvSpPr txBox="1"/>
          <p:nvPr/>
        </p:nvSpPr>
        <p:spPr>
          <a:xfrm>
            <a:off x="1618845" y="5459847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资源壁垒被拉平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——胜负手转回创意与体验：小而美的历史性利好。</a:t>
            </a:r>
            <a:endParaRPr/>
          </a:p>
        </p:txBody>
      </p:sp>
      <p:sp>
        <p:nvSpPr>
          <p:cNvPr id="21" name="el-178969763093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763093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09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3098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3095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095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095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7630958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763095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未来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趋势</a:t>
            </a:r>
            <a:endParaRPr/>
          </a:p>
        </p:txBody>
      </p:sp>
      <p:sp>
        <p:nvSpPr>
          <p:cNvPr id="8" name="el-1789697630958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TREND</a:t>
            </a:r>
            <a:endParaRPr/>
          </a:p>
        </p:txBody>
      </p:sp>
      <p:sp>
        <p:nvSpPr>
          <p:cNvPr id="9" name="el-178969763096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链条重组</a:t>
            </a:r>
            <a:endParaRPr/>
          </a:p>
        </p:txBody>
      </p:sp>
      <p:sp>
        <p:nvSpPr>
          <p:cNvPr id="10" name="el-178969763096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转型实录</a:t>
            </a:r>
            <a:endParaRPr/>
          </a:p>
        </p:txBody>
      </p:sp>
      <p:sp>
        <p:nvSpPr>
          <p:cNvPr id="11" name="el-1789697630961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技术三波</a:t>
            </a:r>
            <a:endParaRPr/>
          </a:p>
        </p:txBody>
      </p:sp>
      <p:sp>
        <p:nvSpPr>
          <p:cNvPr id="12" name="el-1789697630961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三大暗礁</a:t>
            </a:r>
            <a:endParaRPr/>
          </a:p>
        </p:txBody>
      </p:sp>
      <p:sp>
        <p:nvSpPr>
          <p:cNvPr id="13" name="el-178969763095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3095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1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7631138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13390"/>
                <a:gridCol w="381455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角色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旅行社与攻略社区把持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交易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OTA抽佣撮合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服务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人工导游全程陪同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传播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媒体与广告公司主导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7631136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7631139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36465"/>
                <a:gridCol w="3881955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角色</a:t>
                      </a:r>
                      <a:endParaRPr/>
                    </a:p>
                  </a:txBody>
                  <a:tcPr marL="0" marR="0" marT="0" marB="0">
                    <a:solidFill>
                      <a:srgbClr val="54405C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信息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AI助手直接生成答案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交易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内容种草直连预订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服务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数字人接标准、人接深度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传播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人人都是内容节点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7631133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11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113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9" name="el-178969763113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产业链条：传统 vs 重组中</a:t>
            </a:r>
            <a:endParaRPr/>
          </a:p>
        </p:txBody>
      </p:sp>
      <p:sp>
        <p:nvSpPr>
          <p:cNvPr id="10" name="el-1789697631140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传统链条 · 中介密集</a:t>
            </a:r>
            <a:endParaRPr/>
          </a:p>
        </p:txBody>
      </p:sp>
      <p:sp>
        <p:nvSpPr>
          <p:cNvPr id="11" name="el-1789697631140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重组方向 · 直连密集</a:t>
            </a:r>
            <a:endParaRPr/>
          </a:p>
        </p:txBody>
      </p:sp>
      <p:sp>
        <p:nvSpPr>
          <p:cNvPr id="12" name="el-1789697631132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重组不等于消失——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中介被压缩，连接被放大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：挤压掉的是环节，不是行业。</a:t>
            </a:r>
            <a:endParaRPr/>
          </a:p>
        </p:txBody>
      </p:sp>
      <p:sp>
        <p:nvSpPr>
          <p:cNvPr id="13" name="el-178969763113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4" name="el-178969763113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5" name="el-178969763113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15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1154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1161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161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115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115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11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115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0" name="el-17896976311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转型实录：一座老山的三年</a:t>
            </a:r>
            <a:endParaRPr/>
          </a:p>
        </p:txBody>
      </p:sp>
      <p:sp>
        <p:nvSpPr>
          <p:cNvPr id="11" name="el-178969763115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转型实录</a:t>
            </a:r>
            <a:endParaRPr/>
          </a:p>
        </p:txBody>
      </p:sp>
      <p:sp>
        <p:nvSpPr>
          <p:cNvPr id="12" name="el-178969763115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任务：某山岳型景区从卖门票到数据运营的三年（行业公开信息改编）</a:t>
            </a:r>
            <a:endParaRPr/>
          </a:p>
        </p:txBody>
      </p:sp>
      <p:sp>
        <p:nvSpPr>
          <p:cNvPr id="13" name="el-178969763115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背景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客流连年下滑、二次消费占比不足一成的传统老景区</a:t>
            </a:r>
            <a:endParaRPr/>
          </a:p>
        </p:txBody>
      </p:sp>
      <p:sp>
        <p:nvSpPr>
          <p:cNvPr id="14" name="el-178969763115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三年后复游率翻倍，二次消费占比过三成</a:t>
            </a:r>
            <a:endParaRPr/>
          </a:p>
        </p:txBody>
      </p:sp>
      <p:sp>
        <p:nvSpPr>
          <p:cNvPr id="15" name="el-1789697631162-26"/>
          <p:cNvSpPr txBox="1"/>
          <p:nvPr/>
        </p:nvSpPr>
        <p:spPr>
          <a:xfrm>
            <a:off x="7702162" y="1782628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7631160-18"/>
          <p:cNvSpPr txBox="1"/>
          <p:nvPr/>
        </p:nvSpPr>
        <p:spPr>
          <a:xfrm>
            <a:off x="7702162" y="2154011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二次消费从8%到32%——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数据运营把一锤子买卖做成长生意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：模式变了收入结构就变了。</a:t>
            </a:r>
            <a:endParaRPr/>
          </a:p>
        </p:txBody>
      </p:sp>
      <p:sp>
        <p:nvSpPr>
          <p:cNvPr id="17" name="el-1789697631163-27"/>
          <p:cNvSpPr txBox="1"/>
          <p:nvPr/>
        </p:nvSpPr>
        <p:spPr>
          <a:xfrm>
            <a:off x="7702162" y="338778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7631160-19"/>
          <p:cNvSpPr txBox="1"/>
          <p:nvPr/>
        </p:nvSpPr>
        <p:spPr>
          <a:xfrm>
            <a:off x="7702162" y="375916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第一年系统上线即闲置——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买了数字化没买数字化能力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：人才断层的典型样本。</a:t>
            </a:r>
            <a:endParaRPr/>
          </a:p>
        </p:txBody>
      </p:sp>
      <p:sp>
        <p:nvSpPr>
          <p:cNvPr id="19" name="el-1789697631163-28"/>
          <p:cNvSpPr txBox="1"/>
          <p:nvPr/>
        </p:nvSpPr>
        <p:spPr>
          <a:xfrm>
            <a:off x="7702162" y="467690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7631161-20"/>
          <p:cNvSpPr txBox="1"/>
          <p:nvPr/>
        </p:nvSpPr>
        <p:spPr>
          <a:xfrm>
            <a:off x="7702162" y="5048292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转型的顺序是先看清再赚钱——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系统是望远镜不是印钞机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：急功近利者都卡在第一年。</a:t>
            </a:r>
            <a:endParaRPr/>
          </a:p>
        </p:txBody>
      </p:sp>
      <p:sp>
        <p:nvSpPr>
          <p:cNvPr id="21" name="el-17896976311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22" name="el-178969763115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11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4" name="el-178969763116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116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1162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115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第一年（上系统）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：票务闸机数据上网——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第一次看清游客是谁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：客源地、频次、停留，从模糊到清晰。</a:t>
            </a:r>
            <a:endParaRPr/>
          </a:p>
        </p:txBody>
      </p:sp>
      <p:sp>
        <p:nvSpPr>
          <p:cNvPr id="28" name="el-178969763115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第二年（用数据）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：客流预测指导排班与营销——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周中低谷定向推亲子套票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：数据第一次赚到了钱。</a:t>
            </a:r>
            <a:endParaRPr/>
          </a:p>
        </p:txBody>
      </p:sp>
      <p:sp>
        <p:nvSpPr>
          <p:cNvPr id="29" name="el-178969763116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第三年（变模式）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：会员体系加内容种草——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把一次性游客变成回头客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：门票思维转向运营思维。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17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173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17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6" name="el-1789697631173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技术三波：已来与将来</a:t>
            </a:r>
            <a:endParaRPr/>
          </a:p>
        </p:txBody>
      </p:sp>
      <p:sp>
        <p:nvSpPr>
          <p:cNvPr id="7" name="el-1789697631173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三波叠加而非依次退去——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你现在站在第一二波交汇处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：这是毕业生最幸运的时间窗。</a:t>
            </a:r>
            <a:endParaRPr/>
          </a:p>
        </p:txBody>
      </p:sp>
      <p:sp>
        <p:nvSpPr>
          <p:cNvPr id="8" name="el-178969763117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9" name="el-1789697631173-7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0" name="el-1789697631174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7631172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54405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631177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7631177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7631177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631177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7631178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7631181-21"/>
          <p:cNvSpPr txBox="1"/>
          <p:nvPr/>
        </p:nvSpPr>
        <p:spPr>
          <a:xfrm>
            <a:off x="685629" y="2647996"/>
            <a:ext cx="177590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第一波</a:t>
            </a:r>
            <a:endParaRPr/>
          </a:p>
        </p:txBody>
      </p:sp>
      <p:sp>
        <p:nvSpPr>
          <p:cNvPr id="18" name="el-1789697631181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工具化</a:t>
            </a:r>
            <a:endParaRPr/>
          </a:p>
        </p:txBody>
      </p:sp>
      <p:sp>
        <p:nvSpPr>
          <p:cNvPr id="19" name="el-1789697631179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内容生成、智能问答——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已在发生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：你这一年用的全是第一波。</a:t>
            </a:r>
            <a:endParaRPr/>
          </a:p>
        </p:txBody>
      </p:sp>
      <p:sp>
        <p:nvSpPr>
          <p:cNvPr id="20" name="el-1789697631181-23"/>
          <p:cNvSpPr txBox="1"/>
          <p:nvPr/>
        </p:nvSpPr>
        <p:spPr>
          <a:xfrm>
            <a:off x="2472012" y="2647996"/>
            <a:ext cx="247061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第二波</a:t>
            </a:r>
            <a:endParaRPr/>
          </a:p>
        </p:txBody>
      </p:sp>
      <p:sp>
        <p:nvSpPr>
          <p:cNvPr id="21" name="el-1789697631182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资产化</a:t>
            </a:r>
            <a:endParaRPr/>
          </a:p>
        </p:txBody>
      </p:sp>
      <p:sp>
        <p:nvSpPr>
          <p:cNvPr id="22" name="el-1789697631179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数据资产、数字员工——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正在发生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：景区把数据当生产资料经营。</a:t>
            </a:r>
            <a:endParaRPr/>
          </a:p>
        </p:txBody>
      </p:sp>
      <p:sp>
        <p:nvSpPr>
          <p:cNvPr id="23" name="el-1789697631182-25"/>
          <p:cNvSpPr txBox="1"/>
          <p:nvPr/>
        </p:nvSpPr>
        <p:spPr>
          <a:xfrm>
            <a:off x="4953101" y="2647996"/>
            <a:ext cx="197439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第三波</a:t>
            </a:r>
            <a:endParaRPr/>
          </a:p>
        </p:txBody>
      </p:sp>
      <p:sp>
        <p:nvSpPr>
          <p:cNvPr id="24" name="el-1789697631182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</a:t>
            </a:r>
            <a:endParaRPr/>
          </a:p>
        </p:txBody>
      </p:sp>
      <p:sp>
        <p:nvSpPr>
          <p:cNvPr id="25" name="el-1789697631180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AI自主完成复杂任务——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将要发生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：从给答案到办成事。</a:t>
            </a:r>
            <a:endParaRPr/>
          </a:p>
        </p:txBody>
      </p:sp>
      <p:sp>
        <p:nvSpPr>
          <p:cNvPr id="26" name="el-1789697631182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远期</a:t>
            </a:r>
            <a:endParaRPr/>
          </a:p>
        </p:txBody>
      </p:sp>
      <p:sp>
        <p:nvSpPr>
          <p:cNvPr id="27" name="el-1789697631182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重构期</a:t>
            </a:r>
            <a:endParaRPr/>
          </a:p>
        </p:txBody>
      </p:sp>
      <p:sp>
        <p:nvSpPr>
          <p:cNvPr id="28" name="el-1789697631180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商业模式整体换血——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方向已现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：直连、订阅、运营化。</a:t>
            </a:r>
            <a:endParaRPr/>
          </a:p>
        </p:txBody>
      </p:sp>
      <p:sp>
        <p:nvSpPr>
          <p:cNvPr id="29" name="el-1789697631183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7631183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变量</a:t>
            </a:r>
            <a:endParaRPr/>
          </a:p>
        </p:txBody>
      </p:sp>
      <p:sp>
        <p:nvSpPr>
          <p:cNvPr id="31" name="el-1789697631183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不确定</a:t>
            </a:r>
            <a:endParaRPr/>
          </a:p>
        </p:txBody>
      </p:sp>
      <p:sp>
        <p:nvSpPr>
          <p:cNvPr id="32" name="el-1789697631181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监管、伦理、黑天鹅——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唯一确定的不确定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：留一手永远是美德。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64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763643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7636429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64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643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7" name="el-17896976364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智慧文旅投入去向（示意）</a:t>
            </a:r>
            <a:endParaRPr/>
          </a:p>
        </p:txBody>
      </p:sp>
      <p:sp>
        <p:nvSpPr>
          <p:cNvPr id="8" name="el-1789697636435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投入结构是趋势的落后指标——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钱从基建转向数据应用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：印证第二波正在发生。</a:t>
            </a:r>
            <a:endParaRPr/>
          </a:p>
        </p:txBody>
      </p:sp>
      <p:sp>
        <p:nvSpPr>
          <p:cNvPr id="9" name="el-1789697636439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763643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数据与应用占大头——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从建系统到用系统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：投入重心迁移</a:t>
            </a:r>
            <a:endParaRPr/>
          </a:p>
        </p:txBody>
      </p:sp>
      <p:sp>
        <p:nvSpPr>
          <p:cNvPr id="11" name="el-1789697636439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7636438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平台系统次之——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底座建得差不多了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：接下来拼运营</a:t>
            </a:r>
            <a:endParaRPr/>
          </a:p>
        </p:txBody>
      </p:sp>
      <p:sp>
        <p:nvSpPr>
          <p:cNvPr id="13" name="el-1789697636439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7636438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基建退居末位——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该铺的网都铺完了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：钱追着数据跑</a:t>
            </a:r>
            <a:endParaRPr/>
          </a:p>
        </p:txBody>
      </p:sp>
      <p:sp>
        <p:nvSpPr>
          <p:cNvPr id="15" name="el-17896976364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6" name="el-178969763642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7" name="el-17896976364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33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33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134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133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134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763133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763134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763133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6313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763133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12" name="el-17896976313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一个数字：数字讲解员的身价</a:t>
            </a:r>
            <a:endParaRPr/>
          </a:p>
        </p:txBody>
      </p:sp>
      <p:sp>
        <p:nvSpPr>
          <p:cNvPr id="13" name="el-1789697631337-15"/>
          <p:cNvSpPr txBox="1"/>
          <p:nvPr/>
        </p:nvSpPr>
        <p:spPr>
          <a:xfrm>
            <a:off x="685629" y="2555449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三年前：定制一位数字人（市场行情示意）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30万</a:t>
            </a:r>
            <a:endParaRPr/>
          </a:p>
        </p:txBody>
      </p:sp>
      <p:sp>
        <p:nvSpPr>
          <p:cNvPr id="14" name="el-1789697631339-19"/>
          <p:cNvSpPr txBox="1"/>
          <p:nvPr/>
        </p:nvSpPr>
        <p:spPr>
          <a:xfrm>
            <a:off x="685629" y="3307735"/>
            <a:ext cx="3983651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3000元</a:t>
            </a:r>
            <a:endParaRPr/>
          </a:p>
        </p:txBody>
      </p:sp>
      <p:sp>
        <p:nvSpPr>
          <p:cNvPr id="15" name="el-1789697631334-10"/>
          <p:cNvSpPr txBox="1"/>
          <p:nvPr/>
        </p:nvSpPr>
        <p:spPr>
          <a:xfrm>
            <a:off x="685629" y="4298088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如今：工具链自制一位上岗数字人（你实训做过）</a:t>
            </a:r>
            <a:endParaRPr/>
          </a:p>
        </p:txBody>
      </p:sp>
      <p:sp>
        <p:nvSpPr>
          <p:cNvPr id="16" name="el-1789697631334-11"/>
          <p:cNvSpPr txBox="1"/>
          <p:nvPr/>
        </p:nvSpPr>
        <p:spPr>
          <a:xfrm>
            <a:off x="5923069" y="1737545"/>
            <a:ext cx="6129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数字人从30万到3000元</a:t>
            </a:r>
            <a:endParaRPr/>
          </a:p>
        </p:txBody>
      </p:sp>
      <p:sp>
        <p:nvSpPr>
          <p:cNvPr id="17" name="el-178969763133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跌因</a:t>
            </a:r>
            <a:endParaRPr/>
          </a:p>
        </p:txBody>
      </p:sp>
      <p:sp>
        <p:nvSpPr>
          <p:cNvPr id="18" name="el-178969763133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工具化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制作环节全自动化——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技术从定制变商品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：价格向成本回归。</a:t>
            </a:r>
            <a:endParaRPr/>
          </a:p>
        </p:txBody>
      </p:sp>
      <p:sp>
        <p:nvSpPr>
          <p:cNvPr id="19" name="el-178969763134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涨回</a:t>
            </a:r>
            <a:endParaRPr/>
          </a:p>
        </p:txBody>
      </p:sp>
      <p:sp>
        <p:nvSpPr>
          <p:cNvPr id="20" name="el-178969763133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运营化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上岗后的内容与维护——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身价转移到持续服务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：一锤子买卖变月费生意。</a:t>
            </a:r>
            <a:endParaRPr/>
          </a:p>
        </p:txBody>
      </p:sp>
      <p:sp>
        <p:nvSpPr>
          <p:cNvPr id="21" name="el-178969763134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2" name="el-178969763133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普适性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凡可自动化的必然跌价——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这是所有AI应用的未来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：别押注会贬值的环节。</a:t>
            </a:r>
            <a:endParaRPr/>
          </a:p>
        </p:txBody>
      </p:sp>
      <p:sp>
        <p:nvSpPr>
          <p:cNvPr id="23" name="el-178969763133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看懂价格曲线就看懂了行业——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会贬值的抓紧用、会升值的早点囤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：判断力就是财富。</a:t>
            </a:r>
            <a:endParaRPr/>
          </a:p>
        </p:txBody>
      </p:sp>
      <p:sp>
        <p:nvSpPr>
          <p:cNvPr id="24" name="el-178969763133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25" name="el-178969763133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6" name="el-17896976313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35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354-10"/>
          <p:cNvCxnSpPr/>
          <p:nvPr/>
        </p:nvCxnSpPr>
        <p:spPr>
          <a:xfrm>
            <a:off x="685629" y="253432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355-11"/>
          <p:cNvCxnSpPr/>
          <p:nvPr/>
        </p:nvCxnSpPr>
        <p:spPr>
          <a:xfrm>
            <a:off x="685629" y="36960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352-6"/>
          <p:cNvSpPr/>
          <p:nvPr/>
        </p:nvSpPr>
        <p:spPr>
          <a:xfrm>
            <a:off x="685629" y="5119711"/>
            <a:ext cx="10817695" cy="96609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6313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135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8" name="el-178969763135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三大暗礁：趋势的阴影面</a:t>
            </a:r>
            <a:endParaRPr/>
          </a:p>
        </p:txBody>
      </p:sp>
      <p:sp>
        <p:nvSpPr>
          <p:cNvPr id="9" name="el-1789697631356-12"/>
          <p:cNvSpPr txBox="1"/>
          <p:nvPr/>
        </p:nvSpPr>
        <p:spPr>
          <a:xfrm>
            <a:off x="685629" y="155825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暗礁①</a:t>
            </a:r>
            <a:endParaRPr/>
          </a:p>
        </p:txBody>
      </p:sp>
      <p:sp>
        <p:nvSpPr>
          <p:cNvPr id="10" name="el-1789697631361-21"/>
          <p:cNvSpPr txBox="1"/>
          <p:nvPr/>
        </p:nvSpPr>
        <p:spPr>
          <a:xfrm>
            <a:off x="2228293" y="1615388"/>
            <a:ext cx="664869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数字鸿沟</a:t>
            </a:r>
            <a:endParaRPr/>
          </a:p>
        </p:txBody>
      </p:sp>
      <p:sp>
        <p:nvSpPr>
          <p:cNvPr id="11" name="el-1789697631360-18"/>
          <p:cNvSpPr txBox="1"/>
          <p:nvPr/>
        </p:nvSpPr>
        <p:spPr>
          <a:xfrm>
            <a:off x="2228293" y="2043905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大景区玩转数据、小商户连账号都没有——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红利分配不均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：差距可能在拉大。</a:t>
            </a:r>
            <a:endParaRPr/>
          </a:p>
        </p:txBody>
      </p:sp>
      <p:sp>
        <p:nvSpPr>
          <p:cNvPr id="12" name="el-1789697631356-13"/>
          <p:cNvSpPr txBox="1"/>
          <p:nvPr/>
        </p:nvSpPr>
        <p:spPr>
          <a:xfrm>
            <a:off x="685629" y="272001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暗礁②</a:t>
            </a:r>
            <a:endParaRPr/>
          </a:p>
        </p:txBody>
      </p:sp>
      <p:sp>
        <p:nvSpPr>
          <p:cNvPr id="13" name="el-1789697631361-22"/>
          <p:cNvSpPr txBox="1"/>
          <p:nvPr/>
        </p:nvSpPr>
        <p:spPr>
          <a:xfrm>
            <a:off x="2228293" y="2777147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数据裸奔</a:t>
            </a:r>
            <a:endParaRPr/>
          </a:p>
        </p:txBody>
      </p:sp>
      <p:sp>
        <p:nvSpPr>
          <p:cNvPr id="14" name="el-1789697631361-19"/>
          <p:cNvSpPr txBox="1"/>
          <p:nvPr/>
        </p:nvSpPr>
        <p:spPr>
          <a:xfrm>
            <a:off x="2228293" y="3205665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人脸、轨迹、偏好全被采集——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便利与隐私同源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：一次泄露就是行业信任危机。</a:t>
            </a:r>
            <a:endParaRPr/>
          </a:p>
        </p:txBody>
      </p:sp>
      <p:sp>
        <p:nvSpPr>
          <p:cNvPr id="15" name="el-1789697631356-14"/>
          <p:cNvSpPr txBox="1"/>
          <p:nvPr/>
        </p:nvSpPr>
        <p:spPr>
          <a:xfrm>
            <a:off x="685629" y="3881771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暗礁③</a:t>
            </a:r>
            <a:endParaRPr/>
          </a:p>
        </p:txBody>
      </p:sp>
      <p:sp>
        <p:nvSpPr>
          <p:cNvPr id="16" name="el-1789697631362-23"/>
          <p:cNvSpPr txBox="1"/>
          <p:nvPr/>
        </p:nvSpPr>
        <p:spPr>
          <a:xfrm>
            <a:off x="2228293" y="3938906"/>
            <a:ext cx="661104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人才断层</a:t>
            </a:r>
            <a:endParaRPr/>
          </a:p>
        </p:txBody>
      </p:sp>
      <p:sp>
        <p:nvSpPr>
          <p:cNvPr id="17" name="el-1789697631361-20"/>
          <p:cNvSpPr txBox="1"/>
          <p:nvPr/>
        </p:nvSpPr>
        <p:spPr>
          <a:xfrm>
            <a:off x="2228293" y="4367424"/>
            <a:ext cx="69367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会旅游的不懂AI、懂AI的不旅游——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复合人才最稀缺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：这正是为你留的位置。</a:t>
            </a:r>
            <a:endParaRPr/>
          </a:p>
        </p:txBody>
      </p:sp>
      <p:sp>
        <p:nvSpPr>
          <p:cNvPr id="18" name="el-1789697631354-9"/>
          <p:cNvSpPr txBox="1"/>
          <p:nvPr/>
        </p:nvSpPr>
        <p:spPr>
          <a:xfrm>
            <a:off x="971307" y="5348254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破局之道</a:t>
            </a:r>
            <a:endParaRPr/>
          </a:p>
        </p:txBody>
      </p:sp>
      <p:sp>
        <p:nvSpPr>
          <p:cNvPr id="19" name="el-1789697631357-15"/>
          <p:cNvSpPr txBox="1"/>
          <p:nvPr/>
        </p:nvSpPr>
        <p:spPr>
          <a:xfrm>
            <a:off x="2236030" y="5357777"/>
            <a:ext cx="283015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普惠工具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低门槛方案下沉到中小商户</a:t>
            </a:r>
            <a:endParaRPr/>
          </a:p>
        </p:txBody>
      </p:sp>
      <p:sp>
        <p:nvSpPr>
          <p:cNvPr id="20" name="el-1789697631357-16"/>
          <p:cNvSpPr txBox="1"/>
          <p:nvPr/>
        </p:nvSpPr>
        <p:spPr>
          <a:xfrm>
            <a:off x="5408996" y="5357777"/>
            <a:ext cx="2830003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合规先行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采集有度使用有界监管有牙</a:t>
            </a:r>
            <a:endParaRPr/>
          </a:p>
        </p:txBody>
      </p:sp>
      <p:sp>
        <p:nvSpPr>
          <p:cNvPr id="21" name="el-1789697631358-17"/>
          <p:cNvSpPr txBox="1"/>
          <p:nvPr/>
        </p:nvSpPr>
        <p:spPr>
          <a:xfrm>
            <a:off x="8581814" y="5357777"/>
            <a:ext cx="2635831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3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跨界培养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旅游人学AI、AI人下场景</a:t>
            </a:r>
            <a:endParaRPr/>
          </a:p>
        </p:txBody>
      </p:sp>
      <p:sp>
        <p:nvSpPr>
          <p:cNvPr id="22" name="el-178969763135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未来趋势</a:t>
            </a:r>
            <a:endParaRPr/>
          </a:p>
        </p:txBody>
      </p:sp>
      <p:sp>
        <p:nvSpPr>
          <p:cNvPr id="23" name="el-178969763135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4" name="el-178969763135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5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50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50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50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1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150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76315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未来趋势：四问四答</a:t>
            </a:r>
            <a:endParaRPr/>
          </a:p>
        </p:txBody>
      </p:sp>
      <p:sp>
        <p:nvSpPr>
          <p:cNvPr id="9" name="el-178969763150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1509-19"/>
          <p:cNvSpPr txBox="1"/>
          <p:nvPr/>
        </p:nvSpPr>
        <p:spPr>
          <a:xfrm>
            <a:off x="1618845" y="1698413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产业链怎么重组？</a:t>
            </a:r>
            <a:endParaRPr/>
          </a:p>
        </p:txBody>
      </p:sp>
      <p:sp>
        <p:nvSpPr>
          <p:cNvPr id="11" name="el-1789697631507-15"/>
          <p:cNvSpPr txBox="1"/>
          <p:nvPr/>
        </p:nvSpPr>
        <p:spPr>
          <a:xfrm>
            <a:off x="1618845" y="2117408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中介压缩、直连放大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——信息交易服务传播全链条：挤压的是环节不是行业。</a:t>
            </a:r>
            <a:endParaRPr/>
          </a:p>
        </p:txBody>
      </p:sp>
      <p:sp>
        <p:nvSpPr>
          <p:cNvPr id="12" name="el-1789697631505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1509-20"/>
          <p:cNvSpPr txBox="1"/>
          <p:nvPr/>
        </p:nvSpPr>
        <p:spPr>
          <a:xfrm>
            <a:off x="1618845" y="2812559"/>
            <a:ext cx="64021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技术三波怎么排？</a:t>
            </a:r>
            <a:endParaRPr/>
          </a:p>
        </p:txBody>
      </p:sp>
      <p:sp>
        <p:nvSpPr>
          <p:cNvPr id="14" name="el-1789697631508-16"/>
          <p:cNvSpPr txBox="1"/>
          <p:nvPr/>
        </p:nvSpPr>
        <p:spPr>
          <a:xfrm>
            <a:off x="1618845" y="3231554"/>
            <a:ext cx="66126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工具化-资产化-智能体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——你站在一二波交汇处：毕业生最幸运的时间窗。</a:t>
            </a:r>
            <a:endParaRPr/>
          </a:p>
        </p:txBody>
      </p:sp>
      <p:sp>
        <p:nvSpPr>
          <p:cNvPr id="15" name="el-1789697631505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1509-21"/>
          <p:cNvSpPr txBox="1"/>
          <p:nvPr/>
        </p:nvSpPr>
        <p:spPr>
          <a:xfrm>
            <a:off x="1618845" y="3926706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投入往哪走？</a:t>
            </a:r>
            <a:endParaRPr/>
          </a:p>
        </p:txBody>
      </p:sp>
      <p:sp>
        <p:nvSpPr>
          <p:cNvPr id="17" name="el-1789697631508-17"/>
          <p:cNvSpPr txBox="1"/>
          <p:nvPr/>
        </p:nvSpPr>
        <p:spPr>
          <a:xfrm>
            <a:off x="1618845" y="4345701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从基建转向数据应用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——钱追着数据跑：运营型人才吃香。</a:t>
            </a:r>
            <a:endParaRPr/>
          </a:p>
        </p:txBody>
      </p:sp>
      <p:sp>
        <p:nvSpPr>
          <p:cNvPr id="18" name="el-178969763150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1509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三大暗礁是？</a:t>
            </a:r>
            <a:endParaRPr/>
          </a:p>
        </p:txBody>
      </p:sp>
      <p:sp>
        <p:nvSpPr>
          <p:cNvPr id="20" name="el-1789697631508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鸿沟、隐私、断层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——人才断层是留给你的位置：其他两个靠行业自律。</a:t>
            </a:r>
            <a:endParaRPr/>
          </a:p>
        </p:txBody>
      </p:sp>
      <p:sp>
        <p:nvSpPr>
          <p:cNvPr id="21" name="el-17896976315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763150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15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54405C"/>
            </a:gs>
            <a:gs pos="58000">
              <a:srgbClr val="54405C"/>
            </a:gs>
            <a:gs pos="100000">
              <a:srgbClr val="402F47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7631549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763152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51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52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7631521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763152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理性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展望</a:t>
            </a:r>
            <a:endParaRPr/>
          </a:p>
        </p:txBody>
      </p:sp>
      <p:sp>
        <p:nvSpPr>
          <p:cNvPr id="8" name="el-1789697631522-7"/>
          <p:cNvSpPr txBox="1"/>
          <p:nvPr/>
        </p:nvSpPr>
        <p:spPr>
          <a:xfrm>
            <a:off x="4266133" y="3676737"/>
            <a:ext cx="7790454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VISION</a:t>
            </a:r>
            <a:endParaRPr/>
          </a:p>
        </p:txBody>
      </p:sp>
      <p:sp>
        <p:nvSpPr>
          <p:cNvPr id="9" name="el-178969763152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三波研判</a:t>
            </a:r>
            <a:endParaRPr/>
          </a:p>
        </p:txBody>
      </p:sp>
      <p:sp>
        <p:nvSpPr>
          <p:cNvPr id="10" name="el-1789697631524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数据要素</a:t>
            </a:r>
            <a:endParaRPr/>
          </a:p>
        </p:txBody>
      </p:sp>
      <p:sp>
        <p:nvSpPr>
          <p:cNvPr id="11" name="el-178969763152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行业底线</a:t>
            </a:r>
            <a:endParaRPr/>
          </a:p>
        </p:txBody>
      </p:sp>
      <p:sp>
        <p:nvSpPr>
          <p:cNvPr id="12" name="el-1789697631525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行动建议</a:t>
            </a:r>
            <a:endParaRPr/>
          </a:p>
        </p:txBody>
      </p:sp>
      <p:sp>
        <p:nvSpPr>
          <p:cNvPr id="13" name="el-178969763152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模块五 项目一</a:t>
            </a:r>
            <a:endParaRPr/>
          </a:p>
        </p:txBody>
      </p:sp>
      <p:sp>
        <p:nvSpPr>
          <p:cNvPr id="14" name="el-178969763152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67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68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68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67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16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168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8" name="el-17896976316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三年展望：三句大实话</a:t>
            </a:r>
            <a:endParaRPr/>
          </a:p>
        </p:txBody>
      </p:sp>
      <p:sp>
        <p:nvSpPr>
          <p:cNvPr id="9" name="el-178969763168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短期 · 一年内</a:t>
            </a:r>
            <a:endParaRPr/>
          </a:p>
        </p:txBody>
      </p:sp>
      <p:sp>
        <p:nvSpPr>
          <p:cNvPr id="10" name="el-178969763168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工具普及年</a:t>
            </a:r>
            <a:endParaRPr/>
          </a:p>
        </p:txBody>
      </p:sp>
      <p:sp>
        <p:nvSpPr>
          <p:cNvPr id="11" name="el-178969763168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确定性高</a:t>
            </a:r>
            <a:endParaRPr/>
          </a:p>
        </p:txBody>
      </p:sp>
      <p:sp>
        <p:nvSpPr>
          <p:cNvPr id="12" name="el-1789697631683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中期 · 三年内</a:t>
            </a:r>
            <a:endParaRPr/>
          </a:p>
        </p:txBody>
      </p:sp>
      <p:sp>
        <p:nvSpPr>
          <p:cNvPr id="13" name="el-178969763168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模式重构年</a:t>
            </a:r>
            <a:endParaRPr/>
          </a:p>
        </p:txBody>
      </p:sp>
      <p:sp>
        <p:nvSpPr>
          <p:cNvPr id="14" name="el-178969763168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方向确定</a:t>
            </a:r>
            <a:endParaRPr/>
          </a:p>
        </p:txBody>
      </p:sp>
      <p:sp>
        <p:nvSpPr>
          <p:cNvPr id="15" name="el-1789697631684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长期 · 三年外</a:t>
            </a:r>
            <a:endParaRPr/>
          </a:p>
        </p:txBody>
      </p:sp>
      <p:sp>
        <p:nvSpPr>
          <p:cNvPr id="16" name="el-1789697631684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格局重排年</a:t>
            </a:r>
            <a:endParaRPr/>
          </a:p>
        </p:txBody>
      </p:sp>
      <p:sp>
        <p:nvSpPr>
          <p:cNvPr id="17" name="el-1789697631684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变数最大</a:t>
            </a:r>
            <a:endParaRPr/>
          </a:p>
        </p:txBody>
      </p:sp>
      <p:sp>
        <p:nvSpPr>
          <p:cNvPr id="18" name="el-1789697631680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研判态度</a:t>
            </a:r>
            <a:endParaRPr/>
          </a:p>
        </p:txBody>
      </p:sp>
      <p:sp>
        <p:nvSpPr>
          <p:cNvPr id="19" name="el-1789697631680-8"/>
          <p:cNvSpPr txBox="1"/>
          <p:nvPr/>
        </p:nvSpPr>
        <p:spPr>
          <a:xfrm>
            <a:off x="1753799" y="4959910"/>
            <a:ext cx="899087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SimSun"/>
                <a:ea typeface="SimSun"/>
                <a:cs typeface="SimSun"/>
              </a:rPr>
              <a:t>短期看工具、中期看模式、长期看格局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——越远越别把话说满：留余地是研判的美德。</a:t>
            </a:r>
            <a:endParaRPr/>
          </a:p>
        </p:txBody>
      </p:sp>
      <p:sp>
        <p:nvSpPr>
          <p:cNvPr id="20" name="el-178969763167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1" name="el-178969763167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2" name="el-178969763167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23" name="el-178969763168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7631689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763168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763168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763168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763169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763169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763169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7631690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7631687-22"/>
          <p:cNvSpPr txBox="1"/>
          <p:nvPr/>
        </p:nvSpPr>
        <p:spPr>
          <a:xfrm>
            <a:off x="857036" y="3369632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AI助手成标配</a:t>
            </a:r>
            <a:endParaRPr/>
          </a:p>
        </p:txBody>
      </p:sp>
      <p:sp>
        <p:nvSpPr>
          <p:cNvPr id="33" name="el-178969763168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内容产能再过剩</a:t>
            </a:r>
            <a:endParaRPr/>
          </a:p>
        </p:txBody>
      </p:sp>
      <p:sp>
        <p:nvSpPr>
          <p:cNvPr id="34" name="el-1789697631687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会用与不会用拉开差距</a:t>
            </a:r>
            <a:endParaRPr/>
          </a:p>
        </p:txBody>
      </p:sp>
      <p:sp>
        <p:nvSpPr>
          <p:cNvPr id="35" name="el-178969763168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数据资产入表</a:t>
            </a:r>
            <a:endParaRPr/>
          </a:p>
        </p:txBody>
      </p:sp>
      <p:sp>
        <p:nvSpPr>
          <p:cNvPr id="36" name="el-1789697631688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直连订阅成主流</a:t>
            </a:r>
            <a:endParaRPr/>
          </a:p>
        </p:txBody>
      </p:sp>
      <p:sp>
        <p:nvSpPr>
          <p:cNvPr id="37" name="el-1789697631688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新岗位批量出现</a:t>
            </a:r>
            <a:endParaRPr/>
          </a:p>
        </p:txBody>
      </p:sp>
      <p:sp>
        <p:nvSpPr>
          <p:cNvPr id="38" name="el-1789697631688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智能体深度介入</a:t>
            </a:r>
            <a:endParaRPr/>
          </a:p>
        </p:txBody>
      </p:sp>
      <p:sp>
        <p:nvSpPr>
          <p:cNvPr id="39" name="el-1789697631688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体验彻底个性化</a:t>
            </a:r>
            <a:endParaRPr/>
          </a:p>
        </p:txBody>
      </p:sp>
      <p:sp>
        <p:nvSpPr>
          <p:cNvPr id="40" name="el-1789697631688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今天的巨头未必在名单上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7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1706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16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170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6" name="el-17896976317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数据要素：新的生产资料</a:t>
            </a:r>
            <a:endParaRPr/>
          </a:p>
        </p:txBody>
      </p:sp>
      <p:sp>
        <p:nvSpPr>
          <p:cNvPr id="7" name="el-178969763170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为什么是新石油</a:t>
            </a:r>
            <a:endParaRPr/>
          </a:p>
        </p:txBody>
      </p:sp>
      <p:sp>
        <p:nvSpPr>
          <p:cNvPr id="8" name="el-178969763170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客流、偏好、轨迹沉淀成资产——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能预测需求、指导供给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：经营从经验驱动转向数据驱动。</a:t>
            </a:r>
            <a:endParaRPr/>
          </a:p>
        </p:txBody>
      </p:sp>
      <p:sp>
        <p:nvSpPr>
          <p:cNvPr id="9" name="el-178969763170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资产化怎么发生</a:t>
            </a:r>
            <a:endParaRPr/>
          </a:p>
        </p:txBody>
      </p:sp>
      <p:sp>
        <p:nvSpPr>
          <p:cNvPr id="10" name="el-178969763170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数据确权、治理、入表——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从系统里的日志变成报表里的资产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：政策已在铺路。</a:t>
            </a:r>
            <a:endParaRPr/>
          </a:p>
        </p:txBody>
      </p:sp>
      <p:sp>
        <p:nvSpPr>
          <p:cNvPr id="11" name="el-178969763170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旅游人的位置</a:t>
            </a:r>
            <a:endParaRPr/>
          </a:p>
        </p:txBody>
      </p:sp>
      <p:sp>
        <p:nvSpPr>
          <p:cNvPr id="12" name="el-178969763170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数据是业务跑出来的——</a:t>
            </a:r>
            <a:r>
              <a:rPr b="1" sz="157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懂业务才懂哪个字段值钱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：这是纯技术人替代不了的。</a:t>
            </a:r>
            <a:endParaRPr/>
          </a:p>
        </p:txBody>
      </p:sp>
      <p:sp>
        <p:nvSpPr>
          <p:cNvPr id="13" name="el-1789697631707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数据资产三问</a:t>
            </a:r>
            <a:endParaRPr/>
          </a:p>
        </p:txBody>
      </p:sp>
      <p:sp>
        <p:nvSpPr>
          <p:cNvPr id="14" name="el-1789697631707-17"/>
          <p:cNvSpPr txBox="1"/>
          <p:nvPr/>
        </p:nvSpPr>
        <p:spPr>
          <a:xfrm>
            <a:off x="7675231" y="3085591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这数据谁产生的？归谁？</a:t>
            </a:r>
            <a:endParaRPr/>
          </a:p>
        </p:txBody>
      </p:sp>
      <p:sp>
        <p:nvSpPr>
          <p:cNvPr id="15" name="el-1789697631708-18"/>
          <p:cNvSpPr txBox="1"/>
          <p:nvPr/>
        </p:nvSpPr>
        <p:spPr>
          <a:xfrm>
            <a:off x="7675231" y="3429298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能用它预测什么？值多少钱？——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三问就是数据思维</a:t>
            </a:r>
            <a:endParaRPr/>
          </a:p>
        </p:txBody>
      </p:sp>
      <p:sp>
        <p:nvSpPr>
          <p:cNvPr id="16" name="el-1789697631704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别被新词唬住——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数据资产就是「能指导决策的记录」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：你跑过的民宿数据就是一次预演。</a:t>
            </a:r>
            <a:endParaRPr/>
          </a:p>
        </p:txBody>
      </p:sp>
      <p:sp>
        <p:nvSpPr>
          <p:cNvPr id="17" name="el-178969763170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8" name="el-1789697631700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9" name="el-17896976317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84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85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847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8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18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7" name="el-178969763184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两种未来观：都对一半</a:t>
            </a:r>
            <a:endParaRPr/>
          </a:p>
        </p:txBody>
      </p:sp>
      <p:sp>
        <p:nvSpPr>
          <p:cNvPr id="8" name="el-1789697631852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乐观派 · 浪潮已至</a:t>
            </a:r>
            <a:endParaRPr/>
          </a:p>
        </p:txBody>
      </p:sp>
      <p:sp>
        <p:nvSpPr>
          <p:cNvPr id="9" name="el-1789697631852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"效率十倍于互联网"</a:t>
            </a:r>
            <a:endParaRPr/>
          </a:p>
        </p:txBody>
      </p:sp>
      <p:sp>
        <p:nvSpPr>
          <p:cNvPr id="10" name="el-1789697631851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内容、服务、决策全面重构——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十万亿产业的整体升级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：每个环节都值得重做一遍。</a:t>
            </a:r>
            <a:endParaRPr/>
          </a:p>
        </p:txBody>
      </p:sp>
      <p:sp>
        <p:nvSpPr>
          <p:cNvPr id="11" name="el-1789697631852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审慎派 · 泡沫并存</a:t>
            </a:r>
            <a:endParaRPr/>
          </a:p>
        </p:txBody>
      </p:sp>
      <p:sp>
        <p:nvSpPr>
          <p:cNvPr id="12" name="el-178969763185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"办公楼里的空转"</a:t>
            </a:r>
            <a:endParaRPr/>
          </a:p>
        </p:txBody>
      </p:sp>
      <p:sp>
        <p:nvSpPr>
          <p:cNvPr id="13" name="el-178969763185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大量项目买系统不养能力——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智慧化的面子数字化的里子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：落地周期比想象的长。</a:t>
            </a:r>
            <a:endParaRPr/>
          </a:p>
        </p:txBody>
      </p:sp>
      <p:sp>
        <p:nvSpPr>
          <p:cNvPr id="14" name="el-1789697631847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真相信一半——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方向乐观、节奏审慎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：趋势不会缺席，但常会迟到，留足耐心。</a:t>
            </a:r>
            <a:endParaRPr/>
          </a:p>
        </p:txBody>
      </p:sp>
      <p:sp>
        <p:nvSpPr>
          <p:cNvPr id="15" name="el-178969763184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6" name="el-1789697631847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7" name="el-178969763184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186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1864-8"/>
          <p:cNvCxnSpPr/>
          <p:nvPr/>
        </p:nvCxnSpPr>
        <p:spPr>
          <a:xfrm>
            <a:off x="704674" y="1949869"/>
            <a:ext cx="914" cy="108736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1863-4"/>
          <p:cNvCxnSpPr/>
          <p:nvPr/>
        </p:nvCxnSpPr>
        <p:spPr>
          <a:xfrm>
            <a:off x="685629" y="506079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18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763186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7" name="el-178969763186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课堂辩论：AI让旅游更好还是更同质</a:t>
            </a:r>
            <a:endParaRPr/>
          </a:p>
        </p:txBody>
      </p:sp>
      <p:sp>
        <p:nvSpPr>
          <p:cNvPr id="8" name="el-1789697631866-11"/>
          <p:cNvSpPr txBox="1"/>
          <p:nvPr/>
        </p:nvSpPr>
        <p:spPr>
          <a:xfrm>
            <a:off x="952262" y="1949869"/>
            <a:ext cx="10551062" cy="744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924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效率更高、体验更顺、价格更优——但攻略一个模子、照片一个滤镜、讲解一个腔调，AI会让旅游失去味道吗？</a:t>
            </a:r>
            <a:endParaRPr/>
          </a:p>
        </p:txBody>
      </p:sp>
      <p:sp>
        <p:nvSpPr>
          <p:cNvPr id="9" name="el-1789697631866-12"/>
          <p:cNvSpPr txBox="1"/>
          <p:nvPr/>
        </p:nvSpPr>
        <p:spPr>
          <a:xfrm>
            <a:off x="952262" y="2789645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7631870-19"/>
          <p:cNvSpPr txBox="1"/>
          <p:nvPr/>
        </p:nvSpPr>
        <p:spPr>
          <a:xfrm>
            <a:off x="685629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变好派</a:t>
            </a:r>
            <a:endParaRPr/>
          </a:p>
        </p:txBody>
      </p:sp>
      <p:sp>
        <p:nvSpPr>
          <p:cNvPr id="11" name="el-1789697631871-23"/>
          <p:cNvSpPr txBox="1"/>
          <p:nvPr/>
        </p:nvSpPr>
        <p:spPr>
          <a:xfrm>
            <a:off x="5911761" y="3884747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7631871-24"/>
          <p:cNvSpPr txBox="1"/>
          <p:nvPr/>
        </p:nvSpPr>
        <p:spPr>
          <a:xfrm>
            <a:off x="6522994" y="3322912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同质派</a:t>
            </a:r>
            <a:endParaRPr/>
          </a:p>
        </p:txBody>
      </p:sp>
      <p:sp>
        <p:nvSpPr>
          <p:cNvPr id="13" name="el-1789697631862-2"/>
          <p:cNvSpPr txBox="1"/>
          <p:nvPr/>
        </p:nvSpPr>
        <p:spPr>
          <a:xfrm>
            <a:off x="685629" y="5236958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「十年后你带自己孩子去旅行，希望AI在场还是缺席」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落到个人体验场景讨论。</a:t>
            </a:r>
            <a:endParaRPr/>
          </a:p>
        </p:txBody>
      </p:sp>
      <p:sp>
        <p:nvSpPr>
          <p:cNvPr id="14" name="el-178969763186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5" name="el-178969763186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6" name="el-17896976318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7631870-20"/>
          <p:cNvSpPr/>
          <p:nvPr/>
        </p:nvSpPr>
        <p:spPr>
          <a:xfrm>
            <a:off x="685629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7631871-21"/>
          <p:cNvSpPr/>
          <p:nvPr/>
        </p:nvSpPr>
        <p:spPr>
          <a:xfrm>
            <a:off x="685629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7631871-22"/>
          <p:cNvSpPr/>
          <p:nvPr/>
        </p:nvSpPr>
        <p:spPr>
          <a:xfrm>
            <a:off x="685629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631872-25"/>
          <p:cNvSpPr/>
          <p:nvPr/>
        </p:nvSpPr>
        <p:spPr>
          <a:xfrm>
            <a:off x="6522994" y="38180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7631872-26"/>
          <p:cNvSpPr/>
          <p:nvPr/>
        </p:nvSpPr>
        <p:spPr>
          <a:xfrm>
            <a:off x="6522994" y="420851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7631872-27"/>
          <p:cNvSpPr/>
          <p:nvPr/>
        </p:nvSpPr>
        <p:spPr>
          <a:xfrm>
            <a:off x="6522994" y="459894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7631868-13"/>
          <p:cNvSpPr txBox="1"/>
          <p:nvPr/>
        </p:nvSpPr>
        <p:spPr>
          <a:xfrm>
            <a:off x="857036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长尾目的地被看见——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小众不再无人问津</a:t>
            </a:r>
            <a:endParaRPr/>
          </a:p>
        </p:txBody>
      </p:sp>
      <p:sp>
        <p:nvSpPr>
          <p:cNvPr id="24" name="el-1789697631868-14"/>
          <p:cNvSpPr txBox="1"/>
          <p:nvPr/>
        </p:nvSpPr>
        <p:spPr>
          <a:xfrm>
            <a:off x="857036" y="408472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服务响应全天候——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弱势游客也被照顾</a:t>
            </a:r>
            <a:endParaRPr/>
          </a:p>
        </p:txBody>
      </p:sp>
      <p:sp>
        <p:nvSpPr>
          <p:cNvPr id="25" name="el-1789697631869-15"/>
          <p:cNvSpPr txBox="1"/>
          <p:nvPr/>
        </p:nvSpPr>
        <p:spPr>
          <a:xfrm>
            <a:off x="857036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创作者解放双手——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时间还给深度体验</a:t>
            </a:r>
            <a:endParaRPr/>
          </a:p>
        </p:txBody>
      </p:sp>
      <p:sp>
        <p:nvSpPr>
          <p:cNvPr id="26" name="el-1789697631869-16"/>
          <p:cNvSpPr txBox="1"/>
          <p:nvPr/>
        </p:nvSpPr>
        <p:spPr>
          <a:xfrm>
            <a:off x="6694401" y="369429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算法推荐趋同——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千篇一律的网红打卡</a:t>
            </a:r>
            <a:endParaRPr/>
          </a:p>
        </p:txBody>
      </p:sp>
      <p:sp>
        <p:nvSpPr>
          <p:cNvPr id="27" name="el-1789697631869-17"/>
          <p:cNvSpPr txBox="1"/>
          <p:nvPr/>
        </p:nvSpPr>
        <p:spPr>
          <a:xfrm>
            <a:off x="6694401" y="4084722"/>
            <a:ext cx="518601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AI生成内容泛滥——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真实体验被稀释</a:t>
            </a:r>
            <a:endParaRPr/>
          </a:p>
        </p:txBody>
      </p:sp>
      <p:sp>
        <p:nvSpPr>
          <p:cNvPr id="28" name="el-1789697631870-18"/>
          <p:cNvSpPr txBox="1"/>
          <p:nvPr/>
        </p:nvSpPr>
        <p:spPr>
          <a:xfrm>
            <a:off x="6694401" y="4475149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效率挤占慢与糙——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旅行失去意外之美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02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2021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20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20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6" name="el-178969763201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行业底线：三条铁律</a:t>
            </a:r>
            <a:endParaRPr/>
          </a:p>
        </p:txBody>
      </p:sp>
      <p:sp>
        <p:nvSpPr>
          <p:cNvPr id="7" name="el-1789697632023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一条底线</a:t>
            </a:r>
            <a:endParaRPr/>
          </a:p>
        </p:txBody>
      </p:sp>
      <p:sp>
        <p:nvSpPr>
          <p:cNvPr id="8" name="el-1789697632023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比效率更贵</a:t>
            </a:r>
            <a:endParaRPr/>
          </a:p>
        </p:txBody>
      </p:sp>
      <p:sp>
        <p:nvSpPr>
          <p:cNvPr id="9" name="el-1789697632023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行业的本金是信任——</a:t>
            </a:r>
            <a:endParaRPr/>
          </a:p>
        </p:txBody>
      </p:sp>
      <p:sp>
        <p:nvSpPr>
          <p:cNvPr id="10" name="el-1789697632024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底线思维是展望的前提。</a:t>
            </a:r>
            <a:endParaRPr/>
          </a:p>
        </p:txBody>
      </p:sp>
      <p:sp>
        <p:nvSpPr>
          <p:cNvPr id="11" name="el-17896976320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2" name="el-178969763201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13" name="el-17896976320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7632021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7632025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7632025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7632025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7632025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7632025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7632026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真实</a:t>
            </a:r>
            <a:endParaRPr/>
          </a:p>
        </p:txBody>
      </p:sp>
      <p:sp>
        <p:nvSpPr>
          <p:cNvPr id="21" name="el-1789697632026-20"/>
          <p:cNvSpPr txBox="1"/>
          <p:nvPr/>
        </p:nvSpPr>
        <p:spPr>
          <a:xfrm>
            <a:off x="1180805" y="2441177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AI内容须标识</a:t>
            </a:r>
            <a:endParaRPr/>
          </a:p>
        </p:txBody>
      </p:sp>
      <p:sp>
        <p:nvSpPr>
          <p:cNvPr id="22" name="el-1789697632027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生成内容显著标注、不冒充真实体验——信任是旅游业的本金</a:t>
            </a:r>
            <a:endParaRPr/>
          </a:p>
        </p:txBody>
      </p:sp>
      <p:sp>
        <p:nvSpPr>
          <p:cNvPr id="23" name="el-1789697632027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隐私</a:t>
            </a:r>
            <a:endParaRPr/>
          </a:p>
        </p:txBody>
      </p:sp>
      <p:sp>
        <p:nvSpPr>
          <p:cNvPr id="24" name="el-1789697632027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采集最小必要</a:t>
            </a:r>
            <a:endParaRPr/>
          </a:p>
        </p:txBody>
      </p:sp>
      <p:sp>
        <p:nvSpPr>
          <p:cNvPr id="25" name="el-1789697632027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人脸轨迹按需采集、明示用途——便利不能以让渡隐私为代价</a:t>
            </a:r>
            <a:endParaRPr/>
          </a:p>
        </p:txBody>
      </p:sp>
      <p:sp>
        <p:nvSpPr>
          <p:cNvPr id="26" name="el-1789697632027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公平</a:t>
            </a:r>
            <a:endParaRPr/>
          </a:p>
        </p:txBody>
      </p:sp>
      <p:sp>
        <p:nvSpPr>
          <p:cNvPr id="27" name="el-1789697632027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算法不杀熟</a:t>
            </a:r>
            <a:endParaRPr/>
          </a:p>
        </p:txBody>
      </p:sp>
      <p:sp>
        <p:nvSpPr>
          <p:cNvPr id="28" name="el-1789697632027-27"/>
          <p:cNvSpPr txBox="1"/>
          <p:nvPr/>
        </p:nvSpPr>
        <p:spPr>
          <a:xfrm>
            <a:off x="1180805" y="5021807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同一商品同一价格、推荐有据可查——监管红线越来越清晰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0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04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2045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763204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04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763204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76320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204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10" name="el-17896976320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给旅游人的四条建议</a:t>
            </a:r>
            <a:endParaRPr/>
          </a:p>
        </p:txBody>
      </p:sp>
      <p:sp>
        <p:nvSpPr>
          <p:cNvPr id="11" name="el-1789697632045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行动指南</a:t>
            </a:r>
            <a:endParaRPr/>
          </a:p>
        </p:txBody>
      </p:sp>
      <p:sp>
        <p:nvSpPr>
          <p:cNvPr id="12" name="el-1789697632045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四条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锦囊</a:t>
            </a:r>
            <a:endParaRPr/>
          </a:p>
        </p:txBody>
      </p:sp>
      <p:sp>
        <p:nvSpPr>
          <p:cNvPr id="13" name="el-1789697632044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趋势不由你定——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姿态由你定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7632046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四条建议写给毕业前后的你。</a:t>
            </a:r>
            <a:endParaRPr/>
          </a:p>
        </p:txBody>
      </p:sp>
      <p:sp>
        <p:nvSpPr>
          <p:cNvPr id="15" name="el-178969763204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7632052-25"/>
          <p:cNvSpPr txBox="1"/>
          <p:nvPr/>
        </p:nvSpPr>
        <p:spPr>
          <a:xfrm>
            <a:off x="5218395" y="1964749"/>
            <a:ext cx="6117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练判断</a:t>
            </a:r>
            <a:endParaRPr/>
          </a:p>
        </p:txBody>
      </p:sp>
      <p:sp>
        <p:nvSpPr>
          <p:cNvPr id="17" name="el-1789697632051-21"/>
          <p:cNvSpPr txBox="1"/>
          <p:nvPr/>
        </p:nvSpPr>
        <p:spPr>
          <a:xfrm>
            <a:off x="5218395" y="2326608"/>
            <a:ext cx="621357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把三级研判变成习惯——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工具会过时、判断不会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：这是你课程的底层收获。</a:t>
            </a:r>
            <a:endParaRPr/>
          </a:p>
        </p:txBody>
      </p:sp>
      <p:sp>
        <p:nvSpPr>
          <p:cNvPr id="18" name="el-178969763204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7632052-26"/>
          <p:cNvSpPr txBox="1"/>
          <p:nvPr/>
        </p:nvSpPr>
        <p:spPr>
          <a:xfrm>
            <a:off x="5218395" y="2926682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囤作品</a:t>
            </a:r>
            <a:endParaRPr/>
          </a:p>
        </p:txBody>
      </p:sp>
      <p:sp>
        <p:nvSpPr>
          <p:cNvPr id="20" name="el-1789697632051-22"/>
          <p:cNvSpPr txBox="1"/>
          <p:nvPr/>
        </p:nvSpPr>
        <p:spPr>
          <a:xfrm>
            <a:off x="5218395" y="3288541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作品集比证书硬——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真发布的数据、真上岗的数字人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：市场认交付物。</a:t>
            </a:r>
            <a:endParaRPr/>
          </a:p>
        </p:txBody>
      </p:sp>
      <p:sp>
        <p:nvSpPr>
          <p:cNvPr id="21" name="el-178969763204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7632053-27"/>
          <p:cNvSpPr txBox="1"/>
          <p:nvPr/>
        </p:nvSpPr>
        <p:spPr>
          <a:xfrm>
            <a:off x="5218395" y="3888615"/>
            <a:ext cx="55696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下场景</a:t>
            </a:r>
            <a:endParaRPr/>
          </a:p>
        </p:txBody>
      </p:sp>
      <p:sp>
        <p:nvSpPr>
          <p:cNvPr id="23" name="el-1789697632052-23"/>
          <p:cNvSpPr txBox="1"/>
          <p:nvPr/>
        </p:nvSpPr>
        <p:spPr>
          <a:xfrm>
            <a:off x="5218395" y="4250475"/>
            <a:ext cx="578122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技术要泡在业务里——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懂旅游的AI人最稀缺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：你的专业就是护城河。</a:t>
            </a:r>
            <a:endParaRPr/>
          </a:p>
        </p:txBody>
      </p:sp>
      <p:sp>
        <p:nvSpPr>
          <p:cNvPr id="24" name="el-178969763204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7632053-28"/>
          <p:cNvSpPr txBox="1"/>
          <p:nvPr/>
        </p:nvSpPr>
        <p:spPr>
          <a:xfrm>
            <a:off x="5218395" y="4850548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留余地</a:t>
            </a:r>
            <a:endParaRPr/>
          </a:p>
        </p:txBody>
      </p:sp>
      <p:sp>
        <p:nvSpPr>
          <p:cNvPr id="26" name="el-1789697632052-24"/>
          <p:cNvSpPr txBox="1"/>
          <p:nvPr/>
        </p:nvSpPr>
        <p:spPr>
          <a:xfrm>
            <a:off x="5218395" y="5212408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别把话说满、别把路走窄——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留一手适应变化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：长期主义的姿势。</a:t>
            </a:r>
            <a:endParaRPr/>
          </a:p>
        </p:txBody>
      </p:sp>
      <p:sp>
        <p:nvSpPr>
          <p:cNvPr id="27" name="el-17896976320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8" name="el-178969763204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20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20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198-7"/>
          <p:cNvCxnSpPr/>
          <p:nvPr/>
        </p:nvCxnSpPr>
        <p:spPr>
          <a:xfrm>
            <a:off x="704674" y="2816428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201-10"/>
          <p:cNvCxnSpPr/>
          <p:nvPr/>
        </p:nvCxnSpPr>
        <p:spPr>
          <a:xfrm>
            <a:off x="685629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2201-11"/>
          <p:cNvCxnSpPr/>
          <p:nvPr/>
        </p:nvCxnSpPr>
        <p:spPr>
          <a:xfrm>
            <a:off x="6437290" y="403234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1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20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8" name="el-17896976321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带走的清单：四件小事</a:t>
            </a:r>
            <a:endParaRPr/>
          </a:p>
        </p:txBody>
      </p:sp>
      <p:sp>
        <p:nvSpPr>
          <p:cNvPr id="9" name="el-1789697632197-3"/>
          <p:cNvSpPr txBox="1"/>
          <p:nvPr/>
        </p:nvSpPr>
        <p:spPr>
          <a:xfrm>
            <a:off x="914171" y="2816428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课程收官，四件小事从今天做起：</a:t>
            </a:r>
            <a:endParaRPr/>
          </a:p>
        </p:txBody>
      </p:sp>
      <p:sp>
        <p:nvSpPr>
          <p:cNvPr id="10" name="el-1789697632203-12"/>
          <p:cNvSpPr txBox="1"/>
          <p:nvPr/>
        </p:nvSpPr>
        <p:spPr>
          <a:xfrm>
            <a:off x="685629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1" name="el-1789697632205-16"/>
          <p:cNvSpPr txBox="1"/>
          <p:nvPr/>
        </p:nvSpPr>
        <p:spPr>
          <a:xfrm>
            <a:off x="1256986" y="356097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建信息源</a:t>
            </a:r>
            <a:endParaRPr/>
          </a:p>
        </p:txBody>
      </p:sp>
      <p:sp>
        <p:nvSpPr>
          <p:cNvPr id="12" name="el-1789697632205-17"/>
          <p:cNvSpPr txBox="1"/>
          <p:nvPr/>
        </p:nvSpPr>
        <p:spPr>
          <a:xfrm>
            <a:off x="2228293" y="3608591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关注三个硬信源：财报、招标、岗位</a:t>
            </a:r>
            <a:endParaRPr/>
          </a:p>
        </p:txBody>
      </p:sp>
      <p:sp>
        <p:nvSpPr>
          <p:cNvPr id="13" name="el-1789697632203-13"/>
          <p:cNvSpPr txBox="1"/>
          <p:nvPr/>
        </p:nvSpPr>
        <p:spPr>
          <a:xfrm>
            <a:off x="685629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4" name="el-1789697632205-18"/>
          <p:cNvSpPr txBox="1"/>
          <p:nvPr/>
        </p:nvSpPr>
        <p:spPr>
          <a:xfrm>
            <a:off x="1256986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周更作品</a:t>
            </a:r>
            <a:endParaRPr/>
          </a:p>
        </p:txBody>
      </p:sp>
      <p:sp>
        <p:nvSpPr>
          <p:cNvPr id="15" name="el-1789697632206-19"/>
          <p:cNvSpPr txBox="1"/>
          <p:nvPr/>
        </p:nvSpPr>
        <p:spPr>
          <a:xfrm>
            <a:off x="2228293" y="4227561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每周一件真发布作品进作品集</a:t>
            </a:r>
            <a:endParaRPr/>
          </a:p>
        </p:txBody>
      </p:sp>
      <p:sp>
        <p:nvSpPr>
          <p:cNvPr id="16" name="el-1789697632203-14"/>
          <p:cNvSpPr txBox="1"/>
          <p:nvPr/>
        </p:nvSpPr>
        <p:spPr>
          <a:xfrm>
            <a:off x="6437290" y="35990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7" name="el-1789697632206-20"/>
          <p:cNvSpPr txBox="1"/>
          <p:nvPr/>
        </p:nvSpPr>
        <p:spPr>
          <a:xfrm>
            <a:off x="7008647" y="3560978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练三级研判</a:t>
            </a:r>
            <a:endParaRPr/>
          </a:p>
        </p:txBody>
      </p:sp>
      <p:sp>
        <p:nvSpPr>
          <p:cNvPr id="18" name="el-1789697632206-21"/>
          <p:cNvSpPr txBox="1"/>
          <p:nvPr/>
        </p:nvSpPr>
        <p:spPr>
          <a:xfrm>
            <a:off x="8198975" y="3608591"/>
            <a:ext cx="229795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每月拆一条行业新闻过三关</a:t>
            </a:r>
            <a:endParaRPr/>
          </a:p>
        </p:txBody>
      </p:sp>
      <p:sp>
        <p:nvSpPr>
          <p:cNvPr id="19" name="el-1789697632203-15"/>
          <p:cNvSpPr txBox="1"/>
          <p:nvPr/>
        </p:nvSpPr>
        <p:spPr>
          <a:xfrm>
            <a:off x="6437290" y="421803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0" name="el-1789697632206-22"/>
          <p:cNvSpPr txBox="1"/>
          <p:nvPr/>
        </p:nvSpPr>
        <p:spPr>
          <a:xfrm>
            <a:off x="7008647" y="417994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复盘迭代</a:t>
            </a:r>
            <a:endParaRPr/>
          </a:p>
        </p:txBody>
      </p:sp>
      <p:sp>
        <p:nvSpPr>
          <p:cNvPr id="21" name="el-1789697632206-23"/>
          <p:cNvSpPr txBox="1"/>
          <p:nvPr/>
        </p:nvSpPr>
        <p:spPr>
          <a:xfrm>
            <a:off x="7979955" y="4227561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每季度给自己做一次数据复盘</a:t>
            </a:r>
            <a:endParaRPr/>
          </a:p>
        </p:txBody>
      </p:sp>
      <p:sp>
        <p:nvSpPr>
          <p:cNvPr id="22" name="el-1789697632198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3" name="el-1789697632198-5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4" name="el-1789697632198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22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221-6"/>
          <p:cNvCxnSpPr/>
          <p:nvPr/>
        </p:nvCxnSpPr>
        <p:spPr>
          <a:xfrm>
            <a:off x="4013784" y="2175734"/>
            <a:ext cx="914" cy="311151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224-12"/>
          <p:cNvCxnSpPr/>
          <p:nvPr/>
        </p:nvCxnSpPr>
        <p:spPr>
          <a:xfrm>
            <a:off x="4627993" y="3398200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2225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2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22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8" name="el-178969763222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本讲三句结语</a:t>
            </a:r>
            <a:endParaRPr/>
          </a:p>
        </p:txBody>
      </p:sp>
      <p:sp>
        <p:nvSpPr>
          <p:cNvPr id="9" name="el-1789697632223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产业格局重排的窗口期</a:t>
            </a:r>
            <a:endParaRPr/>
          </a:p>
        </p:txBody>
      </p:sp>
      <p:sp>
        <p:nvSpPr>
          <p:cNvPr id="10" name="el-1789697632223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5年</a:t>
            </a:r>
            <a:endParaRPr/>
          </a:p>
        </p:txBody>
      </p:sp>
      <p:sp>
        <p:nvSpPr>
          <p:cNvPr id="11" name="el-1789697632223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未来五年是变革深水区——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旧格局松动、新位置空出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：这是留给行动者的窗口。</a:t>
            </a:r>
            <a:endParaRPr/>
          </a:p>
        </p:txBody>
      </p:sp>
      <p:sp>
        <p:nvSpPr>
          <p:cNvPr id="12" name="el-1789697632225-14"/>
          <p:cNvSpPr txBox="1"/>
          <p:nvPr/>
        </p:nvSpPr>
        <p:spPr>
          <a:xfrm>
            <a:off x="4627993" y="2366186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看行业</a:t>
            </a:r>
            <a:endParaRPr/>
          </a:p>
        </p:txBody>
      </p:sp>
      <p:sp>
        <p:nvSpPr>
          <p:cNvPr id="13" name="el-1789697632228-20"/>
          <p:cNvSpPr txBox="1"/>
          <p:nvPr/>
        </p:nvSpPr>
        <p:spPr>
          <a:xfrm>
            <a:off x="6075431" y="2328096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从卖资源到运数据</a:t>
            </a:r>
            <a:endParaRPr/>
          </a:p>
        </p:txBody>
      </p:sp>
      <p:sp>
        <p:nvSpPr>
          <p:cNvPr id="14" name="el-1789697632227-17"/>
          <p:cNvSpPr txBox="1"/>
          <p:nvPr/>
        </p:nvSpPr>
        <p:spPr>
          <a:xfrm>
            <a:off x="6075431" y="2680433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门票思维让位运营思维——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数据和内容成新生产资料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：链条在重组。</a:t>
            </a:r>
            <a:endParaRPr/>
          </a:p>
        </p:txBody>
      </p:sp>
      <p:sp>
        <p:nvSpPr>
          <p:cNvPr id="15" name="el-1789697632225-15"/>
          <p:cNvSpPr txBox="1"/>
          <p:nvPr/>
        </p:nvSpPr>
        <p:spPr>
          <a:xfrm>
            <a:off x="4627993" y="359341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看技术</a:t>
            </a:r>
            <a:endParaRPr/>
          </a:p>
        </p:txBody>
      </p:sp>
      <p:sp>
        <p:nvSpPr>
          <p:cNvPr id="16" name="el-1789697632229-21"/>
          <p:cNvSpPr txBox="1"/>
          <p:nvPr/>
        </p:nvSpPr>
        <p:spPr>
          <a:xfrm>
            <a:off x="6075431" y="3555323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从工具到资产到智能体</a:t>
            </a:r>
            <a:endParaRPr/>
          </a:p>
        </p:txBody>
      </p:sp>
      <p:sp>
        <p:nvSpPr>
          <p:cNvPr id="17" name="el-1789697632228-18"/>
          <p:cNvSpPr txBox="1"/>
          <p:nvPr/>
        </p:nvSpPr>
        <p:spPr>
          <a:xfrm>
            <a:off x="6075431" y="3907660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三波叠加推进——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执行持续贬值、判断持续升值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：稀缺在转移。</a:t>
            </a:r>
            <a:endParaRPr/>
          </a:p>
        </p:txBody>
      </p:sp>
      <p:sp>
        <p:nvSpPr>
          <p:cNvPr id="18" name="el-1789697632226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54405C"/>
                </a:solidFill>
                <a:latin typeface="Georgia"/>
                <a:ea typeface="Georgia"/>
                <a:cs typeface="Georgia"/>
              </a:rPr>
              <a:t>看自己</a:t>
            </a:r>
            <a:endParaRPr/>
          </a:p>
        </p:txBody>
      </p:sp>
      <p:sp>
        <p:nvSpPr>
          <p:cNvPr id="19" name="el-1789697632229-22"/>
          <p:cNvSpPr txBox="1"/>
          <p:nvPr/>
        </p:nvSpPr>
        <p:spPr>
          <a:xfrm>
            <a:off x="6075431" y="4502229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从学技能到长判断</a:t>
            </a:r>
            <a:endParaRPr/>
          </a:p>
        </p:txBody>
      </p:sp>
      <p:sp>
        <p:nvSpPr>
          <p:cNvPr id="20" name="el-1789697632228-19"/>
          <p:cNvSpPr txBox="1"/>
          <p:nvPr/>
        </p:nvSpPr>
        <p:spPr>
          <a:xfrm>
            <a:off x="6075431" y="4854566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工具会过时——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方法和判断跟你一辈子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：这门课真正教的是这个。</a:t>
            </a:r>
            <a:endParaRPr/>
          </a:p>
        </p:txBody>
      </p:sp>
      <p:sp>
        <p:nvSpPr>
          <p:cNvPr id="21" name="el-178969763222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理性展望</a:t>
            </a:r>
            <a:endParaRPr/>
          </a:p>
        </p:txBody>
      </p:sp>
      <p:sp>
        <p:nvSpPr>
          <p:cNvPr id="22" name="el-1789697632220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222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38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381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381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7632381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76323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380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763237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7632382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7632386-19"/>
          <p:cNvSpPr txBox="1"/>
          <p:nvPr/>
        </p:nvSpPr>
        <p:spPr>
          <a:xfrm>
            <a:off x="1618845" y="1698413"/>
            <a:ext cx="68705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AI+旅游的全景图？</a:t>
            </a:r>
            <a:endParaRPr/>
          </a:p>
        </p:txBody>
      </p:sp>
      <p:sp>
        <p:nvSpPr>
          <p:cNvPr id="11" name="el-1789697632385-15"/>
          <p:cNvSpPr txBox="1"/>
          <p:nvPr/>
        </p:nvSpPr>
        <p:spPr>
          <a:xfrm>
            <a:off x="1618845" y="2117408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四大板块、五大应用带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——从体验营销到运营治理：你的一年实操全在其中。</a:t>
            </a:r>
            <a:endParaRPr/>
          </a:p>
        </p:txBody>
      </p:sp>
      <p:sp>
        <p:nvSpPr>
          <p:cNvPr id="12" name="el-1789697632382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7632387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最确定的趋势？</a:t>
            </a:r>
            <a:endParaRPr/>
          </a:p>
        </p:txBody>
      </p:sp>
      <p:sp>
        <p:nvSpPr>
          <p:cNvPr id="14" name="el-1789697632385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执行贬值、判断升值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——技术民主化拉平资源：胜负手转回创意。</a:t>
            </a:r>
            <a:endParaRPr/>
          </a:p>
        </p:txBody>
      </p:sp>
      <p:sp>
        <p:nvSpPr>
          <p:cNvPr id="15" name="el-178969763238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7632387-21"/>
          <p:cNvSpPr txBox="1"/>
          <p:nvPr/>
        </p:nvSpPr>
        <p:spPr>
          <a:xfrm>
            <a:off x="1618845" y="3926706"/>
            <a:ext cx="45283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最大的暗礁？</a:t>
            </a:r>
            <a:endParaRPr/>
          </a:p>
        </p:txBody>
      </p:sp>
      <p:sp>
        <p:nvSpPr>
          <p:cNvPr id="17" name="el-1789697632386-17"/>
          <p:cNvSpPr txBox="1"/>
          <p:nvPr/>
        </p:nvSpPr>
        <p:spPr>
          <a:xfrm>
            <a:off x="1618845" y="4345701"/>
            <a:ext cx="473875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人才断层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——会旅游的不懂AI：这是留给你的位置。</a:t>
            </a:r>
            <a:endParaRPr/>
          </a:p>
        </p:txBody>
      </p:sp>
      <p:sp>
        <p:nvSpPr>
          <p:cNvPr id="18" name="el-178969763238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7632387-22"/>
          <p:cNvSpPr txBox="1"/>
          <p:nvPr/>
        </p:nvSpPr>
        <p:spPr>
          <a:xfrm>
            <a:off x="1618845" y="5040852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给毕业生的忠告？</a:t>
            </a:r>
            <a:endParaRPr/>
          </a:p>
        </p:txBody>
      </p:sp>
      <p:sp>
        <p:nvSpPr>
          <p:cNvPr id="20" name="el-1789697632386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练判断、囤作品、下场景、留余地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——四条锦囊受用五年。</a:t>
            </a:r>
            <a:endParaRPr/>
          </a:p>
        </p:txBody>
      </p:sp>
      <p:sp>
        <p:nvSpPr>
          <p:cNvPr id="21" name="el-1789697632378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7632378-4"/>
          <p:cNvSpPr txBox="1"/>
          <p:nvPr/>
        </p:nvSpPr>
        <p:spPr>
          <a:xfrm>
            <a:off x="514965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3" name="el-178969763237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40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405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7632402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2408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63240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408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54405C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632405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76323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7632403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763240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作业：一份行业研判</a:t>
            </a:r>
            <a:endParaRPr/>
          </a:p>
        </p:txBody>
      </p:sp>
      <p:sp>
        <p:nvSpPr>
          <p:cNvPr id="12" name="el-1789697632404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7632406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7632406-16"/>
          <p:cNvSpPr txBox="1"/>
          <p:nvPr/>
        </p:nvSpPr>
        <p:spPr>
          <a:xfrm>
            <a:off x="1966570" y="2173651"/>
            <a:ext cx="593925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这一年的实操里，哪个瞬间让你第一次觉得「行业真的要变了」？</a:t>
            </a:r>
            <a:endParaRPr/>
          </a:p>
        </p:txBody>
      </p:sp>
      <p:sp>
        <p:nvSpPr>
          <p:cNvPr id="15" name="el-1789697632407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7632407-18"/>
          <p:cNvSpPr txBox="1"/>
          <p:nvPr/>
        </p:nvSpPr>
        <p:spPr>
          <a:xfrm>
            <a:off x="1966570" y="267448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三大暗礁里，你觉得哪一个最难解？为什么？</a:t>
            </a:r>
            <a:endParaRPr/>
          </a:p>
        </p:txBody>
      </p:sp>
      <p:sp>
        <p:nvSpPr>
          <p:cNvPr id="17" name="el-1789697632404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7632407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趋势研判</a:t>
            </a:r>
            <a:endParaRPr/>
          </a:p>
        </p:txBody>
      </p:sp>
      <p:sp>
        <p:nvSpPr>
          <p:cNvPr id="19" name="el-1789697632410-23"/>
          <p:cNvSpPr txBox="1"/>
          <p:nvPr/>
        </p:nvSpPr>
        <p:spPr>
          <a:xfrm>
            <a:off x="1885627" y="3899031"/>
            <a:ext cx="100446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选一条近期AI+旅游的新闻，用三级研判法写500字分析：技术成色、业务价值、落地周期各一段，结论给投资评级</a:t>
            </a:r>
            <a:endParaRPr/>
          </a:p>
        </p:txBody>
      </p:sp>
      <p:sp>
        <p:nvSpPr>
          <p:cNvPr id="20" name="el-1789697632410-24"/>
          <p:cNvSpPr txBox="1"/>
          <p:nvPr/>
        </p:nvSpPr>
        <p:spPr>
          <a:xfrm>
            <a:off x="1885627" y="4241845"/>
            <a:ext cx="96590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新闻链接必附</a:t>
            </a:r>
            <a:endParaRPr/>
          </a:p>
        </p:txBody>
      </p:sp>
      <p:sp>
        <p:nvSpPr>
          <p:cNvPr id="21" name="el-1789697632408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五年画像</a:t>
            </a:r>
            <a:endParaRPr/>
          </a:p>
        </p:txBody>
      </p:sp>
      <p:sp>
        <p:nvSpPr>
          <p:cNvPr id="22" name="el-1789697632410-25"/>
          <p:cNvSpPr txBox="1"/>
          <p:nvPr/>
        </p:nvSpPr>
        <p:spPr>
          <a:xfrm>
            <a:off x="1885627" y="4670363"/>
            <a:ext cx="756095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写一封给五年后自己的信：那时你在行业什么位置、靠什么吃饭、这一年学的哪样最值钱</a:t>
            </a:r>
            <a:endParaRPr/>
          </a:p>
        </p:txBody>
      </p:sp>
      <p:sp>
        <p:nvSpPr>
          <p:cNvPr id="23" name="el-1789697632410-26"/>
          <p:cNvSpPr txBox="1"/>
          <p:nvPr/>
        </p:nvSpPr>
        <p:spPr>
          <a:xfrm>
            <a:off x="1885627" y="5013177"/>
            <a:ext cx="769637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300字，密封存档毕业时拆</a:t>
            </a:r>
            <a:endParaRPr/>
          </a:p>
        </p:txBody>
      </p:sp>
      <p:sp>
        <p:nvSpPr>
          <p:cNvPr id="24" name="el-1789697632404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课程平台提交，优秀研判汇编进课程年报</a:t>
            </a:r>
            <a:endParaRPr/>
          </a:p>
        </p:txBody>
      </p:sp>
      <p:sp>
        <p:nvSpPr>
          <p:cNvPr id="25" name="el-1789697632401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7632401-4"/>
          <p:cNvSpPr txBox="1"/>
          <p:nvPr/>
        </p:nvSpPr>
        <p:spPr>
          <a:xfrm>
            <a:off x="527404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7" name="el-17896976324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55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7632560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7632558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7632560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7632558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7632560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7632558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7632561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7632555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6325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632557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763255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课程资源包</a:t>
            </a:r>
            <a:endParaRPr/>
          </a:p>
        </p:txBody>
      </p:sp>
      <p:sp>
        <p:nvSpPr>
          <p:cNvPr id="14" name="el-1789697632559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报告</a:t>
            </a:r>
            <a:endParaRPr/>
          </a:p>
        </p:txBody>
      </p:sp>
      <p:sp>
        <p:nvSpPr>
          <p:cNvPr id="15" name="el-1789697632564-25"/>
          <p:cNvSpPr txBox="1"/>
          <p:nvPr/>
        </p:nvSpPr>
        <p:spPr>
          <a:xfrm>
            <a:off x="1980705" y="1661513"/>
            <a:ext cx="30419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智慧文旅行业报告</a:t>
            </a:r>
            <a:endParaRPr/>
          </a:p>
        </p:txBody>
      </p:sp>
      <p:sp>
        <p:nvSpPr>
          <p:cNvPr id="16" name="el-1789697632563-21"/>
          <p:cNvSpPr txBox="1"/>
          <p:nvPr/>
        </p:nvSpPr>
        <p:spPr>
          <a:xfrm>
            <a:off x="1980705" y="2023372"/>
            <a:ext cx="31377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年度趋势与案例——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每年精读一份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7632560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政策</a:t>
            </a:r>
            <a:endParaRPr/>
          </a:p>
        </p:txBody>
      </p:sp>
      <p:sp>
        <p:nvSpPr>
          <p:cNvPr id="18" name="el-1789697632565-26"/>
          <p:cNvSpPr txBox="1"/>
          <p:nvPr/>
        </p:nvSpPr>
        <p:spPr>
          <a:xfrm>
            <a:off x="1980705" y="2675076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文旅数字化政策汇编</a:t>
            </a:r>
            <a:endParaRPr/>
          </a:p>
        </p:txBody>
      </p:sp>
      <p:sp>
        <p:nvSpPr>
          <p:cNvPr id="19" name="el-1789697632563-22"/>
          <p:cNvSpPr txBox="1"/>
          <p:nvPr/>
        </p:nvSpPr>
        <p:spPr>
          <a:xfrm>
            <a:off x="1980705" y="3036936"/>
            <a:ext cx="386148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数据要素与智慧化文件——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风向标都在里面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7632560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榜单</a:t>
            </a:r>
            <a:endParaRPr/>
          </a:p>
        </p:txBody>
      </p:sp>
      <p:sp>
        <p:nvSpPr>
          <p:cNvPr id="21" name="el-1789697632565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智慧旅游创新案例</a:t>
            </a:r>
            <a:endParaRPr/>
          </a:p>
        </p:txBody>
      </p:sp>
      <p:sp>
        <p:nvSpPr>
          <p:cNvPr id="22" name="el-1789697632564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文旅部示范名录——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看落地的真样子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7632560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54405C"/>
                </a:solidFill>
                <a:latin typeface="SimHei"/>
                <a:ea typeface="SimHei"/>
                <a:cs typeface="SimHei"/>
              </a:rPr>
              <a:t>社区</a:t>
            </a:r>
            <a:endParaRPr/>
          </a:p>
        </p:txBody>
      </p:sp>
      <p:sp>
        <p:nvSpPr>
          <p:cNvPr id="24" name="el-1789697632565-28"/>
          <p:cNvSpPr txBox="1"/>
          <p:nvPr/>
        </p:nvSpPr>
        <p:spPr>
          <a:xfrm>
            <a:off x="1980705" y="4702204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行业人交流圈</a:t>
            </a:r>
            <a:endParaRPr/>
          </a:p>
        </p:txBody>
      </p:sp>
      <p:sp>
        <p:nvSpPr>
          <p:cNvPr id="25" name="el-1789697632564-24"/>
          <p:cNvSpPr txBox="1"/>
          <p:nvPr/>
        </p:nvSpPr>
        <p:spPr>
          <a:xfrm>
            <a:off x="1980705" y="5064063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从业者社群与播客——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离一线越近越清醒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763255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每年重读本讲——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用新的一年校验旧判断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：研判力是这样炼成的。</a:t>
            </a:r>
            <a:endParaRPr/>
          </a:p>
        </p:txBody>
      </p:sp>
      <p:sp>
        <p:nvSpPr>
          <p:cNvPr id="27" name="el-1789697632555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7632555-6"/>
          <p:cNvSpPr txBox="1"/>
          <p:nvPr/>
        </p:nvSpPr>
        <p:spPr>
          <a:xfrm>
            <a:off x="5280590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29" name="el-178969763255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763257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763257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763257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763257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项目二：助力旅游职业教育的应用展望</a:t>
            </a:r>
            <a:endParaRPr/>
          </a:p>
        </p:txBody>
      </p:sp>
      <p:sp>
        <p:nvSpPr>
          <p:cNvPr id="6" name="el-1789697632572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7632572-5"/>
          <p:cNvSpPr txBox="1"/>
          <p:nvPr/>
        </p:nvSpPr>
        <p:spPr>
          <a:xfrm>
            <a:off x="550779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项目一 · 促进旅游业发展的应用展望</a:t>
            </a:r>
            <a:endParaRPr/>
          </a:p>
        </p:txBody>
      </p:sp>
      <p:sp>
        <p:nvSpPr>
          <p:cNvPr id="8" name="el-178969763257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763257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763257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763257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763257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54405C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7632574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05 · PROJECT 02</a:t>
            </a:r>
            <a:endParaRPr/>
          </a:p>
        </p:txBody>
      </p:sp>
      <p:sp>
        <p:nvSpPr>
          <p:cNvPr id="14" name="el-178969763257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从行业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到讲台</a:t>
            </a:r>
            <a:endParaRPr/>
          </a:p>
        </p:txBody>
      </p:sp>
      <p:sp>
        <p:nvSpPr>
          <p:cNvPr id="15" name="el-1789697632575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收官最后一讲</a:t>
            </a:r>
            <a:endParaRPr/>
          </a:p>
        </p:txBody>
      </p:sp>
      <p:sp>
        <p:nvSpPr>
          <p:cNvPr id="16" name="el-178969763257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7632580-21"/>
          <p:cNvSpPr txBox="1"/>
          <p:nvPr/>
        </p:nvSpPr>
        <p:spPr>
          <a:xfrm>
            <a:off x="6951512" y="2415883"/>
            <a:ext cx="429047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职教变革</a:t>
            </a:r>
            <a:endParaRPr/>
          </a:p>
        </p:txBody>
      </p:sp>
      <p:sp>
        <p:nvSpPr>
          <p:cNvPr id="18" name="el-1789697632579-18"/>
          <p:cNvSpPr txBox="1"/>
          <p:nvPr/>
        </p:nvSpPr>
        <p:spPr>
          <a:xfrm>
            <a:off x="6951512" y="2777742"/>
            <a:ext cx="45020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AI如何改变旅游人才的培养方式——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学习范式之变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763257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7632580-22"/>
          <p:cNvSpPr txBox="1"/>
          <p:nvPr/>
        </p:nvSpPr>
        <p:spPr>
          <a:xfrm>
            <a:off x="6951512" y="3410401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能力重构</a:t>
            </a:r>
            <a:endParaRPr/>
          </a:p>
        </p:txBody>
      </p:sp>
      <p:sp>
        <p:nvSpPr>
          <p:cNvPr id="21" name="el-1789697632579-19"/>
          <p:cNvSpPr txBox="1"/>
          <p:nvPr/>
        </p:nvSpPr>
        <p:spPr>
          <a:xfrm>
            <a:off x="6951512" y="3772261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旅游人的新能力模型——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课程全图总复盘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7632577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7632581-23"/>
          <p:cNvSpPr txBox="1"/>
          <p:nvPr/>
        </p:nvSpPr>
        <p:spPr>
          <a:xfrm>
            <a:off x="6951512" y="4404920"/>
            <a:ext cx="39790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职业前路</a:t>
            </a:r>
            <a:endParaRPr/>
          </a:p>
        </p:txBody>
      </p:sp>
      <p:sp>
        <p:nvSpPr>
          <p:cNvPr id="24" name="el-1789697632580-20"/>
          <p:cNvSpPr txBox="1"/>
          <p:nvPr/>
        </p:nvSpPr>
        <p:spPr>
          <a:xfrm>
            <a:off x="6951512" y="4766779"/>
            <a:ext cx="419064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就业图景与五年规划——</a:t>
            </a:r>
            <a:r>
              <a:rPr b="1" sz="1420">
                <a:solidFill>
                  <a:srgbClr val="54405C"/>
                </a:solidFill>
                <a:latin typeface="SimHei"/>
                <a:ea typeface="SimHei"/>
                <a:cs typeface="SimHei"/>
              </a:rPr>
              <a:t>把26讲连成你的路线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2026-09-18T02:13:56.804Z</dcterms:created>
  <dcterms:modified xsi:type="dcterms:W3CDTF">2026-09-18T02:13:56.804Z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{"Label":"1","ContentProducer":"001191110108587665983J10000","ProduceID":"1880570814_753348dc-5384-4494-a387-fa38f365311f","ReservedCode1":"","ContentPropagator":"001191110108587665983J20000","PropagateID":"1880570814_753348dc-5384-4494-a387-fa38f365311f","ReservedCode2":""}</vt:lpwstr>
  </property>
</Properties>
</file>