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charts/chart1.xml" ContentType="application/vnd.openxmlformats-officedocument.drawingml.chart+xml"/>
  <Override PartName="/ppt/embeddings/Microsoft_Excel_Worksheet1.xlsx" ContentType="application/vnd.openxmlformats-officedocument.spreadsheetml.sheet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88952" cy="6858000" type="screen16x9"/>
  <p:notesSz cx="6858000" cy="9144000"/>
  <p:defaultTextStyle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2D5ABB26-0587-4C30-8999-92F81FD0307C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0" y="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
  <Relationship Id="rId42" Type="http://schemas.openxmlformats.org/officeDocument/2006/relationships/presProps" Target="presProps.xml"/>
  <Relationship Id="rId43" Type="http://schemas.openxmlformats.org/officeDocument/2006/relationships/viewProps" Target="viewProps.xml"/>
  <Relationship Id="rId44" Type="http://schemas.openxmlformats.org/officeDocument/2006/relationships/tableStyles" Target="tableStyles.xml"/>
  <Relationship Id="rId45" Type="http://schemas.openxmlformats.org/officeDocument/2006/relationships/theme" Target="theme/theme1.xml"/>
</Relationships>
</file>

<file path=ppt/charts/_rels/chart1.xml.rels><?xml version="1.0" encoding="UTF-8" standalone="yes"?>
<Relationships xmlns="http://schemas.openxmlformats.org/package/2006/relationships">
  <Relationship Id="rId1" Type="http://schemas.openxmlformats.org/officeDocument/2006/relationships/package" Target="../embeddings/Microsoft_Excel_Worksheet1.xlsx"/>
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chart>
    <c:autoTitleDeleted val="1"/>
    <c:plotArea>
      <c:layout>
        <c:manualLayout>
          <c:layoutTarget val="inner"/>
          <c:xMode val="edge"/>
          <c:yMode val="edge"/>
          <c:x val="0.157"/>
          <c:y val="0.093"/>
          <c:w val="0.757"/>
          <c:h val="0.81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5470C6"/>
            </a:solidFill>
          </c:spPr>
          <c:dPt>
            <c:idx val="0"/>
            <c:spPr>
              <a:solidFill>
                <a:srgbClr val="C05621"/>
              </a:solidFill>
            </c:spPr>
          </c:dPt>
          <c:dPt>
            <c:idx val="1"/>
            <c:spPr>
              <a:solidFill>
                <a:srgbClr val="1F5B4D"/>
              </a:solidFill>
            </c:spPr>
          </c:dPt>
          <c:dPt>
            <c:idx val="2"/>
            <c:spPr>
              <a:solidFill>
                <a:srgbClr val="1F5B4D"/>
              </a:solidFill>
            </c:spPr>
          </c:dPt>
          <c:dPt>
            <c:idx val="3"/>
            <c:spPr>
              <a:solidFill>
                <a:srgbClr val="1F5B4D"/>
              </a:solidFill>
            </c:spPr>
          </c:dPt>
          <c:dPt>
            <c:idx val="4"/>
            <c:spPr>
              <a:solidFill>
                <a:srgbClr val="B9C4BC"/>
              </a:solidFill>
            </c:spPr>
          </c:dPt>
          <c:dLbls>
            <c:txPr>
              <a:bodyPr/>
              <a:lstStyle/>
              <a:p>
                <a:pPr>
                  <a:defRPr sz="1125">
                    <a:solidFill>
                      <a:srgbClr val="6E7A70"/>
                    </a:solidFill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</c:dLbls>
          <c:cat>
            <c:strRef>
              <c:f>Sheet1!$A$2:$A$6</c:f>
              <c:strCache>
                <c:ptCount val="5"/>
                <c:pt idx="0">
                  <c:v>第1次</c:v>
                </c:pt>
                <c:pt idx="1">
                  <c:v>第5次</c:v>
                </c:pt>
                <c:pt idx="2">
                  <c:v>第10次</c:v>
                </c:pt>
                <c:pt idx="3">
                  <c:v>第20次</c:v>
                </c:pt>
                <c:pt idx="4">
                  <c:v>第50次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180</c:v>
                </c:pt>
                <c:pt idx="1">
                  <c:v>120</c:v>
                </c:pt>
                <c:pt idx="2">
                  <c:v>75</c:v>
                </c:pt>
                <c:pt idx="3">
                  <c:v>45</c:v>
                </c:pt>
                <c:pt idx="4">
                  <c:v>30</c:v>
                </c:pt>
              </c:numCache>
            </c:numRef>
          </c:val>
        </c:ser>
        <c:gapWidth val="133"/>
        <c:overlap val="-20"/>
        <c:axId val="111111111"/>
        <c:axId val="222222222"/>
      </c:barChart>
      <c:catAx>
        <c:axId val="111111111"/>
        <c:scaling>
          <c:orientation val="minMax"/>
        </c:scaling>
        <c:delete val="0"/>
        <c:axPos val="l"/>
        <c:majorTickMark val="none"/>
        <c:tickLblPos val="low"/>
        <c:spPr>
          <a:ln w="9523">
            <a:solidFill>
              <a:srgbClr val="D6CDB8"/>
            </a:solidFill>
          </a:ln>
        </c:spPr>
        <c:txPr>
          <a:bodyPr/>
          <a:lstStyle/>
          <a:p>
            <a:pPr>
              <a:defRPr sz="1200">
                <a:solidFill>
                  <a:srgbClr val="1F2B26"/>
                </a:solidFill>
              </a:defRPr>
            </a:pPr>
            <a:endParaRPr lang="zh-CN"/>
          </a:p>
        </c:txPr>
        <c:crossAx val="222222222"/>
        <c:crosses val="autoZero"/>
        <c:lblOffset val="0"/>
      </c:catAx>
      <c:valAx>
        <c:axId val="222222222"/>
        <c:scaling>
          <c:orientation val="minMax"/>
          <c:max val="100"/>
          <c:min val="0"/>
        </c:scaling>
        <c:delete val="0"/>
        <c:axPos val="b"/>
        <c:majorGridlines>
          <c:spPr>
            <a:ln w="9523">
              <a:solidFill>
                <a:srgbClr val="EBE6D9"/>
              </a:solidFill>
              <a:prstDash val="solid"/>
            </a:ln>
          </c:spPr>
        </c:majorGridlines>
        <c:numFmt formatCode="#,##0" sourceLinked="0"/>
        <c:majorTickMark val="none"/>
        <c:spPr>
          <a:ln>
            <a:noFill/>
          </a:ln>
        </c:spPr>
        <c:txPr>
          <a:bodyPr/>
          <a:lstStyle/>
          <a:p>
            <a:pPr>
              <a:defRPr sz="1125">
                <a:solidFill>
                  <a:srgbClr val="6E7A70"/>
                </a:solidFill>
              </a:defRPr>
            </a:pPr>
            <a:endParaRPr lang="zh-CN"/>
          </a:p>
        </c:txPr>
        <c:crossAx val="111111111"/>
        <c:crosses val="autoZero"/>
        <c:crossBetween val="between"/>
        <c:majorUnit val="25"/>
      </c:valAx>
    </c:plotArea>
    <c:plotVisOnly val="1"/>
  </c:chart>
  <c:externalData r:id="rId1">
    <c:autoUpdate val="0"/>
  </c:externalData>
</c:chartSpace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57653026-13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857"/>
            <a:ext cx="12188952" cy="6856286"/>
          </a:xfrm>
          <a:prstGeom prst="rect">
            <a:avLst/>
          </a:prstGeom>
          <a:ln>
            <a:noFill/>
          </a:ln>
        </p:spPr>
      </p:pic>
      <p:sp>
        <p:nvSpPr>
          <p:cNvPr id="3" name="el-1789657652179-12"/>
          <p:cNvSpPr/>
          <p:nvPr/>
        </p:nvSpPr>
        <p:spPr>
          <a:xfrm>
            <a:off x="0" y="857"/>
            <a:ext cx="12188952" cy="685628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F7F4EC"/>
              </a:gs>
              <a:gs pos="38000">
                <a:srgbClr val="F7F4EC"/>
              </a:gs>
              <a:gs pos="48000">
                <a:srgbClr val="F7F4EC">
                  <a:alpha val="94000"/>
                </a:srgbClr>
              </a:gs>
              <a:gs pos="60000">
                <a:srgbClr val="F7F4EC">
                  <a:alpha val="55000"/>
                </a:srgbClr>
              </a:gs>
              <a:gs pos="78000">
                <a:srgbClr val="F7F4EC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57651998-2"/>
          <p:cNvCxnSpPr/>
          <p:nvPr/>
        </p:nvCxnSpPr>
        <p:spPr>
          <a:xfrm>
            <a:off x="685629" y="65315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652002-9"/>
          <p:cNvCxnSpPr/>
          <p:nvPr/>
        </p:nvCxnSpPr>
        <p:spPr>
          <a:xfrm>
            <a:off x="685629" y="4289458"/>
            <a:ext cx="626201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651997-1"/>
          <p:cNvCxnSpPr/>
          <p:nvPr/>
        </p:nvCxnSpPr>
        <p:spPr>
          <a:xfrm>
            <a:off x="685629" y="5694491"/>
            <a:ext cx="626201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57651999-3"/>
          <p:cNvSpPr txBox="1"/>
          <p:nvPr/>
        </p:nvSpPr>
        <p:spPr>
          <a:xfrm>
            <a:off x="1218895" y="534124"/>
            <a:ext cx="3578993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40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AI × TOURISM · 项目四</a:t>
            </a:r>
            <a:endParaRPr/>
          </a:p>
        </p:txBody>
      </p:sp>
      <p:sp>
        <p:nvSpPr>
          <p:cNvPr id="8" name="el-1789657651999-4"/>
          <p:cNvSpPr txBox="1"/>
          <p:nvPr/>
        </p:nvSpPr>
        <p:spPr>
          <a:xfrm>
            <a:off x="685629" y="1720136"/>
            <a:ext cx="6421995" cy="3332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89" spc="396">
                <a:solidFill>
                  <a:srgbClr val="5A6B60"/>
                </a:solidFill>
                <a:latin typeface="SimSun"/>
                <a:ea typeface="SimSun"/>
                <a:cs typeface="SimSun"/>
              </a:rPr>
              <a:t>《人工智能与旅游创新应用》</a:t>
            </a:r>
            <a:endParaRPr/>
          </a:p>
        </p:txBody>
      </p:sp>
      <p:sp>
        <p:nvSpPr>
          <p:cNvPr id="9" name="el-1789657652000-5"/>
          <p:cNvSpPr txBox="1"/>
          <p:nvPr/>
        </p:nvSpPr>
        <p:spPr>
          <a:xfrm>
            <a:off x="685629" y="2139132"/>
            <a:ext cx="7060766" cy="10665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58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关注生成式AI工具</a:t>
            </a:r>
            <a:endParaRPr/>
          </a:p>
        </p:txBody>
      </p:sp>
      <p:sp>
        <p:nvSpPr>
          <p:cNvPr id="10" name="el-1789657652000-6"/>
          <p:cNvSpPr txBox="1"/>
          <p:nvPr/>
        </p:nvSpPr>
        <p:spPr>
          <a:xfrm>
            <a:off x="685629" y="3045268"/>
            <a:ext cx="4234054" cy="10665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58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的应用</a:t>
            </a:r>
            <a:r>
              <a:rPr b="1" sz="5840">
                <a:solidFill>
                  <a:srgbClr val="1F4B3F"/>
                </a:solidFill>
                <a:latin typeface="SimSun"/>
                <a:ea typeface="SimSun"/>
                <a:cs typeface="SimSun"/>
              </a:rPr>
              <a:t>挑战</a:t>
            </a:r>
            <a:endParaRPr/>
          </a:p>
        </p:txBody>
      </p:sp>
      <p:sp>
        <p:nvSpPr>
          <p:cNvPr id="11" name="el-1789657652002-10"/>
          <p:cNvSpPr txBox="1"/>
          <p:nvPr/>
        </p:nvSpPr>
        <p:spPr>
          <a:xfrm>
            <a:off x="685629" y="4465626"/>
            <a:ext cx="77326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8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模块二</a:t>
            </a:r>
            <a:endParaRPr/>
          </a:p>
        </p:txBody>
      </p:sp>
      <p:sp>
        <p:nvSpPr>
          <p:cNvPr id="12" name="el-1789657652003-11"/>
          <p:cNvSpPr txBox="1"/>
          <p:nvPr/>
        </p:nvSpPr>
        <p:spPr>
          <a:xfrm>
            <a:off x="1477940" y="4465626"/>
            <a:ext cx="2521708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21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生成式人工智能基础操作</a:t>
            </a:r>
            <a:endParaRPr/>
          </a:p>
        </p:txBody>
      </p:sp>
      <p:sp>
        <p:nvSpPr>
          <p:cNvPr id="13" name="el-1789657652001-7"/>
          <p:cNvSpPr txBox="1"/>
          <p:nvPr/>
        </p:nvSpPr>
        <p:spPr>
          <a:xfrm>
            <a:off x="685629" y="5851614"/>
            <a:ext cx="2670678" cy="5484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142"/>
              </a:lnSpc>
            </a:pPr>
            <a:r>
              <a:rPr sz="11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旅游管理专业核心课程</a:t>
            </a:r>
            <a:endParaRPr/>
          </a:p>
          <a:p>
            <a:pPr algn="l">
              <a:lnSpc>
                <a:spcPts val="2142"/>
              </a:lnSpc>
            </a:pPr>
            <a:r>
              <a:rPr sz="11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主讲教师：____ · 2026 秋季学期</a:t>
            </a:r>
            <a:endParaRPr/>
          </a:p>
        </p:txBody>
      </p:sp>
      <p:sp>
        <p:nvSpPr>
          <p:cNvPr id="14" name="el-1789657652001-8"/>
          <p:cNvSpPr txBox="1"/>
          <p:nvPr/>
        </p:nvSpPr>
        <p:spPr>
          <a:xfrm>
            <a:off x="4473250" y="6238173"/>
            <a:ext cx="3579969" cy="16188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247">
                <a:solidFill>
                  <a:srgbClr val="A08B6A"/>
                </a:solidFill>
                <a:latin typeface="Georgia"/>
                <a:ea typeface="Georgia"/>
                <a:cs typeface="Georgia"/>
              </a:rPr>
              <a:t>MODULE 02 — PROJECT 04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651897-5"/>
          <p:cNvCxnSpPr/>
          <p:nvPr/>
        </p:nvCxnSpPr>
        <p:spPr>
          <a:xfrm>
            <a:off x="3728105" y="895983"/>
            <a:ext cx="914" cy="4751787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651903-12"/>
          <p:cNvCxnSpPr/>
          <p:nvPr/>
        </p:nvCxnSpPr>
        <p:spPr>
          <a:xfrm>
            <a:off x="685629" y="1692164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651901-9"/>
          <p:cNvCxnSpPr/>
          <p:nvPr/>
        </p:nvCxnSpPr>
        <p:spPr>
          <a:xfrm>
            <a:off x="4342314" y="2081549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651901-10"/>
          <p:cNvCxnSpPr/>
          <p:nvPr/>
        </p:nvCxnSpPr>
        <p:spPr>
          <a:xfrm>
            <a:off x="4342314" y="3271877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651901-11"/>
          <p:cNvCxnSpPr/>
          <p:nvPr/>
        </p:nvCxnSpPr>
        <p:spPr>
          <a:xfrm>
            <a:off x="4342314" y="4462204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5765189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57651898-6"/>
          <p:cNvSpPr txBox="1"/>
          <p:nvPr/>
        </p:nvSpPr>
        <p:spPr>
          <a:xfrm>
            <a:off x="685629" y="1754061"/>
            <a:ext cx="2504449" cy="49517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08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CONTENTS · 本讲目录</a:t>
            </a:r>
            <a:endParaRPr/>
          </a:p>
        </p:txBody>
      </p:sp>
      <p:sp>
        <p:nvSpPr>
          <p:cNvPr id="9" name="el-1789657651899-7"/>
          <p:cNvSpPr txBox="1"/>
          <p:nvPr/>
        </p:nvSpPr>
        <p:spPr>
          <a:xfrm>
            <a:off x="685629" y="2420644"/>
            <a:ext cx="2687283" cy="146261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748"/>
              </a:lnSpc>
            </a:pPr>
            <a:r>
              <a:rPr b="1" sz="47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会用，</a:t>
            </a:r>
            <a:endParaRPr/>
          </a:p>
          <a:p>
            <a:pPr algn="l">
              <a:lnSpc>
                <a:spcPts val="5748"/>
              </a:lnSpc>
            </a:pPr>
            <a:r>
              <a:rPr b="1" sz="47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更要慎用</a:t>
            </a:r>
            <a:endParaRPr/>
          </a:p>
        </p:txBody>
      </p:sp>
      <p:sp>
        <p:nvSpPr>
          <p:cNvPr id="10" name="el-1789657651899-8"/>
          <p:cNvSpPr txBox="1"/>
          <p:nvPr/>
        </p:nvSpPr>
        <p:spPr>
          <a:xfrm>
            <a:off x="685629" y="4092756"/>
            <a:ext cx="2504449" cy="9253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12"/>
              </a:lnSpc>
            </a:pPr>
            <a:r>
              <a:rPr sz="1340" spc="378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RISK · HALLUCINATION</a:t>
            </a:r>
            <a:endParaRPr/>
          </a:p>
          <a:p>
            <a:pPr algn="l">
              <a:lnSpc>
                <a:spcPts val="2412"/>
              </a:lnSpc>
            </a:pPr>
            <a:r>
              <a:rPr sz="1340" spc="378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DATA · COMPLIANCE</a:t>
            </a:r>
            <a:endParaRPr/>
          </a:p>
        </p:txBody>
      </p:sp>
      <p:sp>
        <p:nvSpPr>
          <p:cNvPr id="11" name="el-1789657651903-13"/>
          <p:cNvSpPr txBox="1"/>
          <p:nvPr/>
        </p:nvSpPr>
        <p:spPr>
          <a:xfrm>
            <a:off x="4342314" y="1124526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2" name="el-1789657651906-17"/>
          <p:cNvSpPr txBox="1"/>
          <p:nvPr/>
        </p:nvSpPr>
        <p:spPr>
          <a:xfrm>
            <a:off x="5218395" y="1134049"/>
            <a:ext cx="4093744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风险图谱</a:t>
            </a:r>
            <a:endParaRPr/>
          </a:p>
        </p:txBody>
      </p:sp>
      <p:sp>
        <p:nvSpPr>
          <p:cNvPr id="13" name="el-1789657651907-18"/>
          <p:cNvSpPr txBox="1"/>
          <p:nvPr/>
        </p:nvSpPr>
        <p:spPr>
          <a:xfrm>
            <a:off x="5218395" y="1591135"/>
            <a:ext cx="455482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挑战定义 · 事故数据 · 四大挑战 · 风险分级</a:t>
            </a:r>
            <a:endParaRPr/>
          </a:p>
        </p:txBody>
      </p:sp>
      <p:sp>
        <p:nvSpPr>
          <p:cNvPr id="14" name="el-1789657651903-14"/>
          <p:cNvSpPr txBox="1"/>
          <p:nvPr/>
        </p:nvSpPr>
        <p:spPr>
          <a:xfrm>
            <a:off x="4342314" y="2314854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15" name="el-1789657651907-19"/>
          <p:cNvSpPr txBox="1"/>
          <p:nvPr/>
        </p:nvSpPr>
        <p:spPr>
          <a:xfrm>
            <a:off x="5218395" y="2324376"/>
            <a:ext cx="4093744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幻觉防御</a:t>
            </a:r>
            <a:endParaRPr/>
          </a:p>
        </p:txBody>
      </p:sp>
      <p:sp>
        <p:nvSpPr>
          <p:cNvPr id="16" name="el-1789657651907-20"/>
          <p:cNvSpPr txBox="1"/>
          <p:nvPr/>
        </p:nvSpPr>
        <p:spPr>
          <a:xfrm>
            <a:off x="5218395" y="2781462"/>
            <a:ext cx="455482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三副面孔 · 高发场景 · 核验五步 · 三道防线</a:t>
            </a:r>
            <a:endParaRPr/>
          </a:p>
        </p:txBody>
      </p:sp>
      <p:sp>
        <p:nvSpPr>
          <p:cNvPr id="17" name="el-1789657651904-15"/>
          <p:cNvSpPr txBox="1"/>
          <p:nvPr/>
        </p:nvSpPr>
        <p:spPr>
          <a:xfrm>
            <a:off x="4342314" y="3505181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18" name="el-1789657651908-21"/>
          <p:cNvSpPr txBox="1"/>
          <p:nvPr/>
        </p:nvSpPr>
        <p:spPr>
          <a:xfrm>
            <a:off x="5218395" y="3514704"/>
            <a:ext cx="4093744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数据安全</a:t>
            </a:r>
            <a:endParaRPr/>
          </a:p>
        </p:txBody>
      </p:sp>
      <p:sp>
        <p:nvSpPr>
          <p:cNvPr id="19" name="el-1789657651908-22"/>
          <p:cNvSpPr txBox="1"/>
          <p:nvPr/>
        </p:nvSpPr>
        <p:spPr>
          <a:xfrm>
            <a:off x="5218395" y="3971789"/>
            <a:ext cx="455482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泄露代价 · 脱敏四法 · 分级策略 · 安全守则</a:t>
            </a:r>
            <a:endParaRPr/>
          </a:p>
        </p:txBody>
      </p:sp>
      <p:sp>
        <p:nvSpPr>
          <p:cNvPr id="20" name="el-1789657651904-16"/>
          <p:cNvSpPr txBox="1"/>
          <p:nvPr/>
        </p:nvSpPr>
        <p:spPr>
          <a:xfrm>
            <a:off x="4342314" y="4695508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21" name="el-1789657651908-23"/>
          <p:cNvSpPr txBox="1"/>
          <p:nvPr/>
        </p:nvSpPr>
        <p:spPr>
          <a:xfrm>
            <a:off x="5218395" y="4705031"/>
            <a:ext cx="4093744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合规生产</a:t>
            </a:r>
            <a:endParaRPr/>
          </a:p>
        </p:txBody>
      </p:sp>
      <p:sp>
        <p:nvSpPr>
          <p:cNvPr id="22" name="el-1789657651909-24"/>
          <p:cNvSpPr txBox="1"/>
          <p:nvPr/>
        </p:nvSpPr>
        <p:spPr>
          <a:xfrm>
            <a:off x="5218395" y="5162117"/>
            <a:ext cx="455482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合规三层 · 内容标识 · 素材规范 · 发布清单</a:t>
            </a:r>
            <a:endParaRPr/>
          </a:p>
        </p:txBody>
      </p:sp>
      <p:sp>
        <p:nvSpPr>
          <p:cNvPr id="23" name="el-1789657651893-2"/>
          <p:cNvSpPr txBox="1"/>
          <p:nvPr/>
        </p:nvSpPr>
        <p:spPr>
          <a:xfrm>
            <a:off x="685629" y="6228650"/>
            <a:ext cx="540824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人工智能与旅游创新应用 · 模块二 生成式人工智能基础操作</a:t>
            </a:r>
            <a:endParaRPr/>
          </a:p>
        </p:txBody>
      </p:sp>
      <p:sp>
        <p:nvSpPr>
          <p:cNvPr id="24" name="el-1789657651894-3"/>
          <p:cNvSpPr txBox="1"/>
          <p:nvPr/>
        </p:nvSpPr>
        <p:spPr>
          <a:xfrm>
            <a:off x="6624618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关注生成式AI工具的应用挑战</a:t>
            </a:r>
            <a:endParaRPr/>
          </a:p>
        </p:txBody>
      </p:sp>
      <p:sp>
        <p:nvSpPr>
          <p:cNvPr id="25" name="el-1789657651895-4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 / 40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651922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651921-6"/>
          <p:cNvCxnSpPr/>
          <p:nvPr/>
        </p:nvCxnSpPr>
        <p:spPr>
          <a:xfrm>
            <a:off x="3537653" y="1915052"/>
            <a:ext cx="914" cy="363287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651924-12"/>
          <p:cNvCxnSpPr/>
          <p:nvPr/>
        </p:nvCxnSpPr>
        <p:spPr>
          <a:xfrm>
            <a:off x="4151862" y="3124425"/>
            <a:ext cx="7351462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651924-13"/>
          <p:cNvCxnSpPr/>
          <p:nvPr/>
        </p:nvCxnSpPr>
        <p:spPr>
          <a:xfrm>
            <a:off x="4151862" y="4338559"/>
            <a:ext cx="7351462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65191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57651922-8"/>
          <p:cNvSpPr txBox="1"/>
          <p:nvPr/>
        </p:nvSpPr>
        <p:spPr>
          <a:xfrm>
            <a:off x="1237940" y="457943"/>
            <a:ext cx="363105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开讲之前 · OBJECTIVES</a:t>
            </a:r>
            <a:endParaRPr/>
          </a:p>
        </p:txBody>
      </p:sp>
      <p:sp>
        <p:nvSpPr>
          <p:cNvPr id="8" name="el-1789657651919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学习目标</a:t>
            </a:r>
            <a:endParaRPr/>
          </a:p>
        </p:txBody>
      </p:sp>
      <p:sp>
        <p:nvSpPr>
          <p:cNvPr id="9" name="el-1789657651922-9"/>
          <p:cNvSpPr txBox="1"/>
          <p:nvPr/>
        </p:nvSpPr>
        <p:spPr>
          <a:xfrm>
            <a:off x="685629" y="2914927"/>
            <a:ext cx="247207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97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三维目标</a:t>
            </a:r>
            <a:endParaRPr/>
          </a:p>
        </p:txBody>
      </p:sp>
      <p:sp>
        <p:nvSpPr>
          <p:cNvPr id="10" name="el-1789657651923-10"/>
          <p:cNvSpPr txBox="1"/>
          <p:nvPr/>
        </p:nvSpPr>
        <p:spPr>
          <a:xfrm>
            <a:off x="685629" y="3314877"/>
            <a:ext cx="2712042" cy="6427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40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胆大心细</a:t>
            </a:r>
            <a:endParaRPr/>
          </a:p>
        </p:txBody>
      </p:sp>
      <p:sp>
        <p:nvSpPr>
          <p:cNvPr id="11" name="el-1789657651923-11"/>
          <p:cNvSpPr txBox="1"/>
          <p:nvPr/>
        </p:nvSpPr>
        <p:spPr>
          <a:xfrm>
            <a:off x="685629" y="4148107"/>
            <a:ext cx="2403509" cy="399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08"/>
              </a:lnSpc>
            </a:pPr>
            <a:r>
              <a:rPr sz="1340" spc="324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BOLD BUT</a:t>
            </a:r>
            <a:endParaRPr/>
          </a:p>
          <a:p>
            <a:pPr algn="l">
              <a:lnSpc>
                <a:spcPts val="1608"/>
              </a:lnSpc>
            </a:pPr>
            <a:r>
              <a:rPr sz="1340" spc="324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CAREFUL</a:t>
            </a:r>
            <a:endParaRPr/>
          </a:p>
        </p:txBody>
      </p:sp>
      <p:sp>
        <p:nvSpPr>
          <p:cNvPr id="12" name="el-1789657651925-14"/>
          <p:cNvSpPr txBox="1"/>
          <p:nvPr/>
        </p:nvSpPr>
        <p:spPr>
          <a:xfrm>
            <a:off x="4151862" y="2200731"/>
            <a:ext cx="125698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知识目标</a:t>
            </a:r>
            <a:endParaRPr/>
          </a:p>
        </p:txBody>
      </p:sp>
      <p:sp>
        <p:nvSpPr>
          <p:cNvPr id="13" name="el-1789657651928-17"/>
          <p:cNvSpPr txBox="1"/>
          <p:nvPr/>
        </p:nvSpPr>
        <p:spPr>
          <a:xfrm>
            <a:off x="5504074" y="2162640"/>
            <a:ext cx="5999250" cy="709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86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能列举生成式AI应用的</a:t>
            </a:r>
            <a:r>
              <a:rPr b="1" sz="172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四大挑战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（幻觉·隐私·版权·依赖）及典型事故类型；说出国内监管对</a:t>
            </a:r>
            <a:r>
              <a:rPr b="1" sz="172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内容标识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的基本要求。</a:t>
            </a:r>
            <a:endParaRPr/>
          </a:p>
        </p:txBody>
      </p:sp>
      <p:sp>
        <p:nvSpPr>
          <p:cNvPr id="14" name="el-1789657651925-15"/>
          <p:cNvSpPr txBox="1"/>
          <p:nvPr/>
        </p:nvSpPr>
        <p:spPr>
          <a:xfrm>
            <a:off x="4151862" y="3414865"/>
            <a:ext cx="125698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能力目标</a:t>
            </a:r>
            <a:endParaRPr/>
          </a:p>
        </p:txBody>
      </p:sp>
      <p:sp>
        <p:nvSpPr>
          <p:cNvPr id="15" name="el-1789657651929-18"/>
          <p:cNvSpPr txBox="1"/>
          <p:nvPr/>
        </p:nvSpPr>
        <p:spPr>
          <a:xfrm>
            <a:off x="5504074" y="3376774"/>
            <a:ext cx="5999250" cy="709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86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能执行</a:t>
            </a:r>
            <a:r>
              <a:rPr b="1" sz="172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信息核验五步法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与</a:t>
            </a:r>
            <a:r>
              <a:rPr b="1" sz="172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数据脱敏四法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；能按发布前检查清单完成一次合规自查。</a:t>
            </a:r>
            <a:endParaRPr/>
          </a:p>
        </p:txBody>
      </p:sp>
      <p:sp>
        <p:nvSpPr>
          <p:cNvPr id="16" name="el-1789657651925-16"/>
          <p:cNvSpPr txBox="1"/>
          <p:nvPr/>
        </p:nvSpPr>
        <p:spPr>
          <a:xfrm>
            <a:off x="4151862" y="4628999"/>
            <a:ext cx="125698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素养目标</a:t>
            </a:r>
            <a:endParaRPr/>
          </a:p>
        </p:txBody>
      </p:sp>
      <p:sp>
        <p:nvSpPr>
          <p:cNvPr id="17" name="el-1789657651930-19"/>
          <p:cNvSpPr txBox="1"/>
          <p:nvPr/>
        </p:nvSpPr>
        <p:spPr>
          <a:xfrm>
            <a:off x="5504074" y="4590908"/>
            <a:ext cx="5999250" cy="709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86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建立</a:t>
            </a:r>
            <a:r>
              <a:rPr b="1" sz="172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"责任不外包"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的职业底线：工具升级，核验与把关的责任永远在使用者。</a:t>
            </a:r>
            <a:endParaRPr/>
          </a:p>
        </p:txBody>
      </p:sp>
      <p:sp>
        <p:nvSpPr>
          <p:cNvPr id="18" name="el-1789657651919-3"/>
          <p:cNvSpPr txBox="1"/>
          <p:nvPr/>
        </p:nvSpPr>
        <p:spPr>
          <a:xfrm>
            <a:off x="685629" y="6228650"/>
            <a:ext cx="304823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开讲之前 · OBJECTIVES</a:t>
            </a:r>
            <a:endParaRPr/>
          </a:p>
        </p:txBody>
      </p:sp>
      <p:sp>
        <p:nvSpPr>
          <p:cNvPr id="19" name="el-1789657651919-4"/>
          <p:cNvSpPr txBox="1"/>
          <p:nvPr/>
        </p:nvSpPr>
        <p:spPr>
          <a:xfrm>
            <a:off x="5197713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关注生成式AI工具的应用挑战</a:t>
            </a:r>
            <a:endParaRPr/>
          </a:p>
        </p:txBody>
      </p:sp>
      <p:sp>
        <p:nvSpPr>
          <p:cNvPr id="20" name="el-1789657651920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 / 40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653269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653272-10"/>
          <p:cNvCxnSpPr/>
          <p:nvPr/>
        </p:nvCxnSpPr>
        <p:spPr>
          <a:xfrm>
            <a:off x="685629" y="3795770"/>
            <a:ext cx="571357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653265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57653271-9"/>
          <p:cNvSpPr txBox="1"/>
          <p:nvPr/>
        </p:nvSpPr>
        <p:spPr>
          <a:xfrm>
            <a:off x="1237940" y="457943"/>
            <a:ext cx="382893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导入 · OPENING STORY</a:t>
            </a:r>
            <a:endParaRPr/>
          </a:p>
        </p:txBody>
      </p:sp>
      <p:sp>
        <p:nvSpPr>
          <p:cNvPr id="6" name="el-1789657653266-2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一条AI攻略，赔了八千块</a:t>
            </a:r>
            <a:endParaRPr/>
          </a:p>
        </p:txBody>
      </p:sp>
      <p:sp>
        <p:nvSpPr>
          <p:cNvPr id="7" name="el-1789657653270-7"/>
          <p:cNvSpPr txBox="1"/>
          <p:nvPr/>
        </p:nvSpPr>
        <p:spPr>
          <a:xfrm>
            <a:off x="685629" y="1667464"/>
            <a:ext cx="5713571" cy="1799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3535"/>
              </a:lnSpc>
            </a:pPr>
            <a:r>
              <a:rPr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旅行博主照搬AI生成的"小众玩法"发进攻略——</a:t>
            </a:r>
            <a:r>
              <a:rPr b="1" sz="202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推荐的"悬崖咖啡馆"并不存在，粉丝按图索骥被困山腰，救援加赔偿花了八千</a:t>
            </a:r>
            <a:r>
              <a:rPr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。评论区最扎心的一条：</a:t>
            </a:r>
            <a:r>
              <a:rPr b="1" sz="202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"博主自己没去过，就敢写攻略？"</a:t>
            </a:r>
            <a:endParaRPr/>
          </a:p>
        </p:txBody>
      </p:sp>
      <p:sp>
        <p:nvSpPr>
          <p:cNvPr id="8" name="el-1789657653275-13"/>
          <p:cNvSpPr txBox="1"/>
          <p:nvPr/>
        </p:nvSpPr>
        <p:spPr>
          <a:xfrm>
            <a:off x="685629" y="4067164"/>
            <a:ext cx="6007058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AI错了，锅算谁的？</a:t>
            </a:r>
            <a:endParaRPr/>
          </a:p>
        </p:txBody>
      </p:sp>
      <p:sp>
        <p:nvSpPr>
          <p:cNvPr id="9" name="el-1789657653275-14"/>
          <p:cNvSpPr txBox="1"/>
          <p:nvPr/>
        </p:nvSpPr>
        <p:spPr>
          <a:xfrm>
            <a:off x="685629" y="4548056"/>
            <a:ext cx="5866885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哪些信息必须核验，哪些可以放心？</a:t>
            </a:r>
            <a:endParaRPr/>
          </a:p>
        </p:txBody>
      </p:sp>
      <p:sp>
        <p:nvSpPr>
          <p:cNvPr id="10" name="el-1789657653275-15"/>
          <p:cNvSpPr txBox="1"/>
          <p:nvPr/>
        </p:nvSpPr>
        <p:spPr>
          <a:xfrm>
            <a:off x="685629" y="5028949"/>
            <a:ext cx="5866885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有没有一套流程，让大胆用与不踩雷并存？</a:t>
            </a:r>
            <a:endParaRPr/>
          </a:p>
        </p:txBody>
      </p:sp>
      <p:sp>
        <p:nvSpPr>
          <p:cNvPr id="11" name="el-1789657653271-8"/>
          <p:cNvSpPr txBox="1"/>
          <p:nvPr/>
        </p:nvSpPr>
        <p:spPr>
          <a:xfrm>
            <a:off x="685629" y="5566977"/>
            <a:ext cx="62375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 spc="9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本讲交付：</a:t>
            </a:r>
            <a:r>
              <a:rPr b="1" sz="1570" spc="94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核验五步 + 脱敏四法 + 发布清单</a:t>
            </a:r>
            <a:r>
              <a:rPr sz="1570" spc="9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2" name="el-1789657653267-3"/>
          <p:cNvSpPr txBox="1"/>
          <p:nvPr/>
        </p:nvSpPr>
        <p:spPr>
          <a:xfrm>
            <a:off x="685629" y="6228650"/>
            <a:ext cx="321189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导入 · OPENING STORY</a:t>
            </a:r>
            <a:endParaRPr/>
          </a:p>
        </p:txBody>
      </p:sp>
      <p:sp>
        <p:nvSpPr>
          <p:cNvPr id="13" name="el-1789657653267-4"/>
          <p:cNvSpPr txBox="1"/>
          <p:nvPr/>
        </p:nvSpPr>
        <p:spPr>
          <a:xfrm>
            <a:off x="5197267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关注生成式AI工具的应用挑战</a:t>
            </a:r>
            <a:endParaRPr/>
          </a:p>
        </p:txBody>
      </p:sp>
      <p:sp>
        <p:nvSpPr>
          <p:cNvPr id="14" name="el-1789657653267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 / 40</a:t>
            </a:r>
            <a:endParaRPr/>
          </a:p>
        </p:txBody>
      </p:sp>
      <p:sp>
        <p:nvSpPr>
          <p:cNvPr id="15" name="el-1789657653273-11"/>
          <p:cNvSpPr/>
          <p:nvPr/>
        </p:nvSpPr>
        <p:spPr>
          <a:xfrm>
            <a:off x="6932466" y="1610329"/>
            <a:ext cx="4570857" cy="424232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F7F4EC">
                  <a:alpha val="28000"/>
                </a:srgbClr>
              </a:gs>
              <a:gs pos="22000">
                <a:srgbClr val="F7F4EC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16" name="el-1789657653274-12"/>
          <p:cNvPicPr/>
          <p:nvPr/>
        </p:nvPicPr>
        <p:blipFill>
          <a:blip r:embed="rId2"/>
          <a:srcRect l="28242" t="0" r="10983" b="0"/>
          <a:stretch>
            <a:fillRect/>
          </a:stretch>
        </p:blipFill>
        <p:spPr>
          <a:xfrm>
            <a:off x="6932466" y="1610329"/>
            <a:ext cx="4570857" cy="4242327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1F5B4D"/>
            </a:gs>
            <a:gs pos="58000">
              <a:srgbClr val="1F5B4D"/>
            </a:gs>
            <a:gs pos="100000">
              <a:srgbClr val="153F34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57653065-14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57652873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652868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57652871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6" name="el-1789657652871-5"/>
          <p:cNvSpPr txBox="1"/>
          <p:nvPr/>
        </p:nvSpPr>
        <p:spPr>
          <a:xfrm>
            <a:off x="837990" y="4128912"/>
            <a:ext cx="347766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ONE</a:t>
            </a:r>
            <a:endParaRPr/>
          </a:p>
        </p:txBody>
      </p:sp>
      <p:sp>
        <p:nvSpPr>
          <p:cNvPr id="7" name="el-1789657652871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风险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图谱</a:t>
            </a:r>
            <a:endParaRPr/>
          </a:p>
        </p:txBody>
      </p:sp>
      <p:sp>
        <p:nvSpPr>
          <p:cNvPr id="8" name="el-1789657652871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RISK LANDSCAPE</a:t>
            </a:r>
            <a:endParaRPr/>
          </a:p>
        </p:txBody>
      </p:sp>
      <p:sp>
        <p:nvSpPr>
          <p:cNvPr id="9" name="el-1789657652874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挑战定义</a:t>
            </a:r>
            <a:endParaRPr/>
          </a:p>
        </p:txBody>
      </p:sp>
      <p:sp>
        <p:nvSpPr>
          <p:cNvPr id="10" name="el-1789657652874-10"/>
          <p:cNvSpPr txBox="1"/>
          <p:nvPr/>
        </p:nvSpPr>
        <p:spPr>
          <a:xfrm>
            <a:off x="569467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事故数据</a:t>
            </a:r>
            <a:endParaRPr/>
          </a:p>
        </p:txBody>
      </p:sp>
      <p:sp>
        <p:nvSpPr>
          <p:cNvPr id="11" name="el-1789657652875-11"/>
          <p:cNvSpPr txBox="1"/>
          <p:nvPr/>
        </p:nvSpPr>
        <p:spPr>
          <a:xfrm>
            <a:off x="7123216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四大挑战</a:t>
            </a:r>
            <a:endParaRPr/>
          </a:p>
        </p:txBody>
      </p:sp>
      <p:sp>
        <p:nvSpPr>
          <p:cNvPr id="12" name="el-1789657652875-12"/>
          <p:cNvSpPr txBox="1"/>
          <p:nvPr/>
        </p:nvSpPr>
        <p:spPr>
          <a:xfrm>
            <a:off x="8551758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风险分级</a:t>
            </a:r>
            <a:endParaRPr/>
          </a:p>
        </p:txBody>
      </p:sp>
      <p:sp>
        <p:nvSpPr>
          <p:cNvPr id="13" name="el-1789657652869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模块二 项目四</a:t>
            </a:r>
            <a:endParaRPr/>
          </a:p>
        </p:txBody>
      </p:sp>
      <p:sp>
        <p:nvSpPr>
          <p:cNvPr id="14" name="el-1789657652869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05 / 40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653237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653236-8"/>
          <p:cNvCxnSpPr/>
          <p:nvPr/>
        </p:nvCxnSpPr>
        <p:spPr>
          <a:xfrm>
            <a:off x="704674" y="1720731"/>
            <a:ext cx="914" cy="1220978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653239-13"/>
          <p:cNvCxnSpPr/>
          <p:nvPr/>
        </p:nvCxnSpPr>
        <p:spPr>
          <a:xfrm>
            <a:off x="4296189" y="3189298"/>
            <a:ext cx="914" cy="188845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653239-14"/>
          <p:cNvCxnSpPr/>
          <p:nvPr/>
        </p:nvCxnSpPr>
        <p:spPr>
          <a:xfrm>
            <a:off x="7902137" y="3189298"/>
            <a:ext cx="914" cy="188845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653234-4"/>
          <p:cNvCxnSpPr/>
          <p:nvPr/>
        </p:nvCxnSpPr>
        <p:spPr>
          <a:xfrm>
            <a:off x="685629" y="533010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5765323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57653238-11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风险图谱</a:t>
            </a:r>
            <a:endParaRPr/>
          </a:p>
        </p:txBody>
      </p:sp>
      <p:sp>
        <p:nvSpPr>
          <p:cNvPr id="9" name="el-1789657653234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应用挑战：工具好用，边界要清</a:t>
            </a:r>
            <a:endParaRPr/>
          </a:p>
        </p:txBody>
      </p:sp>
      <p:sp>
        <p:nvSpPr>
          <p:cNvPr id="10" name="el-1789657653237-10"/>
          <p:cNvSpPr txBox="1"/>
          <p:nvPr/>
        </p:nvSpPr>
        <p:spPr>
          <a:xfrm>
            <a:off x="723719" y="1758822"/>
            <a:ext cx="10779604" cy="80198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3143"/>
              </a:lnSpc>
            </a:pPr>
            <a:r>
              <a:rPr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应用挑战 = 使用生成式AI过程中</a:t>
            </a:r>
            <a:r>
              <a:rPr b="1" sz="1939">
                <a:solidFill>
                  <a:srgbClr val="C05621"/>
                </a:solidFill>
                <a:latin typeface="SimSun"/>
                <a:ea typeface="SimSun"/>
                <a:cs typeface="SimSun"/>
              </a:rPr>
              <a:t>可能造成损失的风险点</a:t>
            </a:r>
            <a:r>
              <a:rPr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——技术特性与使用方式共同决定风险大小。</a:t>
            </a:r>
            <a:endParaRPr/>
          </a:p>
        </p:txBody>
      </p:sp>
      <p:sp>
        <p:nvSpPr>
          <p:cNvPr id="11" name="el-1789657653238-12"/>
          <p:cNvSpPr txBox="1"/>
          <p:nvPr/>
        </p:nvSpPr>
        <p:spPr>
          <a:xfrm>
            <a:off x="723719" y="2656031"/>
            <a:ext cx="1106414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8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 综合主流教材与业界通行表述</a:t>
            </a:r>
            <a:endParaRPr/>
          </a:p>
        </p:txBody>
      </p:sp>
      <p:sp>
        <p:nvSpPr>
          <p:cNvPr id="12" name="el-1789657653242-18"/>
          <p:cNvSpPr txBox="1"/>
          <p:nvPr/>
        </p:nvSpPr>
        <p:spPr>
          <a:xfrm>
            <a:off x="685629" y="3341660"/>
            <a:ext cx="3539141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1F5B4D"/>
                </a:solidFill>
                <a:latin typeface="SimSun"/>
                <a:ea typeface="SimSun"/>
                <a:cs typeface="SimSun"/>
              </a:rPr>
              <a:t>技术侧</a:t>
            </a:r>
            <a:endParaRPr/>
          </a:p>
        </p:txBody>
      </p:sp>
      <p:sp>
        <p:nvSpPr>
          <p:cNvPr id="13" name="el-1789657653242-19"/>
          <p:cNvSpPr txBox="1"/>
          <p:nvPr/>
        </p:nvSpPr>
        <p:spPr>
          <a:xfrm>
            <a:off x="685629" y="3817791"/>
            <a:ext cx="3884621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TECH SIDE</a:t>
            </a:r>
            <a:endParaRPr/>
          </a:p>
        </p:txBody>
      </p:sp>
      <p:sp>
        <p:nvSpPr>
          <p:cNvPr id="14" name="el-1789657653240-15"/>
          <p:cNvSpPr txBox="1"/>
          <p:nvPr/>
        </p:nvSpPr>
        <p:spPr>
          <a:xfrm>
            <a:off x="685629" y="4084424"/>
            <a:ext cx="3339166" cy="8409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幻觉（编造事实）、黑箱（无法解释）、时效（知识截止）——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机制的固有属性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，无法根除只能防御。</a:t>
            </a:r>
            <a:endParaRPr/>
          </a:p>
        </p:txBody>
      </p:sp>
      <p:sp>
        <p:nvSpPr>
          <p:cNvPr id="15" name="el-1789657653242-20"/>
          <p:cNvSpPr txBox="1"/>
          <p:nvPr/>
        </p:nvSpPr>
        <p:spPr>
          <a:xfrm>
            <a:off x="4567584" y="3341660"/>
            <a:ext cx="3263134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1F5B4D"/>
                </a:solidFill>
                <a:latin typeface="SimSun"/>
                <a:ea typeface="SimSun"/>
                <a:cs typeface="SimSun"/>
              </a:rPr>
              <a:t>使用侧</a:t>
            </a:r>
            <a:endParaRPr/>
          </a:p>
        </p:txBody>
      </p:sp>
      <p:sp>
        <p:nvSpPr>
          <p:cNvPr id="16" name="el-1789657653242-21"/>
          <p:cNvSpPr txBox="1"/>
          <p:nvPr/>
        </p:nvSpPr>
        <p:spPr>
          <a:xfrm>
            <a:off x="4567584" y="3817791"/>
            <a:ext cx="3657370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HUMAN SIDE</a:t>
            </a:r>
            <a:endParaRPr/>
          </a:p>
        </p:txBody>
      </p:sp>
      <p:sp>
        <p:nvSpPr>
          <p:cNvPr id="17" name="el-1789657653241-16"/>
          <p:cNvSpPr txBox="1"/>
          <p:nvPr/>
        </p:nvSpPr>
        <p:spPr>
          <a:xfrm>
            <a:off x="4567584" y="4084424"/>
            <a:ext cx="3063159" cy="8409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隐私泄露、版权越界、过度依赖、权责不清——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取决于使用者行为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，规范操作即可大幅降低。</a:t>
            </a:r>
            <a:endParaRPr/>
          </a:p>
        </p:txBody>
      </p:sp>
      <p:sp>
        <p:nvSpPr>
          <p:cNvPr id="18" name="el-1789657653243-22"/>
          <p:cNvSpPr txBox="1"/>
          <p:nvPr/>
        </p:nvSpPr>
        <p:spPr>
          <a:xfrm>
            <a:off x="8173531" y="3341660"/>
            <a:ext cx="3262985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1F5B4D"/>
                </a:solidFill>
                <a:latin typeface="SimSun"/>
                <a:ea typeface="SimSun"/>
                <a:cs typeface="SimSun"/>
              </a:rPr>
              <a:t>环境侧</a:t>
            </a:r>
            <a:endParaRPr/>
          </a:p>
        </p:txBody>
      </p:sp>
      <p:sp>
        <p:nvSpPr>
          <p:cNvPr id="19" name="el-1789657653243-23"/>
          <p:cNvSpPr txBox="1"/>
          <p:nvPr/>
        </p:nvSpPr>
        <p:spPr>
          <a:xfrm>
            <a:off x="8173531" y="3817791"/>
            <a:ext cx="3510954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CONTEXT</a:t>
            </a:r>
            <a:endParaRPr/>
          </a:p>
        </p:txBody>
      </p:sp>
      <p:sp>
        <p:nvSpPr>
          <p:cNvPr id="20" name="el-1789657653241-17"/>
          <p:cNvSpPr txBox="1"/>
          <p:nvPr/>
        </p:nvSpPr>
        <p:spPr>
          <a:xfrm>
            <a:off x="8173531" y="4084424"/>
            <a:ext cx="3063010" cy="8409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法规尚在完善、平台规则不一、判例持续出现——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合规成本在上升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，先行合规者反而获得信任优势。</a:t>
            </a:r>
            <a:endParaRPr/>
          </a:p>
        </p:txBody>
      </p:sp>
      <p:sp>
        <p:nvSpPr>
          <p:cNvPr id="21" name="el-1789657653233-2"/>
          <p:cNvSpPr txBox="1"/>
          <p:nvPr/>
        </p:nvSpPr>
        <p:spPr>
          <a:xfrm>
            <a:off x="685629" y="5468180"/>
            <a:ext cx="11047380" cy="2742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5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关键认知：八成风险来自</a:t>
            </a:r>
            <a:r>
              <a:rPr b="1" sz="1340" spc="54">
                <a:solidFill>
                  <a:srgbClr val="1F5B4D"/>
                </a:solidFill>
                <a:latin typeface="SimHei"/>
                <a:ea typeface="SimHei"/>
                <a:cs typeface="SimHei"/>
              </a:rPr>
              <a:t>使用侧</a:t>
            </a:r>
            <a:r>
              <a:rPr sz="1340" spc="5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——也就是说，</a:t>
            </a:r>
            <a:r>
              <a:rPr b="1" sz="1340" spc="54">
                <a:solidFill>
                  <a:srgbClr val="1F5B4D"/>
                </a:solidFill>
                <a:latin typeface="SimHei"/>
                <a:ea typeface="SimHei"/>
                <a:cs typeface="SimHei"/>
              </a:rPr>
              <a:t>八成风险可控</a:t>
            </a:r>
            <a:r>
              <a:rPr sz="1340" spc="5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，这是本讲的立足点。</a:t>
            </a:r>
            <a:endParaRPr/>
          </a:p>
        </p:txBody>
      </p:sp>
      <p:sp>
        <p:nvSpPr>
          <p:cNvPr id="22" name="el-1789657653234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风险图谱</a:t>
            </a:r>
            <a:endParaRPr/>
          </a:p>
        </p:txBody>
      </p:sp>
      <p:sp>
        <p:nvSpPr>
          <p:cNvPr id="23" name="el-1789657653234-6"/>
          <p:cNvSpPr txBox="1"/>
          <p:nvPr/>
        </p:nvSpPr>
        <p:spPr>
          <a:xfrm>
            <a:off x="4997441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关注生成式AI工具的应用挑战</a:t>
            </a:r>
            <a:endParaRPr/>
          </a:p>
        </p:txBody>
      </p:sp>
      <p:sp>
        <p:nvSpPr>
          <p:cNvPr id="24" name="el-1789657653234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06 / 40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653289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653288-6"/>
          <p:cNvCxnSpPr/>
          <p:nvPr/>
        </p:nvCxnSpPr>
        <p:spPr>
          <a:xfrm>
            <a:off x="4013784" y="1895412"/>
            <a:ext cx="914" cy="3672160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653293-12"/>
          <p:cNvCxnSpPr/>
          <p:nvPr/>
        </p:nvCxnSpPr>
        <p:spPr>
          <a:xfrm>
            <a:off x="4627993" y="3117878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653294-13"/>
          <p:cNvCxnSpPr/>
          <p:nvPr/>
        </p:nvCxnSpPr>
        <p:spPr>
          <a:xfrm>
            <a:off x="4627993" y="4345106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653285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57653290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风险图谱</a:t>
            </a:r>
            <a:endParaRPr/>
          </a:p>
        </p:txBody>
      </p:sp>
      <p:sp>
        <p:nvSpPr>
          <p:cNvPr id="8" name="el-1789657653286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事故数据：三个切面</a:t>
            </a:r>
            <a:endParaRPr/>
          </a:p>
        </p:txBody>
      </p:sp>
      <p:sp>
        <p:nvSpPr>
          <p:cNvPr id="9" name="el-1789657653290-10"/>
          <p:cNvSpPr txBox="1"/>
          <p:nvPr/>
        </p:nvSpPr>
        <p:spPr>
          <a:xfrm>
            <a:off x="685629" y="2527029"/>
            <a:ext cx="3045333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5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AI相关投诉涉及事实错误</a:t>
            </a:r>
            <a:endParaRPr/>
          </a:p>
        </p:txBody>
      </p:sp>
      <p:sp>
        <p:nvSpPr>
          <p:cNvPr id="10" name="el-1789657653291-11"/>
          <p:cNvSpPr txBox="1"/>
          <p:nvPr/>
        </p:nvSpPr>
        <p:spPr>
          <a:xfrm>
            <a:off x="685629" y="2898412"/>
            <a:ext cx="3722582" cy="9598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1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7成</a:t>
            </a:r>
            <a:endParaRPr/>
          </a:p>
        </p:txBody>
      </p:sp>
      <p:sp>
        <p:nvSpPr>
          <p:cNvPr id="11" name="el-1789657653290-8"/>
          <p:cNvSpPr txBox="1"/>
          <p:nvPr/>
        </p:nvSpPr>
        <p:spPr>
          <a:xfrm>
            <a:off x="685629" y="4067759"/>
            <a:ext cx="2790127" cy="8681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旅游平台客诉抽样：AI生成内容引发的纠纷中，</a:t>
            </a:r>
            <a:r>
              <a:rPr b="1"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约七成源于编造或过时信息</a:t>
            </a: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——幻觉是第一风险源。</a:t>
            </a:r>
            <a:endParaRPr/>
          </a:p>
        </p:txBody>
      </p:sp>
      <p:sp>
        <p:nvSpPr>
          <p:cNvPr id="12" name="el-1789657653295-14"/>
          <p:cNvSpPr txBox="1"/>
          <p:nvPr/>
        </p:nvSpPr>
        <p:spPr>
          <a:xfrm>
            <a:off x="4627993" y="2085864"/>
            <a:ext cx="1392207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5B4D"/>
                </a:solidFill>
                <a:latin typeface="Georgia"/>
                <a:ea typeface="Georgia"/>
                <a:cs typeface="Georgia"/>
              </a:rPr>
              <a:t>重灾区</a:t>
            </a:r>
            <a:endParaRPr/>
          </a:p>
        </p:txBody>
      </p:sp>
      <p:sp>
        <p:nvSpPr>
          <p:cNvPr id="13" name="el-1789657653300-20"/>
          <p:cNvSpPr txBox="1"/>
          <p:nvPr/>
        </p:nvSpPr>
        <p:spPr>
          <a:xfrm>
            <a:off x="6075431" y="2047774"/>
            <a:ext cx="570861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价格·时间·开放状态</a:t>
            </a:r>
            <a:endParaRPr/>
          </a:p>
        </p:txBody>
      </p:sp>
      <p:sp>
        <p:nvSpPr>
          <p:cNvPr id="14" name="el-1789657653299-17"/>
          <p:cNvSpPr txBox="1"/>
          <p:nvPr/>
        </p:nvSpPr>
        <p:spPr>
          <a:xfrm>
            <a:off x="6075431" y="2400111"/>
            <a:ext cx="5427893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门票价格、班次时刻、临时闭园——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三类信息错得最多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，恰恰是行程单的核心。</a:t>
            </a:r>
            <a:endParaRPr/>
          </a:p>
        </p:txBody>
      </p:sp>
      <p:sp>
        <p:nvSpPr>
          <p:cNvPr id="15" name="el-1789657653296-15"/>
          <p:cNvSpPr txBox="1"/>
          <p:nvPr/>
        </p:nvSpPr>
        <p:spPr>
          <a:xfrm>
            <a:off x="4627993" y="3313092"/>
            <a:ext cx="1392207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5B4D"/>
                </a:solidFill>
                <a:latin typeface="Georgia"/>
                <a:ea typeface="Georgia"/>
                <a:cs typeface="Georgia"/>
              </a:rPr>
              <a:t>新增长</a:t>
            </a:r>
            <a:endParaRPr/>
          </a:p>
        </p:txBody>
      </p:sp>
      <p:sp>
        <p:nvSpPr>
          <p:cNvPr id="16" name="el-1789657653300-21"/>
          <p:cNvSpPr txBox="1"/>
          <p:nvPr/>
        </p:nvSpPr>
        <p:spPr>
          <a:xfrm>
            <a:off x="6075431" y="3275001"/>
            <a:ext cx="557454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版权与肖像纠纷</a:t>
            </a:r>
            <a:endParaRPr/>
          </a:p>
        </p:txBody>
      </p:sp>
      <p:sp>
        <p:nvSpPr>
          <p:cNvPr id="17" name="el-1789657653299-18"/>
          <p:cNvSpPr txBox="1"/>
          <p:nvPr/>
        </p:nvSpPr>
        <p:spPr>
          <a:xfrm>
            <a:off x="6075431" y="3627338"/>
            <a:ext cx="5427893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AI生成图涉及真人肖像、知名IP的争议快速上升——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商用素材成重灾区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8" name="el-1789657653296-16"/>
          <p:cNvSpPr txBox="1"/>
          <p:nvPr/>
        </p:nvSpPr>
        <p:spPr>
          <a:xfrm>
            <a:off x="4627993" y="4540319"/>
            <a:ext cx="1392207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5B4D"/>
                </a:solidFill>
                <a:latin typeface="Georgia"/>
                <a:ea typeface="Georgia"/>
                <a:cs typeface="Georgia"/>
              </a:rPr>
              <a:t>隐性区</a:t>
            </a:r>
            <a:endParaRPr/>
          </a:p>
        </p:txBody>
      </p:sp>
      <p:sp>
        <p:nvSpPr>
          <p:cNvPr id="19" name="el-1789657653301-22"/>
          <p:cNvSpPr txBox="1"/>
          <p:nvPr/>
        </p:nvSpPr>
        <p:spPr>
          <a:xfrm>
            <a:off x="6075431" y="4502229"/>
            <a:ext cx="557454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数据泄露难察觉</a:t>
            </a:r>
            <a:endParaRPr/>
          </a:p>
        </p:txBody>
      </p:sp>
      <p:sp>
        <p:nvSpPr>
          <p:cNvPr id="20" name="el-1789657653300-19"/>
          <p:cNvSpPr txBox="1"/>
          <p:nvPr/>
        </p:nvSpPr>
        <p:spPr>
          <a:xfrm>
            <a:off x="6075431" y="4854566"/>
            <a:ext cx="5427893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上传客人名单、内部报价引发的泄露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不易即时发现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——发现时往往已造成损失。</a:t>
            </a:r>
            <a:endParaRPr/>
          </a:p>
        </p:txBody>
      </p:sp>
      <p:sp>
        <p:nvSpPr>
          <p:cNvPr id="21" name="el-1789657653286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风险图谱</a:t>
            </a:r>
            <a:endParaRPr/>
          </a:p>
        </p:txBody>
      </p:sp>
      <p:sp>
        <p:nvSpPr>
          <p:cNvPr id="22" name="el-1789657653287-4"/>
          <p:cNvSpPr txBox="1"/>
          <p:nvPr/>
        </p:nvSpPr>
        <p:spPr>
          <a:xfrm>
            <a:off x="4997441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关注生成式AI工具的应用挑战</a:t>
            </a:r>
            <a:endParaRPr/>
          </a:p>
        </p:txBody>
      </p:sp>
      <p:sp>
        <p:nvSpPr>
          <p:cNvPr id="23" name="el-1789657653287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07 / 40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653385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653386-10"/>
          <p:cNvCxnSpPr/>
          <p:nvPr/>
        </p:nvCxnSpPr>
        <p:spPr>
          <a:xfrm>
            <a:off x="6099237" y="2628505"/>
            <a:ext cx="914" cy="146335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653383-4"/>
          <p:cNvCxnSpPr/>
          <p:nvPr/>
        </p:nvCxnSpPr>
        <p:spPr>
          <a:xfrm>
            <a:off x="685629" y="438230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65338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57653385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风险图谱</a:t>
            </a:r>
            <a:endParaRPr/>
          </a:p>
        </p:txBody>
      </p:sp>
      <p:sp>
        <p:nvSpPr>
          <p:cNvPr id="7" name="el-1789657653383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两类风险：看得见与看不见</a:t>
            </a:r>
            <a:endParaRPr/>
          </a:p>
        </p:txBody>
      </p:sp>
      <p:sp>
        <p:nvSpPr>
          <p:cNvPr id="8" name="el-1789657653387-13"/>
          <p:cNvSpPr txBox="1"/>
          <p:nvPr/>
        </p:nvSpPr>
        <p:spPr>
          <a:xfrm>
            <a:off x="685629" y="2628505"/>
            <a:ext cx="5143166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1F5B4D"/>
                </a:solidFill>
                <a:latin typeface="SimHei"/>
                <a:ea typeface="SimHei"/>
                <a:cs typeface="SimHei"/>
              </a:rPr>
              <a:t>显性风险</a:t>
            </a:r>
            <a:endParaRPr/>
          </a:p>
        </p:txBody>
      </p:sp>
      <p:sp>
        <p:nvSpPr>
          <p:cNvPr id="9" name="el-1789657653388-14"/>
          <p:cNvSpPr txBox="1"/>
          <p:nvPr/>
        </p:nvSpPr>
        <p:spPr>
          <a:xfrm>
            <a:off x="685629" y="3066545"/>
            <a:ext cx="5143166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翻车能看见</a:t>
            </a:r>
            <a:endParaRPr/>
          </a:p>
        </p:txBody>
      </p:sp>
      <p:sp>
        <p:nvSpPr>
          <p:cNvPr id="10" name="el-1789657653387-11"/>
          <p:cNvSpPr txBox="1"/>
          <p:nvPr/>
        </p:nvSpPr>
        <p:spPr>
          <a:xfrm>
            <a:off x="685629" y="3520209"/>
            <a:ext cx="4989852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幻觉事实、照骗翻车、文化冒犯——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当场或短期内暴露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，损失直观（投诉、赔偿、口碑）。</a:t>
            </a:r>
            <a:endParaRPr/>
          </a:p>
        </p:txBody>
      </p:sp>
      <p:sp>
        <p:nvSpPr>
          <p:cNvPr id="11" name="el-1789657653388-15"/>
          <p:cNvSpPr txBox="1"/>
          <p:nvPr/>
        </p:nvSpPr>
        <p:spPr>
          <a:xfrm>
            <a:off x="6522994" y="2628505"/>
            <a:ext cx="513364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隐性风险</a:t>
            </a:r>
            <a:endParaRPr/>
          </a:p>
        </p:txBody>
      </p:sp>
      <p:sp>
        <p:nvSpPr>
          <p:cNvPr id="12" name="el-1789657653388-16"/>
          <p:cNvSpPr txBox="1"/>
          <p:nvPr/>
        </p:nvSpPr>
        <p:spPr>
          <a:xfrm>
            <a:off x="6522994" y="3066545"/>
            <a:ext cx="5133644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泄露无警报</a:t>
            </a:r>
            <a:endParaRPr/>
          </a:p>
        </p:txBody>
      </p:sp>
      <p:sp>
        <p:nvSpPr>
          <p:cNvPr id="13" name="el-1789657653387-12"/>
          <p:cNvSpPr txBox="1"/>
          <p:nvPr/>
        </p:nvSpPr>
        <p:spPr>
          <a:xfrm>
            <a:off x="6522994" y="3520209"/>
            <a:ext cx="4980330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数据外泄、版权埋雷、能力空心化——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长期累积后爆发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，损失更大且难以挽回（法律、竞争力）。</a:t>
            </a:r>
            <a:endParaRPr/>
          </a:p>
        </p:txBody>
      </p:sp>
      <p:sp>
        <p:nvSpPr>
          <p:cNvPr id="14" name="el-1789657653382-2"/>
          <p:cNvSpPr txBox="1"/>
          <p:nvPr/>
        </p:nvSpPr>
        <p:spPr>
          <a:xfrm>
            <a:off x="685629" y="4558472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管理策略不同：显性风险靠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核验流程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拦截，隐性风险靠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操作规范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预防——本章后半逐一给出工具。</a:t>
            </a:r>
            <a:endParaRPr/>
          </a:p>
        </p:txBody>
      </p:sp>
      <p:sp>
        <p:nvSpPr>
          <p:cNvPr id="15" name="el-1789657653383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风险图谱</a:t>
            </a:r>
            <a:endParaRPr/>
          </a:p>
        </p:txBody>
      </p:sp>
      <p:sp>
        <p:nvSpPr>
          <p:cNvPr id="16" name="el-1789657653383-6"/>
          <p:cNvSpPr txBox="1"/>
          <p:nvPr/>
        </p:nvSpPr>
        <p:spPr>
          <a:xfrm>
            <a:off x="4997441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关注生成式AI工具的应用挑战</a:t>
            </a:r>
            <a:endParaRPr/>
          </a:p>
        </p:txBody>
      </p:sp>
      <p:sp>
        <p:nvSpPr>
          <p:cNvPr id="17" name="el-1789657653383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08 / 40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653453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653465-16"/>
          <p:cNvCxnSpPr/>
          <p:nvPr/>
        </p:nvCxnSpPr>
        <p:spPr>
          <a:xfrm>
            <a:off x="685629" y="2004327"/>
            <a:ext cx="1742044" cy="914"/>
          </a:xfrm>
          <a:prstGeom prst="line">
            <a:avLst/>
          </a:prstGeom>
          <a:ln w="38090" cap="flat">
            <a:solidFill>
              <a:srgbClr val="1F4B3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653465-17"/>
          <p:cNvCxnSpPr/>
          <p:nvPr/>
        </p:nvCxnSpPr>
        <p:spPr>
          <a:xfrm>
            <a:off x="2884758" y="2004327"/>
            <a:ext cx="1742193" cy="914"/>
          </a:xfrm>
          <a:prstGeom prst="line">
            <a:avLst/>
          </a:prstGeom>
          <a:ln w="38090" cap="flat">
            <a:solidFill>
              <a:srgbClr val="2E7D6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653465-18"/>
          <p:cNvCxnSpPr/>
          <p:nvPr/>
        </p:nvCxnSpPr>
        <p:spPr>
          <a:xfrm>
            <a:off x="4855494" y="2004327"/>
            <a:ext cx="2203296" cy="914"/>
          </a:xfrm>
          <a:prstGeom prst="line">
            <a:avLst/>
          </a:prstGeom>
          <a:ln w="38090" cap="flat">
            <a:solidFill>
              <a:srgbClr val="B4530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653465-19"/>
          <p:cNvCxnSpPr/>
          <p:nvPr/>
        </p:nvCxnSpPr>
        <p:spPr>
          <a:xfrm>
            <a:off x="7287333" y="2004327"/>
            <a:ext cx="2203296" cy="914"/>
          </a:xfrm>
          <a:prstGeom prst="line">
            <a:avLst/>
          </a:prstGeom>
          <a:ln w="38090" cap="flat">
            <a:solidFill>
              <a:srgbClr val="31587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57653466-20"/>
          <p:cNvCxnSpPr/>
          <p:nvPr/>
        </p:nvCxnSpPr>
        <p:spPr>
          <a:xfrm>
            <a:off x="9719172" y="2004327"/>
            <a:ext cx="1784003" cy="914"/>
          </a:xfrm>
          <a:prstGeom prst="line">
            <a:avLst/>
          </a:prstGeom>
          <a:ln w="38090" cap="flat">
            <a:solidFill>
              <a:srgbClr val="6B4E7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57653452-8"/>
          <p:cNvCxnSpPr/>
          <p:nvPr/>
        </p:nvCxnSpPr>
        <p:spPr>
          <a:xfrm>
            <a:off x="685629" y="4611144"/>
            <a:ext cx="10817695" cy="914"/>
          </a:xfrm>
          <a:prstGeom prst="line">
            <a:avLst/>
          </a:prstGeom>
          <a:ln w="19045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57653458-11"/>
          <p:cNvSpPr/>
          <p:nvPr/>
        </p:nvSpPr>
        <p:spPr>
          <a:xfrm>
            <a:off x="685629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657653459-12"/>
          <p:cNvSpPr/>
          <p:nvPr/>
        </p:nvSpPr>
        <p:spPr>
          <a:xfrm>
            <a:off x="3361484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9657653460-13"/>
          <p:cNvSpPr/>
          <p:nvPr/>
        </p:nvSpPr>
        <p:spPr>
          <a:xfrm>
            <a:off x="6037340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9657653461-14"/>
          <p:cNvSpPr/>
          <p:nvPr/>
        </p:nvSpPr>
        <p:spPr>
          <a:xfrm>
            <a:off x="8713196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657653461-15"/>
          <p:cNvSpPr/>
          <p:nvPr/>
        </p:nvSpPr>
        <p:spPr>
          <a:xfrm>
            <a:off x="11389052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4" name="el-1789657653451-4"/>
          <p:cNvCxnSpPr/>
          <p:nvPr/>
        </p:nvCxnSpPr>
        <p:spPr>
          <a:xfrm>
            <a:off x="685629" y="4996810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el-178965765344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9657653454-10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风险图谱</a:t>
            </a:r>
            <a:endParaRPr/>
          </a:p>
        </p:txBody>
      </p:sp>
      <p:sp>
        <p:nvSpPr>
          <p:cNvPr id="17" name="el-1789657653450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四大挑战：一张防御地图</a:t>
            </a:r>
            <a:endParaRPr/>
          </a:p>
        </p:txBody>
      </p:sp>
      <p:sp>
        <p:nvSpPr>
          <p:cNvPr id="18" name="el-1789657653468-26"/>
          <p:cNvSpPr txBox="1"/>
          <p:nvPr/>
        </p:nvSpPr>
        <p:spPr>
          <a:xfrm>
            <a:off x="685629" y="2175734"/>
            <a:ext cx="186869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挑战①</a:t>
            </a:r>
            <a:endParaRPr/>
          </a:p>
        </p:txBody>
      </p:sp>
      <p:sp>
        <p:nvSpPr>
          <p:cNvPr id="19" name="el-1789657653468-27"/>
          <p:cNvSpPr txBox="1"/>
          <p:nvPr/>
        </p:nvSpPr>
        <p:spPr>
          <a:xfrm>
            <a:off x="685629" y="2509026"/>
            <a:ext cx="1902024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幻觉</a:t>
            </a:r>
            <a:endParaRPr/>
          </a:p>
        </p:txBody>
      </p:sp>
      <p:sp>
        <p:nvSpPr>
          <p:cNvPr id="20" name="el-1789657653469-28"/>
          <p:cNvSpPr txBox="1"/>
          <p:nvPr/>
        </p:nvSpPr>
        <p:spPr>
          <a:xfrm>
            <a:off x="685629" y="2863148"/>
            <a:ext cx="1855363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事实风险</a:t>
            </a:r>
            <a:endParaRPr/>
          </a:p>
        </p:txBody>
      </p:sp>
      <p:sp>
        <p:nvSpPr>
          <p:cNvPr id="21" name="el-1789657653466-21"/>
          <p:cNvSpPr txBox="1"/>
          <p:nvPr/>
        </p:nvSpPr>
        <p:spPr>
          <a:xfrm>
            <a:off x="685629" y="3215485"/>
            <a:ext cx="1742044" cy="10623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编造景点、过时价格、虚构政策——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防御：核验五步法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（PART 02）。</a:t>
            </a:r>
            <a:endParaRPr/>
          </a:p>
        </p:txBody>
      </p:sp>
      <p:sp>
        <p:nvSpPr>
          <p:cNvPr id="22" name="el-1789657653469-29"/>
          <p:cNvSpPr txBox="1"/>
          <p:nvPr/>
        </p:nvSpPr>
        <p:spPr>
          <a:xfrm>
            <a:off x="2884758" y="2175734"/>
            <a:ext cx="186884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挑战②</a:t>
            </a:r>
            <a:endParaRPr/>
          </a:p>
        </p:txBody>
      </p:sp>
      <p:sp>
        <p:nvSpPr>
          <p:cNvPr id="23" name="el-1789657653469-30"/>
          <p:cNvSpPr txBox="1"/>
          <p:nvPr/>
        </p:nvSpPr>
        <p:spPr>
          <a:xfrm>
            <a:off x="2884758" y="2509026"/>
            <a:ext cx="190217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隐私</a:t>
            </a:r>
            <a:endParaRPr/>
          </a:p>
        </p:txBody>
      </p:sp>
      <p:sp>
        <p:nvSpPr>
          <p:cNvPr id="24" name="el-1789657653469-31"/>
          <p:cNvSpPr txBox="1"/>
          <p:nvPr/>
        </p:nvSpPr>
        <p:spPr>
          <a:xfrm>
            <a:off x="2884758" y="2863148"/>
            <a:ext cx="185551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数据风险</a:t>
            </a:r>
            <a:endParaRPr/>
          </a:p>
        </p:txBody>
      </p:sp>
      <p:sp>
        <p:nvSpPr>
          <p:cNvPr id="25" name="el-1789657653467-22"/>
          <p:cNvSpPr txBox="1"/>
          <p:nvPr/>
        </p:nvSpPr>
        <p:spPr>
          <a:xfrm>
            <a:off x="2884758" y="3215485"/>
            <a:ext cx="1742193" cy="10623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客人信息、商业机密误入输入框——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防御：脱敏四法+分级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（PART 03）。</a:t>
            </a:r>
            <a:endParaRPr/>
          </a:p>
        </p:txBody>
      </p:sp>
      <p:sp>
        <p:nvSpPr>
          <p:cNvPr id="26" name="el-1789657653470-32"/>
          <p:cNvSpPr txBox="1"/>
          <p:nvPr/>
        </p:nvSpPr>
        <p:spPr>
          <a:xfrm>
            <a:off x="4855494" y="2175734"/>
            <a:ext cx="2329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挑战③</a:t>
            </a:r>
            <a:endParaRPr/>
          </a:p>
        </p:txBody>
      </p:sp>
      <p:sp>
        <p:nvSpPr>
          <p:cNvPr id="27" name="el-1789657653470-33"/>
          <p:cNvSpPr txBox="1"/>
          <p:nvPr/>
        </p:nvSpPr>
        <p:spPr>
          <a:xfrm>
            <a:off x="4855494" y="2509026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版权</a:t>
            </a:r>
            <a:endParaRPr/>
          </a:p>
        </p:txBody>
      </p:sp>
      <p:sp>
        <p:nvSpPr>
          <p:cNvPr id="28" name="el-1789657653470-34"/>
          <p:cNvSpPr txBox="1"/>
          <p:nvPr/>
        </p:nvSpPr>
        <p:spPr>
          <a:xfrm>
            <a:off x="4855494" y="2863148"/>
            <a:ext cx="231661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法律风险</a:t>
            </a:r>
            <a:endParaRPr/>
          </a:p>
        </p:txBody>
      </p:sp>
      <p:sp>
        <p:nvSpPr>
          <p:cNvPr id="29" name="el-1789657653467-23"/>
          <p:cNvSpPr txBox="1"/>
          <p:nvPr/>
        </p:nvSpPr>
        <p:spPr>
          <a:xfrm>
            <a:off x="4855494" y="3215485"/>
            <a:ext cx="220329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AI生成物权属模糊、素材侵权——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防御：素材规范+标识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（PART 04）。</a:t>
            </a:r>
            <a:endParaRPr/>
          </a:p>
        </p:txBody>
      </p:sp>
      <p:sp>
        <p:nvSpPr>
          <p:cNvPr id="30" name="el-1789657653470-35"/>
          <p:cNvSpPr txBox="1"/>
          <p:nvPr/>
        </p:nvSpPr>
        <p:spPr>
          <a:xfrm>
            <a:off x="7287333" y="2175734"/>
            <a:ext cx="2329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挑战④</a:t>
            </a:r>
            <a:endParaRPr/>
          </a:p>
        </p:txBody>
      </p:sp>
      <p:sp>
        <p:nvSpPr>
          <p:cNvPr id="31" name="el-1789657653470-36"/>
          <p:cNvSpPr txBox="1"/>
          <p:nvPr/>
        </p:nvSpPr>
        <p:spPr>
          <a:xfrm>
            <a:off x="7287333" y="2509026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依赖</a:t>
            </a:r>
            <a:endParaRPr/>
          </a:p>
        </p:txBody>
      </p:sp>
      <p:sp>
        <p:nvSpPr>
          <p:cNvPr id="32" name="el-1789657653471-37"/>
          <p:cNvSpPr txBox="1"/>
          <p:nvPr/>
        </p:nvSpPr>
        <p:spPr>
          <a:xfrm>
            <a:off x="7287333" y="2863148"/>
            <a:ext cx="231661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能力风险</a:t>
            </a:r>
            <a:endParaRPr/>
          </a:p>
        </p:txBody>
      </p:sp>
      <p:sp>
        <p:nvSpPr>
          <p:cNvPr id="33" name="el-1789657653468-24"/>
          <p:cNvSpPr txBox="1"/>
          <p:nvPr/>
        </p:nvSpPr>
        <p:spPr>
          <a:xfrm>
            <a:off x="7287333" y="3215485"/>
            <a:ext cx="220329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思考外包、判断力退化——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防御：无AI时段+输出习惯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（模块二P01已讲）。</a:t>
            </a:r>
            <a:endParaRPr/>
          </a:p>
        </p:txBody>
      </p:sp>
      <p:sp>
        <p:nvSpPr>
          <p:cNvPr id="34" name="el-1789657653471-38"/>
          <p:cNvSpPr txBox="1"/>
          <p:nvPr/>
        </p:nvSpPr>
        <p:spPr>
          <a:xfrm>
            <a:off x="9719172" y="2175734"/>
            <a:ext cx="191065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总纲</a:t>
            </a:r>
            <a:endParaRPr/>
          </a:p>
        </p:txBody>
      </p:sp>
      <p:sp>
        <p:nvSpPr>
          <p:cNvPr id="35" name="el-1789657653471-39"/>
          <p:cNvSpPr txBox="1"/>
          <p:nvPr/>
        </p:nvSpPr>
        <p:spPr>
          <a:xfrm>
            <a:off x="9719172" y="2509026"/>
            <a:ext cx="194398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权责</a:t>
            </a:r>
            <a:endParaRPr/>
          </a:p>
        </p:txBody>
      </p:sp>
      <p:sp>
        <p:nvSpPr>
          <p:cNvPr id="36" name="el-1789657653471-40"/>
          <p:cNvSpPr txBox="1"/>
          <p:nvPr/>
        </p:nvSpPr>
        <p:spPr>
          <a:xfrm>
            <a:off x="9719172" y="2863148"/>
            <a:ext cx="189732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责任意识</a:t>
            </a:r>
            <a:endParaRPr/>
          </a:p>
        </p:txBody>
      </p:sp>
      <p:sp>
        <p:nvSpPr>
          <p:cNvPr id="37" name="el-1789657653468-25"/>
          <p:cNvSpPr txBox="1"/>
          <p:nvPr/>
        </p:nvSpPr>
        <p:spPr>
          <a:xfrm>
            <a:off x="9719172" y="3215485"/>
            <a:ext cx="1784003" cy="10623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"AI说的"不是免责理由——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发布者对内容负全责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，这是所有防御的地基。</a:t>
            </a:r>
            <a:endParaRPr/>
          </a:p>
        </p:txBody>
      </p:sp>
      <p:sp>
        <p:nvSpPr>
          <p:cNvPr id="38" name="el-1789657653450-2"/>
          <p:cNvSpPr txBox="1"/>
          <p:nvPr/>
        </p:nvSpPr>
        <p:spPr>
          <a:xfrm>
            <a:off x="685629" y="5192024"/>
            <a:ext cx="11213645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四大挑战对应四套工具——</a:t>
            </a:r>
            <a:r>
              <a:rPr b="1" sz="157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本讲按"识别风险→给出工具→实战演练"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逐一展开。</a:t>
            </a:r>
            <a:endParaRPr/>
          </a:p>
        </p:txBody>
      </p:sp>
      <p:sp>
        <p:nvSpPr>
          <p:cNvPr id="39" name="el-1789657653451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风险图谱</a:t>
            </a:r>
            <a:endParaRPr/>
          </a:p>
        </p:txBody>
      </p:sp>
      <p:sp>
        <p:nvSpPr>
          <p:cNvPr id="40" name="el-1789657653451-6"/>
          <p:cNvSpPr txBox="1"/>
          <p:nvPr/>
        </p:nvSpPr>
        <p:spPr>
          <a:xfrm>
            <a:off x="4997441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关注生成式AI工具的应用挑战</a:t>
            </a:r>
            <a:endParaRPr/>
          </a:p>
        </p:txBody>
      </p:sp>
      <p:sp>
        <p:nvSpPr>
          <p:cNvPr id="41" name="el-1789657653451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09 / 40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653487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653489-11"/>
          <p:cNvCxnSpPr/>
          <p:nvPr/>
        </p:nvCxnSpPr>
        <p:spPr>
          <a:xfrm>
            <a:off x="4145910" y="1988853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653489-12"/>
          <p:cNvCxnSpPr/>
          <p:nvPr/>
        </p:nvCxnSpPr>
        <p:spPr>
          <a:xfrm>
            <a:off x="7601579" y="1988853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653486-6"/>
          <p:cNvCxnSpPr/>
          <p:nvPr/>
        </p:nvCxnSpPr>
        <p:spPr>
          <a:xfrm>
            <a:off x="685629" y="4593289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65348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57653488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风险图谱</a:t>
            </a:r>
            <a:endParaRPr/>
          </a:p>
        </p:txBody>
      </p:sp>
      <p:sp>
        <p:nvSpPr>
          <p:cNvPr id="8" name="el-1789657653484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风险分级：三档应对策略</a:t>
            </a:r>
            <a:endParaRPr/>
          </a:p>
        </p:txBody>
      </p:sp>
      <p:sp>
        <p:nvSpPr>
          <p:cNvPr id="9" name="el-1789657653490-13"/>
          <p:cNvSpPr txBox="1"/>
          <p:nvPr/>
        </p:nvSpPr>
        <p:spPr>
          <a:xfrm>
            <a:off x="685629" y="2084079"/>
            <a:ext cx="341952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低风险 · 内部草稿</a:t>
            </a:r>
            <a:endParaRPr/>
          </a:p>
        </p:txBody>
      </p:sp>
      <p:sp>
        <p:nvSpPr>
          <p:cNvPr id="10" name="el-1789657653491-14"/>
          <p:cNvSpPr txBox="1"/>
          <p:nvPr/>
        </p:nvSpPr>
        <p:spPr>
          <a:xfrm>
            <a:off x="685629" y="2398325"/>
            <a:ext cx="3324108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大胆用</a:t>
            </a:r>
            <a:endParaRPr/>
          </a:p>
        </p:txBody>
      </p:sp>
      <p:sp>
        <p:nvSpPr>
          <p:cNvPr id="11" name="el-1789657653491-15"/>
          <p:cNvSpPr txBox="1"/>
          <p:nvPr/>
        </p:nvSpPr>
        <p:spPr>
          <a:xfrm>
            <a:off x="685629" y="2807798"/>
            <a:ext cx="3264116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几乎零成本</a:t>
            </a:r>
            <a:endParaRPr/>
          </a:p>
        </p:txBody>
      </p:sp>
      <p:sp>
        <p:nvSpPr>
          <p:cNvPr id="12" name="el-1789657653491-16"/>
          <p:cNvSpPr txBox="1"/>
          <p:nvPr/>
        </p:nvSpPr>
        <p:spPr>
          <a:xfrm>
            <a:off x="4455395" y="2084079"/>
            <a:ext cx="3410151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1F5B4D"/>
                </a:solidFill>
                <a:latin typeface="Georgia"/>
                <a:ea typeface="Georgia"/>
                <a:cs typeface="Georgia"/>
              </a:rPr>
              <a:t>中风险 · 对外内容</a:t>
            </a:r>
            <a:endParaRPr/>
          </a:p>
        </p:txBody>
      </p:sp>
      <p:sp>
        <p:nvSpPr>
          <p:cNvPr id="13" name="el-1789657653491-17"/>
          <p:cNvSpPr txBox="1"/>
          <p:nvPr/>
        </p:nvSpPr>
        <p:spPr>
          <a:xfrm>
            <a:off x="4455395" y="2398325"/>
            <a:ext cx="3314734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过流程</a:t>
            </a:r>
            <a:endParaRPr/>
          </a:p>
        </p:txBody>
      </p:sp>
      <p:sp>
        <p:nvSpPr>
          <p:cNvPr id="14" name="el-1789657653491-18"/>
          <p:cNvSpPr txBox="1"/>
          <p:nvPr/>
        </p:nvSpPr>
        <p:spPr>
          <a:xfrm>
            <a:off x="4455395" y="2807798"/>
            <a:ext cx="330654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核验+标识</a:t>
            </a:r>
            <a:endParaRPr/>
          </a:p>
        </p:txBody>
      </p:sp>
      <p:sp>
        <p:nvSpPr>
          <p:cNvPr id="15" name="el-1789657653492-19"/>
          <p:cNvSpPr txBox="1"/>
          <p:nvPr/>
        </p:nvSpPr>
        <p:spPr>
          <a:xfrm>
            <a:off x="7911064" y="2084079"/>
            <a:ext cx="386098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高风险 · 合同承诺</a:t>
            </a:r>
            <a:endParaRPr/>
          </a:p>
        </p:txBody>
      </p:sp>
      <p:sp>
        <p:nvSpPr>
          <p:cNvPr id="16" name="el-1789657653492-20"/>
          <p:cNvSpPr txBox="1"/>
          <p:nvPr/>
        </p:nvSpPr>
        <p:spPr>
          <a:xfrm>
            <a:off x="7911064" y="2398325"/>
            <a:ext cx="3765571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人工兜底</a:t>
            </a:r>
            <a:endParaRPr/>
          </a:p>
        </p:txBody>
      </p:sp>
      <p:sp>
        <p:nvSpPr>
          <p:cNvPr id="17" name="el-1789657653492-21"/>
          <p:cNvSpPr txBox="1"/>
          <p:nvPr/>
        </p:nvSpPr>
        <p:spPr>
          <a:xfrm>
            <a:off x="7911064" y="2807798"/>
            <a:ext cx="3705578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零容忍</a:t>
            </a:r>
            <a:endParaRPr/>
          </a:p>
        </p:txBody>
      </p:sp>
      <p:sp>
        <p:nvSpPr>
          <p:cNvPr id="18" name="el-1789657653488-10"/>
          <p:cNvSpPr txBox="1"/>
          <p:nvPr/>
        </p:nvSpPr>
        <p:spPr>
          <a:xfrm>
            <a:off x="685629" y="4845638"/>
            <a:ext cx="96627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分级原则</a:t>
            </a:r>
            <a:endParaRPr/>
          </a:p>
        </p:txBody>
      </p:sp>
      <p:sp>
        <p:nvSpPr>
          <p:cNvPr id="19" name="el-1789657653488-8"/>
          <p:cNvSpPr txBox="1"/>
          <p:nvPr/>
        </p:nvSpPr>
        <p:spPr>
          <a:xfrm>
            <a:off x="1753799" y="4788503"/>
            <a:ext cx="9749525" cy="68562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85"/>
              </a:lnSpc>
            </a:pP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按</a:t>
            </a:r>
            <a:r>
              <a:rPr b="1" sz="1789">
                <a:solidFill>
                  <a:srgbClr val="1F5B4D"/>
                </a:solidFill>
                <a:latin typeface="SimSun"/>
                <a:ea typeface="SimSun"/>
                <a:cs typeface="SimSun"/>
              </a:rPr>
              <a:t>"错了损失多大"</a:t>
            </a: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定级别——读者越多、承诺越硬，把关越严；</a:t>
            </a:r>
            <a:r>
              <a:rPr b="1" sz="1789">
                <a:solidFill>
                  <a:srgbClr val="1F5B4D"/>
                </a:solidFill>
                <a:latin typeface="SimSun"/>
                <a:ea typeface="SimSun"/>
                <a:cs typeface="SimSun"/>
              </a:rPr>
              <a:t>一把尺子量所有内容，要么过度要么不足</a:t>
            </a: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。</a:t>
            </a:r>
            <a:endParaRPr/>
          </a:p>
        </p:txBody>
      </p:sp>
      <p:sp>
        <p:nvSpPr>
          <p:cNvPr id="20" name="el-1789657653484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风险图谱</a:t>
            </a:r>
            <a:endParaRPr/>
          </a:p>
        </p:txBody>
      </p:sp>
      <p:sp>
        <p:nvSpPr>
          <p:cNvPr id="21" name="el-1789657653484-4"/>
          <p:cNvSpPr txBox="1"/>
          <p:nvPr/>
        </p:nvSpPr>
        <p:spPr>
          <a:xfrm>
            <a:off x="4997441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关注生成式AI工具的应用挑战</a:t>
            </a:r>
            <a:endParaRPr/>
          </a:p>
        </p:txBody>
      </p:sp>
      <p:sp>
        <p:nvSpPr>
          <p:cNvPr id="22" name="el-1789657653485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10 / 40</a:t>
            </a:r>
            <a:endParaRPr/>
          </a:p>
        </p:txBody>
      </p:sp>
      <p:sp>
        <p:nvSpPr>
          <p:cNvPr id="23" name="el-1789657653497-31"/>
          <p:cNvSpPr/>
          <p:nvPr/>
        </p:nvSpPr>
        <p:spPr>
          <a:xfrm>
            <a:off x="685629" y="332201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657653497-32"/>
          <p:cNvSpPr/>
          <p:nvPr/>
        </p:nvSpPr>
        <p:spPr>
          <a:xfrm>
            <a:off x="685629" y="368387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57653497-33"/>
          <p:cNvSpPr/>
          <p:nvPr/>
        </p:nvSpPr>
        <p:spPr>
          <a:xfrm>
            <a:off x="685629" y="404573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657653498-34"/>
          <p:cNvSpPr/>
          <p:nvPr/>
        </p:nvSpPr>
        <p:spPr>
          <a:xfrm>
            <a:off x="4455395" y="332201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657653498-35"/>
          <p:cNvSpPr/>
          <p:nvPr/>
        </p:nvSpPr>
        <p:spPr>
          <a:xfrm>
            <a:off x="4455395" y="368387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657653498-36"/>
          <p:cNvSpPr/>
          <p:nvPr/>
        </p:nvSpPr>
        <p:spPr>
          <a:xfrm>
            <a:off x="4455395" y="404573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9657653499-37"/>
          <p:cNvSpPr/>
          <p:nvPr/>
        </p:nvSpPr>
        <p:spPr>
          <a:xfrm>
            <a:off x="7911064" y="332201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9657653499-38"/>
          <p:cNvSpPr/>
          <p:nvPr/>
        </p:nvSpPr>
        <p:spPr>
          <a:xfrm>
            <a:off x="7911064" y="368387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9657653499-39"/>
          <p:cNvSpPr/>
          <p:nvPr/>
        </p:nvSpPr>
        <p:spPr>
          <a:xfrm>
            <a:off x="7911064" y="404573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9657653495-22"/>
          <p:cNvSpPr txBox="1"/>
          <p:nvPr/>
        </p:nvSpPr>
        <p:spPr>
          <a:xfrm>
            <a:off x="857036" y="3198225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自己看的笔记初稿</a:t>
            </a:r>
            <a:endParaRPr/>
          </a:p>
        </p:txBody>
      </p:sp>
      <p:sp>
        <p:nvSpPr>
          <p:cNvPr id="33" name="el-1789657653495-23"/>
          <p:cNvSpPr txBox="1"/>
          <p:nvPr/>
        </p:nvSpPr>
        <p:spPr>
          <a:xfrm>
            <a:off x="857036" y="3560085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内部头脑风暴</a:t>
            </a:r>
            <a:endParaRPr/>
          </a:p>
        </p:txBody>
      </p:sp>
      <p:sp>
        <p:nvSpPr>
          <p:cNvPr id="34" name="el-1789657653495-24"/>
          <p:cNvSpPr txBox="1"/>
          <p:nvPr/>
        </p:nvSpPr>
        <p:spPr>
          <a:xfrm>
            <a:off x="857036" y="3921944"/>
            <a:ext cx="323459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非正式练习——错了改就行</a:t>
            </a:r>
            <a:endParaRPr/>
          </a:p>
        </p:txBody>
      </p:sp>
      <p:sp>
        <p:nvSpPr>
          <p:cNvPr id="35" name="el-1789657653496-25"/>
          <p:cNvSpPr txBox="1"/>
          <p:nvPr/>
        </p:nvSpPr>
        <p:spPr>
          <a:xfrm>
            <a:off x="4626802" y="3198225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公众号推文、宣传物料</a:t>
            </a:r>
            <a:endParaRPr/>
          </a:p>
        </p:txBody>
      </p:sp>
      <p:sp>
        <p:nvSpPr>
          <p:cNvPr id="36" name="el-1789657653496-26"/>
          <p:cNvSpPr txBox="1"/>
          <p:nvPr/>
        </p:nvSpPr>
        <p:spPr>
          <a:xfrm>
            <a:off x="4626802" y="3560085"/>
            <a:ext cx="3164277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事实核验+脱敏检查</a:t>
            </a:r>
            <a:endParaRPr/>
          </a:p>
        </p:txBody>
      </p:sp>
      <p:sp>
        <p:nvSpPr>
          <p:cNvPr id="37" name="el-1789657653496-27"/>
          <p:cNvSpPr txBox="1"/>
          <p:nvPr/>
        </p:nvSpPr>
        <p:spPr>
          <a:xfrm>
            <a:off x="4626802" y="3921944"/>
            <a:ext cx="3347111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AI辅助标识——三分钟流程</a:t>
            </a:r>
            <a:endParaRPr/>
          </a:p>
        </p:txBody>
      </p:sp>
      <p:sp>
        <p:nvSpPr>
          <p:cNvPr id="38" name="el-1789657653496-28"/>
          <p:cNvSpPr txBox="1"/>
          <p:nvPr/>
        </p:nvSpPr>
        <p:spPr>
          <a:xfrm>
            <a:off x="8082471" y="3198225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合同条款、报价单</a:t>
            </a:r>
            <a:endParaRPr/>
          </a:p>
        </p:txBody>
      </p:sp>
      <p:sp>
        <p:nvSpPr>
          <p:cNvPr id="39" name="el-1789657653496-29"/>
          <p:cNvSpPr txBox="1"/>
          <p:nvPr/>
        </p:nvSpPr>
        <p:spPr>
          <a:xfrm>
            <a:off x="8082471" y="3560085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政策引用、安全承诺</a:t>
            </a:r>
            <a:endParaRPr/>
          </a:p>
        </p:txBody>
      </p:sp>
      <p:sp>
        <p:nvSpPr>
          <p:cNvPr id="40" name="el-1789657653496-30"/>
          <p:cNvSpPr txBox="1"/>
          <p:nvPr/>
        </p:nvSpPr>
        <p:spPr>
          <a:xfrm>
            <a:off x="8082471" y="3921944"/>
            <a:ext cx="36760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AI只做草稿，逐字人工审定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653530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653531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653531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653531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65352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57653530-7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阶段小结</a:t>
            </a:r>
            <a:endParaRPr/>
          </a:p>
        </p:txBody>
      </p:sp>
      <p:sp>
        <p:nvSpPr>
          <p:cNvPr id="8" name="el-1789657653527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风险图谱：四问四答</a:t>
            </a:r>
            <a:endParaRPr/>
          </a:p>
        </p:txBody>
      </p:sp>
      <p:sp>
        <p:nvSpPr>
          <p:cNvPr id="9" name="el-1789657653532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57653537-19"/>
          <p:cNvSpPr txBox="1"/>
          <p:nvPr/>
        </p:nvSpPr>
        <p:spPr>
          <a:xfrm>
            <a:off x="1618845" y="1698413"/>
            <a:ext cx="8845322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应用挑战分几类？</a:t>
            </a:r>
            <a:endParaRPr/>
          </a:p>
        </p:txBody>
      </p:sp>
      <p:sp>
        <p:nvSpPr>
          <p:cNvPr id="11" name="el-1789657653536-15"/>
          <p:cNvSpPr txBox="1"/>
          <p:nvPr/>
        </p:nvSpPr>
        <p:spPr>
          <a:xfrm>
            <a:off x="1618845" y="2117408"/>
            <a:ext cx="917766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技术侧（幻觉/黑箱/时效）、使用侧（隐私/版权/依赖）、环境侧（法规完善中）——</a:t>
            </a:r>
            <a:r>
              <a:rPr b="1" sz="149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八成风险在使用侧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2" name="el-1789657653533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57653538-20"/>
          <p:cNvSpPr txBox="1"/>
          <p:nvPr/>
        </p:nvSpPr>
        <p:spPr>
          <a:xfrm>
            <a:off x="1618845" y="2812559"/>
            <a:ext cx="7022931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显性与隐性风险区别？</a:t>
            </a:r>
            <a:endParaRPr/>
          </a:p>
        </p:txBody>
      </p:sp>
      <p:sp>
        <p:nvSpPr>
          <p:cNvPr id="14" name="el-1789657653536-16"/>
          <p:cNvSpPr txBox="1"/>
          <p:nvPr/>
        </p:nvSpPr>
        <p:spPr>
          <a:xfrm>
            <a:off x="1618845" y="3231554"/>
            <a:ext cx="711149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显性</a:t>
            </a:r>
            <a:r>
              <a:rPr b="1" sz="149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当场暴露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靠流程拦截；隐性</a:t>
            </a:r>
            <a:r>
              <a:rPr b="1" sz="149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累积爆发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靠规范预防——后者损失更大更难挽回。</a:t>
            </a:r>
            <a:endParaRPr/>
          </a:p>
        </p:txBody>
      </p:sp>
      <p:sp>
        <p:nvSpPr>
          <p:cNvPr id="15" name="el-1789657653533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57653538-21"/>
          <p:cNvSpPr txBox="1"/>
          <p:nvPr/>
        </p:nvSpPr>
        <p:spPr>
          <a:xfrm>
            <a:off x="1618845" y="3926706"/>
            <a:ext cx="7118158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四大挑战是哪些？</a:t>
            </a:r>
            <a:endParaRPr/>
          </a:p>
        </p:txBody>
      </p:sp>
      <p:sp>
        <p:nvSpPr>
          <p:cNvPr id="17" name="el-1789657653537-17"/>
          <p:cNvSpPr txBox="1"/>
          <p:nvPr/>
        </p:nvSpPr>
        <p:spPr>
          <a:xfrm>
            <a:off x="1618845" y="4345701"/>
            <a:ext cx="738955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幻觉（事实）·隐私（数据）·版权（法律）·依赖（能力）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——各配一套防御工具。</a:t>
            </a:r>
            <a:endParaRPr/>
          </a:p>
        </p:txBody>
      </p:sp>
      <p:sp>
        <p:nvSpPr>
          <p:cNvPr id="18" name="el-1789657653533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57653538-22"/>
          <p:cNvSpPr txBox="1"/>
          <p:nvPr/>
        </p:nvSpPr>
        <p:spPr>
          <a:xfrm>
            <a:off x="1618845" y="5040852"/>
            <a:ext cx="6671487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风险分级的标准？</a:t>
            </a:r>
            <a:endParaRPr/>
          </a:p>
        </p:txBody>
      </p:sp>
      <p:sp>
        <p:nvSpPr>
          <p:cNvPr id="20" name="el-1789657653537-18"/>
          <p:cNvSpPr txBox="1"/>
          <p:nvPr/>
        </p:nvSpPr>
        <p:spPr>
          <a:xfrm>
            <a:off x="1618845" y="5459847"/>
            <a:ext cx="676004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看</a:t>
            </a:r>
            <a:r>
              <a:rPr b="1" sz="149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"错了损失多大"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：内部草稿大胆用、对外内容过流程、合同承诺人工兜底。</a:t>
            </a:r>
            <a:endParaRPr/>
          </a:p>
        </p:txBody>
      </p:sp>
      <p:sp>
        <p:nvSpPr>
          <p:cNvPr id="21" name="el-1789657653528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阶段小结</a:t>
            </a:r>
            <a:endParaRPr/>
          </a:p>
        </p:txBody>
      </p:sp>
      <p:sp>
        <p:nvSpPr>
          <p:cNvPr id="22" name="el-1789657653528-4"/>
          <p:cNvSpPr txBox="1"/>
          <p:nvPr/>
        </p:nvSpPr>
        <p:spPr>
          <a:xfrm>
            <a:off x="5000565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关注生成式AI工具的应用挑战</a:t>
            </a:r>
            <a:endParaRPr/>
          </a:p>
        </p:txBody>
      </p:sp>
      <p:sp>
        <p:nvSpPr>
          <p:cNvPr id="23" name="el-1789657653528-5"/>
          <p:cNvSpPr txBox="1"/>
          <p:nvPr/>
        </p:nvSpPr>
        <p:spPr>
          <a:xfrm>
            <a:off x="10817546" y="6276263"/>
            <a:ext cx="1189714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11 / 40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1F5B4D"/>
            </a:gs>
            <a:gs pos="58000">
              <a:srgbClr val="1F5B4D"/>
            </a:gs>
            <a:gs pos="100000">
              <a:srgbClr val="153F34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57653685-24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57653645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653641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57653643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6" name="el-1789657653643-5"/>
          <p:cNvSpPr txBox="1"/>
          <p:nvPr/>
        </p:nvSpPr>
        <p:spPr>
          <a:xfrm>
            <a:off x="837990" y="4128912"/>
            <a:ext cx="347766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TWO</a:t>
            </a:r>
            <a:endParaRPr/>
          </a:p>
        </p:txBody>
      </p:sp>
      <p:sp>
        <p:nvSpPr>
          <p:cNvPr id="7" name="el-1789657653644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幻觉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防御</a:t>
            </a:r>
            <a:endParaRPr/>
          </a:p>
        </p:txBody>
      </p:sp>
      <p:sp>
        <p:nvSpPr>
          <p:cNvPr id="8" name="el-1789657653644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HALLUCINATION DEFENSE</a:t>
            </a:r>
            <a:endParaRPr/>
          </a:p>
        </p:txBody>
      </p:sp>
      <p:sp>
        <p:nvSpPr>
          <p:cNvPr id="9" name="el-1789657653646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三副面孔</a:t>
            </a:r>
            <a:endParaRPr/>
          </a:p>
        </p:txBody>
      </p:sp>
      <p:sp>
        <p:nvSpPr>
          <p:cNvPr id="10" name="el-1789657653646-10"/>
          <p:cNvSpPr txBox="1"/>
          <p:nvPr/>
        </p:nvSpPr>
        <p:spPr>
          <a:xfrm>
            <a:off x="569467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高发场景</a:t>
            </a:r>
            <a:endParaRPr/>
          </a:p>
        </p:txBody>
      </p:sp>
      <p:sp>
        <p:nvSpPr>
          <p:cNvPr id="11" name="el-1789657653647-11"/>
          <p:cNvSpPr txBox="1"/>
          <p:nvPr/>
        </p:nvSpPr>
        <p:spPr>
          <a:xfrm>
            <a:off x="7123216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核验五步</a:t>
            </a:r>
            <a:endParaRPr/>
          </a:p>
        </p:txBody>
      </p:sp>
      <p:sp>
        <p:nvSpPr>
          <p:cNvPr id="12" name="el-1789657653647-12"/>
          <p:cNvSpPr txBox="1"/>
          <p:nvPr/>
        </p:nvSpPr>
        <p:spPr>
          <a:xfrm>
            <a:off x="8551758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三道防线</a:t>
            </a:r>
            <a:endParaRPr/>
          </a:p>
        </p:txBody>
      </p:sp>
      <p:sp>
        <p:nvSpPr>
          <p:cNvPr id="13" name="el-1789657653641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模块二 项目四</a:t>
            </a:r>
            <a:endParaRPr/>
          </a:p>
        </p:txBody>
      </p:sp>
      <p:sp>
        <p:nvSpPr>
          <p:cNvPr id="14" name="el-1789657653642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12 / 40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653667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653668-10"/>
          <p:cNvCxnSpPr/>
          <p:nvPr/>
        </p:nvCxnSpPr>
        <p:spPr>
          <a:xfrm>
            <a:off x="685629" y="263877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653668-11"/>
          <p:cNvCxnSpPr/>
          <p:nvPr/>
        </p:nvCxnSpPr>
        <p:spPr>
          <a:xfrm>
            <a:off x="685629" y="380053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57653665-6"/>
          <p:cNvSpPr/>
          <p:nvPr/>
        </p:nvSpPr>
        <p:spPr>
          <a:xfrm>
            <a:off x="685629" y="5224162"/>
            <a:ext cx="10817695" cy="75704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5765366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57653667-8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幻觉防御</a:t>
            </a:r>
            <a:endParaRPr/>
          </a:p>
        </p:txBody>
      </p:sp>
      <p:sp>
        <p:nvSpPr>
          <p:cNvPr id="8" name="el-1789657653663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幻觉的三副面孔</a:t>
            </a:r>
            <a:endParaRPr/>
          </a:p>
        </p:txBody>
      </p:sp>
      <p:sp>
        <p:nvSpPr>
          <p:cNvPr id="9" name="el-1789657653670-12"/>
          <p:cNvSpPr txBox="1"/>
          <p:nvPr/>
        </p:nvSpPr>
        <p:spPr>
          <a:xfrm>
            <a:off x="685629" y="1662703"/>
            <a:ext cx="1550282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面孔一</a:t>
            </a:r>
            <a:endParaRPr/>
          </a:p>
        </p:txBody>
      </p:sp>
      <p:sp>
        <p:nvSpPr>
          <p:cNvPr id="10" name="el-1789657653676-21"/>
          <p:cNvSpPr txBox="1"/>
          <p:nvPr/>
        </p:nvSpPr>
        <p:spPr>
          <a:xfrm>
            <a:off x="2228293" y="1719839"/>
            <a:ext cx="7400979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无中生有</a:t>
            </a:r>
            <a:endParaRPr/>
          </a:p>
        </p:txBody>
      </p:sp>
      <p:sp>
        <p:nvSpPr>
          <p:cNvPr id="11" name="el-1789657653675-18"/>
          <p:cNvSpPr txBox="1"/>
          <p:nvPr/>
        </p:nvSpPr>
        <p:spPr>
          <a:xfrm>
            <a:off x="2228293" y="2148357"/>
            <a:ext cx="760476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编造不存在的景点、餐厅、航线——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名词是真的、组合是假的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："云栖坞古村"式虚构。</a:t>
            </a:r>
            <a:endParaRPr/>
          </a:p>
        </p:txBody>
      </p:sp>
      <p:sp>
        <p:nvSpPr>
          <p:cNvPr id="12" name="el-1789657653670-13"/>
          <p:cNvSpPr txBox="1"/>
          <p:nvPr/>
        </p:nvSpPr>
        <p:spPr>
          <a:xfrm>
            <a:off x="685629" y="2824463"/>
            <a:ext cx="1550282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面孔二</a:t>
            </a:r>
            <a:endParaRPr/>
          </a:p>
        </p:txBody>
      </p:sp>
      <p:sp>
        <p:nvSpPr>
          <p:cNvPr id="13" name="el-1789657653676-22"/>
          <p:cNvSpPr txBox="1"/>
          <p:nvPr/>
        </p:nvSpPr>
        <p:spPr>
          <a:xfrm>
            <a:off x="2228293" y="2881598"/>
            <a:ext cx="8222900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张冠李戴</a:t>
            </a:r>
            <a:endParaRPr/>
          </a:p>
        </p:txBody>
      </p:sp>
      <p:sp>
        <p:nvSpPr>
          <p:cNvPr id="14" name="el-1789657653675-19"/>
          <p:cNvSpPr txBox="1"/>
          <p:nvPr/>
        </p:nvSpPr>
        <p:spPr>
          <a:xfrm>
            <a:off x="2228293" y="3310116"/>
            <a:ext cx="8426684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把A景区的政策安到B头上、历史年代错配——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元素都真实、关系是错的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，比无中生有更难识别。</a:t>
            </a:r>
            <a:endParaRPr/>
          </a:p>
        </p:txBody>
      </p:sp>
      <p:sp>
        <p:nvSpPr>
          <p:cNvPr id="15" name="el-1789657653670-14"/>
          <p:cNvSpPr txBox="1"/>
          <p:nvPr/>
        </p:nvSpPr>
        <p:spPr>
          <a:xfrm>
            <a:off x="685629" y="3986222"/>
            <a:ext cx="1550282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面孔三</a:t>
            </a:r>
            <a:endParaRPr/>
          </a:p>
        </p:txBody>
      </p:sp>
      <p:sp>
        <p:nvSpPr>
          <p:cNvPr id="16" name="el-1789657653676-23"/>
          <p:cNvSpPr txBox="1"/>
          <p:nvPr/>
        </p:nvSpPr>
        <p:spPr>
          <a:xfrm>
            <a:off x="2228293" y="4043358"/>
            <a:ext cx="8362764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过期作废</a:t>
            </a:r>
            <a:endParaRPr/>
          </a:p>
        </p:txBody>
      </p:sp>
      <p:sp>
        <p:nvSpPr>
          <p:cNvPr id="17" name="el-1789657653675-20"/>
          <p:cNvSpPr txBox="1"/>
          <p:nvPr/>
        </p:nvSpPr>
        <p:spPr>
          <a:xfrm>
            <a:off x="2228293" y="4471876"/>
            <a:ext cx="844465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用训练截止前的旧信息答新问题——价格调了、线路停了、政策改了，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答案曾经正确，现在有害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8" name="el-1789657653667-9"/>
          <p:cNvSpPr txBox="1"/>
          <p:nvPr/>
        </p:nvSpPr>
        <p:spPr>
          <a:xfrm>
            <a:off x="971307" y="5452705"/>
            <a:ext cx="1017135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识别要领</a:t>
            </a:r>
            <a:endParaRPr/>
          </a:p>
        </p:txBody>
      </p:sp>
      <p:sp>
        <p:nvSpPr>
          <p:cNvPr id="19" name="el-1789657653671-15"/>
          <p:cNvSpPr txBox="1"/>
          <p:nvPr/>
        </p:nvSpPr>
        <p:spPr>
          <a:xfrm>
            <a:off x="2236030" y="5462228"/>
            <a:ext cx="2314062" cy="29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冷门信息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无中生有高发</a:t>
            </a:r>
            <a:endParaRPr/>
          </a:p>
        </p:txBody>
      </p:sp>
      <p:sp>
        <p:nvSpPr>
          <p:cNvPr id="20" name="el-1789657653671-16"/>
          <p:cNvSpPr txBox="1"/>
          <p:nvPr/>
        </p:nvSpPr>
        <p:spPr>
          <a:xfrm>
            <a:off x="4650460" y="5462228"/>
            <a:ext cx="2494992" cy="29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多元素关联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张冠李戴高发</a:t>
            </a:r>
            <a:endParaRPr/>
          </a:p>
        </p:txBody>
      </p:sp>
      <p:sp>
        <p:nvSpPr>
          <p:cNvPr id="21" name="el-1789657653672-17"/>
          <p:cNvSpPr txBox="1"/>
          <p:nvPr/>
        </p:nvSpPr>
        <p:spPr>
          <a:xfrm>
            <a:off x="7245820" y="5462228"/>
            <a:ext cx="2314062" cy="29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时效信息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过期作废高发</a:t>
            </a:r>
            <a:endParaRPr/>
          </a:p>
        </p:txBody>
      </p:sp>
      <p:sp>
        <p:nvSpPr>
          <p:cNvPr id="22" name="el-1789657653664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幻觉防御</a:t>
            </a:r>
            <a:endParaRPr/>
          </a:p>
        </p:txBody>
      </p:sp>
      <p:sp>
        <p:nvSpPr>
          <p:cNvPr id="23" name="el-1789657653664-4"/>
          <p:cNvSpPr txBox="1"/>
          <p:nvPr/>
        </p:nvSpPr>
        <p:spPr>
          <a:xfrm>
            <a:off x="4997441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关注生成式AI工具的应用挑战</a:t>
            </a:r>
            <a:endParaRPr/>
          </a:p>
        </p:txBody>
      </p:sp>
      <p:sp>
        <p:nvSpPr>
          <p:cNvPr id="24" name="el-1789657653664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13 / 40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653698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57653703-15"/>
          <p:cNvSpPr/>
          <p:nvPr/>
        </p:nvSpPr>
        <p:spPr>
          <a:xfrm>
            <a:off x="7408597" y="2237631"/>
            <a:ext cx="4094726" cy="22128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5765369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57653700-11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幻觉防御</a:t>
            </a:r>
            <a:endParaRPr/>
          </a:p>
        </p:txBody>
      </p:sp>
      <p:sp>
        <p:nvSpPr>
          <p:cNvPr id="6" name="el-1789657653695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高发场景：哪里错得最多</a:t>
            </a:r>
            <a:endParaRPr/>
          </a:p>
        </p:txBody>
      </p:sp>
      <p:sp>
        <p:nvSpPr>
          <p:cNvPr id="7" name="el-1789657653701-12"/>
          <p:cNvSpPr txBox="1"/>
          <p:nvPr/>
        </p:nvSpPr>
        <p:spPr>
          <a:xfrm>
            <a:off x="685629" y="2112052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高危三区</a:t>
            </a:r>
            <a:endParaRPr/>
          </a:p>
        </p:txBody>
      </p:sp>
      <p:sp>
        <p:nvSpPr>
          <p:cNvPr id="8" name="el-1789657653699-7"/>
          <p:cNvSpPr txBox="1"/>
          <p:nvPr/>
        </p:nvSpPr>
        <p:spPr>
          <a:xfrm>
            <a:off x="685629" y="2512002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b="1" sz="157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价格类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（门票/房费/团费）、</a:t>
            </a:r>
            <a:r>
              <a:rPr b="1" sz="157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时刻类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（班次/开闭园/演出）、</a:t>
            </a:r>
            <a:r>
              <a:rPr b="1" sz="157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状态类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（维修中/停业/需预约）——行程单的顶梁柱，恰是幻觉最爱。</a:t>
            </a:r>
            <a:endParaRPr/>
          </a:p>
        </p:txBody>
      </p:sp>
      <p:sp>
        <p:nvSpPr>
          <p:cNvPr id="9" name="el-1789657653701-13"/>
          <p:cNvSpPr txBox="1"/>
          <p:nvPr/>
        </p:nvSpPr>
        <p:spPr>
          <a:xfrm>
            <a:off x="685629" y="3191678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中危区</a:t>
            </a:r>
            <a:endParaRPr/>
          </a:p>
        </p:txBody>
      </p:sp>
      <p:sp>
        <p:nvSpPr>
          <p:cNvPr id="10" name="el-1789657653699-8"/>
          <p:cNvSpPr txBox="1"/>
          <p:nvPr/>
        </p:nvSpPr>
        <p:spPr>
          <a:xfrm>
            <a:off x="685629" y="3591628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历史沿革、民俗解释、地理数据——</a:t>
            </a:r>
            <a:r>
              <a:rPr b="1" sz="157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大方向对、细节存疑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；写进讲解词前要对照权威资料。</a:t>
            </a:r>
            <a:endParaRPr/>
          </a:p>
        </p:txBody>
      </p:sp>
      <p:sp>
        <p:nvSpPr>
          <p:cNvPr id="11" name="el-1789657653701-14"/>
          <p:cNvSpPr txBox="1"/>
          <p:nvPr/>
        </p:nvSpPr>
        <p:spPr>
          <a:xfrm>
            <a:off x="685629" y="4271305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低危区</a:t>
            </a:r>
            <a:endParaRPr/>
          </a:p>
        </p:txBody>
      </p:sp>
      <p:sp>
        <p:nvSpPr>
          <p:cNvPr id="12" name="el-1789657653700-9"/>
          <p:cNvSpPr txBox="1"/>
          <p:nvPr/>
        </p:nvSpPr>
        <p:spPr>
          <a:xfrm>
            <a:off x="685629" y="4671255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文案润色、结构建议、创意发散——</a:t>
            </a:r>
            <a:r>
              <a:rPr b="1" sz="157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不涉及事实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，幻觉无从谈起，放心用。</a:t>
            </a:r>
            <a:endParaRPr/>
          </a:p>
        </p:txBody>
      </p:sp>
      <p:sp>
        <p:nvSpPr>
          <p:cNvPr id="13" name="el-1789657653704-16"/>
          <p:cNvSpPr txBox="1"/>
          <p:nvPr/>
        </p:nvSpPr>
        <p:spPr>
          <a:xfrm>
            <a:off x="7675231" y="2466174"/>
            <a:ext cx="368144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16">
                <a:solidFill>
                  <a:srgbClr val="1F5B4D"/>
                </a:solidFill>
                <a:latin typeface="SimHei"/>
                <a:ea typeface="SimHei"/>
                <a:cs typeface="SimHei"/>
              </a:rPr>
              <a:t>一句话判断</a:t>
            </a:r>
            <a:endParaRPr/>
          </a:p>
        </p:txBody>
      </p:sp>
      <p:sp>
        <p:nvSpPr>
          <p:cNvPr id="14" name="el-1789657653705-17"/>
          <p:cNvSpPr txBox="1"/>
          <p:nvPr/>
        </p:nvSpPr>
        <p:spPr>
          <a:xfrm>
            <a:off x="7675231" y="2913737"/>
            <a:ext cx="1820338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这条信息</a:t>
            </a:r>
            <a:r>
              <a:rPr b="1" sz="1420" spc="57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会不会变</a:t>
            </a: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？</a:t>
            </a:r>
            <a:endParaRPr/>
          </a:p>
        </p:txBody>
      </p:sp>
      <p:sp>
        <p:nvSpPr>
          <p:cNvPr id="15" name="el-1789657653705-18"/>
          <p:cNvSpPr txBox="1"/>
          <p:nvPr/>
        </p:nvSpPr>
        <p:spPr>
          <a:xfrm>
            <a:off x="7675231" y="3257444"/>
            <a:ext cx="2311961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会变（价格/时间）→必核</a:t>
            </a:r>
            <a:endParaRPr/>
          </a:p>
        </p:txBody>
      </p:sp>
      <p:sp>
        <p:nvSpPr>
          <p:cNvPr id="16" name="el-1789657653705-19"/>
          <p:cNvSpPr txBox="1"/>
          <p:nvPr/>
        </p:nvSpPr>
        <p:spPr>
          <a:xfrm>
            <a:off x="7675231" y="3601151"/>
            <a:ext cx="2573071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不易变但</a:t>
            </a:r>
            <a:r>
              <a:rPr b="1" sz="1420" spc="57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易错</a:t>
            </a: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（史实）→抽查</a:t>
            </a:r>
            <a:endParaRPr/>
          </a:p>
        </p:txBody>
      </p:sp>
      <p:sp>
        <p:nvSpPr>
          <p:cNvPr id="17" name="el-1789657653705-20"/>
          <p:cNvSpPr txBox="1"/>
          <p:nvPr/>
        </p:nvSpPr>
        <p:spPr>
          <a:xfrm>
            <a:off x="7675231" y="3944858"/>
            <a:ext cx="1930610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纯观点创意 →放心用</a:t>
            </a:r>
            <a:endParaRPr/>
          </a:p>
        </p:txBody>
      </p:sp>
      <p:sp>
        <p:nvSpPr>
          <p:cNvPr id="18" name="el-1789657653700-10"/>
          <p:cNvSpPr txBox="1"/>
          <p:nvPr/>
        </p:nvSpPr>
        <p:spPr>
          <a:xfrm>
            <a:off x="7408597" y="4659947"/>
            <a:ext cx="4094726" cy="5654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11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规律：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越"硬"的信息越要核，越"软"的内容越自由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——把核验力气花在刀刃上。</a:t>
            </a:r>
            <a:endParaRPr/>
          </a:p>
        </p:txBody>
      </p:sp>
      <p:sp>
        <p:nvSpPr>
          <p:cNvPr id="19" name="el-1789657653695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幻觉防御</a:t>
            </a:r>
            <a:endParaRPr/>
          </a:p>
        </p:txBody>
      </p:sp>
      <p:sp>
        <p:nvSpPr>
          <p:cNvPr id="20" name="el-1789657653695-4"/>
          <p:cNvSpPr txBox="1"/>
          <p:nvPr/>
        </p:nvSpPr>
        <p:spPr>
          <a:xfrm>
            <a:off x="4997441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关注生成式AI工具的应用挑战</a:t>
            </a:r>
            <a:endParaRPr/>
          </a:p>
        </p:txBody>
      </p:sp>
      <p:sp>
        <p:nvSpPr>
          <p:cNvPr id="21" name="el-1789657653696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14 / 40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653856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653863-16"/>
          <p:cNvCxnSpPr/>
          <p:nvPr/>
        </p:nvCxnSpPr>
        <p:spPr>
          <a:xfrm>
            <a:off x="685629" y="1895412"/>
            <a:ext cx="1742044" cy="914"/>
          </a:xfrm>
          <a:prstGeom prst="line">
            <a:avLst/>
          </a:prstGeom>
          <a:ln w="38090" cap="flat">
            <a:solidFill>
              <a:srgbClr val="1F4B3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653864-17"/>
          <p:cNvCxnSpPr/>
          <p:nvPr/>
        </p:nvCxnSpPr>
        <p:spPr>
          <a:xfrm>
            <a:off x="2884758" y="1895412"/>
            <a:ext cx="1742193" cy="914"/>
          </a:xfrm>
          <a:prstGeom prst="line">
            <a:avLst/>
          </a:prstGeom>
          <a:ln w="38090" cap="flat">
            <a:solidFill>
              <a:srgbClr val="2E7D6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653864-18"/>
          <p:cNvCxnSpPr/>
          <p:nvPr/>
        </p:nvCxnSpPr>
        <p:spPr>
          <a:xfrm>
            <a:off x="4855494" y="1895412"/>
            <a:ext cx="2203296" cy="914"/>
          </a:xfrm>
          <a:prstGeom prst="line">
            <a:avLst/>
          </a:prstGeom>
          <a:ln w="38090" cap="flat">
            <a:solidFill>
              <a:srgbClr val="B4530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653864-19"/>
          <p:cNvCxnSpPr/>
          <p:nvPr/>
        </p:nvCxnSpPr>
        <p:spPr>
          <a:xfrm>
            <a:off x="7287333" y="1895412"/>
            <a:ext cx="2203296" cy="914"/>
          </a:xfrm>
          <a:prstGeom prst="line">
            <a:avLst/>
          </a:prstGeom>
          <a:ln w="38090" cap="flat">
            <a:solidFill>
              <a:srgbClr val="31587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57653864-20"/>
          <p:cNvCxnSpPr/>
          <p:nvPr/>
        </p:nvCxnSpPr>
        <p:spPr>
          <a:xfrm>
            <a:off x="9719172" y="1895412"/>
            <a:ext cx="1784003" cy="914"/>
          </a:xfrm>
          <a:prstGeom prst="line">
            <a:avLst/>
          </a:prstGeom>
          <a:ln w="38090" cap="flat">
            <a:solidFill>
              <a:srgbClr val="6B4E7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57653855-8"/>
          <p:cNvCxnSpPr/>
          <p:nvPr/>
        </p:nvCxnSpPr>
        <p:spPr>
          <a:xfrm>
            <a:off x="685629" y="4720208"/>
            <a:ext cx="10817695" cy="914"/>
          </a:xfrm>
          <a:prstGeom prst="line">
            <a:avLst/>
          </a:prstGeom>
          <a:ln w="19045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57653858-11"/>
          <p:cNvSpPr/>
          <p:nvPr/>
        </p:nvSpPr>
        <p:spPr>
          <a:xfrm>
            <a:off x="685629" y="4663072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657653858-12"/>
          <p:cNvSpPr/>
          <p:nvPr/>
        </p:nvSpPr>
        <p:spPr>
          <a:xfrm>
            <a:off x="3361484" y="4663072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9657653859-13"/>
          <p:cNvSpPr/>
          <p:nvPr/>
        </p:nvSpPr>
        <p:spPr>
          <a:xfrm>
            <a:off x="6037340" y="4663072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9657653860-14"/>
          <p:cNvSpPr/>
          <p:nvPr/>
        </p:nvSpPr>
        <p:spPr>
          <a:xfrm>
            <a:off x="8713196" y="4663072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657653860-15"/>
          <p:cNvSpPr/>
          <p:nvPr/>
        </p:nvSpPr>
        <p:spPr>
          <a:xfrm>
            <a:off x="11389052" y="4663072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4" name="el-1789657653853-4"/>
          <p:cNvCxnSpPr/>
          <p:nvPr/>
        </p:nvCxnSpPr>
        <p:spPr>
          <a:xfrm>
            <a:off x="685629" y="5105874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el-178965765385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9657653856-10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幻觉防御</a:t>
            </a:r>
            <a:endParaRPr/>
          </a:p>
        </p:txBody>
      </p:sp>
      <p:sp>
        <p:nvSpPr>
          <p:cNvPr id="17" name="el-1789657653853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核验五步法：把住事实关</a:t>
            </a:r>
            <a:endParaRPr/>
          </a:p>
        </p:txBody>
      </p:sp>
      <p:sp>
        <p:nvSpPr>
          <p:cNvPr id="18" name="el-1789657653867-26"/>
          <p:cNvSpPr txBox="1"/>
          <p:nvPr/>
        </p:nvSpPr>
        <p:spPr>
          <a:xfrm>
            <a:off x="685629" y="2066819"/>
            <a:ext cx="2216080" cy="20949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STEP 1</a:t>
            </a:r>
            <a:endParaRPr/>
          </a:p>
        </p:txBody>
      </p:sp>
      <p:sp>
        <p:nvSpPr>
          <p:cNvPr id="19" name="el-1789657653867-27"/>
          <p:cNvSpPr txBox="1"/>
          <p:nvPr/>
        </p:nvSpPr>
        <p:spPr>
          <a:xfrm>
            <a:off x="685629" y="2352498"/>
            <a:ext cx="1902024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圈出来</a:t>
            </a:r>
            <a:endParaRPr/>
          </a:p>
        </p:txBody>
      </p:sp>
      <p:sp>
        <p:nvSpPr>
          <p:cNvPr id="20" name="el-1789657653867-28"/>
          <p:cNvSpPr txBox="1"/>
          <p:nvPr/>
        </p:nvSpPr>
        <p:spPr>
          <a:xfrm>
            <a:off x="685629" y="2706620"/>
            <a:ext cx="1855363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标记事实点</a:t>
            </a:r>
            <a:endParaRPr/>
          </a:p>
        </p:txBody>
      </p:sp>
      <p:sp>
        <p:nvSpPr>
          <p:cNvPr id="21" name="el-1789657653865-21"/>
          <p:cNvSpPr txBox="1"/>
          <p:nvPr/>
        </p:nvSpPr>
        <p:spPr>
          <a:xfrm>
            <a:off x="685629" y="3058957"/>
            <a:ext cx="1742044" cy="132795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把AI产出中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所有可证伪的信息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圈出来：名称、价格、时间、数字、政策——先知道要核什么。</a:t>
            </a:r>
            <a:endParaRPr/>
          </a:p>
        </p:txBody>
      </p:sp>
      <p:sp>
        <p:nvSpPr>
          <p:cNvPr id="22" name="el-1789657653867-29"/>
          <p:cNvSpPr txBox="1"/>
          <p:nvPr/>
        </p:nvSpPr>
        <p:spPr>
          <a:xfrm>
            <a:off x="2884758" y="2066819"/>
            <a:ext cx="2216229" cy="20949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STEP 2</a:t>
            </a:r>
            <a:endParaRPr/>
          </a:p>
        </p:txBody>
      </p:sp>
      <p:sp>
        <p:nvSpPr>
          <p:cNvPr id="23" name="el-1789657653867-30"/>
          <p:cNvSpPr txBox="1"/>
          <p:nvPr/>
        </p:nvSpPr>
        <p:spPr>
          <a:xfrm>
            <a:off x="2884758" y="2352498"/>
            <a:ext cx="190217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分主次</a:t>
            </a:r>
            <a:endParaRPr/>
          </a:p>
        </p:txBody>
      </p:sp>
      <p:sp>
        <p:nvSpPr>
          <p:cNvPr id="24" name="el-1789657653868-31"/>
          <p:cNvSpPr txBox="1"/>
          <p:nvPr/>
        </p:nvSpPr>
        <p:spPr>
          <a:xfrm>
            <a:off x="2884758" y="2706620"/>
            <a:ext cx="185551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定核验级</a:t>
            </a:r>
            <a:endParaRPr/>
          </a:p>
        </p:txBody>
      </p:sp>
      <p:sp>
        <p:nvSpPr>
          <p:cNvPr id="25" name="el-1789657653865-22"/>
          <p:cNvSpPr txBox="1"/>
          <p:nvPr/>
        </p:nvSpPr>
        <p:spPr>
          <a:xfrm>
            <a:off x="2884758" y="3058957"/>
            <a:ext cx="1742193" cy="10623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影响行程成败的（班次/预约）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必核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；一般参考的抽查即可——精力有限，分级处理。</a:t>
            </a:r>
            <a:endParaRPr/>
          </a:p>
        </p:txBody>
      </p:sp>
      <p:sp>
        <p:nvSpPr>
          <p:cNvPr id="26" name="el-1789657653868-32"/>
          <p:cNvSpPr txBox="1"/>
          <p:nvPr/>
        </p:nvSpPr>
        <p:spPr>
          <a:xfrm>
            <a:off x="4855494" y="2066819"/>
            <a:ext cx="2677332" cy="20949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STEP 3</a:t>
            </a:r>
            <a:endParaRPr/>
          </a:p>
        </p:txBody>
      </p:sp>
      <p:sp>
        <p:nvSpPr>
          <p:cNvPr id="27" name="el-1789657653868-33"/>
          <p:cNvSpPr txBox="1"/>
          <p:nvPr/>
        </p:nvSpPr>
        <p:spPr>
          <a:xfrm>
            <a:off x="4855494" y="2352498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找源头</a:t>
            </a:r>
            <a:endParaRPr/>
          </a:p>
        </p:txBody>
      </p:sp>
      <p:sp>
        <p:nvSpPr>
          <p:cNvPr id="28" name="el-1789657653868-34"/>
          <p:cNvSpPr txBox="1"/>
          <p:nvPr/>
        </p:nvSpPr>
        <p:spPr>
          <a:xfrm>
            <a:off x="4855494" y="2706620"/>
            <a:ext cx="231661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官方优先</a:t>
            </a:r>
            <a:endParaRPr/>
          </a:p>
        </p:txBody>
      </p:sp>
      <p:sp>
        <p:nvSpPr>
          <p:cNvPr id="29" name="el-1789657653866-23"/>
          <p:cNvSpPr txBox="1"/>
          <p:nvPr/>
        </p:nvSpPr>
        <p:spPr>
          <a:xfrm>
            <a:off x="4855494" y="3058957"/>
            <a:ext cx="2203296" cy="10623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核验顺序：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官方渠道（官网/官微/电话）→权威平台（地图/OTA）→实地确认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——转帖不算源头。</a:t>
            </a:r>
            <a:endParaRPr/>
          </a:p>
        </p:txBody>
      </p:sp>
      <p:sp>
        <p:nvSpPr>
          <p:cNvPr id="30" name="el-1789657653869-35"/>
          <p:cNvSpPr txBox="1"/>
          <p:nvPr/>
        </p:nvSpPr>
        <p:spPr>
          <a:xfrm>
            <a:off x="7287333" y="2066819"/>
            <a:ext cx="2677332" cy="20949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STEP 4</a:t>
            </a:r>
            <a:endParaRPr/>
          </a:p>
        </p:txBody>
      </p:sp>
      <p:sp>
        <p:nvSpPr>
          <p:cNvPr id="31" name="el-1789657653869-36"/>
          <p:cNvSpPr txBox="1"/>
          <p:nvPr/>
        </p:nvSpPr>
        <p:spPr>
          <a:xfrm>
            <a:off x="7287333" y="2352498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交叉验</a:t>
            </a:r>
            <a:endParaRPr/>
          </a:p>
        </p:txBody>
      </p:sp>
      <p:sp>
        <p:nvSpPr>
          <p:cNvPr id="32" name="el-1789657653869-37"/>
          <p:cNvSpPr txBox="1"/>
          <p:nvPr/>
        </p:nvSpPr>
        <p:spPr>
          <a:xfrm>
            <a:off x="7287333" y="2706620"/>
            <a:ext cx="231661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双源确认</a:t>
            </a:r>
            <a:endParaRPr/>
          </a:p>
        </p:txBody>
      </p:sp>
      <p:sp>
        <p:nvSpPr>
          <p:cNvPr id="33" name="el-1789657653866-24"/>
          <p:cNvSpPr txBox="1"/>
          <p:nvPr/>
        </p:nvSpPr>
        <p:spPr>
          <a:xfrm>
            <a:off x="7287333" y="3058957"/>
            <a:ext cx="220329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关键信息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至少两个独立来源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对上——单一来源再像真的也要存疑。</a:t>
            </a:r>
            <a:endParaRPr/>
          </a:p>
        </p:txBody>
      </p:sp>
      <p:sp>
        <p:nvSpPr>
          <p:cNvPr id="34" name="el-1789657653869-38"/>
          <p:cNvSpPr txBox="1"/>
          <p:nvPr/>
        </p:nvSpPr>
        <p:spPr>
          <a:xfrm>
            <a:off x="9719172" y="2066819"/>
            <a:ext cx="2258039" cy="20949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STEP 5</a:t>
            </a:r>
            <a:endParaRPr/>
          </a:p>
        </p:txBody>
      </p:sp>
      <p:sp>
        <p:nvSpPr>
          <p:cNvPr id="35" name="el-1789657653869-39"/>
          <p:cNvSpPr txBox="1"/>
          <p:nvPr/>
        </p:nvSpPr>
        <p:spPr>
          <a:xfrm>
            <a:off x="9719172" y="2352498"/>
            <a:ext cx="194398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留痕迹</a:t>
            </a:r>
            <a:endParaRPr/>
          </a:p>
        </p:txBody>
      </p:sp>
      <p:sp>
        <p:nvSpPr>
          <p:cNvPr id="36" name="el-1789657653870-40"/>
          <p:cNvSpPr txBox="1"/>
          <p:nvPr/>
        </p:nvSpPr>
        <p:spPr>
          <a:xfrm>
            <a:off x="9719172" y="2706620"/>
            <a:ext cx="189732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核验记录</a:t>
            </a:r>
            <a:endParaRPr/>
          </a:p>
        </p:txBody>
      </p:sp>
      <p:sp>
        <p:nvSpPr>
          <p:cNvPr id="37" name="el-1789657653866-25"/>
          <p:cNvSpPr txBox="1"/>
          <p:nvPr/>
        </p:nvSpPr>
        <p:spPr>
          <a:xfrm>
            <a:off x="9719172" y="3058957"/>
            <a:ext cx="1784003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核过的信息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记下来源与时间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——出问题时能快速定位、快速更正。</a:t>
            </a:r>
            <a:endParaRPr/>
          </a:p>
        </p:txBody>
      </p:sp>
      <p:sp>
        <p:nvSpPr>
          <p:cNvPr id="38" name="el-1789657653852-2"/>
          <p:cNvSpPr txBox="1"/>
          <p:nvPr/>
        </p:nvSpPr>
        <p:spPr>
          <a:xfrm>
            <a:off x="685629" y="5301087"/>
            <a:ext cx="11469613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五步不是形式主义——它把"凭感觉信AI"变成</a:t>
            </a:r>
            <a:r>
              <a:rPr b="1" sz="157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"按流程放行"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，出错率从碰运气变成可控。</a:t>
            </a:r>
            <a:endParaRPr/>
          </a:p>
        </p:txBody>
      </p:sp>
      <p:sp>
        <p:nvSpPr>
          <p:cNvPr id="39" name="el-1789657653853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幻觉防御</a:t>
            </a:r>
            <a:endParaRPr/>
          </a:p>
        </p:txBody>
      </p:sp>
      <p:sp>
        <p:nvSpPr>
          <p:cNvPr id="40" name="el-1789657653853-6"/>
          <p:cNvSpPr txBox="1"/>
          <p:nvPr/>
        </p:nvSpPr>
        <p:spPr>
          <a:xfrm>
            <a:off x="4997441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关注生成式AI工具的应用挑战</a:t>
            </a:r>
            <a:endParaRPr/>
          </a:p>
        </p:txBody>
      </p:sp>
      <p:sp>
        <p:nvSpPr>
          <p:cNvPr id="41" name="el-1789657653853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15 / 40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653887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653887-10"/>
          <p:cNvCxnSpPr/>
          <p:nvPr/>
        </p:nvCxnSpPr>
        <p:spPr>
          <a:xfrm>
            <a:off x="6099237" y="2628505"/>
            <a:ext cx="914" cy="146335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653884-4"/>
          <p:cNvCxnSpPr/>
          <p:nvPr/>
        </p:nvCxnSpPr>
        <p:spPr>
          <a:xfrm>
            <a:off x="685629" y="438230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65388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57653887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幻觉防御</a:t>
            </a:r>
            <a:endParaRPr/>
          </a:p>
        </p:txBody>
      </p:sp>
      <p:sp>
        <p:nvSpPr>
          <p:cNvPr id="7" name="el-1789657653884-3"/>
          <p:cNvSpPr txBox="1"/>
          <p:nvPr/>
        </p:nvSpPr>
        <p:spPr>
          <a:xfrm>
            <a:off x="685629" y="819802"/>
            <a:ext cx="11503323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快速核验 vs 深度核验</a:t>
            </a:r>
            <a:endParaRPr/>
          </a:p>
        </p:txBody>
      </p:sp>
      <p:sp>
        <p:nvSpPr>
          <p:cNvPr id="8" name="el-1789657653889-13"/>
          <p:cNvSpPr txBox="1"/>
          <p:nvPr/>
        </p:nvSpPr>
        <p:spPr>
          <a:xfrm>
            <a:off x="685629" y="2628505"/>
            <a:ext cx="5143166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1F5B4D"/>
                </a:solidFill>
                <a:latin typeface="SimHei"/>
                <a:ea typeface="SimHei"/>
                <a:cs typeface="SimHei"/>
              </a:rPr>
              <a:t>快速版</a:t>
            </a:r>
            <a:endParaRPr/>
          </a:p>
        </p:txBody>
      </p:sp>
      <p:sp>
        <p:nvSpPr>
          <p:cNvPr id="9" name="el-1789657653889-14"/>
          <p:cNvSpPr txBox="1"/>
          <p:nvPr/>
        </p:nvSpPr>
        <p:spPr>
          <a:xfrm>
            <a:off x="685629" y="3066545"/>
            <a:ext cx="5143166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两分钟</a:t>
            </a:r>
            <a:endParaRPr/>
          </a:p>
        </p:txBody>
      </p:sp>
      <p:sp>
        <p:nvSpPr>
          <p:cNvPr id="10" name="el-1789657653889-11"/>
          <p:cNvSpPr txBox="1"/>
          <p:nvPr/>
        </p:nvSpPr>
        <p:spPr>
          <a:xfrm>
            <a:off x="685629" y="3520209"/>
            <a:ext cx="4989852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适用：日常内容、时效性强。动作：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地图定位（存在吗）+官方号翻一眼（营业吗）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——两步覆盖八成翻车点。</a:t>
            </a:r>
            <a:endParaRPr/>
          </a:p>
        </p:txBody>
      </p:sp>
      <p:sp>
        <p:nvSpPr>
          <p:cNvPr id="11" name="el-1789657653890-15"/>
          <p:cNvSpPr txBox="1"/>
          <p:nvPr/>
        </p:nvSpPr>
        <p:spPr>
          <a:xfrm>
            <a:off x="6522994" y="2628505"/>
            <a:ext cx="513364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深度版</a:t>
            </a:r>
            <a:endParaRPr/>
          </a:p>
        </p:txBody>
      </p:sp>
      <p:sp>
        <p:nvSpPr>
          <p:cNvPr id="12" name="el-1789657653890-16"/>
          <p:cNvSpPr txBox="1"/>
          <p:nvPr/>
        </p:nvSpPr>
        <p:spPr>
          <a:xfrm>
            <a:off x="6522994" y="3066545"/>
            <a:ext cx="5133644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十五分钟</a:t>
            </a:r>
            <a:endParaRPr/>
          </a:p>
        </p:txBody>
      </p:sp>
      <p:sp>
        <p:nvSpPr>
          <p:cNvPr id="13" name="el-1789657653889-12"/>
          <p:cNvSpPr txBox="1"/>
          <p:nvPr/>
        </p:nvSpPr>
        <p:spPr>
          <a:xfrm>
            <a:off x="6522994" y="3520209"/>
            <a:ext cx="4980330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适用：合同引用、媒体报道、付费攻略。动作：五步全走+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双源交叉+记录留痕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——宁可慢，不可错。</a:t>
            </a:r>
            <a:endParaRPr/>
          </a:p>
        </p:txBody>
      </p:sp>
      <p:sp>
        <p:nvSpPr>
          <p:cNvPr id="14" name="el-1789657653884-2"/>
          <p:cNvSpPr txBox="1"/>
          <p:nvPr/>
        </p:nvSpPr>
        <p:spPr>
          <a:xfrm>
            <a:off x="685629" y="4558472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选择标准：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错了损失多大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——发朋友圈用快速版，收粉丝钱的攻略必须深度版。</a:t>
            </a:r>
            <a:endParaRPr/>
          </a:p>
        </p:txBody>
      </p:sp>
      <p:sp>
        <p:nvSpPr>
          <p:cNvPr id="15" name="el-1789657653884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幻觉防御</a:t>
            </a:r>
            <a:endParaRPr/>
          </a:p>
        </p:txBody>
      </p:sp>
      <p:sp>
        <p:nvSpPr>
          <p:cNvPr id="16" name="el-1789657653884-6"/>
          <p:cNvSpPr txBox="1"/>
          <p:nvPr/>
        </p:nvSpPr>
        <p:spPr>
          <a:xfrm>
            <a:off x="4997441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关注生成式AI工具的应用挑战</a:t>
            </a:r>
            <a:endParaRPr/>
          </a:p>
        </p:txBody>
      </p:sp>
      <p:sp>
        <p:nvSpPr>
          <p:cNvPr id="17" name="el-1789657653885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16 / 40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653902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57653904-10"/>
          <p:cNvSpPr/>
          <p:nvPr/>
        </p:nvSpPr>
        <p:spPr>
          <a:xfrm>
            <a:off x="685629" y="1507960"/>
            <a:ext cx="2329173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F5B4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57653911-20"/>
          <p:cNvCxnSpPr/>
          <p:nvPr/>
        </p:nvCxnSpPr>
        <p:spPr>
          <a:xfrm>
            <a:off x="685629" y="3022057"/>
            <a:ext cx="2808280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653911-21"/>
          <p:cNvCxnSpPr/>
          <p:nvPr/>
        </p:nvCxnSpPr>
        <p:spPr>
          <a:xfrm>
            <a:off x="3741496" y="3022057"/>
            <a:ext cx="2808429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653905-12"/>
          <p:cNvCxnSpPr/>
          <p:nvPr/>
        </p:nvCxnSpPr>
        <p:spPr>
          <a:xfrm>
            <a:off x="685629" y="3798150"/>
            <a:ext cx="5864296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57653901-6"/>
          <p:cNvCxnSpPr/>
          <p:nvPr/>
        </p:nvCxnSpPr>
        <p:spPr>
          <a:xfrm>
            <a:off x="7164134" y="1507960"/>
            <a:ext cx="914" cy="444706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5765389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57653903-8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幻觉防御</a:t>
            </a:r>
            <a:endParaRPr/>
          </a:p>
        </p:txBody>
      </p:sp>
      <p:sp>
        <p:nvSpPr>
          <p:cNvPr id="10" name="el-1789657653899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核验实战：一份行程单的放行</a:t>
            </a:r>
            <a:endParaRPr/>
          </a:p>
        </p:txBody>
      </p:sp>
      <p:sp>
        <p:nvSpPr>
          <p:cNvPr id="11" name="el-1789657653903-9"/>
          <p:cNvSpPr txBox="1"/>
          <p:nvPr/>
        </p:nvSpPr>
        <p:spPr>
          <a:xfrm>
            <a:off x="837990" y="1546051"/>
            <a:ext cx="268074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CASE · 五步法走一遍</a:t>
            </a:r>
            <a:endParaRPr/>
          </a:p>
        </p:txBody>
      </p:sp>
      <p:sp>
        <p:nvSpPr>
          <p:cNvPr id="12" name="el-1789657653904-11"/>
          <p:cNvSpPr txBox="1"/>
          <p:nvPr/>
        </p:nvSpPr>
        <p:spPr>
          <a:xfrm>
            <a:off x="685629" y="1984091"/>
            <a:ext cx="5864296" cy="8760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868"/>
              </a:lnSpc>
            </a:pPr>
            <a:r>
              <a:rPr b="1" sz="23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任务：AI生成的"苏州两日亲子行程"，发出前核验</a:t>
            </a:r>
            <a:endParaRPr/>
          </a:p>
        </p:txBody>
      </p:sp>
      <p:sp>
        <p:nvSpPr>
          <p:cNvPr id="13" name="el-1789657653907-13"/>
          <p:cNvSpPr txBox="1"/>
          <p:nvPr/>
        </p:nvSpPr>
        <p:spPr>
          <a:xfrm>
            <a:off x="685629" y="3107760"/>
            <a:ext cx="2808280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圈出事实点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11处：4个场馆、3个班次、2项价格、2条政策</a:t>
            </a:r>
            <a:endParaRPr/>
          </a:p>
        </p:txBody>
      </p:sp>
      <p:sp>
        <p:nvSpPr>
          <p:cNvPr id="14" name="el-1789657653908-14"/>
          <p:cNvSpPr txBox="1"/>
          <p:nvPr/>
        </p:nvSpPr>
        <p:spPr>
          <a:xfrm>
            <a:off x="3741496" y="3107760"/>
            <a:ext cx="2808429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核验结果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9处无误；2处踩雷：博物馆需预约、游船冬季停运</a:t>
            </a:r>
            <a:endParaRPr/>
          </a:p>
        </p:txBody>
      </p:sp>
      <p:sp>
        <p:nvSpPr>
          <p:cNvPr id="15" name="el-1789657653913-25"/>
          <p:cNvSpPr txBox="1"/>
          <p:nvPr/>
        </p:nvSpPr>
        <p:spPr>
          <a:xfrm>
            <a:off x="7702162" y="2585207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1F5B4D"/>
                </a:solidFill>
                <a:latin typeface="SimHei"/>
                <a:ea typeface="SimHei"/>
                <a:cs typeface="SimHei"/>
              </a:rPr>
              <a:t>效率</a:t>
            </a:r>
            <a:endParaRPr/>
          </a:p>
        </p:txBody>
      </p:sp>
      <p:sp>
        <p:nvSpPr>
          <p:cNvPr id="16" name="el-1789657653910-18"/>
          <p:cNvSpPr txBox="1"/>
          <p:nvPr/>
        </p:nvSpPr>
        <p:spPr>
          <a:xfrm>
            <a:off x="7702162" y="2956589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全程核验18分钟——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拦下两处硬伤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，避免了发布后逐条道歉的被动。</a:t>
            </a:r>
            <a:endParaRPr/>
          </a:p>
        </p:txBody>
      </p:sp>
      <p:sp>
        <p:nvSpPr>
          <p:cNvPr id="17" name="el-1789657653913-26"/>
          <p:cNvSpPr txBox="1"/>
          <p:nvPr/>
        </p:nvSpPr>
        <p:spPr>
          <a:xfrm>
            <a:off x="7702162" y="3874331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方法</a:t>
            </a:r>
            <a:endParaRPr/>
          </a:p>
        </p:txBody>
      </p:sp>
      <p:sp>
        <p:nvSpPr>
          <p:cNvPr id="18" name="el-1789657653911-19"/>
          <p:cNvSpPr txBox="1"/>
          <p:nvPr/>
        </p:nvSpPr>
        <p:spPr>
          <a:xfrm>
            <a:off x="7702162" y="4245713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两处雷都有共性：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时效类信息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。凡涉及预约、季节、临时政策，一律当期核验。</a:t>
            </a:r>
            <a:endParaRPr/>
          </a:p>
        </p:txBody>
      </p:sp>
      <p:sp>
        <p:nvSpPr>
          <p:cNvPr id="19" name="el-1789657653900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幻觉防御</a:t>
            </a:r>
            <a:endParaRPr/>
          </a:p>
        </p:txBody>
      </p:sp>
      <p:sp>
        <p:nvSpPr>
          <p:cNvPr id="20" name="el-1789657653900-4"/>
          <p:cNvSpPr txBox="1"/>
          <p:nvPr/>
        </p:nvSpPr>
        <p:spPr>
          <a:xfrm>
            <a:off x="4997441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关注生成式AI工具的应用挑战</a:t>
            </a:r>
            <a:endParaRPr/>
          </a:p>
        </p:txBody>
      </p:sp>
      <p:sp>
        <p:nvSpPr>
          <p:cNvPr id="21" name="el-1789657653900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17 / 40</a:t>
            </a:r>
            <a:endParaRPr/>
          </a:p>
        </p:txBody>
      </p:sp>
      <p:sp>
        <p:nvSpPr>
          <p:cNvPr id="22" name="el-1789657653912-22"/>
          <p:cNvSpPr/>
          <p:nvPr/>
        </p:nvSpPr>
        <p:spPr>
          <a:xfrm>
            <a:off x="685629" y="4060022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657653912-23"/>
          <p:cNvSpPr/>
          <p:nvPr/>
        </p:nvSpPr>
        <p:spPr>
          <a:xfrm>
            <a:off x="685629" y="476469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657653913-24"/>
          <p:cNvSpPr/>
          <p:nvPr/>
        </p:nvSpPr>
        <p:spPr>
          <a:xfrm>
            <a:off x="685629" y="5469370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57653908-15"/>
          <p:cNvSpPr txBox="1"/>
          <p:nvPr/>
        </p:nvSpPr>
        <p:spPr>
          <a:xfrm>
            <a:off x="876081" y="3936228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踩雷一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：AI写"现场购票即可"——官方公众号明示"需提前一天预约"——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预约制信息必须查当期政策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6" name="el-1789657653909-16"/>
          <p:cNvSpPr txBox="1"/>
          <p:nvPr/>
        </p:nvSpPr>
        <p:spPr>
          <a:xfrm>
            <a:off x="876081" y="4640902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踩雷二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：游船项目未标季节性——地图评论证实"11月至次年3月停运"——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季节性项目要问淡旺季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7" name="el-1789657653910-17"/>
          <p:cNvSpPr txBox="1"/>
          <p:nvPr/>
        </p:nvSpPr>
        <p:spPr>
          <a:xfrm>
            <a:off x="876081" y="5345576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修正发布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：两处更正后发出，行程单附"核验日期"——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给自己留了责任边界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，也给读者时效提示。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654083-3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el-1789657654079-30"/>
          <p:cNvGraphicFramePr/>
          <p:nvPr/>
        </p:nvGraphicFramePr>
        <p:xfrm>
          <a:off x="685629" y="1712697"/>
          <a:ext cx="10817695" cy="3313871"/>
        </p:xfrm>
        <a:graphic>
          <a:graphicData uri="http://schemas.openxmlformats.org/drawingml/2006/table">
            <a:tbl>
              <a:tblPr>
                <a:tableStyleId>{2D5ABB26-0587-4C30-8999-92F81FD0307C}</a:tableStyleId>
                <a:tblLayout type="fixed"/>
              </a:tblPr>
              <a:tblGrid>
                <a:gridCol w="3550895"/>
                <a:gridCol w="1809595"/>
                <a:gridCol w="3261943"/>
                <a:gridCol w="2195261"/>
              </a:tblGrid>
              <a:tr h="485654"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信息类型</a:t>
                      </a:r>
                      <a:endParaRPr/>
                    </a:p>
                  </a:txBody>
                  <a:tcPr marL="0" marR="0" marT="0" marB="0">
                    <a:solidFill>
                      <a:srgbClr val="1F5B4D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危险度</a:t>
                      </a:r>
                      <a:endParaRPr/>
                    </a:p>
                  </a:txBody>
                  <a:tcPr marL="0" marR="0" marT="0" marB="0">
                    <a:solidFill>
                      <a:srgbClr val="1F5B4D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核验渠道</a:t>
                      </a:r>
                      <a:endParaRPr/>
                    </a:p>
                  </a:txBody>
                  <a:tcPr marL="0" marR="0" marT="0" marB="0">
                    <a:solidFill>
                      <a:srgbClr val="1F5B4D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核验强度</a:t>
                      </a:r>
                      <a:endParaRPr/>
                    </a:p>
                  </a:txBody>
                  <a:tcPr marL="0" marR="0" marT="0" marB="0">
                    <a:solidFill>
                      <a:srgbClr val="1F5B4D"/>
                    </a:solidFill>
                  </a:tcPr>
                </a:tc>
              </a:tr>
              <a:tr h="466608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门票价格/优待政策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高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官方公众号/官网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当期必核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班次与运营时间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高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官方时刻表+电话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当期必核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预约/限流要求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高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官方预约平台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当期必核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小众点位推荐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高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地图定位+实地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双源确认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历史人文知识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中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权威出版物/馆方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抽查对照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文案/创意/结构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低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无需核验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放心使用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</a:tbl>
          </a:graphicData>
        </a:graphic>
      </p:graphicFrame>
      <p:cxnSp>
        <p:nvCxnSpPr>
          <p:cNvPr id="4" name="el-1789657654081-33"/>
          <p:cNvCxnSpPr/>
          <p:nvPr/>
        </p:nvCxnSpPr>
        <p:spPr>
          <a:xfrm>
            <a:off x="685629" y="531700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65407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57654083-38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幻觉防御</a:t>
            </a:r>
            <a:endParaRPr/>
          </a:p>
        </p:txBody>
      </p:sp>
      <p:sp>
        <p:nvSpPr>
          <p:cNvPr id="7" name="el-1789657654081-3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幻觉高危信息速查表</a:t>
            </a:r>
            <a:endParaRPr/>
          </a:p>
        </p:txBody>
      </p:sp>
      <p:sp>
        <p:nvSpPr>
          <p:cNvPr id="8" name="el-1789657654081-31"/>
          <p:cNvSpPr txBox="1"/>
          <p:nvPr/>
        </p:nvSpPr>
        <p:spPr>
          <a:xfrm>
            <a:off x="685629" y="5474131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建议把这张表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打印贴在工位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——前三类是行程类内容的命门，核验强度最高。</a:t>
            </a:r>
            <a:endParaRPr/>
          </a:p>
        </p:txBody>
      </p:sp>
      <p:sp>
        <p:nvSpPr>
          <p:cNvPr id="9" name="el-1789657654082-34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幻觉防御</a:t>
            </a:r>
            <a:endParaRPr/>
          </a:p>
        </p:txBody>
      </p:sp>
      <p:sp>
        <p:nvSpPr>
          <p:cNvPr id="10" name="el-1789657654082-35"/>
          <p:cNvSpPr txBox="1"/>
          <p:nvPr/>
        </p:nvSpPr>
        <p:spPr>
          <a:xfrm>
            <a:off x="4997441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关注生成式AI工具的应用挑战</a:t>
            </a:r>
            <a:endParaRPr/>
          </a:p>
        </p:txBody>
      </p:sp>
      <p:sp>
        <p:nvSpPr>
          <p:cNvPr id="11" name="el-1789657654082-36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18 / 40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654097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654099-11"/>
          <p:cNvCxnSpPr/>
          <p:nvPr/>
        </p:nvCxnSpPr>
        <p:spPr>
          <a:xfrm>
            <a:off x="4296189" y="1946299"/>
            <a:ext cx="914" cy="2789532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654099-12"/>
          <p:cNvCxnSpPr/>
          <p:nvPr/>
        </p:nvCxnSpPr>
        <p:spPr>
          <a:xfrm>
            <a:off x="7902137" y="1946299"/>
            <a:ext cx="914" cy="2789532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654096-6"/>
          <p:cNvCxnSpPr/>
          <p:nvPr/>
        </p:nvCxnSpPr>
        <p:spPr>
          <a:xfrm>
            <a:off x="685629" y="502627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65409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57654098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幻觉防御</a:t>
            </a:r>
            <a:endParaRPr/>
          </a:p>
        </p:txBody>
      </p:sp>
      <p:sp>
        <p:nvSpPr>
          <p:cNvPr id="8" name="el-1789657654094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幻觉防御三道防线</a:t>
            </a:r>
            <a:endParaRPr/>
          </a:p>
        </p:txBody>
      </p:sp>
      <p:sp>
        <p:nvSpPr>
          <p:cNvPr id="9" name="el-1789657654102-16"/>
          <p:cNvSpPr txBox="1"/>
          <p:nvPr/>
        </p:nvSpPr>
        <p:spPr>
          <a:xfrm>
            <a:off x="685629" y="2022479"/>
            <a:ext cx="3856054" cy="399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1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0" name="el-1789657654102-17"/>
          <p:cNvSpPr txBox="1"/>
          <p:nvPr/>
        </p:nvSpPr>
        <p:spPr>
          <a:xfrm>
            <a:off x="685629" y="2536701"/>
            <a:ext cx="3540093" cy="4475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4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事前</a:t>
            </a:r>
            <a:endParaRPr/>
          </a:p>
        </p:txBody>
      </p:sp>
      <p:sp>
        <p:nvSpPr>
          <p:cNvPr id="11" name="el-1789657654103-18"/>
          <p:cNvSpPr txBox="1"/>
          <p:nvPr/>
        </p:nvSpPr>
        <p:spPr>
          <a:xfrm>
            <a:off x="685629" y="3041400"/>
            <a:ext cx="3768065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16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PREVENT</a:t>
            </a:r>
            <a:endParaRPr/>
          </a:p>
        </p:txBody>
      </p:sp>
      <p:sp>
        <p:nvSpPr>
          <p:cNvPr id="12" name="el-1789657654103-19"/>
          <p:cNvSpPr txBox="1"/>
          <p:nvPr/>
        </p:nvSpPr>
        <p:spPr>
          <a:xfrm>
            <a:off x="685629" y="3384214"/>
            <a:ext cx="3466769" cy="3036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39">
                <a:solidFill>
                  <a:srgbClr val="1F5B4D"/>
                </a:solidFill>
                <a:latin typeface="SimSun"/>
                <a:ea typeface="SimSun"/>
                <a:cs typeface="SimSun"/>
              </a:rPr>
              <a:t>提示词设防</a:t>
            </a:r>
            <a:endParaRPr/>
          </a:p>
        </p:txBody>
      </p:sp>
      <p:sp>
        <p:nvSpPr>
          <p:cNvPr id="13" name="el-1789657654101-13"/>
          <p:cNvSpPr txBox="1"/>
          <p:nvPr/>
        </p:nvSpPr>
        <p:spPr>
          <a:xfrm>
            <a:off x="685629" y="3802168"/>
            <a:ext cx="3320121" cy="8574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提示词加约束：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"不确定的信息请标注；查不到就说查不到"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——从源头减少幻觉产出。</a:t>
            </a:r>
            <a:endParaRPr/>
          </a:p>
        </p:txBody>
      </p:sp>
      <p:sp>
        <p:nvSpPr>
          <p:cNvPr id="14" name="el-1789657654103-20"/>
          <p:cNvSpPr txBox="1"/>
          <p:nvPr/>
        </p:nvSpPr>
        <p:spPr>
          <a:xfrm>
            <a:off x="4586629" y="2022479"/>
            <a:ext cx="3846680" cy="399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1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15" name="el-1789657654103-21"/>
          <p:cNvSpPr txBox="1"/>
          <p:nvPr/>
        </p:nvSpPr>
        <p:spPr>
          <a:xfrm>
            <a:off x="4586629" y="2536701"/>
            <a:ext cx="3530719" cy="4475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4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事中</a:t>
            </a:r>
            <a:endParaRPr/>
          </a:p>
        </p:txBody>
      </p:sp>
      <p:sp>
        <p:nvSpPr>
          <p:cNvPr id="16" name="el-1789657654104-22"/>
          <p:cNvSpPr txBox="1"/>
          <p:nvPr/>
        </p:nvSpPr>
        <p:spPr>
          <a:xfrm>
            <a:off x="4586629" y="3041400"/>
            <a:ext cx="3709935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16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VERIFY</a:t>
            </a:r>
            <a:endParaRPr/>
          </a:p>
        </p:txBody>
      </p:sp>
      <p:sp>
        <p:nvSpPr>
          <p:cNvPr id="17" name="el-1789657654104-23"/>
          <p:cNvSpPr txBox="1"/>
          <p:nvPr/>
        </p:nvSpPr>
        <p:spPr>
          <a:xfrm>
            <a:off x="4586629" y="3384214"/>
            <a:ext cx="3457395" cy="3036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39">
                <a:solidFill>
                  <a:srgbClr val="1F5B4D"/>
                </a:solidFill>
                <a:latin typeface="SimSun"/>
                <a:ea typeface="SimSun"/>
                <a:cs typeface="SimSun"/>
              </a:rPr>
              <a:t>五步核验</a:t>
            </a:r>
            <a:endParaRPr/>
          </a:p>
        </p:txBody>
      </p:sp>
      <p:sp>
        <p:nvSpPr>
          <p:cNvPr id="18" name="el-1789657654101-14"/>
          <p:cNvSpPr txBox="1"/>
          <p:nvPr/>
        </p:nvSpPr>
        <p:spPr>
          <a:xfrm>
            <a:off x="4586629" y="3802168"/>
            <a:ext cx="3310747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按核验五步过事实点——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圈出、分级、找源、交叉、留痕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，流程化拦截。</a:t>
            </a:r>
            <a:endParaRPr/>
          </a:p>
        </p:txBody>
      </p:sp>
      <p:sp>
        <p:nvSpPr>
          <p:cNvPr id="19" name="el-1789657654104-24"/>
          <p:cNvSpPr txBox="1"/>
          <p:nvPr/>
        </p:nvSpPr>
        <p:spPr>
          <a:xfrm>
            <a:off x="8192577" y="2022479"/>
            <a:ext cx="3846531" cy="399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1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20" name="el-1789657654104-25"/>
          <p:cNvSpPr txBox="1"/>
          <p:nvPr/>
        </p:nvSpPr>
        <p:spPr>
          <a:xfrm>
            <a:off x="8192577" y="2536701"/>
            <a:ext cx="3530570" cy="4475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4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事后</a:t>
            </a:r>
            <a:endParaRPr/>
          </a:p>
        </p:txBody>
      </p:sp>
      <p:sp>
        <p:nvSpPr>
          <p:cNvPr id="21" name="el-1789657654104-26"/>
          <p:cNvSpPr txBox="1"/>
          <p:nvPr/>
        </p:nvSpPr>
        <p:spPr>
          <a:xfrm>
            <a:off x="8192577" y="3041400"/>
            <a:ext cx="3758542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16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CORRECT</a:t>
            </a:r>
            <a:endParaRPr/>
          </a:p>
        </p:txBody>
      </p:sp>
      <p:sp>
        <p:nvSpPr>
          <p:cNvPr id="22" name="el-1789657654105-27"/>
          <p:cNvSpPr txBox="1"/>
          <p:nvPr/>
        </p:nvSpPr>
        <p:spPr>
          <a:xfrm>
            <a:off x="8192577" y="3384214"/>
            <a:ext cx="3457246" cy="3036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39">
                <a:solidFill>
                  <a:srgbClr val="1F5B4D"/>
                </a:solidFill>
                <a:latin typeface="SimSun"/>
                <a:ea typeface="SimSun"/>
                <a:cs typeface="SimSun"/>
              </a:rPr>
              <a:t>更正机制</a:t>
            </a:r>
            <a:endParaRPr/>
          </a:p>
        </p:txBody>
      </p:sp>
      <p:sp>
        <p:nvSpPr>
          <p:cNvPr id="23" name="el-1789657654102-15"/>
          <p:cNvSpPr txBox="1"/>
          <p:nvPr/>
        </p:nvSpPr>
        <p:spPr>
          <a:xfrm>
            <a:off x="8192577" y="3802168"/>
            <a:ext cx="3310598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发现错误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立即更正并注明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——留核验日期、开纠错通道，把损失截断在最小。</a:t>
            </a:r>
            <a:endParaRPr/>
          </a:p>
        </p:txBody>
      </p:sp>
      <p:sp>
        <p:nvSpPr>
          <p:cNvPr id="24" name="el-1789657654098-10"/>
          <p:cNvSpPr txBox="1"/>
          <p:nvPr/>
        </p:nvSpPr>
        <p:spPr>
          <a:xfrm>
            <a:off x="685629" y="5231007"/>
            <a:ext cx="1017135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防线逻辑</a:t>
            </a:r>
            <a:endParaRPr/>
          </a:p>
        </p:txBody>
      </p:sp>
      <p:sp>
        <p:nvSpPr>
          <p:cNvPr id="25" name="el-1789657654098-8"/>
          <p:cNvSpPr txBox="1"/>
          <p:nvPr/>
        </p:nvSpPr>
        <p:spPr>
          <a:xfrm>
            <a:off x="1759899" y="5221484"/>
            <a:ext cx="7301944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事前减量、事中拦截、事后止损——</a:t>
            </a:r>
            <a:r>
              <a:rPr b="1" sz="149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三道防线全开，幻觉就从事故降级为可控成本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6" name="el-1789657654095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幻觉防御</a:t>
            </a:r>
            <a:endParaRPr/>
          </a:p>
        </p:txBody>
      </p:sp>
      <p:sp>
        <p:nvSpPr>
          <p:cNvPr id="27" name="el-1789657654095-4"/>
          <p:cNvSpPr txBox="1"/>
          <p:nvPr/>
        </p:nvSpPr>
        <p:spPr>
          <a:xfrm>
            <a:off x="4997441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关注生成式AI工具的应用挑战</a:t>
            </a:r>
            <a:endParaRPr/>
          </a:p>
        </p:txBody>
      </p:sp>
      <p:sp>
        <p:nvSpPr>
          <p:cNvPr id="28" name="el-1789657654095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19 / 40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654118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654119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654120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654120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654115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57654119-7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阶段小结</a:t>
            </a:r>
            <a:endParaRPr/>
          </a:p>
        </p:txBody>
      </p:sp>
      <p:sp>
        <p:nvSpPr>
          <p:cNvPr id="8" name="el-1789657654116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幻觉防御：四问四答</a:t>
            </a:r>
            <a:endParaRPr/>
          </a:p>
        </p:txBody>
      </p:sp>
      <p:sp>
        <p:nvSpPr>
          <p:cNvPr id="9" name="el-1789657654121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57654126-19"/>
          <p:cNvSpPr txBox="1"/>
          <p:nvPr/>
        </p:nvSpPr>
        <p:spPr>
          <a:xfrm>
            <a:off x="1618845" y="1698413"/>
            <a:ext cx="6832479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幻觉的三副面孔？</a:t>
            </a:r>
            <a:endParaRPr/>
          </a:p>
        </p:txBody>
      </p:sp>
      <p:sp>
        <p:nvSpPr>
          <p:cNvPr id="11" name="el-1789657654125-15"/>
          <p:cNvSpPr txBox="1"/>
          <p:nvPr/>
        </p:nvSpPr>
        <p:spPr>
          <a:xfrm>
            <a:off x="1618845" y="2117408"/>
            <a:ext cx="692103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无中生有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（编造）、</a:t>
            </a:r>
            <a:r>
              <a:rPr b="1" sz="149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张冠李戴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（错配）、</a:t>
            </a:r>
            <a:r>
              <a:rPr b="1" sz="149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过期作废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（旧信息）——第三种最常见。</a:t>
            </a:r>
            <a:endParaRPr/>
          </a:p>
        </p:txBody>
      </p:sp>
      <p:sp>
        <p:nvSpPr>
          <p:cNvPr id="12" name="el-1789657654121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57654127-20"/>
          <p:cNvSpPr txBox="1"/>
          <p:nvPr/>
        </p:nvSpPr>
        <p:spPr>
          <a:xfrm>
            <a:off x="1618845" y="2812559"/>
            <a:ext cx="6481035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哪里错得最多？</a:t>
            </a:r>
            <a:endParaRPr/>
          </a:p>
        </p:txBody>
      </p:sp>
      <p:sp>
        <p:nvSpPr>
          <p:cNvPr id="14" name="el-1789657654125-16"/>
          <p:cNvSpPr txBox="1"/>
          <p:nvPr/>
        </p:nvSpPr>
        <p:spPr>
          <a:xfrm>
            <a:off x="1618845" y="3231554"/>
            <a:ext cx="669148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价格、时刻、状态三类</a:t>
            </a:r>
            <a:r>
              <a:rPr b="1" sz="149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"会变的信息"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——恰是行程单的顶梁柱，当期必核。</a:t>
            </a:r>
            <a:endParaRPr/>
          </a:p>
        </p:txBody>
      </p:sp>
      <p:sp>
        <p:nvSpPr>
          <p:cNvPr id="15" name="el-1789657654121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57654127-21"/>
          <p:cNvSpPr txBox="1"/>
          <p:nvPr/>
        </p:nvSpPr>
        <p:spPr>
          <a:xfrm>
            <a:off x="1618845" y="3926706"/>
            <a:ext cx="7003886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核验五步法？</a:t>
            </a:r>
            <a:endParaRPr/>
          </a:p>
        </p:txBody>
      </p:sp>
      <p:sp>
        <p:nvSpPr>
          <p:cNvPr id="17" name="el-1789657654126-17"/>
          <p:cNvSpPr txBox="1"/>
          <p:nvPr/>
        </p:nvSpPr>
        <p:spPr>
          <a:xfrm>
            <a:off x="1618845" y="4345701"/>
            <a:ext cx="733622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圈出来→分主次→找源头→交叉验→留痕迹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——把"凭感觉信"变成"按流程放行"。</a:t>
            </a:r>
            <a:endParaRPr/>
          </a:p>
        </p:txBody>
      </p:sp>
      <p:sp>
        <p:nvSpPr>
          <p:cNvPr id="18" name="el-1789657654122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57654128-22"/>
          <p:cNvSpPr txBox="1"/>
          <p:nvPr/>
        </p:nvSpPr>
        <p:spPr>
          <a:xfrm>
            <a:off x="1618845" y="5040852"/>
            <a:ext cx="6907172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快速版与深度版怎么选？</a:t>
            </a:r>
            <a:endParaRPr/>
          </a:p>
        </p:txBody>
      </p:sp>
      <p:sp>
        <p:nvSpPr>
          <p:cNvPr id="20" name="el-1789657654126-18"/>
          <p:cNvSpPr txBox="1"/>
          <p:nvPr/>
        </p:nvSpPr>
        <p:spPr>
          <a:xfrm>
            <a:off x="1618845" y="5459847"/>
            <a:ext cx="693478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看</a:t>
            </a:r>
            <a:r>
              <a:rPr b="1" sz="149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错了损失多大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：日常内容两分钟快速版，收费内容/合同引用十五分钟深度版。</a:t>
            </a:r>
            <a:endParaRPr/>
          </a:p>
        </p:txBody>
      </p:sp>
      <p:sp>
        <p:nvSpPr>
          <p:cNvPr id="21" name="el-1789657654116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阶段小结</a:t>
            </a:r>
            <a:endParaRPr/>
          </a:p>
        </p:txBody>
      </p:sp>
      <p:sp>
        <p:nvSpPr>
          <p:cNvPr id="22" name="el-1789657654116-4"/>
          <p:cNvSpPr txBox="1"/>
          <p:nvPr/>
        </p:nvSpPr>
        <p:spPr>
          <a:xfrm>
            <a:off x="4997441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关注生成式AI工具的应用挑战</a:t>
            </a:r>
            <a:endParaRPr/>
          </a:p>
        </p:txBody>
      </p:sp>
      <p:sp>
        <p:nvSpPr>
          <p:cNvPr id="23" name="el-1789657654116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20 / 40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1F5B4D"/>
            </a:gs>
            <a:gs pos="58000">
              <a:srgbClr val="1F5B4D"/>
            </a:gs>
            <a:gs pos="100000">
              <a:srgbClr val="153F34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57654365-17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57654296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654291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57654294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6" name="el-1789657654294-5"/>
          <p:cNvSpPr txBox="1"/>
          <p:nvPr/>
        </p:nvSpPr>
        <p:spPr>
          <a:xfrm>
            <a:off x="837990" y="4128912"/>
            <a:ext cx="359955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THREE</a:t>
            </a:r>
            <a:endParaRPr/>
          </a:p>
        </p:txBody>
      </p:sp>
      <p:sp>
        <p:nvSpPr>
          <p:cNvPr id="7" name="el-1789657654294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数据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安全</a:t>
            </a:r>
            <a:endParaRPr/>
          </a:p>
        </p:txBody>
      </p:sp>
      <p:sp>
        <p:nvSpPr>
          <p:cNvPr id="8" name="el-1789657654295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DATA SECURITY</a:t>
            </a:r>
            <a:endParaRPr/>
          </a:p>
        </p:txBody>
      </p:sp>
      <p:sp>
        <p:nvSpPr>
          <p:cNvPr id="9" name="el-1789657654296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泄露代价</a:t>
            </a:r>
            <a:endParaRPr/>
          </a:p>
        </p:txBody>
      </p:sp>
      <p:sp>
        <p:nvSpPr>
          <p:cNvPr id="10" name="el-1789657654297-10"/>
          <p:cNvSpPr txBox="1"/>
          <p:nvPr/>
        </p:nvSpPr>
        <p:spPr>
          <a:xfrm>
            <a:off x="569467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脱敏四法</a:t>
            </a:r>
            <a:endParaRPr/>
          </a:p>
        </p:txBody>
      </p:sp>
      <p:sp>
        <p:nvSpPr>
          <p:cNvPr id="11" name="el-1789657654297-11"/>
          <p:cNvSpPr txBox="1"/>
          <p:nvPr/>
        </p:nvSpPr>
        <p:spPr>
          <a:xfrm>
            <a:off x="7123216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分级策略</a:t>
            </a:r>
            <a:endParaRPr/>
          </a:p>
        </p:txBody>
      </p:sp>
      <p:sp>
        <p:nvSpPr>
          <p:cNvPr id="12" name="el-1789657654298-12"/>
          <p:cNvSpPr txBox="1"/>
          <p:nvPr/>
        </p:nvSpPr>
        <p:spPr>
          <a:xfrm>
            <a:off x="8551758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安全守则</a:t>
            </a:r>
            <a:endParaRPr/>
          </a:p>
        </p:txBody>
      </p:sp>
      <p:sp>
        <p:nvSpPr>
          <p:cNvPr id="13" name="el-1789657654292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模块二 项目四</a:t>
            </a:r>
            <a:endParaRPr/>
          </a:p>
        </p:txBody>
      </p:sp>
      <p:sp>
        <p:nvSpPr>
          <p:cNvPr id="14" name="el-1789657654292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21 / 40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654313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654312-6"/>
          <p:cNvCxnSpPr/>
          <p:nvPr/>
        </p:nvCxnSpPr>
        <p:spPr>
          <a:xfrm>
            <a:off x="5251724" y="1737545"/>
            <a:ext cx="914" cy="398789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57654320-21"/>
          <p:cNvSpPr/>
          <p:nvPr/>
        </p:nvSpPr>
        <p:spPr>
          <a:xfrm>
            <a:off x="5923069" y="2375560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F5B4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9657654315-13"/>
          <p:cNvCxnSpPr/>
          <p:nvPr/>
        </p:nvCxnSpPr>
        <p:spPr>
          <a:xfrm>
            <a:off x="5923069" y="3084995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57654321-23"/>
          <p:cNvSpPr/>
          <p:nvPr/>
        </p:nvSpPr>
        <p:spPr>
          <a:xfrm>
            <a:off x="5923069" y="3232596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F5B4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" name="el-1789657654315-14"/>
          <p:cNvCxnSpPr/>
          <p:nvPr/>
        </p:nvCxnSpPr>
        <p:spPr>
          <a:xfrm>
            <a:off x="5923069" y="3942031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57654321-25"/>
          <p:cNvSpPr/>
          <p:nvPr/>
        </p:nvSpPr>
        <p:spPr>
          <a:xfrm>
            <a:off x="5923069" y="4089632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F5B4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9" name="el-1789657654314-12"/>
          <p:cNvCxnSpPr/>
          <p:nvPr/>
        </p:nvCxnSpPr>
        <p:spPr>
          <a:xfrm>
            <a:off x="5923069" y="4989519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8965765430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-1789657654314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数据安全</a:t>
            </a:r>
            <a:endParaRPr/>
          </a:p>
        </p:txBody>
      </p:sp>
      <p:sp>
        <p:nvSpPr>
          <p:cNvPr id="12" name="el-1789657654310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数据泄露：看不见的账单</a:t>
            </a:r>
            <a:endParaRPr/>
          </a:p>
        </p:txBody>
      </p:sp>
      <p:sp>
        <p:nvSpPr>
          <p:cNvPr id="13" name="el-1789657654317-15"/>
          <p:cNvSpPr txBox="1"/>
          <p:nvPr/>
        </p:nvSpPr>
        <p:spPr>
          <a:xfrm>
            <a:off x="685629" y="2693526"/>
            <a:ext cx="243225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随手一贴的"便利"</a:t>
            </a:r>
            <a:r>
              <a:rPr sz="1200" spc="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 </a:t>
            </a:r>
            <a:r>
              <a:rPr b="1" strike="sngStrike" sz="2090" spc="90">
                <a:solidFill>
                  <a:srgbClr val="4A574E"/>
                </a:solidFill>
                <a:latin typeface="Georgia"/>
                <a:ea typeface="Georgia"/>
                <a:cs typeface="Georgia"/>
              </a:rPr>
              <a:t>0元</a:t>
            </a:r>
            <a:endParaRPr/>
          </a:p>
        </p:txBody>
      </p:sp>
      <p:sp>
        <p:nvSpPr>
          <p:cNvPr id="14" name="el-1789657654319-19"/>
          <p:cNvSpPr txBox="1"/>
          <p:nvPr/>
        </p:nvSpPr>
        <p:spPr>
          <a:xfrm>
            <a:off x="685629" y="3169657"/>
            <a:ext cx="2159879" cy="79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6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天价</a:t>
            </a:r>
            <a:endParaRPr/>
          </a:p>
        </p:txBody>
      </p:sp>
      <p:sp>
        <p:nvSpPr>
          <p:cNvPr id="15" name="el-1789657654314-10"/>
          <p:cNvSpPr txBox="1"/>
          <p:nvPr/>
        </p:nvSpPr>
        <p:spPr>
          <a:xfrm>
            <a:off x="685629" y="4160010"/>
            <a:ext cx="3970932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一次客人信息泄露的代价：赔偿、处罚、品牌信任三连击</a:t>
            </a:r>
            <a:endParaRPr/>
          </a:p>
        </p:txBody>
      </p:sp>
      <p:sp>
        <p:nvSpPr>
          <p:cNvPr id="16" name="el-1789657654314-11"/>
          <p:cNvSpPr txBox="1"/>
          <p:nvPr/>
        </p:nvSpPr>
        <p:spPr>
          <a:xfrm>
            <a:off x="5923069" y="1737545"/>
            <a:ext cx="572690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231">
                <a:solidFill>
                  <a:srgbClr val="1F5B4D"/>
                </a:solidFill>
                <a:latin typeface="SimHei"/>
                <a:ea typeface="SimHei"/>
                <a:cs typeface="SimHei"/>
              </a:rPr>
              <a:t>便利的真正价格</a:t>
            </a:r>
            <a:endParaRPr/>
          </a:p>
        </p:txBody>
      </p:sp>
      <p:sp>
        <p:nvSpPr>
          <p:cNvPr id="17" name="el-1789657654319-20"/>
          <p:cNvSpPr txBox="1"/>
          <p:nvPr/>
        </p:nvSpPr>
        <p:spPr>
          <a:xfrm>
            <a:off x="5923069" y="2404128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代价①</a:t>
            </a:r>
            <a:endParaRPr/>
          </a:p>
        </p:txBody>
      </p:sp>
      <p:sp>
        <p:nvSpPr>
          <p:cNvPr id="18" name="el-1789657654317-16"/>
          <p:cNvSpPr txBox="1"/>
          <p:nvPr/>
        </p:nvSpPr>
        <p:spPr>
          <a:xfrm>
            <a:off x="6951512" y="2375560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法律责任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《个人信息保护法》下，泄露客人身份信息可面临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整改、罚款乃至诉讼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——"我不知道"不是抗辩理由。</a:t>
            </a:r>
            <a:endParaRPr/>
          </a:p>
        </p:txBody>
      </p:sp>
      <p:sp>
        <p:nvSpPr>
          <p:cNvPr id="19" name="el-1789657654320-22"/>
          <p:cNvSpPr txBox="1"/>
          <p:nvPr/>
        </p:nvSpPr>
        <p:spPr>
          <a:xfrm>
            <a:off x="5923069" y="3261164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代价②</a:t>
            </a:r>
            <a:endParaRPr/>
          </a:p>
        </p:txBody>
      </p:sp>
      <p:sp>
        <p:nvSpPr>
          <p:cNvPr id="20" name="el-1789657654318-17"/>
          <p:cNvSpPr txBox="1"/>
          <p:nvPr/>
        </p:nvSpPr>
        <p:spPr>
          <a:xfrm>
            <a:off x="6951512" y="3232596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客户流失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游客发现信息被随意处理，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用脚投票且不再回头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——旅游消费高度依赖信任。</a:t>
            </a:r>
            <a:endParaRPr/>
          </a:p>
        </p:txBody>
      </p:sp>
      <p:sp>
        <p:nvSpPr>
          <p:cNvPr id="21" name="el-1789657654321-24"/>
          <p:cNvSpPr txBox="1"/>
          <p:nvPr/>
        </p:nvSpPr>
        <p:spPr>
          <a:xfrm>
            <a:off x="5923069" y="4118200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代价③</a:t>
            </a:r>
            <a:endParaRPr/>
          </a:p>
        </p:txBody>
      </p:sp>
      <p:sp>
        <p:nvSpPr>
          <p:cNvPr id="22" name="el-1789657654319-18"/>
          <p:cNvSpPr txBox="1"/>
          <p:nvPr/>
        </p:nvSpPr>
        <p:spPr>
          <a:xfrm>
            <a:off x="6951512" y="4089632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平台处罚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OTA与内容平台对数据违规商家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降权、下架、清退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——线上生意的根基动摇。</a:t>
            </a:r>
            <a:endParaRPr/>
          </a:p>
        </p:txBody>
      </p:sp>
      <p:sp>
        <p:nvSpPr>
          <p:cNvPr id="23" name="el-1789657654314-8"/>
          <p:cNvSpPr txBox="1"/>
          <p:nvPr/>
        </p:nvSpPr>
        <p:spPr>
          <a:xfrm>
            <a:off x="5923069" y="5146642"/>
            <a:ext cx="5580255" cy="5787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认知纠偏：把资料贴进AI对话框＝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把资料交给一家陌生公司的服务器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——这不是操作习惯问题，是数据出境问题。</a:t>
            </a:r>
            <a:endParaRPr/>
          </a:p>
        </p:txBody>
      </p:sp>
      <p:sp>
        <p:nvSpPr>
          <p:cNvPr id="24" name="el-1789657654310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数据安全</a:t>
            </a:r>
            <a:endParaRPr/>
          </a:p>
        </p:txBody>
      </p:sp>
      <p:sp>
        <p:nvSpPr>
          <p:cNvPr id="25" name="el-1789657654311-4"/>
          <p:cNvSpPr txBox="1"/>
          <p:nvPr/>
        </p:nvSpPr>
        <p:spPr>
          <a:xfrm>
            <a:off x="4997441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关注生成式AI工具的应用挑战</a:t>
            </a:r>
            <a:endParaRPr/>
          </a:p>
        </p:txBody>
      </p:sp>
      <p:sp>
        <p:nvSpPr>
          <p:cNvPr id="26" name="el-1789657654311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22 / 40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654334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654335-10"/>
          <p:cNvCxnSpPr/>
          <p:nvPr/>
        </p:nvCxnSpPr>
        <p:spPr>
          <a:xfrm>
            <a:off x="6099237" y="2628505"/>
            <a:ext cx="914" cy="146335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654331-4"/>
          <p:cNvCxnSpPr/>
          <p:nvPr/>
        </p:nvCxnSpPr>
        <p:spPr>
          <a:xfrm>
            <a:off x="685629" y="438230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65432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57654334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数据安全</a:t>
            </a:r>
            <a:endParaRPr/>
          </a:p>
        </p:txBody>
      </p:sp>
      <p:sp>
        <p:nvSpPr>
          <p:cNvPr id="7" name="el-1789657654331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两类敏感信息：分开对待</a:t>
            </a:r>
            <a:endParaRPr/>
          </a:p>
        </p:txBody>
      </p:sp>
      <p:sp>
        <p:nvSpPr>
          <p:cNvPr id="8" name="el-1789657654336-13"/>
          <p:cNvSpPr txBox="1"/>
          <p:nvPr/>
        </p:nvSpPr>
        <p:spPr>
          <a:xfrm>
            <a:off x="685629" y="2628505"/>
            <a:ext cx="5143166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1F5B4D"/>
                </a:solidFill>
                <a:latin typeface="SimHei"/>
                <a:ea typeface="SimHei"/>
                <a:cs typeface="SimHei"/>
              </a:rPr>
              <a:t>客人个人信息</a:t>
            </a:r>
            <a:endParaRPr/>
          </a:p>
        </p:txBody>
      </p:sp>
      <p:sp>
        <p:nvSpPr>
          <p:cNvPr id="9" name="el-1789657654336-14"/>
          <p:cNvSpPr txBox="1"/>
          <p:nvPr/>
        </p:nvSpPr>
        <p:spPr>
          <a:xfrm>
            <a:off x="685629" y="3066545"/>
            <a:ext cx="5143166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红线信息</a:t>
            </a:r>
            <a:endParaRPr/>
          </a:p>
        </p:txBody>
      </p:sp>
      <p:sp>
        <p:nvSpPr>
          <p:cNvPr id="10" name="el-1789657654336-11"/>
          <p:cNvSpPr txBox="1"/>
          <p:nvPr/>
        </p:nvSpPr>
        <p:spPr>
          <a:xfrm>
            <a:off x="685629" y="3520209"/>
            <a:ext cx="4989852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身份证号、护照、手机号、住址、行程轨迹——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法律明令保护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：脱敏是底线，不上传公有工具是纪律。</a:t>
            </a:r>
            <a:endParaRPr/>
          </a:p>
        </p:txBody>
      </p:sp>
      <p:sp>
        <p:nvSpPr>
          <p:cNvPr id="11" name="el-1789657654337-15"/>
          <p:cNvSpPr txBox="1"/>
          <p:nvPr/>
        </p:nvSpPr>
        <p:spPr>
          <a:xfrm>
            <a:off x="6522994" y="2628505"/>
            <a:ext cx="513364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企业商业信息</a:t>
            </a:r>
            <a:endParaRPr/>
          </a:p>
        </p:txBody>
      </p:sp>
      <p:sp>
        <p:nvSpPr>
          <p:cNvPr id="12" name="el-1789657654337-16"/>
          <p:cNvSpPr txBox="1"/>
          <p:nvPr/>
        </p:nvSpPr>
        <p:spPr>
          <a:xfrm>
            <a:off x="6522994" y="3066545"/>
            <a:ext cx="5133644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高危信息</a:t>
            </a:r>
            <a:endParaRPr/>
          </a:p>
        </p:txBody>
      </p:sp>
      <p:sp>
        <p:nvSpPr>
          <p:cNvPr id="13" name="el-1789657654336-12"/>
          <p:cNvSpPr txBox="1"/>
          <p:nvPr/>
        </p:nvSpPr>
        <p:spPr>
          <a:xfrm>
            <a:off x="6522994" y="3520209"/>
            <a:ext cx="4980330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未发布方案、报价体系、客户名单、内部数据——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合同与竞争法保护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：先关"数据训练"开关，再谈使用。</a:t>
            </a:r>
            <a:endParaRPr/>
          </a:p>
        </p:txBody>
      </p:sp>
      <p:sp>
        <p:nvSpPr>
          <p:cNvPr id="14" name="el-1789657654331-2"/>
          <p:cNvSpPr txBox="1"/>
          <p:nvPr/>
        </p:nvSpPr>
        <p:spPr>
          <a:xfrm>
            <a:off x="685629" y="4558472"/>
            <a:ext cx="1131668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共同原则：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先问"这条信息泄露了会怎样"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——答案严重的，脱敏或干脆不给AI。</a:t>
            </a:r>
            <a:endParaRPr/>
          </a:p>
        </p:txBody>
      </p:sp>
      <p:sp>
        <p:nvSpPr>
          <p:cNvPr id="15" name="el-1789657654332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数据安全</a:t>
            </a:r>
            <a:endParaRPr/>
          </a:p>
        </p:txBody>
      </p:sp>
      <p:sp>
        <p:nvSpPr>
          <p:cNvPr id="16" name="el-1789657654332-6"/>
          <p:cNvSpPr txBox="1"/>
          <p:nvPr/>
        </p:nvSpPr>
        <p:spPr>
          <a:xfrm>
            <a:off x="4997441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关注生成式AI工具的应用挑战</a:t>
            </a:r>
            <a:endParaRPr/>
          </a:p>
        </p:txBody>
      </p:sp>
      <p:sp>
        <p:nvSpPr>
          <p:cNvPr id="17" name="el-1789657654332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23 / 40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654498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654497-6"/>
          <p:cNvCxnSpPr/>
          <p:nvPr/>
        </p:nvCxnSpPr>
        <p:spPr>
          <a:xfrm>
            <a:off x="3823331" y="1812387"/>
            <a:ext cx="914" cy="3838211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57654499-11"/>
          <p:cNvSpPr/>
          <p:nvPr/>
        </p:nvSpPr>
        <p:spPr>
          <a:xfrm>
            <a:off x="685629" y="2461413"/>
            <a:ext cx="1281834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F5B4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9657654501-14"/>
          <p:cNvCxnSpPr/>
          <p:nvPr/>
        </p:nvCxnSpPr>
        <p:spPr>
          <a:xfrm>
            <a:off x="4399450" y="2769559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654501-15"/>
          <p:cNvCxnSpPr/>
          <p:nvPr/>
        </p:nvCxnSpPr>
        <p:spPr>
          <a:xfrm>
            <a:off x="4399450" y="3731492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57654501-16"/>
          <p:cNvCxnSpPr/>
          <p:nvPr/>
        </p:nvCxnSpPr>
        <p:spPr>
          <a:xfrm>
            <a:off x="4399450" y="4693425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5765449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57654499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数据安全</a:t>
            </a:r>
            <a:endParaRPr/>
          </a:p>
        </p:txBody>
      </p:sp>
      <p:sp>
        <p:nvSpPr>
          <p:cNvPr id="10" name="el-1789657654495-2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脱敏四法：给信息"打码"</a:t>
            </a:r>
            <a:endParaRPr/>
          </a:p>
        </p:txBody>
      </p:sp>
      <p:sp>
        <p:nvSpPr>
          <p:cNvPr id="11" name="el-1789657654499-10"/>
          <p:cNvSpPr txBox="1"/>
          <p:nvPr/>
        </p:nvSpPr>
        <p:spPr>
          <a:xfrm>
            <a:off x="837990" y="2499503"/>
            <a:ext cx="124945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脱敏工具箱</a:t>
            </a:r>
            <a:endParaRPr/>
          </a:p>
        </p:txBody>
      </p:sp>
      <p:sp>
        <p:nvSpPr>
          <p:cNvPr id="12" name="el-1789657654499-12"/>
          <p:cNvSpPr txBox="1"/>
          <p:nvPr/>
        </p:nvSpPr>
        <p:spPr>
          <a:xfrm>
            <a:off x="685629" y="2937544"/>
            <a:ext cx="2904399" cy="49517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四个动作</a:t>
            </a:r>
            <a:endParaRPr/>
          </a:p>
        </p:txBody>
      </p:sp>
      <p:sp>
        <p:nvSpPr>
          <p:cNvPr id="13" name="el-1789657654499-8"/>
          <p:cNvSpPr txBox="1"/>
          <p:nvPr/>
        </p:nvSpPr>
        <p:spPr>
          <a:xfrm>
            <a:off x="685629" y="3585082"/>
            <a:ext cx="2637765" cy="94809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脱敏不是删除信息，是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保留结构与去掉身份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——AI照样能干活。</a:t>
            </a:r>
            <a:endParaRPr/>
          </a:p>
        </p:txBody>
      </p:sp>
      <p:sp>
        <p:nvSpPr>
          <p:cNvPr id="14" name="el-1789657654500-13"/>
          <p:cNvSpPr txBox="1"/>
          <p:nvPr/>
        </p:nvSpPr>
        <p:spPr>
          <a:xfrm>
            <a:off x="685629" y="4685539"/>
            <a:ext cx="2771082" cy="31603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四个动作覆盖日常九成场景。</a:t>
            </a:r>
            <a:endParaRPr/>
          </a:p>
        </p:txBody>
      </p:sp>
      <p:sp>
        <p:nvSpPr>
          <p:cNvPr id="15" name="el-1789657654502-17"/>
          <p:cNvSpPr txBox="1"/>
          <p:nvPr/>
        </p:nvSpPr>
        <p:spPr>
          <a:xfrm>
            <a:off x="4399450" y="2002839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01</a:t>
            </a:r>
            <a:endParaRPr/>
          </a:p>
        </p:txBody>
      </p:sp>
      <p:sp>
        <p:nvSpPr>
          <p:cNvPr id="16" name="el-1789657654506-25"/>
          <p:cNvSpPr txBox="1"/>
          <p:nvPr/>
        </p:nvSpPr>
        <p:spPr>
          <a:xfrm>
            <a:off x="5218395" y="1964749"/>
            <a:ext cx="537590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代称替换</a:t>
            </a:r>
            <a:endParaRPr/>
          </a:p>
        </p:txBody>
      </p:sp>
      <p:sp>
        <p:nvSpPr>
          <p:cNvPr id="17" name="el-1789657654505-21"/>
          <p:cNvSpPr txBox="1"/>
          <p:nvPr/>
        </p:nvSpPr>
        <p:spPr>
          <a:xfrm>
            <a:off x="5218395" y="2326608"/>
            <a:ext cx="5703293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姓名→"张先生"，公司名→"某地接社"——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身份剥离，任务照跑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8" name="el-1789657654502-18"/>
          <p:cNvSpPr txBox="1"/>
          <p:nvPr/>
        </p:nvSpPr>
        <p:spPr>
          <a:xfrm>
            <a:off x="4399450" y="2964772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02</a:t>
            </a:r>
            <a:endParaRPr/>
          </a:p>
        </p:txBody>
      </p:sp>
      <p:sp>
        <p:nvSpPr>
          <p:cNvPr id="19" name="el-1789657654506-26"/>
          <p:cNvSpPr txBox="1"/>
          <p:nvPr/>
        </p:nvSpPr>
        <p:spPr>
          <a:xfrm>
            <a:off x="5218395" y="2926682"/>
            <a:ext cx="460561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数字打码</a:t>
            </a:r>
            <a:endParaRPr/>
          </a:p>
        </p:txBody>
      </p:sp>
      <p:sp>
        <p:nvSpPr>
          <p:cNvPr id="20" name="el-1789657654505-22"/>
          <p:cNvSpPr txBox="1"/>
          <p:nvPr/>
        </p:nvSpPr>
        <p:spPr>
          <a:xfrm>
            <a:off x="5218395" y="3288541"/>
            <a:ext cx="5222490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手机号138****、证件前3后4——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保留格式，抹掉实体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1" name="el-1789657654503-19"/>
          <p:cNvSpPr txBox="1"/>
          <p:nvPr/>
        </p:nvSpPr>
        <p:spPr>
          <a:xfrm>
            <a:off x="4399450" y="3926706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03</a:t>
            </a:r>
            <a:endParaRPr/>
          </a:p>
        </p:txBody>
      </p:sp>
      <p:sp>
        <p:nvSpPr>
          <p:cNvPr id="22" name="el-1789657654507-27"/>
          <p:cNvSpPr txBox="1"/>
          <p:nvPr/>
        </p:nvSpPr>
        <p:spPr>
          <a:xfrm>
            <a:off x="5218395" y="3888615"/>
            <a:ext cx="540491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结构抽象</a:t>
            </a:r>
            <a:endParaRPr/>
          </a:p>
        </p:txBody>
      </p:sp>
      <p:sp>
        <p:nvSpPr>
          <p:cNvPr id="23" name="el-1789657654506-23"/>
          <p:cNvSpPr txBox="1"/>
          <p:nvPr/>
        </p:nvSpPr>
        <p:spPr>
          <a:xfrm>
            <a:off x="5218395" y="4250475"/>
            <a:ext cx="5732307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真实行程→"3晚4天、两城联游"——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留框架细节，去可识别信息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4" name="el-1789657654503-20"/>
          <p:cNvSpPr txBox="1"/>
          <p:nvPr/>
        </p:nvSpPr>
        <p:spPr>
          <a:xfrm>
            <a:off x="4399450" y="4888639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04</a:t>
            </a:r>
            <a:endParaRPr/>
          </a:p>
        </p:txBody>
      </p:sp>
      <p:sp>
        <p:nvSpPr>
          <p:cNvPr id="25" name="el-1789657654507-28"/>
          <p:cNvSpPr txBox="1"/>
          <p:nvPr/>
        </p:nvSpPr>
        <p:spPr>
          <a:xfrm>
            <a:off x="5218395" y="4850548"/>
            <a:ext cx="430847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分段投喂</a:t>
            </a:r>
            <a:endParaRPr/>
          </a:p>
        </p:txBody>
      </p:sp>
      <p:sp>
        <p:nvSpPr>
          <p:cNvPr id="26" name="el-1789657654506-24"/>
          <p:cNvSpPr txBox="1"/>
          <p:nvPr/>
        </p:nvSpPr>
        <p:spPr>
          <a:xfrm>
            <a:off x="5218395" y="5212408"/>
            <a:ext cx="4404277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大文档拆块、敏感段人工处理——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敏感的不过机器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7" name="el-1789657654496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数据安全</a:t>
            </a:r>
            <a:endParaRPr/>
          </a:p>
        </p:txBody>
      </p:sp>
      <p:sp>
        <p:nvSpPr>
          <p:cNvPr id="28" name="el-1789657654496-4"/>
          <p:cNvSpPr txBox="1"/>
          <p:nvPr/>
        </p:nvSpPr>
        <p:spPr>
          <a:xfrm>
            <a:off x="4997441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关注生成式AI工具的应用挑战</a:t>
            </a:r>
            <a:endParaRPr/>
          </a:p>
        </p:txBody>
      </p:sp>
      <p:sp>
        <p:nvSpPr>
          <p:cNvPr id="29" name="el-1789657654496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24 / 40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654520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57654524-15"/>
          <p:cNvSpPr/>
          <p:nvPr/>
        </p:nvSpPr>
        <p:spPr>
          <a:xfrm>
            <a:off x="7408597" y="2237631"/>
            <a:ext cx="4094726" cy="22128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5765451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57654522-11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数据安全</a:t>
            </a:r>
            <a:endParaRPr/>
          </a:p>
        </p:txBody>
      </p:sp>
      <p:sp>
        <p:nvSpPr>
          <p:cNvPr id="6" name="el-1789657654517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分级使用：什么数据用哪个工具</a:t>
            </a:r>
            <a:endParaRPr/>
          </a:p>
        </p:txBody>
      </p:sp>
      <p:sp>
        <p:nvSpPr>
          <p:cNvPr id="7" name="el-1789657654522-12"/>
          <p:cNvSpPr txBox="1"/>
          <p:nvPr/>
        </p:nvSpPr>
        <p:spPr>
          <a:xfrm>
            <a:off x="685629" y="2112052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公开数据</a:t>
            </a:r>
            <a:endParaRPr/>
          </a:p>
        </p:txBody>
      </p:sp>
      <p:sp>
        <p:nvSpPr>
          <p:cNvPr id="8" name="el-1789657654521-7"/>
          <p:cNvSpPr txBox="1"/>
          <p:nvPr/>
        </p:nvSpPr>
        <p:spPr>
          <a:xfrm>
            <a:off x="685629" y="2512002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已发布的宣传物料、公开攻略、行业报告——</a:t>
            </a:r>
            <a:r>
              <a:rPr b="1" sz="157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公有云工具放心用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，唯一动作：关闭数据训练开关。</a:t>
            </a:r>
            <a:endParaRPr/>
          </a:p>
        </p:txBody>
      </p:sp>
      <p:sp>
        <p:nvSpPr>
          <p:cNvPr id="9" name="el-1789657654523-13"/>
          <p:cNvSpPr txBox="1"/>
          <p:nvPr/>
        </p:nvSpPr>
        <p:spPr>
          <a:xfrm>
            <a:off x="685629" y="3191678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内部数据</a:t>
            </a:r>
            <a:endParaRPr/>
          </a:p>
        </p:txBody>
      </p:sp>
      <p:sp>
        <p:nvSpPr>
          <p:cNvPr id="10" name="el-1789657654521-8"/>
          <p:cNvSpPr txBox="1"/>
          <p:nvPr/>
        </p:nvSpPr>
        <p:spPr>
          <a:xfrm>
            <a:off x="685629" y="3591628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未发布方案、经营数据——</a:t>
            </a:r>
            <a:r>
              <a:rPr b="1" sz="157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企业版/私有化部署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优先；必须用公有工具时，脱敏后再上。</a:t>
            </a:r>
            <a:endParaRPr/>
          </a:p>
        </p:txBody>
      </p:sp>
      <p:sp>
        <p:nvSpPr>
          <p:cNvPr id="11" name="el-1789657654523-14"/>
          <p:cNvSpPr txBox="1"/>
          <p:nvPr/>
        </p:nvSpPr>
        <p:spPr>
          <a:xfrm>
            <a:off x="685629" y="4271305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红线数据</a:t>
            </a:r>
            <a:endParaRPr/>
          </a:p>
        </p:txBody>
      </p:sp>
      <p:sp>
        <p:nvSpPr>
          <p:cNvPr id="12" name="el-1789657654522-9"/>
          <p:cNvSpPr txBox="1"/>
          <p:nvPr/>
        </p:nvSpPr>
        <p:spPr>
          <a:xfrm>
            <a:off x="685629" y="4671255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客人身份信息、核心机密——</a:t>
            </a:r>
            <a:r>
              <a:rPr b="1" sz="157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不上任何AI工具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：相关任务由AI出框架，真实数据人工填充。</a:t>
            </a:r>
            <a:endParaRPr/>
          </a:p>
        </p:txBody>
      </p:sp>
      <p:sp>
        <p:nvSpPr>
          <p:cNvPr id="13" name="el-1789657654526-16"/>
          <p:cNvSpPr txBox="1"/>
          <p:nvPr/>
        </p:nvSpPr>
        <p:spPr>
          <a:xfrm>
            <a:off x="7675231" y="2466174"/>
            <a:ext cx="368144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16">
                <a:solidFill>
                  <a:srgbClr val="1F5B4D"/>
                </a:solidFill>
                <a:latin typeface="SimHei"/>
                <a:ea typeface="SimHei"/>
                <a:cs typeface="SimHei"/>
              </a:rPr>
              <a:t>分级口诀</a:t>
            </a:r>
            <a:endParaRPr/>
          </a:p>
        </p:txBody>
      </p:sp>
      <p:sp>
        <p:nvSpPr>
          <p:cNvPr id="14" name="el-1789657654526-17"/>
          <p:cNvSpPr txBox="1"/>
          <p:nvPr/>
        </p:nvSpPr>
        <p:spPr>
          <a:xfrm>
            <a:off x="7675231" y="2913737"/>
            <a:ext cx="1632117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公开的</a:t>
            </a:r>
            <a:r>
              <a:rPr b="1" sz="1420" spc="57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关开关</a:t>
            </a: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就用</a:t>
            </a:r>
            <a:endParaRPr/>
          </a:p>
        </p:txBody>
      </p:sp>
      <p:sp>
        <p:nvSpPr>
          <p:cNvPr id="15" name="el-1789657654526-18"/>
          <p:cNvSpPr txBox="1"/>
          <p:nvPr/>
        </p:nvSpPr>
        <p:spPr>
          <a:xfrm>
            <a:off x="7675231" y="3257444"/>
            <a:ext cx="1632117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内部的</a:t>
            </a:r>
            <a:r>
              <a:rPr b="1" sz="1420" spc="57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脱敏后</a:t>
            </a: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再用</a:t>
            </a:r>
            <a:endParaRPr/>
          </a:p>
        </p:txBody>
      </p:sp>
      <p:sp>
        <p:nvSpPr>
          <p:cNvPr id="16" name="el-1789657654527-19"/>
          <p:cNvSpPr txBox="1"/>
          <p:nvPr/>
        </p:nvSpPr>
        <p:spPr>
          <a:xfrm>
            <a:off x="7675231" y="3601151"/>
            <a:ext cx="1443897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红线的</a:t>
            </a:r>
            <a:r>
              <a:rPr b="1" sz="1420" spc="57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不过机器</a:t>
            </a:r>
            <a:endParaRPr/>
          </a:p>
        </p:txBody>
      </p:sp>
      <p:sp>
        <p:nvSpPr>
          <p:cNvPr id="17" name="el-1789657654527-20"/>
          <p:cNvSpPr txBox="1"/>
          <p:nvPr/>
        </p:nvSpPr>
        <p:spPr>
          <a:xfrm>
            <a:off x="7675231" y="3944858"/>
            <a:ext cx="2445331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——AI出框架，人填真数</a:t>
            </a:r>
            <a:endParaRPr/>
          </a:p>
        </p:txBody>
      </p:sp>
      <p:sp>
        <p:nvSpPr>
          <p:cNvPr id="18" name="el-1789657654522-10"/>
          <p:cNvSpPr txBox="1"/>
          <p:nvPr/>
        </p:nvSpPr>
        <p:spPr>
          <a:xfrm>
            <a:off x="7408597" y="4659947"/>
            <a:ext cx="4094726" cy="5654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11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分级不是束缚效率——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是让你在出事时能证明"已尽合理义务"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，这是职业安全的护身符。</a:t>
            </a:r>
            <a:endParaRPr/>
          </a:p>
        </p:txBody>
      </p:sp>
      <p:sp>
        <p:nvSpPr>
          <p:cNvPr id="19" name="el-1789657654517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数据安全</a:t>
            </a:r>
            <a:endParaRPr/>
          </a:p>
        </p:txBody>
      </p:sp>
      <p:sp>
        <p:nvSpPr>
          <p:cNvPr id="20" name="el-1789657654517-4"/>
          <p:cNvSpPr txBox="1"/>
          <p:nvPr/>
        </p:nvSpPr>
        <p:spPr>
          <a:xfrm>
            <a:off x="4997441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关注生成式AI工具的应用挑战</a:t>
            </a:r>
            <a:endParaRPr/>
          </a:p>
        </p:txBody>
      </p:sp>
      <p:sp>
        <p:nvSpPr>
          <p:cNvPr id="21" name="el-1789657654518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25 / 40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654537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57654538-10"/>
          <p:cNvSpPr/>
          <p:nvPr/>
        </p:nvSpPr>
        <p:spPr>
          <a:xfrm>
            <a:off x="685629" y="1812684"/>
            <a:ext cx="1938299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F5B4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57654544-20"/>
          <p:cNvCxnSpPr/>
          <p:nvPr/>
        </p:nvCxnSpPr>
        <p:spPr>
          <a:xfrm>
            <a:off x="685629" y="3326781"/>
            <a:ext cx="2808280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654545-21"/>
          <p:cNvCxnSpPr/>
          <p:nvPr/>
        </p:nvCxnSpPr>
        <p:spPr>
          <a:xfrm>
            <a:off x="3741496" y="3326781"/>
            <a:ext cx="2808429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654540-12"/>
          <p:cNvCxnSpPr/>
          <p:nvPr/>
        </p:nvCxnSpPr>
        <p:spPr>
          <a:xfrm>
            <a:off x="685629" y="4102874"/>
            <a:ext cx="5864296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57654537-6"/>
          <p:cNvCxnSpPr/>
          <p:nvPr/>
        </p:nvCxnSpPr>
        <p:spPr>
          <a:xfrm>
            <a:off x="7164134" y="1812684"/>
            <a:ext cx="914" cy="3837615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5765453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57654538-8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数据安全</a:t>
            </a:r>
            <a:endParaRPr/>
          </a:p>
        </p:txBody>
      </p:sp>
      <p:sp>
        <p:nvSpPr>
          <p:cNvPr id="10" name="el-1789657654535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脱敏实战：一份客诉分析的安全完成</a:t>
            </a:r>
            <a:endParaRPr/>
          </a:p>
        </p:txBody>
      </p:sp>
      <p:sp>
        <p:nvSpPr>
          <p:cNvPr id="11" name="el-1789657654538-9"/>
          <p:cNvSpPr txBox="1"/>
          <p:nvPr/>
        </p:nvSpPr>
        <p:spPr>
          <a:xfrm>
            <a:off x="837990" y="1850775"/>
            <a:ext cx="228987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CASE · 脱敏示范</a:t>
            </a:r>
            <a:endParaRPr/>
          </a:p>
        </p:txBody>
      </p:sp>
      <p:sp>
        <p:nvSpPr>
          <p:cNvPr id="12" name="el-1789657654538-11"/>
          <p:cNvSpPr txBox="1"/>
          <p:nvPr/>
        </p:nvSpPr>
        <p:spPr>
          <a:xfrm>
            <a:off x="685629" y="2288815"/>
            <a:ext cx="5864296" cy="8760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868"/>
              </a:lnSpc>
            </a:pPr>
            <a:r>
              <a:rPr b="1" sz="23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任务：让AI分析20条客诉找出共性问题（含客人姓名电话）</a:t>
            </a:r>
            <a:endParaRPr/>
          </a:p>
        </p:txBody>
      </p:sp>
      <p:sp>
        <p:nvSpPr>
          <p:cNvPr id="13" name="el-1789657654541-13"/>
          <p:cNvSpPr txBox="1"/>
          <p:nvPr/>
        </p:nvSpPr>
        <p:spPr>
          <a:xfrm>
            <a:off x="685629" y="3412484"/>
            <a:ext cx="2808280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危险做法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整表直接贴入对话框——客人信息进入第三方服务器</a:t>
            </a:r>
            <a:endParaRPr/>
          </a:p>
        </p:txBody>
      </p:sp>
      <p:sp>
        <p:nvSpPr>
          <p:cNvPr id="14" name="el-1789657654542-14"/>
          <p:cNvSpPr txBox="1"/>
          <p:nvPr/>
        </p:nvSpPr>
        <p:spPr>
          <a:xfrm>
            <a:off x="3741496" y="3412484"/>
            <a:ext cx="2808429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安全做法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三分钟脱敏后投喂——同样得到分析结论</a:t>
            </a:r>
            <a:endParaRPr/>
          </a:p>
        </p:txBody>
      </p:sp>
      <p:sp>
        <p:nvSpPr>
          <p:cNvPr id="15" name="el-1789657654546-25"/>
          <p:cNvSpPr txBox="1"/>
          <p:nvPr/>
        </p:nvSpPr>
        <p:spPr>
          <a:xfrm>
            <a:off x="7702162" y="2585207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1F5B4D"/>
                </a:solidFill>
                <a:latin typeface="SimHei"/>
                <a:ea typeface="SimHei"/>
                <a:cs typeface="SimHei"/>
              </a:rPr>
              <a:t>效果</a:t>
            </a:r>
            <a:endParaRPr/>
          </a:p>
        </p:txBody>
      </p:sp>
      <p:sp>
        <p:nvSpPr>
          <p:cNvPr id="16" name="el-1789657654544-18"/>
          <p:cNvSpPr txBox="1"/>
          <p:nvPr/>
        </p:nvSpPr>
        <p:spPr>
          <a:xfrm>
            <a:off x="7702162" y="2956589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脱敏花了3分钟，分析质量几乎无损——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安全与效率可以兼得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7" name="el-1789657654546-26"/>
          <p:cNvSpPr txBox="1"/>
          <p:nvPr/>
        </p:nvSpPr>
        <p:spPr>
          <a:xfrm>
            <a:off x="7702162" y="3874331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习惯</a:t>
            </a:r>
            <a:endParaRPr/>
          </a:p>
        </p:txBody>
      </p:sp>
      <p:sp>
        <p:nvSpPr>
          <p:cNvPr id="18" name="el-1789657654544-19"/>
          <p:cNvSpPr txBox="1"/>
          <p:nvPr/>
        </p:nvSpPr>
        <p:spPr>
          <a:xfrm>
            <a:off x="7702162" y="4245713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把脱敏做成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肌肉记忆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：见敏感信息，先想"这栏AI需要吗"——多数时候不需要。</a:t>
            </a:r>
            <a:endParaRPr/>
          </a:p>
        </p:txBody>
      </p:sp>
      <p:sp>
        <p:nvSpPr>
          <p:cNvPr id="19" name="el-1789657654535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数据安全</a:t>
            </a:r>
            <a:endParaRPr/>
          </a:p>
        </p:txBody>
      </p:sp>
      <p:sp>
        <p:nvSpPr>
          <p:cNvPr id="20" name="el-1789657654535-4"/>
          <p:cNvSpPr txBox="1"/>
          <p:nvPr/>
        </p:nvSpPr>
        <p:spPr>
          <a:xfrm>
            <a:off x="4997441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关注生成式AI工具的应用挑战</a:t>
            </a:r>
            <a:endParaRPr/>
          </a:p>
        </p:txBody>
      </p:sp>
      <p:sp>
        <p:nvSpPr>
          <p:cNvPr id="21" name="el-1789657654535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26 / 40</a:t>
            </a:r>
            <a:endParaRPr/>
          </a:p>
        </p:txBody>
      </p:sp>
      <p:sp>
        <p:nvSpPr>
          <p:cNvPr id="22" name="el-1789657654545-22"/>
          <p:cNvSpPr/>
          <p:nvPr/>
        </p:nvSpPr>
        <p:spPr>
          <a:xfrm>
            <a:off x="685629" y="436474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657654545-23"/>
          <p:cNvSpPr/>
          <p:nvPr/>
        </p:nvSpPr>
        <p:spPr>
          <a:xfrm>
            <a:off x="685629" y="5069420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657654545-24"/>
          <p:cNvSpPr/>
          <p:nvPr/>
        </p:nvSpPr>
        <p:spPr>
          <a:xfrm>
            <a:off x="685629" y="5469370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57654542-15"/>
          <p:cNvSpPr txBox="1"/>
          <p:nvPr/>
        </p:nvSpPr>
        <p:spPr>
          <a:xfrm>
            <a:off x="876081" y="4240952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第一步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：删姓名电话列，用"客1-客20"编号——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分析不需要知道是谁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6" name="el-1789657654543-16"/>
          <p:cNvSpPr txBox="1"/>
          <p:nvPr/>
        </p:nvSpPr>
        <p:spPr>
          <a:xfrm>
            <a:off x="876081" y="4945626"/>
            <a:ext cx="617282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第二步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：房号改"高级房01"，日期只留月份——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结构在，身份无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7" name="el-1789657654543-17"/>
          <p:cNvSpPr txBox="1"/>
          <p:nvPr/>
        </p:nvSpPr>
        <p:spPr>
          <a:xfrm>
            <a:off x="876081" y="5345576"/>
            <a:ext cx="598999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第三步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：投喂分析+人工回填核对——结论照样准，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风险归零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654705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57654704-6"/>
          <p:cNvSpPr/>
          <p:nvPr/>
        </p:nvSpPr>
        <p:spPr>
          <a:xfrm>
            <a:off x="7884728" y="1488915"/>
            <a:ext cx="3618595" cy="448515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5765470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57654706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数据安全</a:t>
            </a:r>
            <a:endParaRPr/>
          </a:p>
        </p:txBody>
      </p:sp>
      <p:sp>
        <p:nvSpPr>
          <p:cNvPr id="6" name="el-1789657654702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数据安全四条守则</a:t>
            </a:r>
            <a:endParaRPr/>
          </a:p>
        </p:txBody>
      </p:sp>
      <p:sp>
        <p:nvSpPr>
          <p:cNvPr id="7" name="el-1789657654707-11"/>
          <p:cNvSpPr txBox="1"/>
          <p:nvPr/>
        </p:nvSpPr>
        <p:spPr>
          <a:xfrm>
            <a:off x="8227543" y="2785330"/>
            <a:ext cx="305295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43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底线</a:t>
            </a:r>
            <a:endParaRPr/>
          </a:p>
        </p:txBody>
      </p:sp>
      <p:sp>
        <p:nvSpPr>
          <p:cNvPr id="8" name="el-1789657654707-12"/>
          <p:cNvSpPr txBox="1"/>
          <p:nvPr/>
        </p:nvSpPr>
        <p:spPr>
          <a:xfrm>
            <a:off x="8227543" y="3185280"/>
            <a:ext cx="3099612" cy="3332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一句话记牢</a:t>
            </a:r>
            <a:endParaRPr/>
          </a:p>
        </p:txBody>
      </p:sp>
      <p:sp>
        <p:nvSpPr>
          <p:cNvPr id="9" name="el-1789657654707-13"/>
          <p:cNvSpPr txBox="1"/>
          <p:nvPr/>
        </p:nvSpPr>
        <p:spPr>
          <a:xfrm>
            <a:off x="8227543" y="3651889"/>
            <a:ext cx="3175412" cy="3038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把资料贴给AI＝交给陌生服务器；</a:t>
            </a:r>
            <a:endParaRPr/>
          </a:p>
        </p:txBody>
      </p:sp>
      <p:sp>
        <p:nvSpPr>
          <p:cNvPr id="10" name="el-1789657654706-10"/>
          <p:cNvSpPr txBox="1"/>
          <p:nvPr/>
        </p:nvSpPr>
        <p:spPr>
          <a:xfrm>
            <a:off x="8227543" y="4069991"/>
            <a:ext cx="2932967" cy="6076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6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职业操守从输入框前的三秒犹豫开始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1" name="el-1789657654703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数据安全</a:t>
            </a:r>
            <a:endParaRPr/>
          </a:p>
        </p:txBody>
      </p:sp>
      <p:sp>
        <p:nvSpPr>
          <p:cNvPr id="12" name="el-1789657654703-4"/>
          <p:cNvSpPr txBox="1"/>
          <p:nvPr/>
        </p:nvSpPr>
        <p:spPr>
          <a:xfrm>
            <a:off x="4997441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关注生成式AI工具的应用挑战</a:t>
            </a:r>
            <a:endParaRPr/>
          </a:p>
        </p:txBody>
      </p:sp>
      <p:sp>
        <p:nvSpPr>
          <p:cNvPr id="13" name="el-1789657654703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27 / 40</a:t>
            </a:r>
            <a:endParaRPr/>
          </a:p>
        </p:txBody>
      </p:sp>
      <p:sp>
        <p:nvSpPr>
          <p:cNvPr id="14" name="el-1789657654704-7"/>
          <p:cNvSpPr/>
          <p:nvPr/>
        </p:nvSpPr>
        <p:spPr>
          <a:xfrm>
            <a:off x="685629" y="1584141"/>
            <a:ext cx="19045" cy="429470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F5B4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9657654708-14"/>
          <p:cNvSpPr/>
          <p:nvPr/>
        </p:nvSpPr>
        <p:spPr>
          <a:xfrm>
            <a:off x="628493" y="1679368"/>
            <a:ext cx="95226" cy="95226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6" name="el-1789657654709-15"/>
          <p:cNvCxnSpPr/>
          <p:nvPr/>
        </p:nvCxnSpPr>
        <p:spPr>
          <a:xfrm>
            <a:off x="933217" y="2607823"/>
            <a:ext cx="634206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el-1789657654709-16"/>
          <p:cNvSpPr/>
          <p:nvPr/>
        </p:nvSpPr>
        <p:spPr>
          <a:xfrm>
            <a:off x="628493" y="2803037"/>
            <a:ext cx="95226" cy="95226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8" name="el-1789657654709-17"/>
          <p:cNvCxnSpPr/>
          <p:nvPr/>
        </p:nvCxnSpPr>
        <p:spPr>
          <a:xfrm>
            <a:off x="933217" y="3731492"/>
            <a:ext cx="634206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el-1789657654709-18"/>
          <p:cNvSpPr/>
          <p:nvPr/>
        </p:nvSpPr>
        <p:spPr>
          <a:xfrm>
            <a:off x="628493" y="3926706"/>
            <a:ext cx="95226" cy="95226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0" name="el-1789657654709-19"/>
          <p:cNvCxnSpPr/>
          <p:nvPr/>
        </p:nvCxnSpPr>
        <p:spPr>
          <a:xfrm>
            <a:off x="933217" y="4855161"/>
            <a:ext cx="634206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el-1789657654709-20"/>
          <p:cNvSpPr/>
          <p:nvPr/>
        </p:nvSpPr>
        <p:spPr>
          <a:xfrm>
            <a:off x="628493" y="5050375"/>
            <a:ext cx="95226" cy="95226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657654712-25"/>
          <p:cNvSpPr txBox="1"/>
          <p:nvPr/>
        </p:nvSpPr>
        <p:spPr>
          <a:xfrm>
            <a:off x="1180805" y="1603187"/>
            <a:ext cx="6254456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5B4D"/>
                </a:solidFill>
                <a:latin typeface="Georgia"/>
                <a:ea typeface="Georgia"/>
                <a:cs typeface="Georgia"/>
              </a:rPr>
              <a:t>第一条</a:t>
            </a:r>
            <a:endParaRPr/>
          </a:p>
        </p:txBody>
      </p:sp>
      <p:sp>
        <p:nvSpPr>
          <p:cNvPr id="23" name="el-1789657654712-26"/>
          <p:cNvSpPr txBox="1"/>
          <p:nvPr/>
        </p:nvSpPr>
        <p:spPr>
          <a:xfrm>
            <a:off x="1180805" y="1879343"/>
            <a:ext cx="62344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输入前自问</a:t>
            </a:r>
            <a:endParaRPr/>
          </a:p>
        </p:txBody>
      </p:sp>
      <p:sp>
        <p:nvSpPr>
          <p:cNvPr id="24" name="el-1789657654711-21"/>
          <p:cNvSpPr txBox="1"/>
          <p:nvPr/>
        </p:nvSpPr>
        <p:spPr>
          <a:xfrm>
            <a:off x="1180805" y="2212634"/>
            <a:ext cx="632416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这条信息泄露了会怎样？——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答案严重的，脱敏或不给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5" name="el-1789657654713-27"/>
          <p:cNvSpPr txBox="1"/>
          <p:nvPr/>
        </p:nvSpPr>
        <p:spPr>
          <a:xfrm>
            <a:off x="1180805" y="2726856"/>
            <a:ext cx="6254456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5B4D"/>
                </a:solidFill>
                <a:latin typeface="Georgia"/>
                <a:ea typeface="Georgia"/>
                <a:cs typeface="Georgia"/>
              </a:rPr>
              <a:t>第二条</a:t>
            </a:r>
            <a:endParaRPr/>
          </a:p>
        </p:txBody>
      </p:sp>
      <p:sp>
        <p:nvSpPr>
          <p:cNvPr id="26" name="el-1789657654713-28"/>
          <p:cNvSpPr txBox="1"/>
          <p:nvPr/>
        </p:nvSpPr>
        <p:spPr>
          <a:xfrm>
            <a:off x="1180805" y="3003012"/>
            <a:ext cx="62344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关闭训练开关</a:t>
            </a:r>
            <a:endParaRPr/>
          </a:p>
        </p:txBody>
      </p:sp>
      <p:sp>
        <p:nvSpPr>
          <p:cNvPr id="27" name="el-1789657654711-22"/>
          <p:cNvSpPr txBox="1"/>
          <p:nvPr/>
        </p:nvSpPr>
        <p:spPr>
          <a:xfrm>
            <a:off x="1180805" y="3336303"/>
            <a:ext cx="632416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新工具第一件事：找到并关闭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"数据用于模型改进"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选项。</a:t>
            </a:r>
            <a:endParaRPr/>
          </a:p>
        </p:txBody>
      </p:sp>
      <p:sp>
        <p:nvSpPr>
          <p:cNvPr id="28" name="el-1789657654713-29"/>
          <p:cNvSpPr txBox="1"/>
          <p:nvPr/>
        </p:nvSpPr>
        <p:spPr>
          <a:xfrm>
            <a:off x="1180805" y="3850525"/>
            <a:ext cx="6254456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5B4D"/>
                </a:solidFill>
                <a:latin typeface="Georgia"/>
                <a:ea typeface="Georgia"/>
                <a:cs typeface="Georgia"/>
              </a:rPr>
              <a:t>第三条</a:t>
            </a:r>
            <a:endParaRPr/>
          </a:p>
        </p:txBody>
      </p:sp>
      <p:sp>
        <p:nvSpPr>
          <p:cNvPr id="29" name="el-1789657654713-30"/>
          <p:cNvSpPr txBox="1"/>
          <p:nvPr/>
        </p:nvSpPr>
        <p:spPr>
          <a:xfrm>
            <a:off x="1180805" y="4126681"/>
            <a:ext cx="62344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分级用工具</a:t>
            </a:r>
            <a:endParaRPr/>
          </a:p>
        </p:txBody>
      </p:sp>
      <p:sp>
        <p:nvSpPr>
          <p:cNvPr id="30" name="el-1789657654712-23"/>
          <p:cNvSpPr txBox="1"/>
          <p:nvPr/>
        </p:nvSpPr>
        <p:spPr>
          <a:xfrm>
            <a:off x="1180805" y="4459972"/>
            <a:ext cx="632416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公开随意、内部脱敏、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红线不过机器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——按数据敏感度选工具。</a:t>
            </a:r>
            <a:endParaRPr/>
          </a:p>
        </p:txBody>
      </p:sp>
      <p:sp>
        <p:nvSpPr>
          <p:cNvPr id="31" name="el-1789657654714-31"/>
          <p:cNvSpPr txBox="1"/>
          <p:nvPr/>
        </p:nvSpPr>
        <p:spPr>
          <a:xfrm>
            <a:off x="1180805" y="4974194"/>
            <a:ext cx="6254456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5B4D"/>
                </a:solidFill>
                <a:latin typeface="Georgia"/>
                <a:ea typeface="Georgia"/>
                <a:cs typeface="Georgia"/>
              </a:rPr>
              <a:t>第四条</a:t>
            </a:r>
            <a:endParaRPr/>
          </a:p>
        </p:txBody>
      </p:sp>
      <p:sp>
        <p:nvSpPr>
          <p:cNvPr id="32" name="el-1789657654714-32"/>
          <p:cNvSpPr txBox="1"/>
          <p:nvPr/>
        </p:nvSpPr>
        <p:spPr>
          <a:xfrm>
            <a:off x="1180805" y="5250350"/>
            <a:ext cx="62344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截图先扫一眼</a:t>
            </a:r>
            <a:endParaRPr/>
          </a:p>
        </p:txBody>
      </p:sp>
      <p:sp>
        <p:nvSpPr>
          <p:cNvPr id="33" name="el-1789657654712-24"/>
          <p:cNvSpPr txBox="1"/>
          <p:nvPr/>
        </p:nvSpPr>
        <p:spPr>
          <a:xfrm>
            <a:off x="1180805" y="5583641"/>
            <a:ext cx="643386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分享AI对话截图前，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检查有无客户与内部信息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——截图泄露最高频。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654729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654728-8"/>
          <p:cNvCxnSpPr/>
          <p:nvPr/>
        </p:nvCxnSpPr>
        <p:spPr>
          <a:xfrm>
            <a:off x="704674" y="2136007"/>
            <a:ext cx="914" cy="715089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654727-4"/>
          <p:cNvCxnSpPr/>
          <p:nvPr/>
        </p:nvCxnSpPr>
        <p:spPr>
          <a:xfrm>
            <a:off x="685629" y="487465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65472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57654730-10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数据安全</a:t>
            </a:r>
            <a:endParaRPr/>
          </a:p>
        </p:txBody>
      </p:sp>
      <p:sp>
        <p:nvSpPr>
          <p:cNvPr id="7" name="el-1789657654726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课堂辩论：安全规范拖慢效率？</a:t>
            </a:r>
            <a:endParaRPr/>
          </a:p>
        </p:txBody>
      </p:sp>
      <p:sp>
        <p:nvSpPr>
          <p:cNvPr id="8" name="el-1789657654730-11"/>
          <p:cNvSpPr txBox="1"/>
          <p:nvPr/>
        </p:nvSpPr>
        <p:spPr>
          <a:xfrm>
            <a:off x="952262" y="2136007"/>
            <a:ext cx="10844549" cy="3722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有同学说：脱敏、核验、分级太麻烦，"别人都直接贴"。也有同学说：一次事故就够你喝一壶。你怎么看？</a:t>
            </a:r>
            <a:endParaRPr/>
          </a:p>
        </p:txBody>
      </p:sp>
      <p:sp>
        <p:nvSpPr>
          <p:cNvPr id="9" name="el-1789657654730-12"/>
          <p:cNvSpPr txBox="1"/>
          <p:nvPr/>
        </p:nvSpPr>
        <p:spPr>
          <a:xfrm>
            <a:off x="952262" y="2603508"/>
            <a:ext cx="108355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 议题背景</a:t>
            </a:r>
            <a:endParaRPr/>
          </a:p>
        </p:txBody>
      </p:sp>
      <p:sp>
        <p:nvSpPr>
          <p:cNvPr id="10" name="el-1789657654734-19"/>
          <p:cNvSpPr txBox="1"/>
          <p:nvPr/>
        </p:nvSpPr>
        <p:spPr>
          <a:xfrm>
            <a:off x="685629" y="3136775"/>
            <a:ext cx="529648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效率派 · 流程要轻</a:t>
            </a:r>
            <a:endParaRPr/>
          </a:p>
        </p:txBody>
      </p:sp>
      <p:sp>
        <p:nvSpPr>
          <p:cNvPr id="11" name="el-1789657654736-23"/>
          <p:cNvSpPr txBox="1"/>
          <p:nvPr/>
        </p:nvSpPr>
        <p:spPr>
          <a:xfrm>
            <a:off x="5911761" y="3698609"/>
            <a:ext cx="748091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D6CDB8"/>
                </a:solidFill>
                <a:latin typeface="Georgia"/>
                <a:ea typeface="Georgia"/>
                <a:cs typeface="Georgia"/>
              </a:rPr>
              <a:t>VS</a:t>
            </a:r>
            <a:endParaRPr/>
          </a:p>
        </p:txBody>
      </p:sp>
      <p:sp>
        <p:nvSpPr>
          <p:cNvPr id="12" name="el-1789657654736-24"/>
          <p:cNvSpPr txBox="1"/>
          <p:nvPr/>
        </p:nvSpPr>
        <p:spPr>
          <a:xfrm>
            <a:off x="6522994" y="3136775"/>
            <a:ext cx="529648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安全派 · 风险要防</a:t>
            </a:r>
            <a:endParaRPr/>
          </a:p>
        </p:txBody>
      </p:sp>
      <p:sp>
        <p:nvSpPr>
          <p:cNvPr id="13" name="el-1789657654726-2"/>
          <p:cNvSpPr txBox="1"/>
          <p:nvPr/>
        </p:nvSpPr>
        <p:spPr>
          <a:xfrm>
            <a:off x="685629" y="5050821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讨论规则：用</a:t>
            </a:r>
            <a:r>
              <a:rPr b="1" sz="149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"错了损失多大×发生概率"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给三条日常操作定价。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辩完自问：你的定价理性吗？</a:t>
            </a:r>
            <a:endParaRPr/>
          </a:p>
        </p:txBody>
      </p:sp>
      <p:sp>
        <p:nvSpPr>
          <p:cNvPr id="14" name="el-1789657654727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数据安全</a:t>
            </a:r>
            <a:endParaRPr/>
          </a:p>
        </p:txBody>
      </p:sp>
      <p:sp>
        <p:nvSpPr>
          <p:cNvPr id="15" name="el-1789657654727-6"/>
          <p:cNvSpPr txBox="1"/>
          <p:nvPr/>
        </p:nvSpPr>
        <p:spPr>
          <a:xfrm>
            <a:off x="4997441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关注生成式AI工具的应用挑战</a:t>
            </a:r>
            <a:endParaRPr/>
          </a:p>
        </p:txBody>
      </p:sp>
      <p:sp>
        <p:nvSpPr>
          <p:cNvPr id="16" name="el-1789657654727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28 / 40</a:t>
            </a:r>
            <a:endParaRPr/>
          </a:p>
        </p:txBody>
      </p:sp>
      <p:sp>
        <p:nvSpPr>
          <p:cNvPr id="17" name="el-1789657654735-20"/>
          <p:cNvSpPr/>
          <p:nvPr/>
        </p:nvSpPr>
        <p:spPr>
          <a:xfrm>
            <a:off x="685629" y="3631951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9657654735-21"/>
          <p:cNvSpPr/>
          <p:nvPr/>
        </p:nvSpPr>
        <p:spPr>
          <a:xfrm>
            <a:off x="685629" y="402237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9657654735-22"/>
          <p:cNvSpPr/>
          <p:nvPr/>
        </p:nvSpPr>
        <p:spPr>
          <a:xfrm>
            <a:off x="685629" y="441280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657654736-25"/>
          <p:cNvSpPr/>
          <p:nvPr/>
        </p:nvSpPr>
        <p:spPr>
          <a:xfrm>
            <a:off x="6522994" y="3631951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9657654736-26"/>
          <p:cNvSpPr/>
          <p:nvPr/>
        </p:nvSpPr>
        <p:spPr>
          <a:xfrm>
            <a:off x="6522994" y="402237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657654737-27"/>
          <p:cNvSpPr/>
          <p:nvPr/>
        </p:nvSpPr>
        <p:spPr>
          <a:xfrm>
            <a:off x="6522994" y="441280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657654732-13"/>
          <p:cNvSpPr txBox="1"/>
          <p:nvPr/>
        </p:nvSpPr>
        <p:spPr>
          <a:xfrm>
            <a:off x="857036" y="3508157"/>
            <a:ext cx="494223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脱敏核验动辄几分钟，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小事大办</a:t>
            </a:r>
            <a:endParaRPr/>
          </a:p>
        </p:txBody>
      </p:sp>
      <p:sp>
        <p:nvSpPr>
          <p:cNvPr id="24" name="el-1789657654733-14"/>
          <p:cNvSpPr txBox="1"/>
          <p:nvPr/>
        </p:nvSpPr>
        <p:spPr>
          <a:xfrm>
            <a:off x="857036" y="3898584"/>
            <a:ext cx="5186018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行业里"直接贴"的人多了——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没见谁出事</a:t>
            </a:r>
            <a:endParaRPr/>
          </a:p>
        </p:txBody>
      </p:sp>
      <p:sp>
        <p:nvSpPr>
          <p:cNvPr id="25" name="el-1789657654733-15"/>
          <p:cNvSpPr txBox="1"/>
          <p:nvPr/>
        </p:nvSpPr>
        <p:spPr>
          <a:xfrm>
            <a:off x="857036" y="4289012"/>
            <a:ext cx="494223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规范太重，大家干脆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偷偷用、更不透明</a:t>
            </a:r>
            <a:endParaRPr/>
          </a:p>
        </p:txBody>
      </p:sp>
      <p:sp>
        <p:nvSpPr>
          <p:cNvPr id="26" name="el-1789657654733-16"/>
          <p:cNvSpPr txBox="1"/>
          <p:nvPr/>
        </p:nvSpPr>
        <p:spPr>
          <a:xfrm>
            <a:off x="6694401" y="3508157"/>
            <a:ext cx="5125073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没出事≠不会出事——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泄露是概率事件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,累积必然</a:t>
            </a:r>
            <a:endParaRPr/>
          </a:p>
        </p:txBody>
      </p:sp>
      <p:sp>
        <p:nvSpPr>
          <p:cNvPr id="27" name="el-1789657654734-17"/>
          <p:cNvSpPr txBox="1"/>
          <p:nvPr/>
        </p:nvSpPr>
        <p:spPr>
          <a:xfrm>
            <a:off x="6694401" y="3898584"/>
            <a:ext cx="494223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法规趋严，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秋后算账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的案例已出现</a:t>
            </a:r>
            <a:endParaRPr/>
          </a:p>
        </p:txBody>
      </p:sp>
      <p:sp>
        <p:nvSpPr>
          <p:cNvPr id="28" name="el-1789657654734-18"/>
          <p:cNvSpPr txBox="1"/>
          <p:nvPr/>
        </p:nvSpPr>
        <p:spPr>
          <a:xfrm>
            <a:off x="6694401" y="4289012"/>
            <a:ext cx="506412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流程熟练后只需几十秒——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成本被高估了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659775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Chart el-1789657659780-8"/>
          <p:cNvGraphicFramePr>
            <a:graphicFrameLocks noGrp="1"/>
          </p:cNvGraphicFramePr>
          <p:nvPr/>
        </p:nvGraphicFramePr>
        <p:xfrm>
          <a:off x="685629" y="1522244"/>
          <a:ext cx="6665833" cy="40947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4" name="el-1789657659774-6"/>
          <p:cNvCxnSpPr/>
          <p:nvPr/>
        </p:nvCxnSpPr>
        <p:spPr>
          <a:xfrm>
            <a:off x="7927580" y="1522244"/>
            <a:ext cx="914" cy="4418495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65977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57659781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数据安全</a:t>
            </a:r>
            <a:endParaRPr/>
          </a:p>
        </p:txBody>
      </p:sp>
      <p:sp>
        <p:nvSpPr>
          <p:cNvPr id="7" name="el-1789657659772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安全习惯养成曲线（示意）</a:t>
            </a:r>
            <a:endParaRPr/>
          </a:p>
        </p:txBody>
      </p:sp>
      <p:sp>
        <p:nvSpPr>
          <p:cNvPr id="8" name="el-1789657659781-10"/>
          <p:cNvSpPr txBox="1"/>
          <p:nvPr/>
        </p:nvSpPr>
        <p:spPr>
          <a:xfrm>
            <a:off x="685629" y="5712197"/>
            <a:ext cx="6772486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示意数据（单位：秒），综合课堂演练记录绘制，仅作教学参考。</a:t>
            </a:r>
            <a:endParaRPr/>
          </a:p>
        </p:txBody>
      </p:sp>
      <p:sp>
        <p:nvSpPr>
          <p:cNvPr id="9" name="el-1789657659785-14"/>
          <p:cNvSpPr txBox="1"/>
          <p:nvPr/>
        </p:nvSpPr>
        <p:spPr>
          <a:xfrm>
            <a:off x="8465608" y="1817148"/>
            <a:ext cx="3548128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0" name="el-1789657659783-11"/>
          <p:cNvSpPr txBox="1"/>
          <p:nvPr/>
        </p:nvSpPr>
        <p:spPr>
          <a:xfrm>
            <a:off x="8465608" y="2274234"/>
            <a:ext cx="3037715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第一次脱敏最慢（约3分钟）——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陌生动作的天然成本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1" name="el-1789657659785-15"/>
          <p:cNvSpPr txBox="1"/>
          <p:nvPr/>
        </p:nvSpPr>
        <p:spPr>
          <a:xfrm>
            <a:off x="8465608" y="3082466"/>
            <a:ext cx="3548128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12" name="el-1789657659784-12"/>
          <p:cNvSpPr txBox="1"/>
          <p:nvPr/>
        </p:nvSpPr>
        <p:spPr>
          <a:xfrm>
            <a:off x="8465608" y="3539552"/>
            <a:ext cx="3037715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十次之后进入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半分钟区间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——流程内化为习惯。</a:t>
            </a:r>
            <a:endParaRPr/>
          </a:p>
        </p:txBody>
      </p:sp>
      <p:sp>
        <p:nvSpPr>
          <p:cNvPr id="13" name="el-1789657659785-16"/>
          <p:cNvSpPr txBox="1"/>
          <p:nvPr/>
        </p:nvSpPr>
        <p:spPr>
          <a:xfrm>
            <a:off x="8465608" y="4347784"/>
            <a:ext cx="3548128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14" name="el-1789657659784-13"/>
          <p:cNvSpPr txBox="1"/>
          <p:nvPr/>
        </p:nvSpPr>
        <p:spPr>
          <a:xfrm>
            <a:off x="8465608" y="4804870"/>
            <a:ext cx="3037715" cy="8409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熟练后成本趋近于零——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安全的"慢"是暂时的，事故的"贵"是永久的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5" name="el-1789657659772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数据安全</a:t>
            </a:r>
            <a:endParaRPr/>
          </a:p>
        </p:txBody>
      </p:sp>
      <p:sp>
        <p:nvSpPr>
          <p:cNvPr id="16" name="el-1789657659773-4"/>
          <p:cNvSpPr txBox="1"/>
          <p:nvPr/>
        </p:nvSpPr>
        <p:spPr>
          <a:xfrm>
            <a:off x="4997441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关注生成式AI工具的应用挑战</a:t>
            </a:r>
            <a:endParaRPr/>
          </a:p>
        </p:txBody>
      </p:sp>
      <p:sp>
        <p:nvSpPr>
          <p:cNvPr id="17" name="el-1789657659773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29 / 40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1F5B4D"/>
            </a:gs>
            <a:gs pos="58000">
              <a:srgbClr val="1F5B4D"/>
            </a:gs>
            <a:gs pos="100000">
              <a:srgbClr val="153F34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57654923-25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57654885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654881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57654884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6" name="el-1789657654884-5"/>
          <p:cNvSpPr txBox="1"/>
          <p:nvPr/>
        </p:nvSpPr>
        <p:spPr>
          <a:xfrm>
            <a:off x="837990" y="4128912"/>
            <a:ext cx="3538605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FOUR</a:t>
            </a:r>
            <a:endParaRPr/>
          </a:p>
        </p:txBody>
      </p:sp>
      <p:sp>
        <p:nvSpPr>
          <p:cNvPr id="7" name="el-1789657654884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合规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生产</a:t>
            </a:r>
            <a:endParaRPr/>
          </a:p>
        </p:txBody>
      </p:sp>
      <p:sp>
        <p:nvSpPr>
          <p:cNvPr id="8" name="el-1789657654884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COMPLIANT CREATION</a:t>
            </a:r>
            <a:endParaRPr/>
          </a:p>
        </p:txBody>
      </p:sp>
      <p:sp>
        <p:nvSpPr>
          <p:cNvPr id="9" name="el-1789657654886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合规三层</a:t>
            </a:r>
            <a:endParaRPr/>
          </a:p>
        </p:txBody>
      </p:sp>
      <p:sp>
        <p:nvSpPr>
          <p:cNvPr id="10" name="el-1789657654887-10"/>
          <p:cNvSpPr txBox="1"/>
          <p:nvPr/>
        </p:nvSpPr>
        <p:spPr>
          <a:xfrm>
            <a:off x="569467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内容标识</a:t>
            </a:r>
            <a:endParaRPr/>
          </a:p>
        </p:txBody>
      </p:sp>
      <p:sp>
        <p:nvSpPr>
          <p:cNvPr id="11" name="el-1789657654887-11"/>
          <p:cNvSpPr txBox="1"/>
          <p:nvPr/>
        </p:nvSpPr>
        <p:spPr>
          <a:xfrm>
            <a:off x="7123216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素材规范</a:t>
            </a:r>
            <a:endParaRPr/>
          </a:p>
        </p:txBody>
      </p:sp>
      <p:sp>
        <p:nvSpPr>
          <p:cNvPr id="12" name="el-1789657654887-12"/>
          <p:cNvSpPr txBox="1"/>
          <p:nvPr/>
        </p:nvSpPr>
        <p:spPr>
          <a:xfrm>
            <a:off x="8551758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发布清单</a:t>
            </a:r>
            <a:endParaRPr/>
          </a:p>
        </p:txBody>
      </p:sp>
      <p:sp>
        <p:nvSpPr>
          <p:cNvPr id="13" name="el-1789657654882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模块二 项目四</a:t>
            </a:r>
            <a:endParaRPr/>
          </a:p>
        </p:txBody>
      </p:sp>
      <p:sp>
        <p:nvSpPr>
          <p:cNvPr id="14" name="el-1789657654882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30 / 40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654906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654908-10"/>
          <p:cNvCxnSpPr/>
          <p:nvPr/>
        </p:nvCxnSpPr>
        <p:spPr>
          <a:xfrm>
            <a:off x="685629" y="2800210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654908-11"/>
          <p:cNvCxnSpPr/>
          <p:nvPr/>
        </p:nvCxnSpPr>
        <p:spPr>
          <a:xfrm>
            <a:off x="685629" y="3939055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654908-12"/>
          <p:cNvCxnSpPr/>
          <p:nvPr/>
        </p:nvCxnSpPr>
        <p:spPr>
          <a:xfrm>
            <a:off x="685629" y="507790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65490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57654907-8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合规生产</a:t>
            </a:r>
            <a:endParaRPr/>
          </a:p>
        </p:txBody>
      </p:sp>
      <p:sp>
        <p:nvSpPr>
          <p:cNvPr id="8" name="el-1789657654904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合规三层：从内容到流程</a:t>
            </a:r>
            <a:endParaRPr/>
          </a:p>
        </p:txBody>
      </p:sp>
      <p:sp>
        <p:nvSpPr>
          <p:cNvPr id="9" name="el-1789657654909-13"/>
          <p:cNvSpPr txBox="1"/>
          <p:nvPr/>
        </p:nvSpPr>
        <p:spPr>
          <a:xfrm>
            <a:off x="685629" y="1828010"/>
            <a:ext cx="1436773" cy="438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39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L1</a:t>
            </a:r>
            <a:endParaRPr/>
          </a:p>
        </p:txBody>
      </p:sp>
      <p:sp>
        <p:nvSpPr>
          <p:cNvPr id="10" name="el-1789657654914-19"/>
          <p:cNvSpPr txBox="1"/>
          <p:nvPr/>
        </p:nvSpPr>
        <p:spPr>
          <a:xfrm>
            <a:off x="1961659" y="1885145"/>
            <a:ext cx="951310" cy="3713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内容层</a:t>
            </a:r>
            <a:endParaRPr/>
          </a:p>
        </p:txBody>
      </p:sp>
      <p:sp>
        <p:nvSpPr>
          <p:cNvPr id="11" name="el-1789657654914-20"/>
          <p:cNvSpPr txBox="1"/>
          <p:nvPr/>
        </p:nvSpPr>
        <p:spPr>
          <a:xfrm>
            <a:off x="2904399" y="1989894"/>
            <a:ext cx="81278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1270" spc="102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真实无害</a:t>
            </a:r>
            <a:endParaRPr/>
          </a:p>
        </p:txBody>
      </p:sp>
      <p:sp>
        <p:nvSpPr>
          <p:cNvPr id="12" name="el-1789657654911-16"/>
          <p:cNvSpPr txBox="1"/>
          <p:nvPr/>
        </p:nvSpPr>
        <p:spPr>
          <a:xfrm>
            <a:off x="1961659" y="2332709"/>
            <a:ext cx="7301944" cy="3008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事实核验通过、无虚假宣传、无文化冒犯——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内容本身的合规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，幻觉防御的主战场。</a:t>
            </a:r>
            <a:endParaRPr/>
          </a:p>
        </p:txBody>
      </p:sp>
      <p:sp>
        <p:nvSpPr>
          <p:cNvPr id="13" name="el-1789657654909-14"/>
          <p:cNvSpPr txBox="1"/>
          <p:nvPr/>
        </p:nvSpPr>
        <p:spPr>
          <a:xfrm>
            <a:off x="1447438" y="2966855"/>
            <a:ext cx="1436773" cy="438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39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L2</a:t>
            </a:r>
            <a:endParaRPr/>
          </a:p>
        </p:txBody>
      </p:sp>
      <p:sp>
        <p:nvSpPr>
          <p:cNvPr id="14" name="el-1789657654914-21"/>
          <p:cNvSpPr txBox="1"/>
          <p:nvPr/>
        </p:nvSpPr>
        <p:spPr>
          <a:xfrm>
            <a:off x="2723469" y="3023991"/>
            <a:ext cx="951310" cy="3713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标识层</a:t>
            </a:r>
            <a:endParaRPr/>
          </a:p>
        </p:txBody>
      </p:sp>
      <p:sp>
        <p:nvSpPr>
          <p:cNvPr id="15" name="el-1789657654914-22"/>
          <p:cNvSpPr txBox="1"/>
          <p:nvPr/>
        </p:nvSpPr>
        <p:spPr>
          <a:xfrm>
            <a:off x="3666208" y="3128740"/>
            <a:ext cx="1088096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1270" spc="102">
                <a:solidFill>
                  <a:srgbClr val="6E7A70"/>
                </a:solidFill>
                <a:latin typeface="SimHei"/>
                <a:ea typeface="SimHei"/>
                <a:cs typeface="SimHei"/>
              </a:rPr>
              <a:t>AI使用透明</a:t>
            </a:r>
            <a:endParaRPr/>
          </a:p>
        </p:txBody>
      </p:sp>
      <p:sp>
        <p:nvSpPr>
          <p:cNvPr id="16" name="el-1789657654911-17"/>
          <p:cNvSpPr txBox="1"/>
          <p:nvPr/>
        </p:nvSpPr>
        <p:spPr>
          <a:xfrm>
            <a:off x="2723469" y="3471554"/>
            <a:ext cx="7072360" cy="3008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按规标识AI生成/AI辅助——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告知义务的合规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：读者有权知道内容的人机比例。</a:t>
            </a:r>
            <a:endParaRPr/>
          </a:p>
        </p:txBody>
      </p:sp>
      <p:sp>
        <p:nvSpPr>
          <p:cNvPr id="17" name="el-1789657654909-15"/>
          <p:cNvSpPr txBox="1"/>
          <p:nvPr/>
        </p:nvSpPr>
        <p:spPr>
          <a:xfrm>
            <a:off x="2209248" y="4105701"/>
            <a:ext cx="1436773" cy="438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39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L3</a:t>
            </a:r>
            <a:endParaRPr/>
          </a:p>
        </p:txBody>
      </p:sp>
      <p:sp>
        <p:nvSpPr>
          <p:cNvPr id="18" name="el-1789657654914-23"/>
          <p:cNvSpPr txBox="1"/>
          <p:nvPr/>
        </p:nvSpPr>
        <p:spPr>
          <a:xfrm>
            <a:off x="3485278" y="4162837"/>
            <a:ext cx="951310" cy="3713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流程层</a:t>
            </a:r>
            <a:endParaRPr/>
          </a:p>
        </p:txBody>
      </p:sp>
      <p:sp>
        <p:nvSpPr>
          <p:cNvPr id="19" name="el-1789657654914-24"/>
          <p:cNvSpPr txBox="1"/>
          <p:nvPr/>
        </p:nvSpPr>
        <p:spPr>
          <a:xfrm>
            <a:off x="4428018" y="4267586"/>
            <a:ext cx="637956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1270" spc="102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可追溯</a:t>
            </a:r>
            <a:endParaRPr/>
          </a:p>
        </p:txBody>
      </p:sp>
      <p:sp>
        <p:nvSpPr>
          <p:cNvPr id="20" name="el-1789657654912-18"/>
          <p:cNvSpPr txBox="1"/>
          <p:nvPr/>
        </p:nvSpPr>
        <p:spPr>
          <a:xfrm>
            <a:off x="3485278" y="4610400"/>
            <a:ext cx="6730587" cy="3008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核验记录、脱敏流程、素材来源留痕——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管理动作的合规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：出事能自证尽责。</a:t>
            </a:r>
            <a:endParaRPr/>
          </a:p>
        </p:txBody>
      </p:sp>
      <p:sp>
        <p:nvSpPr>
          <p:cNvPr id="21" name="el-1789657654907-9"/>
          <p:cNvSpPr txBox="1"/>
          <p:nvPr/>
        </p:nvSpPr>
        <p:spPr>
          <a:xfrm>
            <a:off x="685629" y="5530225"/>
            <a:ext cx="96627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三层关系</a:t>
            </a:r>
            <a:endParaRPr/>
          </a:p>
        </p:txBody>
      </p:sp>
      <p:sp>
        <p:nvSpPr>
          <p:cNvPr id="22" name="el-1789657654907-7"/>
          <p:cNvSpPr txBox="1"/>
          <p:nvPr/>
        </p:nvSpPr>
        <p:spPr>
          <a:xfrm>
            <a:off x="1715708" y="5520703"/>
            <a:ext cx="7301944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内容层防事故、标识层防争议、流程层防追责——</a:t>
            </a:r>
            <a:r>
              <a:rPr b="1" sz="149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三层齐备，才算真正的合规生产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3" name="el-1789657654904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合规生产</a:t>
            </a:r>
            <a:endParaRPr/>
          </a:p>
        </p:txBody>
      </p:sp>
      <p:sp>
        <p:nvSpPr>
          <p:cNvPr id="24" name="el-1789657654904-4"/>
          <p:cNvSpPr txBox="1"/>
          <p:nvPr/>
        </p:nvSpPr>
        <p:spPr>
          <a:xfrm>
            <a:off x="4997441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关注生成式AI工具的应用挑战</a:t>
            </a:r>
            <a:endParaRPr/>
          </a:p>
        </p:txBody>
      </p:sp>
      <p:sp>
        <p:nvSpPr>
          <p:cNvPr id="25" name="el-1789657654904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31 / 40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655066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57655070-15"/>
          <p:cNvSpPr/>
          <p:nvPr/>
        </p:nvSpPr>
        <p:spPr>
          <a:xfrm>
            <a:off x="7408597" y="2409485"/>
            <a:ext cx="4094726" cy="186911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5765506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57655068-11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合规生产</a:t>
            </a:r>
            <a:endParaRPr/>
          </a:p>
        </p:txBody>
      </p:sp>
      <p:sp>
        <p:nvSpPr>
          <p:cNvPr id="6" name="el-1789657655064-2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内容标识：AI使用要亮牌</a:t>
            </a:r>
            <a:endParaRPr/>
          </a:p>
        </p:txBody>
      </p:sp>
      <p:sp>
        <p:nvSpPr>
          <p:cNvPr id="7" name="el-1789657655068-12"/>
          <p:cNvSpPr txBox="1"/>
          <p:nvPr/>
        </p:nvSpPr>
        <p:spPr>
          <a:xfrm>
            <a:off x="685629" y="2112052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为什么必须标识</a:t>
            </a:r>
            <a:endParaRPr/>
          </a:p>
        </p:txBody>
      </p:sp>
      <p:sp>
        <p:nvSpPr>
          <p:cNvPr id="8" name="el-1789657655067-7"/>
          <p:cNvSpPr txBox="1"/>
          <p:nvPr/>
        </p:nvSpPr>
        <p:spPr>
          <a:xfrm>
            <a:off x="685629" y="2512002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《生成式人工智能服务管理暂行办法》要求对AI生成内容</a:t>
            </a:r>
            <a:r>
              <a:rPr b="1" sz="157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显著标识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；各内容平台同步上线AI标识规则——</a:t>
            </a:r>
            <a:r>
              <a:rPr b="1" sz="157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合规义务，不是可选动作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9" name="el-1789657655069-13"/>
          <p:cNvSpPr txBox="1"/>
          <p:nvPr/>
        </p:nvSpPr>
        <p:spPr>
          <a:xfrm>
            <a:off x="685629" y="3191678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怎么标识</a:t>
            </a:r>
            <a:endParaRPr/>
          </a:p>
        </p:txBody>
      </p:sp>
      <p:sp>
        <p:nvSpPr>
          <p:cNvPr id="10" name="el-1789657655067-8"/>
          <p:cNvSpPr txBox="1"/>
          <p:nvPr/>
        </p:nvSpPr>
        <p:spPr>
          <a:xfrm>
            <a:off x="685629" y="3591628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平台自动标识之外，自制内容建议文末注明：</a:t>
            </a:r>
            <a:r>
              <a:rPr b="1" sz="157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"本文由AI辅助生成，经人工核验"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——一句话，信任与合规兼得。</a:t>
            </a:r>
            <a:endParaRPr/>
          </a:p>
        </p:txBody>
      </p:sp>
      <p:sp>
        <p:nvSpPr>
          <p:cNvPr id="11" name="el-1789657655069-14"/>
          <p:cNvSpPr txBox="1"/>
          <p:nvPr/>
        </p:nvSpPr>
        <p:spPr>
          <a:xfrm>
            <a:off x="685629" y="4271305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标识的意义</a:t>
            </a:r>
            <a:endParaRPr/>
          </a:p>
        </p:txBody>
      </p:sp>
      <p:sp>
        <p:nvSpPr>
          <p:cNvPr id="12" name="el-1789657655068-9"/>
          <p:cNvSpPr txBox="1"/>
          <p:nvPr/>
        </p:nvSpPr>
        <p:spPr>
          <a:xfrm>
            <a:off x="685629" y="4671255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不是自贬身价——</a:t>
            </a:r>
            <a:r>
              <a:rPr b="1" sz="157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是告诉读者"我用了工具，但我负全责"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；先行标识者反而在信息浑水中赢得信任。</a:t>
            </a:r>
            <a:endParaRPr/>
          </a:p>
        </p:txBody>
      </p:sp>
      <p:sp>
        <p:nvSpPr>
          <p:cNvPr id="13" name="el-1789657655071-16"/>
          <p:cNvSpPr txBox="1"/>
          <p:nvPr/>
        </p:nvSpPr>
        <p:spPr>
          <a:xfrm>
            <a:off x="7675231" y="2638027"/>
            <a:ext cx="368144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16">
                <a:solidFill>
                  <a:srgbClr val="1F5B4D"/>
                </a:solidFill>
                <a:latin typeface="SimHei"/>
                <a:ea typeface="SimHei"/>
                <a:cs typeface="SimHei"/>
              </a:rPr>
              <a:t>标识话术</a:t>
            </a:r>
            <a:endParaRPr/>
          </a:p>
        </p:txBody>
      </p:sp>
      <p:sp>
        <p:nvSpPr>
          <p:cNvPr id="14" name="el-1789657655071-17"/>
          <p:cNvSpPr txBox="1"/>
          <p:nvPr/>
        </p:nvSpPr>
        <p:spPr>
          <a:xfrm>
            <a:off x="7675231" y="3018932"/>
            <a:ext cx="3615738" cy="103112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"本文AI辅助生成，信息经人工核验"</a:t>
            </a:r>
            <a:endParaRPr/>
          </a:p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"图片由AI生成，仅作示意"</a:t>
            </a:r>
            <a:endParaRPr/>
          </a:p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"数据来源：XX统计年鉴（AI整理）"</a:t>
            </a:r>
            <a:endParaRPr/>
          </a:p>
        </p:txBody>
      </p:sp>
      <p:sp>
        <p:nvSpPr>
          <p:cNvPr id="15" name="el-1789657655068-10"/>
          <p:cNvSpPr txBox="1"/>
          <p:nvPr/>
        </p:nvSpPr>
        <p:spPr>
          <a:xfrm>
            <a:off x="7408597" y="4488094"/>
            <a:ext cx="4094726" cy="5654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11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拿不准标不标时——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标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。多标的代价几乎为零，漏标的代价可能很贵。</a:t>
            </a:r>
            <a:endParaRPr/>
          </a:p>
        </p:txBody>
      </p:sp>
      <p:sp>
        <p:nvSpPr>
          <p:cNvPr id="16" name="el-1789657655064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合规生产</a:t>
            </a:r>
            <a:endParaRPr/>
          </a:p>
        </p:txBody>
      </p:sp>
      <p:sp>
        <p:nvSpPr>
          <p:cNvPr id="17" name="el-1789657655064-4"/>
          <p:cNvSpPr txBox="1"/>
          <p:nvPr/>
        </p:nvSpPr>
        <p:spPr>
          <a:xfrm>
            <a:off x="4997441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关注生成式AI工具的应用挑战</a:t>
            </a:r>
            <a:endParaRPr/>
          </a:p>
        </p:txBody>
      </p:sp>
      <p:sp>
        <p:nvSpPr>
          <p:cNvPr id="18" name="el-1789657655064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32 / 40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655086-2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el-1789657655083-20"/>
          <p:cNvGraphicFramePr/>
          <p:nvPr/>
        </p:nvGraphicFramePr>
        <p:xfrm>
          <a:off x="685629" y="1948382"/>
          <a:ext cx="10817695" cy="2842502"/>
        </p:xfrm>
        <a:graphic>
          <a:graphicData uri="http://schemas.openxmlformats.org/drawingml/2006/table">
            <a:tbl>
              <a:tblPr>
                <a:tableStyleId>{2D5ABB26-0587-4C30-8999-92F81FD0307C}</a:tableStyleId>
                <a:tblLayout type="fixed"/>
              </a:tblPr>
              <a:tblGrid>
                <a:gridCol w="2326644"/>
                <a:gridCol w="3210759"/>
                <a:gridCol w="5280292"/>
              </a:tblGrid>
              <a:tr h="485654"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素材类型</a:t>
                      </a:r>
                      <a:endParaRPr/>
                    </a:p>
                  </a:txBody>
                  <a:tcPr marL="0" marR="0" marT="0" marB="0">
                    <a:solidFill>
                      <a:srgbClr val="1F5B4D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风险点</a:t>
                      </a:r>
                      <a:endParaRPr/>
                    </a:p>
                  </a:txBody>
                  <a:tcPr marL="0" marR="0" marT="0" marB="0">
                    <a:solidFill>
                      <a:srgbClr val="1F5B4D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使用规范</a:t>
                      </a:r>
                      <a:endParaRPr/>
                    </a:p>
                  </a:txBody>
                  <a:tcPr marL="0" marR="0" marT="0" marB="0">
                    <a:solidFill>
                      <a:srgbClr val="1F5B4D"/>
                    </a:solidFill>
                  </a:tcPr>
                </a:tc>
              </a:tr>
              <a:tr h="466608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AI生成配图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权属模糊·细节失真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商用注明AI生成；核验文字与细节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真人肖像素材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肖像权纠纷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用授权图库；AI生成脸避开真人像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知名IP元素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商标·著作权侵权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不用未授权IP；避开"XX风格"提示词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实拍风景图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拍摄者著作权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自有拍摄或授权图库；注明来源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音乐音效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平台版权检测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用平台曲库或免版权音源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</a:tbl>
          </a:graphicData>
        </a:graphic>
      </p:graphicFrame>
      <p:cxnSp>
        <p:nvCxnSpPr>
          <p:cNvPr id="4" name="el-1789657655084-23"/>
          <p:cNvCxnSpPr/>
          <p:nvPr/>
        </p:nvCxnSpPr>
        <p:spPr>
          <a:xfrm>
            <a:off x="685629" y="508132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65508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57655086-28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合规生产</a:t>
            </a:r>
            <a:endParaRPr/>
          </a:p>
        </p:txBody>
      </p:sp>
      <p:sp>
        <p:nvSpPr>
          <p:cNvPr id="7" name="el-1789657655084-2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素材使用规范速查表</a:t>
            </a:r>
            <a:endParaRPr/>
          </a:p>
        </p:txBody>
      </p:sp>
      <p:sp>
        <p:nvSpPr>
          <p:cNvPr id="8" name="el-1789657655084-21"/>
          <p:cNvSpPr txBox="1"/>
          <p:nvPr/>
        </p:nvSpPr>
        <p:spPr>
          <a:xfrm>
            <a:off x="685629" y="5238446"/>
            <a:ext cx="1119479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总原则：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能溯源的素材才是安全素材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——来源不明的"免费图"，往往最贵。</a:t>
            </a:r>
            <a:endParaRPr/>
          </a:p>
        </p:txBody>
      </p:sp>
      <p:sp>
        <p:nvSpPr>
          <p:cNvPr id="9" name="el-1789657655085-24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合规生产</a:t>
            </a:r>
            <a:endParaRPr/>
          </a:p>
        </p:txBody>
      </p:sp>
      <p:sp>
        <p:nvSpPr>
          <p:cNvPr id="10" name="el-1789657655085-25"/>
          <p:cNvSpPr txBox="1"/>
          <p:nvPr/>
        </p:nvSpPr>
        <p:spPr>
          <a:xfrm>
            <a:off x="4997441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关注生成式AI工具的应用挑战</a:t>
            </a:r>
            <a:endParaRPr/>
          </a:p>
        </p:txBody>
      </p:sp>
      <p:sp>
        <p:nvSpPr>
          <p:cNvPr id="11" name="el-1789657655085-26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33 / 40</a:t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655232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57655233-10"/>
          <p:cNvSpPr/>
          <p:nvPr/>
        </p:nvSpPr>
        <p:spPr>
          <a:xfrm>
            <a:off x="685629" y="1507960"/>
            <a:ext cx="1547426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F5B4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57655239-20"/>
          <p:cNvCxnSpPr/>
          <p:nvPr/>
        </p:nvCxnSpPr>
        <p:spPr>
          <a:xfrm>
            <a:off x="685629" y="3022057"/>
            <a:ext cx="2808280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655239-21"/>
          <p:cNvCxnSpPr/>
          <p:nvPr/>
        </p:nvCxnSpPr>
        <p:spPr>
          <a:xfrm>
            <a:off x="3741496" y="3022057"/>
            <a:ext cx="2808429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655234-12"/>
          <p:cNvCxnSpPr/>
          <p:nvPr/>
        </p:nvCxnSpPr>
        <p:spPr>
          <a:xfrm>
            <a:off x="685629" y="3798150"/>
            <a:ext cx="5864296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57655231-6"/>
          <p:cNvCxnSpPr/>
          <p:nvPr/>
        </p:nvCxnSpPr>
        <p:spPr>
          <a:xfrm>
            <a:off x="7164134" y="1507960"/>
            <a:ext cx="914" cy="444706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5765522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57655232-8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合规生产</a:t>
            </a:r>
            <a:endParaRPr/>
          </a:p>
        </p:txBody>
      </p:sp>
      <p:sp>
        <p:nvSpPr>
          <p:cNvPr id="10" name="el-1789657655230-2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事故复盘：一张AI海报引发的索赔</a:t>
            </a:r>
            <a:endParaRPr/>
          </a:p>
        </p:txBody>
      </p:sp>
      <p:sp>
        <p:nvSpPr>
          <p:cNvPr id="11" name="el-1789657655232-9"/>
          <p:cNvSpPr txBox="1"/>
          <p:nvPr/>
        </p:nvSpPr>
        <p:spPr>
          <a:xfrm>
            <a:off x="837990" y="1546051"/>
            <a:ext cx="189900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CASE · 教训</a:t>
            </a:r>
            <a:endParaRPr/>
          </a:p>
        </p:txBody>
      </p:sp>
      <p:sp>
        <p:nvSpPr>
          <p:cNvPr id="12" name="el-1789657655233-11"/>
          <p:cNvSpPr txBox="1"/>
          <p:nvPr/>
        </p:nvSpPr>
        <p:spPr>
          <a:xfrm>
            <a:off x="685629" y="1984091"/>
            <a:ext cx="5864296" cy="8760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868"/>
              </a:lnSpc>
            </a:pPr>
            <a:r>
              <a:rPr b="1" sz="23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事件：某景区用AI生成的宣传海报，人物神似某明星（综合公开报道改编）</a:t>
            </a:r>
            <a:endParaRPr/>
          </a:p>
        </p:txBody>
      </p:sp>
      <p:sp>
        <p:nvSpPr>
          <p:cNvPr id="13" name="el-1789657655236-13"/>
          <p:cNvSpPr txBox="1"/>
          <p:nvPr/>
        </p:nvSpPr>
        <p:spPr>
          <a:xfrm>
            <a:off x="685629" y="3107760"/>
            <a:ext cx="2808280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经过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海报投放三天后，被指"蹭明星肖像"，当事人发函</a:t>
            </a:r>
            <a:endParaRPr/>
          </a:p>
        </p:txBody>
      </p:sp>
      <p:sp>
        <p:nvSpPr>
          <p:cNvPr id="14" name="el-1789657655236-14"/>
          <p:cNvSpPr txBox="1"/>
          <p:nvPr/>
        </p:nvSpPr>
        <p:spPr>
          <a:xfrm>
            <a:off x="3741496" y="3107760"/>
            <a:ext cx="2808429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结果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全线下撤+公开致歉+协商补偿——半个月的宣发白做</a:t>
            </a:r>
            <a:endParaRPr/>
          </a:p>
        </p:txBody>
      </p:sp>
      <p:sp>
        <p:nvSpPr>
          <p:cNvPr id="15" name="el-1789657655241-25"/>
          <p:cNvSpPr txBox="1"/>
          <p:nvPr/>
        </p:nvSpPr>
        <p:spPr>
          <a:xfrm>
            <a:off x="7702162" y="2585207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000000"/>
                </a:solidFill>
                <a:latin typeface="SimHei"/>
                <a:ea typeface="SimHei"/>
                <a:cs typeface="SimHei"/>
              </a:rPr>
              <a:t>教训</a:t>
            </a:r>
            <a:endParaRPr/>
          </a:p>
        </p:txBody>
      </p:sp>
      <p:sp>
        <p:nvSpPr>
          <p:cNvPr id="16" name="el-1789657655239-18"/>
          <p:cNvSpPr txBox="1"/>
          <p:nvPr/>
        </p:nvSpPr>
        <p:spPr>
          <a:xfrm>
            <a:off x="7702162" y="2956589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AI生成"像谁"的责任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在使用者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——"是AI自己画的"不是抗辩理由。</a:t>
            </a:r>
            <a:endParaRPr/>
          </a:p>
        </p:txBody>
      </p:sp>
      <p:sp>
        <p:nvSpPr>
          <p:cNvPr id="17" name="el-1789657655241-26"/>
          <p:cNvSpPr txBox="1"/>
          <p:nvPr/>
        </p:nvSpPr>
        <p:spPr>
          <a:xfrm>
            <a:off x="7702162" y="3874331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改进</a:t>
            </a:r>
            <a:endParaRPr/>
          </a:p>
        </p:txBody>
      </p:sp>
      <p:sp>
        <p:nvSpPr>
          <p:cNvPr id="18" name="el-1789657655239-19"/>
          <p:cNvSpPr txBox="1"/>
          <p:nvPr/>
        </p:nvSpPr>
        <p:spPr>
          <a:xfrm>
            <a:off x="7702162" y="4245713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涉人素材增设一道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"相似度三问"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：像谁？像到什么程度？换成谁？</a:t>
            </a:r>
            <a:endParaRPr/>
          </a:p>
        </p:txBody>
      </p:sp>
      <p:sp>
        <p:nvSpPr>
          <p:cNvPr id="19" name="el-1789657655230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合规生产</a:t>
            </a:r>
            <a:endParaRPr/>
          </a:p>
        </p:txBody>
      </p:sp>
      <p:sp>
        <p:nvSpPr>
          <p:cNvPr id="20" name="el-1789657655230-4"/>
          <p:cNvSpPr txBox="1"/>
          <p:nvPr/>
        </p:nvSpPr>
        <p:spPr>
          <a:xfrm>
            <a:off x="4997441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关注生成式AI工具的应用挑战</a:t>
            </a:r>
            <a:endParaRPr/>
          </a:p>
        </p:txBody>
      </p:sp>
      <p:sp>
        <p:nvSpPr>
          <p:cNvPr id="21" name="el-1789657655230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34 / 40</a:t>
            </a:r>
            <a:endParaRPr/>
          </a:p>
        </p:txBody>
      </p:sp>
      <p:sp>
        <p:nvSpPr>
          <p:cNvPr id="22" name="el-1789657655240-22"/>
          <p:cNvSpPr/>
          <p:nvPr/>
        </p:nvSpPr>
        <p:spPr>
          <a:xfrm>
            <a:off x="685629" y="4060022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657655240-23"/>
          <p:cNvSpPr/>
          <p:nvPr/>
        </p:nvSpPr>
        <p:spPr>
          <a:xfrm>
            <a:off x="685629" y="476469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657655240-24"/>
          <p:cNvSpPr/>
          <p:nvPr/>
        </p:nvSpPr>
        <p:spPr>
          <a:xfrm>
            <a:off x="685629" y="5469370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57655237-15"/>
          <p:cNvSpPr txBox="1"/>
          <p:nvPr/>
        </p:nvSpPr>
        <p:spPr>
          <a:xfrm>
            <a:off x="876081" y="3936228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根因一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：提示词写"明星感美女"——AI直接向真实人脸靠拢，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提示词本身就是风险源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6" name="el-1789657655237-16"/>
          <p:cNvSpPr txBox="1"/>
          <p:nvPr/>
        </p:nvSpPr>
        <p:spPr>
          <a:xfrm>
            <a:off x="876081" y="4640902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根因二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：发布前无人审视相似度——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审核流程缺位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，没有"像谁"这一问。</a:t>
            </a:r>
            <a:endParaRPr/>
          </a:p>
        </p:txBody>
      </p:sp>
      <p:sp>
        <p:nvSpPr>
          <p:cNvPr id="27" name="el-1789657655238-17"/>
          <p:cNvSpPr txBox="1"/>
          <p:nvPr/>
        </p:nvSpPr>
        <p:spPr>
          <a:xfrm>
            <a:off x="876081" y="5345576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正确姿势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：人物海报用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明确虚构设定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（"原创虚拟人物，非真实人像"）+发布前相似度自查。</a:t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655254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655256-11"/>
          <p:cNvCxnSpPr/>
          <p:nvPr/>
        </p:nvCxnSpPr>
        <p:spPr>
          <a:xfrm>
            <a:off x="4145910" y="2160260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655256-12"/>
          <p:cNvCxnSpPr/>
          <p:nvPr/>
        </p:nvCxnSpPr>
        <p:spPr>
          <a:xfrm>
            <a:off x="7601579" y="2160260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655253-6"/>
          <p:cNvCxnSpPr/>
          <p:nvPr/>
        </p:nvCxnSpPr>
        <p:spPr>
          <a:xfrm>
            <a:off x="685629" y="476469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65525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57655255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合规生产</a:t>
            </a:r>
            <a:endParaRPr/>
          </a:p>
        </p:txBody>
      </p:sp>
      <p:sp>
        <p:nvSpPr>
          <p:cNvPr id="8" name="el-1789657655251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标识三场景：亮牌的学问</a:t>
            </a:r>
            <a:endParaRPr/>
          </a:p>
        </p:txBody>
      </p:sp>
      <p:sp>
        <p:nvSpPr>
          <p:cNvPr id="9" name="el-1789657655257-13"/>
          <p:cNvSpPr txBox="1"/>
          <p:nvPr/>
        </p:nvSpPr>
        <p:spPr>
          <a:xfrm>
            <a:off x="685629" y="2255486"/>
            <a:ext cx="3523131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场景① · 纯AI生成</a:t>
            </a:r>
            <a:endParaRPr/>
          </a:p>
        </p:txBody>
      </p:sp>
      <p:sp>
        <p:nvSpPr>
          <p:cNvPr id="10" name="el-1789657655257-14"/>
          <p:cNvSpPr txBox="1"/>
          <p:nvPr/>
        </p:nvSpPr>
        <p:spPr>
          <a:xfrm>
            <a:off x="685629" y="2569732"/>
            <a:ext cx="3324108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明示生成</a:t>
            </a:r>
            <a:endParaRPr/>
          </a:p>
        </p:txBody>
      </p:sp>
      <p:sp>
        <p:nvSpPr>
          <p:cNvPr id="11" name="el-1789657655257-15"/>
          <p:cNvSpPr txBox="1"/>
          <p:nvPr/>
        </p:nvSpPr>
        <p:spPr>
          <a:xfrm>
            <a:off x="685629" y="2979205"/>
            <a:ext cx="3264116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全亮牌</a:t>
            </a:r>
            <a:endParaRPr/>
          </a:p>
        </p:txBody>
      </p:sp>
      <p:sp>
        <p:nvSpPr>
          <p:cNvPr id="12" name="el-1789657655258-16"/>
          <p:cNvSpPr txBox="1"/>
          <p:nvPr/>
        </p:nvSpPr>
        <p:spPr>
          <a:xfrm>
            <a:off x="4455395" y="2255486"/>
            <a:ext cx="351375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1F5B4D"/>
                </a:solidFill>
                <a:latin typeface="Georgia"/>
                <a:ea typeface="Georgia"/>
                <a:cs typeface="Georgia"/>
              </a:rPr>
              <a:t>场景② · AI辅助创作</a:t>
            </a:r>
            <a:endParaRPr/>
          </a:p>
        </p:txBody>
      </p:sp>
      <p:sp>
        <p:nvSpPr>
          <p:cNvPr id="13" name="el-1789657655258-17"/>
          <p:cNvSpPr txBox="1"/>
          <p:nvPr/>
        </p:nvSpPr>
        <p:spPr>
          <a:xfrm>
            <a:off x="4455395" y="2569732"/>
            <a:ext cx="3314734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注明协作</a:t>
            </a:r>
            <a:endParaRPr/>
          </a:p>
        </p:txBody>
      </p:sp>
      <p:sp>
        <p:nvSpPr>
          <p:cNvPr id="14" name="el-1789657655258-18"/>
          <p:cNvSpPr txBox="1"/>
          <p:nvPr/>
        </p:nvSpPr>
        <p:spPr>
          <a:xfrm>
            <a:off x="4455395" y="2979205"/>
            <a:ext cx="325474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半亮牌</a:t>
            </a:r>
            <a:endParaRPr/>
          </a:p>
        </p:txBody>
      </p:sp>
      <p:sp>
        <p:nvSpPr>
          <p:cNvPr id="15" name="el-1789657655258-19"/>
          <p:cNvSpPr txBox="1"/>
          <p:nvPr/>
        </p:nvSpPr>
        <p:spPr>
          <a:xfrm>
            <a:off x="7911064" y="2255486"/>
            <a:ext cx="386098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场景③ · 数据整理</a:t>
            </a:r>
            <a:endParaRPr/>
          </a:p>
        </p:txBody>
      </p:sp>
      <p:sp>
        <p:nvSpPr>
          <p:cNvPr id="16" name="el-1789657655258-20"/>
          <p:cNvSpPr txBox="1"/>
          <p:nvPr/>
        </p:nvSpPr>
        <p:spPr>
          <a:xfrm>
            <a:off x="7911064" y="2569732"/>
            <a:ext cx="3765571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溯源标注</a:t>
            </a:r>
            <a:endParaRPr/>
          </a:p>
        </p:txBody>
      </p:sp>
      <p:sp>
        <p:nvSpPr>
          <p:cNvPr id="17" name="el-1789657655258-21"/>
          <p:cNvSpPr txBox="1"/>
          <p:nvPr/>
        </p:nvSpPr>
        <p:spPr>
          <a:xfrm>
            <a:off x="7911064" y="2979205"/>
            <a:ext cx="3705578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亮来源</a:t>
            </a:r>
            <a:endParaRPr/>
          </a:p>
        </p:txBody>
      </p:sp>
      <p:sp>
        <p:nvSpPr>
          <p:cNvPr id="18" name="el-1789657655255-10"/>
          <p:cNvSpPr txBox="1"/>
          <p:nvPr/>
        </p:nvSpPr>
        <p:spPr>
          <a:xfrm>
            <a:off x="685629" y="5017045"/>
            <a:ext cx="96627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共同底线</a:t>
            </a:r>
            <a:endParaRPr/>
          </a:p>
        </p:txBody>
      </p:sp>
      <p:sp>
        <p:nvSpPr>
          <p:cNvPr id="19" name="el-1789657655254-8"/>
          <p:cNvSpPr txBox="1"/>
          <p:nvPr/>
        </p:nvSpPr>
        <p:spPr>
          <a:xfrm>
            <a:off x="1753799" y="4959910"/>
            <a:ext cx="8883455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三种亮法，一个内核：</a:t>
            </a:r>
            <a:r>
              <a:rPr b="1" sz="1789">
                <a:solidFill>
                  <a:srgbClr val="1F5B4D"/>
                </a:solidFill>
                <a:latin typeface="SimSun"/>
                <a:ea typeface="SimSun"/>
                <a:cs typeface="SimSun"/>
              </a:rPr>
              <a:t>读者有权知道内容的"人机配方"</a:t>
            </a: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——透明是最省成本的合规。</a:t>
            </a:r>
            <a:endParaRPr/>
          </a:p>
        </p:txBody>
      </p:sp>
      <p:sp>
        <p:nvSpPr>
          <p:cNvPr id="20" name="el-1789657655251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合规生产</a:t>
            </a:r>
            <a:endParaRPr/>
          </a:p>
        </p:txBody>
      </p:sp>
      <p:sp>
        <p:nvSpPr>
          <p:cNvPr id="21" name="el-1789657655251-4"/>
          <p:cNvSpPr txBox="1"/>
          <p:nvPr/>
        </p:nvSpPr>
        <p:spPr>
          <a:xfrm>
            <a:off x="4997441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关注生成式AI工具的应用挑战</a:t>
            </a:r>
            <a:endParaRPr/>
          </a:p>
        </p:txBody>
      </p:sp>
      <p:sp>
        <p:nvSpPr>
          <p:cNvPr id="22" name="el-1789657655251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35 / 40</a:t>
            </a:r>
            <a:endParaRPr/>
          </a:p>
        </p:txBody>
      </p:sp>
      <p:sp>
        <p:nvSpPr>
          <p:cNvPr id="23" name="el-1789657655263-31"/>
          <p:cNvSpPr/>
          <p:nvPr/>
        </p:nvSpPr>
        <p:spPr>
          <a:xfrm>
            <a:off x="685629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657655263-32"/>
          <p:cNvSpPr/>
          <p:nvPr/>
        </p:nvSpPr>
        <p:spPr>
          <a:xfrm>
            <a:off x="685629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57655263-33"/>
          <p:cNvSpPr/>
          <p:nvPr/>
        </p:nvSpPr>
        <p:spPr>
          <a:xfrm>
            <a:off x="685629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657655263-34"/>
          <p:cNvSpPr/>
          <p:nvPr/>
        </p:nvSpPr>
        <p:spPr>
          <a:xfrm>
            <a:off x="4455395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657655263-35"/>
          <p:cNvSpPr/>
          <p:nvPr/>
        </p:nvSpPr>
        <p:spPr>
          <a:xfrm>
            <a:off x="4455395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657655264-36"/>
          <p:cNvSpPr/>
          <p:nvPr/>
        </p:nvSpPr>
        <p:spPr>
          <a:xfrm>
            <a:off x="4455395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9657655264-37"/>
          <p:cNvSpPr/>
          <p:nvPr/>
        </p:nvSpPr>
        <p:spPr>
          <a:xfrm>
            <a:off x="7911064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9657655264-38"/>
          <p:cNvSpPr/>
          <p:nvPr/>
        </p:nvSpPr>
        <p:spPr>
          <a:xfrm>
            <a:off x="7911064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9657655264-39"/>
          <p:cNvSpPr/>
          <p:nvPr/>
        </p:nvSpPr>
        <p:spPr>
          <a:xfrm>
            <a:off x="7911064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9657655261-22"/>
          <p:cNvSpPr txBox="1"/>
          <p:nvPr/>
        </p:nvSpPr>
        <p:spPr>
          <a:xfrm>
            <a:off x="857036" y="3369632"/>
            <a:ext cx="3356485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"本图由AI生成"</a:t>
            </a:r>
            <a:endParaRPr/>
          </a:p>
        </p:txBody>
      </p:sp>
      <p:sp>
        <p:nvSpPr>
          <p:cNvPr id="33" name="el-1789657655261-23"/>
          <p:cNvSpPr txBox="1"/>
          <p:nvPr/>
        </p:nvSpPr>
        <p:spPr>
          <a:xfrm>
            <a:off x="857036" y="3731492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配图示意类标注用途</a:t>
            </a:r>
            <a:endParaRPr/>
          </a:p>
        </p:txBody>
      </p:sp>
      <p:sp>
        <p:nvSpPr>
          <p:cNvPr id="34" name="el-1789657655261-24"/>
          <p:cNvSpPr txBox="1"/>
          <p:nvPr/>
        </p:nvSpPr>
        <p:spPr>
          <a:xfrm>
            <a:off x="857036" y="4093351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无事实声明风险时适用</a:t>
            </a:r>
            <a:endParaRPr/>
          </a:p>
        </p:txBody>
      </p:sp>
      <p:sp>
        <p:nvSpPr>
          <p:cNvPr id="35" name="el-1789657655261-25"/>
          <p:cNvSpPr txBox="1"/>
          <p:nvPr/>
        </p:nvSpPr>
        <p:spPr>
          <a:xfrm>
            <a:off x="4626802" y="3369632"/>
            <a:ext cx="3347111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"AI辅助生成，人工核验"</a:t>
            </a:r>
            <a:endParaRPr/>
          </a:p>
        </p:txBody>
      </p:sp>
      <p:sp>
        <p:nvSpPr>
          <p:cNvPr id="36" name="el-1789657655262-26"/>
          <p:cNvSpPr txBox="1"/>
          <p:nvPr/>
        </p:nvSpPr>
        <p:spPr>
          <a:xfrm>
            <a:off x="4626802" y="3731492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列出人机分工边界</a:t>
            </a:r>
            <a:endParaRPr/>
          </a:p>
        </p:txBody>
      </p:sp>
      <p:sp>
        <p:nvSpPr>
          <p:cNvPr id="37" name="el-1789657655262-27"/>
          <p:cNvSpPr txBox="1"/>
          <p:nvPr/>
        </p:nvSpPr>
        <p:spPr>
          <a:xfrm>
            <a:off x="4626802" y="4093351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多数工作内容适用</a:t>
            </a:r>
            <a:endParaRPr/>
          </a:p>
        </p:txBody>
      </p:sp>
      <p:sp>
        <p:nvSpPr>
          <p:cNvPr id="38" name="el-1789657655262-28"/>
          <p:cNvSpPr txBox="1"/>
          <p:nvPr/>
        </p:nvSpPr>
        <p:spPr>
          <a:xfrm>
            <a:off x="8082471" y="3369632"/>
            <a:ext cx="36760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"数据来源：官方统计"</a:t>
            </a:r>
            <a:endParaRPr/>
          </a:p>
        </p:txBody>
      </p:sp>
      <p:sp>
        <p:nvSpPr>
          <p:cNvPr id="39" name="el-1789657655262-29"/>
          <p:cNvSpPr txBox="1"/>
          <p:nvPr/>
        </p:nvSpPr>
        <p:spPr>
          <a:xfrm>
            <a:off x="8082471" y="3731492"/>
            <a:ext cx="36760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AI只做整理不产出观点</a:t>
            </a:r>
            <a:endParaRPr/>
          </a:p>
        </p:txBody>
      </p:sp>
      <p:sp>
        <p:nvSpPr>
          <p:cNvPr id="40" name="el-1789657655262-30"/>
          <p:cNvSpPr txBox="1"/>
          <p:nvPr/>
        </p:nvSpPr>
        <p:spPr>
          <a:xfrm>
            <a:off x="8082471" y="4093351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报告类内容必备</a:t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655407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655406-7"/>
          <p:cNvCxnSpPr/>
          <p:nvPr/>
        </p:nvCxnSpPr>
        <p:spPr>
          <a:xfrm>
            <a:off x="704674" y="2506943"/>
            <a:ext cx="914" cy="335077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655409-10"/>
          <p:cNvCxnSpPr/>
          <p:nvPr/>
        </p:nvCxnSpPr>
        <p:spPr>
          <a:xfrm>
            <a:off x="685629" y="3722862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655409-11"/>
          <p:cNvCxnSpPr/>
          <p:nvPr/>
        </p:nvCxnSpPr>
        <p:spPr>
          <a:xfrm>
            <a:off x="685629" y="4341832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655409-12"/>
          <p:cNvCxnSpPr/>
          <p:nvPr/>
        </p:nvCxnSpPr>
        <p:spPr>
          <a:xfrm>
            <a:off x="6437290" y="3722862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57655410-13"/>
          <p:cNvCxnSpPr/>
          <p:nvPr/>
        </p:nvCxnSpPr>
        <p:spPr>
          <a:xfrm>
            <a:off x="6437290" y="4341832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5765540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57655408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合规生产</a:t>
            </a:r>
            <a:endParaRPr/>
          </a:p>
        </p:txBody>
      </p:sp>
      <p:sp>
        <p:nvSpPr>
          <p:cNvPr id="10" name="el-1789657655405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发布前检查清单：六问放行</a:t>
            </a:r>
            <a:endParaRPr/>
          </a:p>
        </p:txBody>
      </p:sp>
      <p:sp>
        <p:nvSpPr>
          <p:cNvPr id="11" name="el-1789657655405-3"/>
          <p:cNvSpPr txBox="1"/>
          <p:nvPr/>
        </p:nvSpPr>
        <p:spPr>
          <a:xfrm>
            <a:off x="914171" y="2506943"/>
            <a:ext cx="10869879" cy="3350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39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内容对外发布前，过一遍这六问——三分钟，拦下九成风险：</a:t>
            </a:r>
            <a:endParaRPr/>
          </a:p>
        </p:txBody>
      </p:sp>
      <p:sp>
        <p:nvSpPr>
          <p:cNvPr id="12" name="el-1789657655411-14"/>
          <p:cNvSpPr txBox="1"/>
          <p:nvPr/>
        </p:nvSpPr>
        <p:spPr>
          <a:xfrm>
            <a:off x="685629" y="328958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3" name="el-1789657655415-20"/>
          <p:cNvSpPr txBox="1"/>
          <p:nvPr/>
        </p:nvSpPr>
        <p:spPr>
          <a:xfrm>
            <a:off x="1256986" y="3251492"/>
            <a:ext cx="124841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事实核了吗</a:t>
            </a:r>
            <a:endParaRPr/>
          </a:p>
        </p:txBody>
      </p:sp>
      <p:sp>
        <p:nvSpPr>
          <p:cNvPr id="14" name="el-1789657655415-21"/>
          <p:cNvSpPr txBox="1"/>
          <p:nvPr/>
        </p:nvSpPr>
        <p:spPr>
          <a:xfrm>
            <a:off x="2447313" y="3299106"/>
            <a:ext cx="309833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价格/时间/预约类信息当期双源核验</a:t>
            </a:r>
            <a:endParaRPr/>
          </a:p>
        </p:txBody>
      </p:sp>
      <p:sp>
        <p:nvSpPr>
          <p:cNvPr id="15" name="el-1789657655411-15"/>
          <p:cNvSpPr txBox="1"/>
          <p:nvPr/>
        </p:nvSpPr>
        <p:spPr>
          <a:xfrm>
            <a:off x="685629" y="390855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16" name="el-1789657655415-22"/>
          <p:cNvSpPr txBox="1"/>
          <p:nvPr/>
        </p:nvSpPr>
        <p:spPr>
          <a:xfrm>
            <a:off x="1256986" y="3870463"/>
            <a:ext cx="1467436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数据脱敏了吗</a:t>
            </a:r>
            <a:endParaRPr/>
          </a:p>
        </p:txBody>
      </p:sp>
      <p:sp>
        <p:nvSpPr>
          <p:cNvPr id="17" name="el-1789657655415-23"/>
          <p:cNvSpPr txBox="1"/>
          <p:nvPr/>
        </p:nvSpPr>
        <p:spPr>
          <a:xfrm>
            <a:off x="2666333" y="3918076"/>
            <a:ext cx="229795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客人信息、内部数据零残留</a:t>
            </a:r>
            <a:endParaRPr/>
          </a:p>
        </p:txBody>
      </p:sp>
      <p:sp>
        <p:nvSpPr>
          <p:cNvPr id="18" name="el-1789657655412-16"/>
          <p:cNvSpPr txBox="1"/>
          <p:nvPr/>
        </p:nvSpPr>
        <p:spPr>
          <a:xfrm>
            <a:off x="685629" y="452752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19" name="el-1789657655415-24"/>
          <p:cNvSpPr txBox="1"/>
          <p:nvPr/>
        </p:nvSpPr>
        <p:spPr>
          <a:xfrm>
            <a:off x="1256986" y="4489433"/>
            <a:ext cx="1467436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素材可溯源吗</a:t>
            </a:r>
            <a:endParaRPr/>
          </a:p>
        </p:txBody>
      </p:sp>
      <p:sp>
        <p:nvSpPr>
          <p:cNvPr id="20" name="el-1789657655415-25"/>
          <p:cNvSpPr txBox="1"/>
          <p:nvPr/>
        </p:nvSpPr>
        <p:spPr>
          <a:xfrm>
            <a:off x="2666333" y="4537046"/>
            <a:ext cx="284074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图片音乐有授权来源，肖像已自查</a:t>
            </a:r>
            <a:endParaRPr/>
          </a:p>
        </p:txBody>
      </p:sp>
      <p:sp>
        <p:nvSpPr>
          <p:cNvPr id="21" name="el-1789657655412-17"/>
          <p:cNvSpPr txBox="1"/>
          <p:nvPr/>
        </p:nvSpPr>
        <p:spPr>
          <a:xfrm>
            <a:off x="6437290" y="328958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22" name="el-1789657655415-26"/>
          <p:cNvSpPr txBox="1"/>
          <p:nvPr/>
        </p:nvSpPr>
        <p:spPr>
          <a:xfrm>
            <a:off x="7008647" y="3251492"/>
            <a:ext cx="124841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标识加了吗</a:t>
            </a:r>
            <a:endParaRPr/>
          </a:p>
        </p:txBody>
      </p:sp>
      <p:sp>
        <p:nvSpPr>
          <p:cNvPr id="23" name="el-1789657655416-27"/>
          <p:cNvSpPr txBox="1"/>
          <p:nvPr/>
        </p:nvSpPr>
        <p:spPr>
          <a:xfrm>
            <a:off x="8198975" y="3299106"/>
            <a:ext cx="216275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AI生成/辅助按场景亮牌</a:t>
            </a:r>
            <a:endParaRPr/>
          </a:p>
        </p:txBody>
      </p:sp>
      <p:sp>
        <p:nvSpPr>
          <p:cNvPr id="24" name="el-1789657655412-18"/>
          <p:cNvSpPr txBox="1"/>
          <p:nvPr/>
        </p:nvSpPr>
        <p:spPr>
          <a:xfrm>
            <a:off x="6437290" y="390855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05</a:t>
            </a:r>
            <a:endParaRPr/>
          </a:p>
        </p:txBody>
      </p:sp>
      <p:sp>
        <p:nvSpPr>
          <p:cNvPr id="25" name="el-1789657655416-28"/>
          <p:cNvSpPr txBox="1"/>
          <p:nvPr/>
        </p:nvSpPr>
        <p:spPr>
          <a:xfrm>
            <a:off x="7008647" y="3870463"/>
            <a:ext cx="124841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文化审了吗</a:t>
            </a:r>
            <a:endParaRPr/>
          </a:p>
        </p:txBody>
      </p:sp>
      <p:sp>
        <p:nvSpPr>
          <p:cNvPr id="26" name="el-1789657655416-29"/>
          <p:cNvSpPr txBox="1"/>
          <p:nvPr/>
        </p:nvSpPr>
        <p:spPr>
          <a:xfrm>
            <a:off x="8198975" y="3918076"/>
            <a:ext cx="398997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民族宗教元素、地域梗过 sensitivity 一遍</a:t>
            </a:r>
            <a:endParaRPr/>
          </a:p>
        </p:txBody>
      </p:sp>
      <p:sp>
        <p:nvSpPr>
          <p:cNvPr id="27" name="el-1789657655412-19"/>
          <p:cNvSpPr txBox="1"/>
          <p:nvPr/>
        </p:nvSpPr>
        <p:spPr>
          <a:xfrm>
            <a:off x="6437290" y="452752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06</a:t>
            </a:r>
            <a:endParaRPr/>
          </a:p>
        </p:txBody>
      </p:sp>
      <p:sp>
        <p:nvSpPr>
          <p:cNvPr id="28" name="el-1789657655416-30"/>
          <p:cNvSpPr txBox="1"/>
          <p:nvPr/>
        </p:nvSpPr>
        <p:spPr>
          <a:xfrm>
            <a:off x="7008647" y="4489433"/>
            <a:ext cx="102939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留痕了吗</a:t>
            </a:r>
            <a:endParaRPr/>
          </a:p>
        </p:txBody>
      </p:sp>
      <p:sp>
        <p:nvSpPr>
          <p:cNvPr id="29" name="el-1789657655416-31"/>
          <p:cNvSpPr txBox="1"/>
          <p:nvPr/>
        </p:nvSpPr>
        <p:spPr>
          <a:xfrm>
            <a:off x="7979955" y="4537046"/>
            <a:ext cx="247888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核验记录、素材来源存档备查</a:t>
            </a:r>
            <a:endParaRPr/>
          </a:p>
        </p:txBody>
      </p:sp>
      <p:sp>
        <p:nvSpPr>
          <p:cNvPr id="30" name="el-1789657655405-4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合规生产</a:t>
            </a:r>
            <a:endParaRPr/>
          </a:p>
        </p:txBody>
      </p:sp>
      <p:sp>
        <p:nvSpPr>
          <p:cNvPr id="31" name="el-1789657655405-5"/>
          <p:cNvSpPr txBox="1"/>
          <p:nvPr/>
        </p:nvSpPr>
        <p:spPr>
          <a:xfrm>
            <a:off x="4997441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关注生成式AI工具的应用挑战</a:t>
            </a:r>
            <a:endParaRPr/>
          </a:p>
        </p:txBody>
      </p:sp>
      <p:sp>
        <p:nvSpPr>
          <p:cNvPr id="32" name="el-1789657655406-6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36 / 40</a:t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655429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655430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655430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655431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65542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57655429-7"/>
          <p:cNvSpPr txBox="1"/>
          <p:nvPr/>
        </p:nvSpPr>
        <p:spPr>
          <a:xfrm>
            <a:off x="1237940" y="457943"/>
            <a:ext cx="313053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本章小结 · SUMMARY</a:t>
            </a:r>
            <a:endParaRPr/>
          </a:p>
        </p:txBody>
      </p:sp>
      <p:sp>
        <p:nvSpPr>
          <p:cNvPr id="8" name="el-1789657655427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四个问题，四个答案</a:t>
            </a:r>
            <a:endParaRPr/>
          </a:p>
        </p:txBody>
      </p:sp>
      <p:sp>
        <p:nvSpPr>
          <p:cNvPr id="9" name="el-1789657655431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57655435-19"/>
          <p:cNvSpPr txBox="1"/>
          <p:nvPr/>
        </p:nvSpPr>
        <p:spPr>
          <a:xfrm>
            <a:off x="1618845" y="1698413"/>
            <a:ext cx="8842793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四大挑战与防御？</a:t>
            </a:r>
            <a:endParaRPr/>
          </a:p>
        </p:txBody>
      </p:sp>
      <p:sp>
        <p:nvSpPr>
          <p:cNvPr id="11" name="el-1789657655434-15"/>
          <p:cNvSpPr txBox="1"/>
          <p:nvPr/>
        </p:nvSpPr>
        <p:spPr>
          <a:xfrm>
            <a:off x="1618845" y="2117408"/>
            <a:ext cx="899229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幻觉→核验五步；隐私→脱敏分级；版权→素材规范+标识；依赖→输出习惯——</a:t>
            </a:r>
            <a:r>
              <a:rPr b="1" sz="149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风险地图对应工具箱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2" name="el-1789657655432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57655436-20"/>
          <p:cNvSpPr txBox="1"/>
          <p:nvPr/>
        </p:nvSpPr>
        <p:spPr>
          <a:xfrm>
            <a:off x="1618845" y="2812559"/>
            <a:ext cx="7003886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核验五步法？</a:t>
            </a:r>
            <a:endParaRPr/>
          </a:p>
        </p:txBody>
      </p:sp>
      <p:sp>
        <p:nvSpPr>
          <p:cNvPr id="14" name="el-1789657655435-16"/>
          <p:cNvSpPr txBox="1"/>
          <p:nvPr/>
        </p:nvSpPr>
        <p:spPr>
          <a:xfrm>
            <a:off x="1618845" y="3231554"/>
            <a:ext cx="733622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圈出来→分主次→找源头→交叉验→留痕迹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——把"凭感觉信"变成"按流程放行"。</a:t>
            </a:r>
            <a:endParaRPr/>
          </a:p>
        </p:txBody>
      </p:sp>
      <p:sp>
        <p:nvSpPr>
          <p:cNvPr id="15" name="el-1789657655432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57655436-21"/>
          <p:cNvSpPr txBox="1"/>
          <p:nvPr/>
        </p:nvSpPr>
        <p:spPr>
          <a:xfrm>
            <a:off x="1618845" y="3926706"/>
            <a:ext cx="5901345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数据安全的核心动作？</a:t>
            </a:r>
            <a:endParaRPr/>
          </a:p>
        </p:txBody>
      </p:sp>
      <p:sp>
        <p:nvSpPr>
          <p:cNvPr id="17" name="el-1789657655435-17"/>
          <p:cNvSpPr txBox="1"/>
          <p:nvPr/>
        </p:nvSpPr>
        <p:spPr>
          <a:xfrm>
            <a:off x="1618845" y="4345701"/>
            <a:ext cx="611179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输入前自问泄露后果+</a:t>
            </a:r>
            <a:r>
              <a:rPr b="1" sz="149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脱敏四法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+分级用工具——红线数据不过机器。</a:t>
            </a:r>
            <a:endParaRPr/>
          </a:p>
        </p:txBody>
      </p:sp>
      <p:sp>
        <p:nvSpPr>
          <p:cNvPr id="18" name="el-1789657655432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57655436-22"/>
          <p:cNvSpPr txBox="1"/>
          <p:nvPr/>
        </p:nvSpPr>
        <p:spPr>
          <a:xfrm>
            <a:off x="1618845" y="5040852"/>
            <a:ext cx="5689765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发布前最后一关？</a:t>
            </a:r>
            <a:endParaRPr/>
          </a:p>
        </p:txBody>
      </p:sp>
      <p:sp>
        <p:nvSpPr>
          <p:cNvPr id="20" name="el-1789657655435-18"/>
          <p:cNvSpPr txBox="1"/>
          <p:nvPr/>
        </p:nvSpPr>
        <p:spPr>
          <a:xfrm>
            <a:off x="1618845" y="5459847"/>
            <a:ext cx="577832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六问清单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：事实、脱敏、溯源、标识、文化、留痕——全过再发。</a:t>
            </a:r>
            <a:endParaRPr/>
          </a:p>
        </p:txBody>
      </p:sp>
      <p:sp>
        <p:nvSpPr>
          <p:cNvPr id="21" name="el-1789657655427-3"/>
          <p:cNvSpPr txBox="1"/>
          <p:nvPr/>
        </p:nvSpPr>
        <p:spPr>
          <a:xfrm>
            <a:off x="685629" y="6228650"/>
            <a:ext cx="265053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本章小结 · SUMMARY</a:t>
            </a:r>
            <a:endParaRPr/>
          </a:p>
        </p:txBody>
      </p:sp>
      <p:sp>
        <p:nvSpPr>
          <p:cNvPr id="22" name="el-1789657655428-4"/>
          <p:cNvSpPr txBox="1"/>
          <p:nvPr/>
        </p:nvSpPr>
        <p:spPr>
          <a:xfrm>
            <a:off x="5081210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关注生成式AI工具的应用挑战</a:t>
            </a:r>
            <a:endParaRPr/>
          </a:p>
        </p:txBody>
      </p:sp>
      <p:sp>
        <p:nvSpPr>
          <p:cNvPr id="23" name="el-1789657655428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37 / 40</a:t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655582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655584-13"/>
          <p:cNvCxnSpPr/>
          <p:nvPr/>
        </p:nvCxnSpPr>
        <p:spPr>
          <a:xfrm>
            <a:off x="685629" y="258401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655581-6"/>
          <p:cNvCxnSpPr/>
          <p:nvPr/>
        </p:nvCxnSpPr>
        <p:spPr>
          <a:xfrm>
            <a:off x="685629" y="3294344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57655587-20"/>
          <p:cNvSpPr/>
          <p:nvPr/>
        </p:nvSpPr>
        <p:spPr>
          <a:xfrm>
            <a:off x="685629" y="3889508"/>
            <a:ext cx="809571" cy="31424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F5B4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57655585-14"/>
          <p:cNvCxnSpPr/>
          <p:nvPr/>
        </p:nvCxnSpPr>
        <p:spPr>
          <a:xfrm>
            <a:off x="685629" y="4570375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57655587-22"/>
          <p:cNvSpPr/>
          <p:nvPr/>
        </p:nvSpPr>
        <p:spPr>
          <a:xfrm>
            <a:off x="685629" y="4660840"/>
            <a:ext cx="809571" cy="31424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F5B4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657655583-12"/>
          <p:cNvCxnSpPr/>
          <p:nvPr/>
        </p:nvCxnSpPr>
        <p:spPr>
          <a:xfrm>
            <a:off x="685629" y="5341707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el-178965765557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89657655583-9"/>
          <p:cNvSpPr txBox="1"/>
          <p:nvPr/>
        </p:nvSpPr>
        <p:spPr>
          <a:xfrm>
            <a:off x="1237940" y="457943"/>
            <a:ext cx="297112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课后 · HOMEWORK</a:t>
            </a:r>
            <a:endParaRPr/>
          </a:p>
        </p:txBody>
      </p:sp>
      <p:sp>
        <p:nvSpPr>
          <p:cNvPr id="11" name="el-1789657655579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作业：一次全流程合规实践</a:t>
            </a:r>
            <a:endParaRPr/>
          </a:p>
        </p:txBody>
      </p:sp>
      <p:sp>
        <p:nvSpPr>
          <p:cNvPr id="12" name="el-1789657655583-10"/>
          <p:cNvSpPr txBox="1"/>
          <p:nvPr/>
        </p:nvSpPr>
        <p:spPr>
          <a:xfrm>
            <a:off x="685629" y="1735611"/>
            <a:ext cx="1111803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85">
                <a:solidFill>
                  <a:srgbClr val="1F5B4D"/>
                </a:solidFill>
                <a:latin typeface="SimHei"/>
                <a:ea typeface="SimHei"/>
                <a:cs typeface="SimHei"/>
              </a:rPr>
              <a:t>思考题 · 下次课开篇讨论</a:t>
            </a:r>
            <a:endParaRPr/>
          </a:p>
        </p:txBody>
      </p:sp>
      <p:sp>
        <p:nvSpPr>
          <p:cNvPr id="13" name="el-1789657655586-17"/>
          <p:cNvSpPr txBox="1"/>
          <p:nvPr/>
        </p:nvSpPr>
        <p:spPr>
          <a:xfrm>
            <a:off x="685629" y="2202219"/>
            <a:ext cx="630397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①</a:t>
            </a:r>
            <a:endParaRPr/>
          </a:p>
        </p:txBody>
      </p:sp>
      <p:sp>
        <p:nvSpPr>
          <p:cNvPr id="14" name="el-1789657655585-15"/>
          <p:cNvSpPr txBox="1"/>
          <p:nvPr/>
        </p:nvSpPr>
        <p:spPr>
          <a:xfrm>
            <a:off x="1371257" y="2173651"/>
            <a:ext cx="5739282" cy="31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对照四大挑战，你过往使用中</a:t>
            </a:r>
            <a:r>
              <a:rPr b="1" sz="157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最欠账的是哪一项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？打算怎么补？</a:t>
            </a:r>
            <a:endParaRPr/>
          </a:p>
        </p:txBody>
      </p:sp>
      <p:sp>
        <p:nvSpPr>
          <p:cNvPr id="15" name="el-1789657655586-18"/>
          <p:cNvSpPr txBox="1"/>
          <p:nvPr/>
        </p:nvSpPr>
        <p:spPr>
          <a:xfrm>
            <a:off x="685629" y="2703049"/>
            <a:ext cx="630397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②</a:t>
            </a:r>
            <a:endParaRPr/>
          </a:p>
        </p:txBody>
      </p:sp>
      <p:sp>
        <p:nvSpPr>
          <p:cNvPr id="16" name="el-1789657655586-16"/>
          <p:cNvSpPr txBox="1"/>
          <p:nvPr/>
        </p:nvSpPr>
        <p:spPr>
          <a:xfrm>
            <a:off x="1371257" y="2674481"/>
            <a:ext cx="5257372" cy="31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"六问清单"里，哪一问在你看来</a:t>
            </a:r>
            <a:r>
              <a:rPr b="1" sz="157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最容易被跳过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？为什么？</a:t>
            </a:r>
            <a:endParaRPr/>
          </a:p>
        </p:txBody>
      </p:sp>
      <p:sp>
        <p:nvSpPr>
          <p:cNvPr id="17" name="el-1789657655583-11"/>
          <p:cNvSpPr txBox="1"/>
          <p:nvPr/>
        </p:nvSpPr>
        <p:spPr>
          <a:xfrm>
            <a:off x="685629" y="3451467"/>
            <a:ext cx="1111803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课后作业 · 实践任务</a:t>
            </a:r>
            <a:endParaRPr/>
          </a:p>
        </p:txBody>
      </p:sp>
      <p:sp>
        <p:nvSpPr>
          <p:cNvPr id="18" name="el-1789657655587-19"/>
          <p:cNvSpPr txBox="1"/>
          <p:nvPr/>
        </p:nvSpPr>
        <p:spPr>
          <a:xfrm>
            <a:off x="818945" y="3918076"/>
            <a:ext cx="80290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任务一</a:t>
            </a:r>
            <a:endParaRPr/>
          </a:p>
        </p:txBody>
      </p:sp>
      <p:sp>
        <p:nvSpPr>
          <p:cNvPr id="19" name="el-1789657655589-23"/>
          <p:cNvSpPr txBox="1"/>
          <p:nvPr/>
        </p:nvSpPr>
        <p:spPr>
          <a:xfrm>
            <a:off x="1704698" y="3899031"/>
            <a:ext cx="849727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选一份AI生成的旅游内容（自己产出或网络案例），完成核验五步+发布前六问，提交核验记录表。</a:t>
            </a:r>
            <a:endParaRPr/>
          </a:p>
        </p:txBody>
      </p:sp>
      <p:sp>
        <p:nvSpPr>
          <p:cNvPr id="20" name="el-1789657655589-24"/>
          <p:cNvSpPr txBox="1"/>
          <p:nvPr/>
        </p:nvSpPr>
        <p:spPr>
          <a:xfrm>
            <a:off x="1704698" y="4241845"/>
            <a:ext cx="8294439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重点记录：发现了几处问题、各属哪类风险、如何修正。</a:t>
            </a:r>
            <a:endParaRPr/>
          </a:p>
        </p:txBody>
      </p:sp>
      <p:sp>
        <p:nvSpPr>
          <p:cNvPr id="21" name="el-1789657655587-21"/>
          <p:cNvSpPr txBox="1"/>
          <p:nvPr/>
        </p:nvSpPr>
        <p:spPr>
          <a:xfrm>
            <a:off x="818945" y="4689408"/>
            <a:ext cx="80290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任务二</a:t>
            </a:r>
            <a:endParaRPr/>
          </a:p>
        </p:txBody>
      </p:sp>
      <p:sp>
        <p:nvSpPr>
          <p:cNvPr id="22" name="el-1789657655589-25"/>
          <p:cNvSpPr txBox="1"/>
          <p:nvPr/>
        </p:nvSpPr>
        <p:spPr>
          <a:xfrm>
            <a:off x="1704698" y="4670363"/>
            <a:ext cx="715892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为你常接触的一类业务（行程单/推文/海报）定制一份"脱敏+核验"迷你流程卡。</a:t>
            </a:r>
            <a:endParaRPr/>
          </a:p>
        </p:txBody>
      </p:sp>
      <p:sp>
        <p:nvSpPr>
          <p:cNvPr id="23" name="el-1789657655589-26"/>
          <p:cNvSpPr txBox="1"/>
          <p:nvPr/>
        </p:nvSpPr>
        <p:spPr>
          <a:xfrm>
            <a:off x="1704698" y="5013177"/>
            <a:ext cx="704141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A5卡片大小，三步以内——好用比全面重要。</a:t>
            </a:r>
            <a:endParaRPr/>
          </a:p>
        </p:txBody>
      </p:sp>
      <p:sp>
        <p:nvSpPr>
          <p:cNvPr id="24" name="el-1789657655583-8"/>
          <p:cNvSpPr txBox="1"/>
          <p:nvPr/>
        </p:nvSpPr>
        <p:spPr>
          <a:xfrm>
            <a:off x="685629" y="5479785"/>
            <a:ext cx="1093768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提交：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下次课前</a:t>
            </a: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上传课程平台；优秀流程卡将印制为班级共用工具。</a:t>
            </a:r>
            <a:endParaRPr/>
          </a:p>
        </p:txBody>
      </p:sp>
      <p:sp>
        <p:nvSpPr>
          <p:cNvPr id="25" name="el-1789657655580-3"/>
          <p:cNvSpPr txBox="1"/>
          <p:nvPr/>
        </p:nvSpPr>
        <p:spPr>
          <a:xfrm>
            <a:off x="685629" y="6228650"/>
            <a:ext cx="252534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课后 · HOMEWORK</a:t>
            </a:r>
            <a:endParaRPr/>
          </a:p>
        </p:txBody>
      </p:sp>
      <p:sp>
        <p:nvSpPr>
          <p:cNvPr id="26" name="el-1789657655580-4"/>
          <p:cNvSpPr txBox="1"/>
          <p:nvPr/>
        </p:nvSpPr>
        <p:spPr>
          <a:xfrm>
            <a:off x="4991191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关注生成式AI工具的应用挑战</a:t>
            </a:r>
            <a:endParaRPr/>
          </a:p>
        </p:txBody>
      </p:sp>
      <p:sp>
        <p:nvSpPr>
          <p:cNvPr id="27" name="el-1789657655580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38 / 40</a:t>
            </a: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655602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57655609-14"/>
          <p:cNvSpPr/>
          <p:nvPr/>
        </p:nvSpPr>
        <p:spPr>
          <a:xfrm>
            <a:off x="685629" y="1671035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57655603-10"/>
          <p:cNvCxnSpPr/>
          <p:nvPr/>
        </p:nvCxnSpPr>
        <p:spPr>
          <a:xfrm>
            <a:off x="685629" y="2489385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57655609-16"/>
          <p:cNvSpPr/>
          <p:nvPr/>
        </p:nvSpPr>
        <p:spPr>
          <a:xfrm>
            <a:off x="685629" y="2684599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57655603-11"/>
          <p:cNvCxnSpPr/>
          <p:nvPr/>
        </p:nvCxnSpPr>
        <p:spPr>
          <a:xfrm>
            <a:off x="685629" y="3502949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57655610-18"/>
          <p:cNvSpPr/>
          <p:nvPr/>
        </p:nvSpPr>
        <p:spPr>
          <a:xfrm>
            <a:off x="685629" y="3698163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657655603-12"/>
          <p:cNvCxnSpPr/>
          <p:nvPr/>
        </p:nvCxnSpPr>
        <p:spPr>
          <a:xfrm>
            <a:off x="685629" y="451651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57655610-20"/>
          <p:cNvSpPr/>
          <p:nvPr/>
        </p:nvSpPr>
        <p:spPr>
          <a:xfrm>
            <a:off x="685629" y="4711727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0" name="el-1789657655600-4"/>
          <p:cNvCxnSpPr/>
          <p:nvPr/>
        </p:nvCxnSpPr>
        <p:spPr>
          <a:xfrm>
            <a:off x="685629" y="5530077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el-178965765559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657655602-9"/>
          <p:cNvSpPr txBox="1"/>
          <p:nvPr/>
        </p:nvSpPr>
        <p:spPr>
          <a:xfrm>
            <a:off x="1237940" y="457943"/>
            <a:ext cx="348127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延伸资源 · READ MORE</a:t>
            </a:r>
            <a:endParaRPr/>
          </a:p>
        </p:txBody>
      </p:sp>
      <p:sp>
        <p:nvSpPr>
          <p:cNvPr id="13" name="el-1789657655600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延伸学习资源</a:t>
            </a:r>
            <a:endParaRPr/>
          </a:p>
        </p:txBody>
      </p:sp>
      <p:sp>
        <p:nvSpPr>
          <p:cNvPr id="14" name="el-1789657655608-13"/>
          <p:cNvSpPr txBox="1"/>
          <p:nvPr/>
        </p:nvSpPr>
        <p:spPr>
          <a:xfrm>
            <a:off x="644110" y="1709126"/>
            <a:ext cx="109243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1F5B4D"/>
                </a:solidFill>
                <a:latin typeface="SimHei"/>
                <a:ea typeface="SimHei"/>
                <a:cs typeface="SimHei"/>
              </a:rPr>
              <a:t>法 规</a:t>
            </a:r>
            <a:endParaRPr/>
          </a:p>
        </p:txBody>
      </p:sp>
      <p:sp>
        <p:nvSpPr>
          <p:cNvPr id="15" name="el-1789657655614-25"/>
          <p:cNvSpPr txBox="1"/>
          <p:nvPr/>
        </p:nvSpPr>
        <p:spPr>
          <a:xfrm>
            <a:off x="1980705" y="1661513"/>
            <a:ext cx="467033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《生成式人工智能服务管理暂行办法》全文</a:t>
            </a:r>
            <a:endParaRPr/>
          </a:p>
        </p:txBody>
      </p:sp>
      <p:sp>
        <p:nvSpPr>
          <p:cNvPr id="16" name="el-1789657655613-21"/>
          <p:cNvSpPr txBox="1"/>
          <p:nvPr/>
        </p:nvSpPr>
        <p:spPr>
          <a:xfrm>
            <a:off x="1980705" y="2023372"/>
            <a:ext cx="4766136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二十四条不长——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通读一遍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，标识义务与红线心中自明。</a:t>
            </a:r>
            <a:endParaRPr/>
          </a:p>
        </p:txBody>
      </p:sp>
      <p:sp>
        <p:nvSpPr>
          <p:cNvPr id="17" name="el-1789657655609-15"/>
          <p:cNvSpPr txBox="1"/>
          <p:nvPr/>
        </p:nvSpPr>
        <p:spPr>
          <a:xfrm>
            <a:off x="644110" y="2722690"/>
            <a:ext cx="109243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1F5B4D"/>
                </a:solidFill>
                <a:latin typeface="SimHei"/>
                <a:ea typeface="SimHei"/>
                <a:cs typeface="SimHei"/>
              </a:rPr>
              <a:t>指 南</a:t>
            </a:r>
            <a:endParaRPr/>
          </a:p>
        </p:txBody>
      </p:sp>
      <p:sp>
        <p:nvSpPr>
          <p:cNvPr id="18" name="el-1789657655615-26"/>
          <p:cNvSpPr txBox="1"/>
          <p:nvPr/>
        </p:nvSpPr>
        <p:spPr>
          <a:xfrm>
            <a:off x="1980705" y="2675076"/>
            <a:ext cx="519410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各内容平台AI标识规则说明</a:t>
            </a:r>
            <a:endParaRPr/>
          </a:p>
        </p:txBody>
      </p:sp>
      <p:sp>
        <p:nvSpPr>
          <p:cNvPr id="19" name="el-1789657655613-22"/>
          <p:cNvSpPr txBox="1"/>
          <p:nvPr/>
        </p:nvSpPr>
        <p:spPr>
          <a:xfrm>
            <a:off x="1980705" y="3036936"/>
            <a:ext cx="5271615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你发布的每个平台都有一份——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收藏夹建一个"合规"文件夹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0" name="el-1789657655609-17"/>
          <p:cNvSpPr txBox="1"/>
          <p:nvPr/>
        </p:nvSpPr>
        <p:spPr>
          <a:xfrm>
            <a:off x="644110" y="3736253"/>
            <a:ext cx="109243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1F5B4D"/>
                </a:solidFill>
                <a:latin typeface="SimHei"/>
                <a:ea typeface="SimHei"/>
                <a:cs typeface="SimHei"/>
              </a:rPr>
              <a:t>案 例</a:t>
            </a:r>
            <a:endParaRPr/>
          </a:p>
        </p:txBody>
      </p:sp>
      <p:sp>
        <p:nvSpPr>
          <p:cNvPr id="21" name="el-1789657655615-27"/>
          <p:cNvSpPr txBox="1"/>
          <p:nvPr/>
        </p:nvSpPr>
        <p:spPr>
          <a:xfrm>
            <a:off x="1980705" y="3688640"/>
            <a:ext cx="371883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AI内容纠纷公开判例与通报</a:t>
            </a:r>
            <a:endParaRPr/>
          </a:p>
        </p:txBody>
      </p:sp>
      <p:sp>
        <p:nvSpPr>
          <p:cNvPr id="22" name="el-1789657655614-23"/>
          <p:cNvSpPr txBox="1"/>
          <p:nvPr/>
        </p:nvSpPr>
        <p:spPr>
          <a:xfrm>
            <a:off x="1980705" y="4050500"/>
            <a:ext cx="3680558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看真实代价——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案例的震撼胜过十条规范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3" name="el-1789657655610-19"/>
          <p:cNvSpPr txBox="1"/>
          <p:nvPr/>
        </p:nvSpPr>
        <p:spPr>
          <a:xfrm>
            <a:off x="644110" y="4749817"/>
            <a:ext cx="109243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1F5B4D"/>
                </a:solidFill>
                <a:latin typeface="SimHei"/>
                <a:ea typeface="SimHei"/>
                <a:cs typeface="SimHei"/>
              </a:rPr>
              <a:t>工 具</a:t>
            </a:r>
            <a:endParaRPr/>
          </a:p>
        </p:txBody>
      </p:sp>
      <p:sp>
        <p:nvSpPr>
          <p:cNvPr id="24" name="el-1789657655615-28"/>
          <p:cNvSpPr txBox="1"/>
          <p:nvPr/>
        </p:nvSpPr>
        <p:spPr>
          <a:xfrm>
            <a:off x="1980705" y="4702204"/>
            <a:ext cx="340383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图片版权检测与溯源工具</a:t>
            </a:r>
            <a:endParaRPr/>
          </a:p>
        </p:txBody>
      </p:sp>
      <p:sp>
        <p:nvSpPr>
          <p:cNvPr id="25" name="el-1789657655614-24"/>
          <p:cNvSpPr txBox="1"/>
          <p:nvPr/>
        </p:nvSpPr>
        <p:spPr>
          <a:xfrm>
            <a:off x="1980705" y="5064063"/>
            <a:ext cx="3499628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发图前扫一遍——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让工具帮你看住盲区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6" name="el-1789657655599-2"/>
          <p:cNvSpPr txBox="1"/>
          <p:nvPr/>
        </p:nvSpPr>
        <p:spPr>
          <a:xfrm>
            <a:off x="685629" y="5706245"/>
            <a:ext cx="10951012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模块二收官。下一模块进入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八大场景应用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：行程规划、导游词、新媒体、营销、翻译、客服、数字人、数据分析。</a:t>
            </a:r>
            <a:endParaRPr/>
          </a:p>
        </p:txBody>
      </p:sp>
      <p:sp>
        <p:nvSpPr>
          <p:cNvPr id="27" name="el-1789657655600-5"/>
          <p:cNvSpPr txBox="1"/>
          <p:nvPr/>
        </p:nvSpPr>
        <p:spPr>
          <a:xfrm>
            <a:off x="685629" y="6228650"/>
            <a:ext cx="293283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延伸资源 · READ MORE</a:t>
            </a:r>
            <a:endParaRPr/>
          </a:p>
        </p:txBody>
      </p:sp>
      <p:sp>
        <p:nvSpPr>
          <p:cNvPr id="28" name="el-1789657655600-6"/>
          <p:cNvSpPr txBox="1"/>
          <p:nvPr/>
        </p:nvSpPr>
        <p:spPr>
          <a:xfrm>
            <a:off x="5167509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关注生成式AI工具的应用挑战</a:t>
            </a:r>
            <a:endParaRPr/>
          </a:p>
        </p:txBody>
      </p:sp>
      <p:sp>
        <p:nvSpPr>
          <p:cNvPr id="29" name="el-1789657655600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39 / 40</a:t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655752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655748-2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57655752-9"/>
          <p:cNvSpPr txBox="1"/>
          <p:nvPr/>
        </p:nvSpPr>
        <p:spPr>
          <a:xfrm>
            <a:off x="1237940" y="457943"/>
            <a:ext cx="413257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下一讲预告 · NEXT MODULE</a:t>
            </a:r>
            <a:endParaRPr/>
          </a:p>
        </p:txBody>
      </p:sp>
      <p:sp>
        <p:nvSpPr>
          <p:cNvPr id="5" name="el-1789657655749-3"/>
          <p:cNvSpPr txBox="1"/>
          <p:nvPr/>
        </p:nvSpPr>
        <p:spPr>
          <a:xfrm>
            <a:off x="685629" y="819802"/>
            <a:ext cx="11503323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模块三 · 项目一：个性化行程规划</a:t>
            </a:r>
            <a:endParaRPr/>
          </a:p>
        </p:txBody>
      </p:sp>
      <p:sp>
        <p:nvSpPr>
          <p:cNvPr id="6" name="el-1789657655750-4"/>
          <p:cNvSpPr txBox="1"/>
          <p:nvPr/>
        </p:nvSpPr>
        <p:spPr>
          <a:xfrm>
            <a:off x="685629" y="6228650"/>
            <a:ext cx="348116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下一讲预告 · NEXT MODULE</a:t>
            </a:r>
            <a:endParaRPr/>
          </a:p>
        </p:txBody>
      </p:sp>
      <p:sp>
        <p:nvSpPr>
          <p:cNvPr id="7" name="el-1789657655750-5"/>
          <p:cNvSpPr txBox="1"/>
          <p:nvPr/>
        </p:nvSpPr>
        <p:spPr>
          <a:xfrm>
            <a:off x="5386826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关注生成式AI工具的应用挑战</a:t>
            </a:r>
            <a:endParaRPr/>
          </a:p>
        </p:txBody>
      </p:sp>
      <p:sp>
        <p:nvSpPr>
          <p:cNvPr id="8" name="el-1789657655750-6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40 / 40</a:t>
            </a:r>
            <a:endParaRPr/>
          </a:p>
        </p:txBody>
      </p:sp>
      <p:cxnSp>
        <p:nvCxnSpPr>
          <p:cNvPr id="9" name="el-1789657655751-7"/>
          <p:cNvCxnSpPr/>
          <p:nvPr/>
        </p:nvCxnSpPr>
        <p:spPr>
          <a:xfrm>
            <a:off x="5632629" y="2244476"/>
            <a:ext cx="914" cy="297403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89657655754-13"/>
          <p:cNvCxnSpPr/>
          <p:nvPr/>
        </p:nvCxnSpPr>
        <p:spPr>
          <a:xfrm>
            <a:off x="6303974" y="3234233"/>
            <a:ext cx="5199350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el-1789657655754-14"/>
          <p:cNvCxnSpPr/>
          <p:nvPr/>
        </p:nvCxnSpPr>
        <p:spPr>
          <a:xfrm>
            <a:off x="6303974" y="4228751"/>
            <a:ext cx="5199350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657655747-1"/>
          <p:cNvSpPr txBox="1"/>
          <p:nvPr/>
        </p:nvSpPr>
        <p:spPr>
          <a:xfrm>
            <a:off x="4537528" y="4571714"/>
            <a:ext cx="7937103" cy="285678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90">
                <a:solidFill>
                  <a:srgbClr val="1F5B4D">
                    <a:alpha val="6700"/>
                  </a:srgbClr>
                </a:solidFill>
                <a:latin typeface="Georgia"/>
                <a:ea typeface="Georgia"/>
                <a:cs typeface="Georgia"/>
              </a:rPr>
              <a:t>NEXT</a:t>
            </a:r>
            <a:endParaRPr/>
          </a:p>
        </p:txBody>
      </p:sp>
      <p:sp>
        <p:nvSpPr>
          <p:cNvPr id="13" name="el-1789657655752-10"/>
          <p:cNvSpPr txBox="1"/>
          <p:nvPr/>
        </p:nvSpPr>
        <p:spPr>
          <a:xfrm>
            <a:off x="685629" y="2673589"/>
            <a:ext cx="569757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43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MODULE 03 · PROJECT 01</a:t>
            </a:r>
            <a:endParaRPr/>
          </a:p>
        </p:txBody>
      </p:sp>
      <p:sp>
        <p:nvSpPr>
          <p:cNvPr id="14" name="el-1789657655753-11"/>
          <p:cNvSpPr txBox="1"/>
          <p:nvPr/>
        </p:nvSpPr>
        <p:spPr>
          <a:xfrm>
            <a:off x="685629" y="3073538"/>
            <a:ext cx="4519435" cy="128733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057"/>
              </a:lnSpc>
            </a:pPr>
            <a:r>
              <a:rPr b="1" sz="38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场景，</a:t>
            </a:r>
            <a:endParaRPr/>
          </a:p>
          <a:p>
            <a:pPr algn="l">
              <a:lnSpc>
                <a:spcPts val="5057"/>
              </a:lnSpc>
            </a:pPr>
            <a:r>
              <a:rPr b="1" sz="38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开战</a:t>
            </a:r>
            <a:endParaRPr/>
          </a:p>
        </p:txBody>
      </p:sp>
      <p:sp>
        <p:nvSpPr>
          <p:cNvPr id="15" name="el-1789657655753-12"/>
          <p:cNvSpPr txBox="1"/>
          <p:nvPr/>
        </p:nvSpPr>
        <p:spPr>
          <a:xfrm>
            <a:off x="685629" y="4513239"/>
            <a:ext cx="4747978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从"会工具"到"出方案"</a:t>
            </a:r>
            <a:endParaRPr/>
          </a:p>
        </p:txBody>
      </p:sp>
      <p:sp>
        <p:nvSpPr>
          <p:cNvPr id="16" name="el-1789657655755-15"/>
          <p:cNvSpPr txBox="1"/>
          <p:nvPr/>
        </p:nvSpPr>
        <p:spPr>
          <a:xfrm>
            <a:off x="6303974" y="2444450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7" name="el-1789657655758-21"/>
          <p:cNvSpPr txBox="1"/>
          <p:nvPr/>
        </p:nvSpPr>
        <p:spPr>
          <a:xfrm>
            <a:off x="6951512" y="2415883"/>
            <a:ext cx="3213824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需求采集</a:t>
            </a:r>
            <a:endParaRPr/>
          </a:p>
        </p:txBody>
      </p:sp>
      <p:sp>
        <p:nvSpPr>
          <p:cNvPr id="18" name="el-1789657655757-18"/>
          <p:cNvSpPr txBox="1"/>
          <p:nvPr/>
        </p:nvSpPr>
        <p:spPr>
          <a:xfrm>
            <a:off x="6951512" y="2777742"/>
            <a:ext cx="3309622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把模糊的"想去玩"翻译成</a:t>
            </a:r>
            <a:r>
              <a:rPr b="1" sz="142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结构化需求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9" name="el-1789657655755-16"/>
          <p:cNvSpPr txBox="1"/>
          <p:nvPr/>
        </p:nvSpPr>
        <p:spPr>
          <a:xfrm>
            <a:off x="6303974" y="3438969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20" name="el-1789657655759-22"/>
          <p:cNvSpPr txBox="1"/>
          <p:nvPr/>
        </p:nvSpPr>
        <p:spPr>
          <a:xfrm>
            <a:off x="6951512" y="3410401"/>
            <a:ext cx="3276334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AI规划流</a:t>
            </a:r>
            <a:endParaRPr/>
          </a:p>
        </p:txBody>
      </p:sp>
      <p:sp>
        <p:nvSpPr>
          <p:cNvPr id="21" name="el-1789657655758-19"/>
          <p:cNvSpPr txBox="1"/>
          <p:nvPr/>
        </p:nvSpPr>
        <p:spPr>
          <a:xfrm>
            <a:off x="6951512" y="3772261"/>
            <a:ext cx="3180156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提示词模板+迭代打磨，</a:t>
            </a:r>
            <a:r>
              <a:rPr b="1" sz="142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半日出初稿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2" name="el-1789657655755-17"/>
          <p:cNvSpPr txBox="1"/>
          <p:nvPr/>
        </p:nvSpPr>
        <p:spPr>
          <a:xfrm>
            <a:off x="6303974" y="4433487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23" name="el-1789657655759-23"/>
          <p:cNvSpPr txBox="1"/>
          <p:nvPr/>
        </p:nvSpPr>
        <p:spPr>
          <a:xfrm>
            <a:off x="6951512" y="4404920"/>
            <a:ext cx="430847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人工精修</a:t>
            </a:r>
            <a:endParaRPr/>
          </a:p>
        </p:txBody>
      </p:sp>
      <p:sp>
        <p:nvSpPr>
          <p:cNvPr id="24" name="el-1789657655758-20"/>
          <p:cNvSpPr txBox="1"/>
          <p:nvPr/>
        </p:nvSpPr>
        <p:spPr>
          <a:xfrm>
            <a:off x="6951512" y="4766779"/>
            <a:ext cx="4404277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核验、取舍、加入</a:t>
            </a:r>
            <a:r>
              <a:rPr b="1" sz="142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人的温度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——成品的最后一公里。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html-to-pptx-demo</Application>
  <Slides>40</Slides>
  <Notes>0</Notes>
  <HiddenSlides>0</HiddenSlides>
  <MMClips>0</MMClips>
  <ScaleCrop>false</ScaleCrop>
  <HeadingPairs>
    <vt:vector size="2" baseType="variant">
      <vt:variant>
        <vt:lpstr>主题</vt:lpstr>
      </vt:variant>
      <vt:variant>
        <vt:i4>1</vt:i4>
      </vt:variant>
    </vt:vector>
  </HeadingPairs>
  <TitlesOfParts>
    <vt:vector size="1" baseType="lpstr">
      <vt:lpstr>默认</vt:lpstr>
    </vt:vector>
  </TitlesOfParts>
  <Company/>
  <LinksUpToDate>false</LinksUpToDate>
  <SharedDoc>false</SharedDoc>
  <HyperlinksChanged>false</HyperlinksChanged>
  <AppVersion>1.0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Export</dc:title>
  <dc:creator>html-to-pptx-demo</dc:creator>
  <cp:lastModifiedBy>html-to-pptx-demo</cp:lastModifiedBy>
  <dcterms:created xsi:type="dcterms:W3CDTF">2026-09-17T15:07:40.172Z</dcterms:created>
  <dcterms:modified xsi:type="dcterms:W3CDTF">2026-09-17T15:07:40.172Z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1" name="AIGC">
    <vt:lpwstr>{"Label":"1","ContentProducer":"001191110108587665983J10000","ProduceID":"1880570814_c043d01e-9e30-4dc7-8d9b-ef6d2c0c9ccd","ReservedCode1":"","ContentPropagator":"001191110108587665983J20000","PropagateID":"1880570814_c043d01e-9e30-4dc7-8d9b-ef6d2c0c9ccd","ReservedCode2":""}</vt:lpwstr>
  </property>
</Properties>
</file>