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charts/chart1.xml" ContentType="application/vnd.openxmlformats-officedocument.drawingml.chart+xml"/>
  <Override PartName="/ppt/embeddings/Microsoft_Excel_Worksheet1.xlsx" ContentType="application/vnd.openxmlformats-officedocument.spreadsheetml.sheet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  <Relationship Id="rId45" Type="http://schemas.openxmlformats.org/officeDocument/2006/relationships/theme" Target="theme/theme1.xml"/>
</Relationships>
</file>

<file path=ppt/charts/_rels/chart1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1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57"/>
          <c:y val="0.093"/>
          <c:w val="0.757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C05621"/>
              </a:solidFill>
            </c:spPr>
          </c:dPt>
          <c:dPt>
            <c:idx val="1"/>
            <c:spPr>
              <a:solidFill>
                <a:srgbClr val="C05621"/>
              </a:solidFill>
            </c:spPr>
          </c:dPt>
          <c:dPt>
            <c:idx val="2"/>
            <c:spPr>
              <a:solidFill>
                <a:srgbClr val="1F5B4D"/>
              </a:solidFill>
            </c:spPr>
          </c:dPt>
          <c:dPt>
            <c:idx val="3"/>
            <c:spPr>
              <a:solidFill>
                <a:srgbClr val="B9C4BC"/>
              </a:solidFill>
            </c:spPr>
          </c:dPt>
          <c:dPt>
            <c:idx val="4"/>
            <c:spPr>
              <a:solidFill>
                <a:srgbClr val="B9C4BC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6E7A70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Sheet1!$A$2:$A$6</c:f>
              <c:strCache>
                <c:ptCount val="5"/>
                <c:pt idx="0">
                  <c:v>第5轮</c:v>
                </c:pt>
                <c:pt idx="1">
                  <c:v>第4轮</c:v>
                </c:pt>
                <c:pt idx="2">
                  <c:v>第3轮</c:v>
                </c:pt>
                <c:pt idx="3">
                  <c:v>第2轮</c:v>
                </c:pt>
                <c:pt idx="4">
                  <c:v>第1轮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90</c:v>
                </c:pt>
                <c:pt idx="1">
                  <c:v>82</c:v>
                </c:pt>
                <c:pt idx="2">
                  <c:v>70</c:v>
                </c:pt>
                <c:pt idx="3">
                  <c:v>55</c:v>
                </c:pt>
                <c:pt idx="4">
                  <c:v>40</c:v>
                </c:pt>
              </c:numCache>
            </c:numRef>
          </c:val>
        </c:ser>
        <c:gapWidth val="133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200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100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25"/>
      </c:valAx>
    </c:plotArea>
    <c:plotVisOnly val="1"/>
  </c:chart>
  <c:externalData r:id="rId1">
    <c:autoUpdate val="0"/>
  </c:externalData>
</c:chartSpace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328015-17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57327057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326882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6887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26881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326884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项目二</a:t>
            </a:r>
            <a:endParaRPr/>
          </a:p>
        </p:txBody>
      </p:sp>
      <p:sp>
        <p:nvSpPr>
          <p:cNvPr id="8" name="el-1789657326884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57326885-5"/>
          <p:cNvSpPr txBox="1"/>
          <p:nvPr/>
        </p:nvSpPr>
        <p:spPr>
          <a:xfrm>
            <a:off x="685629" y="2139132"/>
            <a:ext cx="7060766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掌握生成式AI工具</a:t>
            </a:r>
            <a:endParaRPr/>
          </a:p>
        </p:txBody>
      </p:sp>
      <p:sp>
        <p:nvSpPr>
          <p:cNvPr id="10" name="el-1789657326885-6"/>
          <p:cNvSpPr txBox="1"/>
          <p:nvPr/>
        </p:nvSpPr>
        <p:spPr>
          <a:xfrm>
            <a:off x="685629" y="3045268"/>
            <a:ext cx="4234054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的</a:t>
            </a: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交互方法</a:t>
            </a:r>
            <a:endParaRPr/>
          </a:p>
        </p:txBody>
      </p:sp>
      <p:sp>
        <p:nvSpPr>
          <p:cNvPr id="11" name="el-1789657326888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模块二</a:t>
            </a:r>
            <a:endParaRPr/>
          </a:p>
        </p:txBody>
      </p:sp>
      <p:sp>
        <p:nvSpPr>
          <p:cNvPr id="12" name="el-1789657326888-11"/>
          <p:cNvSpPr txBox="1"/>
          <p:nvPr/>
        </p:nvSpPr>
        <p:spPr>
          <a:xfrm>
            <a:off x="1477940" y="4465626"/>
            <a:ext cx="252170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生成式人工智能基础操作</a:t>
            </a:r>
            <a:endParaRPr/>
          </a:p>
        </p:txBody>
      </p:sp>
      <p:sp>
        <p:nvSpPr>
          <p:cNvPr id="13" name="el-1789657326886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57326886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02 — PROJECT 02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6580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6594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6592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6592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26592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32657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57326588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57326589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会问，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更会聊</a:t>
            </a:r>
            <a:endParaRPr/>
          </a:p>
        </p:txBody>
      </p:sp>
      <p:sp>
        <p:nvSpPr>
          <p:cNvPr id="10" name="el-1789657326589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BASICS · PROMPT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DIALOGUE · RESCUE</a:t>
            </a:r>
            <a:endParaRPr/>
          </a:p>
        </p:txBody>
      </p:sp>
      <p:sp>
        <p:nvSpPr>
          <p:cNvPr id="11" name="el-1789657326595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57326600-17"/>
          <p:cNvSpPr txBox="1"/>
          <p:nvPr/>
        </p:nvSpPr>
        <p:spPr>
          <a:xfrm>
            <a:off x="5218395" y="1134049"/>
            <a:ext cx="39037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交互基础</a:t>
            </a:r>
            <a:endParaRPr/>
          </a:p>
        </p:txBody>
      </p:sp>
      <p:sp>
        <p:nvSpPr>
          <p:cNvPr id="13" name="el-1789657326600-18"/>
          <p:cNvSpPr txBox="1"/>
          <p:nvPr/>
        </p:nvSpPr>
        <p:spPr>
          <a:xfrm>
            <a:off x="5218395" y="1591135"/>
            <a:ext cx="43648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对话本质 · 人机差异 · 交互旅程 · 三原则</a:t>
            </a:r>
            <a:endParaRPr/>
          </a:p>
        </p:txBody>
      </p:sp>
      <p:sp>
        <p:nvSpPr>
          <p:cNvPr id="14" name="el-1789657326595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57326601-19"/>
          <p:cNvSpPr txBox="1"/>
          <p:nvPr/>
        </p:nvSpPr>
        <p:spPr>
          <a:xfrm>
            <a:off x="5218395" y="2324376"/>
            <a:ext cx="39037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提示词工程</a:t>
            </a:r>
            <a:endParaRPr/>
          </a:p>
        </p:txBody>
      </p:sp>
      <p:sp>
        <p:nvSpPr>
          <p:cNvPr id="16" name="el-1789657326601-20"/>
          <p:cNvSpPr txBox="1"/>
          <p:nvPr/>
        </p:nvSpPr>
        <p:spPr>
          <a:xfrm>
            <a:off x="5218395" y="2781462"/>
            <a:ext cx="43648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五要素 · 逐项拆解 · 模板速查 · 任务套路</a:t>
            </a:r>
            <a:endParaRPr/>
          </a:p>
        </p:txBody>
      </p:sp>
      <p:sp>
        <p:nvSpPr>
          <p:cNvPr id="17" name="el-1789657326595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57326601-21"/>
          <p:cNvSpPr txBox="1"/>
          <p:nvPr/>
        </p:nvSpPr>
        <p:spPr>
          <a:xfrm>
            <a:off x="5218395" y="3514704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多轮对话</a:t>
            </a:r>
            <a:endParaRPr/>
          </a:p>
        </p:txBody>
      </p:sp>
      <p:sp>
        <p:nvSpPr>
          <p:cNvPr id="19" name="el-1789657326601-22"/>
          <p:cNvSpPr txBox="1"/>
          <p:nvPr/>
        </p:nvSpPr>
        <p:spPr>
          <a:xfrm>
            <a:off x="5218395" y="3971789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五轮节奏 · 追问三式 · 改稿循环 · 角色扮演</a:t>
            </a:r>
            <a:endParaRPr/>
          </a:p>
        </p:txBody>
      </p:sp>
      <p:sp>
        <p:nvSpPr>
          <p:cNvPr id="20" name="el-1789657326596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57326602-23"/>
          <p:cNvSpPr txBox="1"/>
          <p:nvPr/>
        </p:nvSpPr>
        <p:spPr>
          <a:xfrm>
            <a:off x="5218395" y="4705031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翻车与调教</a:t>
            </a:r>
            <a:endParaRPr/>
          </a:p>
        </p:txBody>
      </p:sp>
      <p:sp>
        <p:nvSpPr>
          <p:cNvPr id="22" name="el-1789657326602-24"/>
          <p:cNvSpPr txBox="1"/>
          <p:nvPr/>
        </p:nvSpPr>
        <p:spPr>
          <a:xfrm>
            <a:off x="5218395" y="5162117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翻车现场 · 调教策略 · 高级技巧 · 交互守则</a:t>
            </a:r>
            <a:endParaRPr/>
          </a:p>
        </p:txBody>
      </p:sp>
      <p:sp>
        <p:nvSpPr>
          <p:cNvPr id="23" name="el-1789657326576-2"/>
          <p:cNvSpPr txBox="1"/>
          <p:nvPr/>
        </p:nvSpPr>
        <p:spPr>
          <a:xfrm>
            <a:off x="685629" y="6228650"/>
            <a:ext cx="540824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模块二 生成式人工智能基础操作</a:t>
            </a:r>
            <a:endParaRPr/>
          </a:p>
        </p:txBody>
      </p:sp>
      <p:sp>
        <p:nvSpPr>
          <p:cNvPr id="24" name="el-1789657326577-3"/>
          <p:cNvSpPr txBox="1"/>
          <p:nvPr/>
        </p:nvSpPr>
        <p:spPr>
          <a:xfrm>
            <a:off x="6624618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5" name="el-1789657326578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661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6618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6623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6623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2661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326620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8" name="el-178965732661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57326620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三维目标</a:t>
            </a:r>
            <a:endParaRPr/>
          </a:p>
        </p:txBody>
      </p:sp>
      <p:sp>
        <p:nvSpPr>
          <p:cNvPr id="10" name="el-1789657326620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把话说清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把活派好</a:t>
            </a:r>
            <a:endParaRPr/>
          </a:p>
        </p:txBody>
      </p:sp>
      <p:sp>
        <p:nvSpPr>
          <p:cNvPr id="11" name="el-1789657326621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PROMPT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MASTERY</a:t>
            </a:r>
            <a:endParaRPr/>
          </a:p>
        </p:txBody>
      </p:sp>
      <p:sp>
        <p:nvSpPr>
          <p:cNvPr id="12" name="el-1789657326625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57326628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能说出提示词的</a:t>
            </a:r>
            <a:r>
              <a:rPr b="1" sz="17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五要素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（角色·任务·背景·要求·格式）及各自作用；理解多轮对话的节奏规律。</a:t>
            </a:r>
            <a:endParaRPr/>
          </a:p>
        </p:txBody>
      </p:sp>
      <p:sp>
        <p:nvSpPr>
          <p:cNvPr id="14" name="el-1789657326625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57326629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能为旅游业务场景</a:t>
            </a:r>
            <a:r>
              <a:rPr b="1" sz="17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独立撰写结构完整的提示词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；能运用追问与改稿技巧把AI初稿打磨到可用。</a:t>
            </a:r>
            <a:endParaRPr/>
          </a:p>
        </p:txBody>
      </p:sp>
      <p:sp>
        <p:nvSpPr>
          <p:cNvPr id="16" name="el-1789657326625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57326630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养成</a:t>
            </a:r>
            <a:r>
              <a:rPr b="1" sz="17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"先想清楚再开口"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的沟通素养——与AI的交互训练，本质是职场表达训练。</a:t>
            </a:r>
            <a:endParaRPr/>
          </a:p>
        </p:txBody>
      </p:sp>
      <p:sp>
        <p:nvSpPr>
          <p:cNvPr id="18" name="el-1789657326616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19" name="el-1789657326616-4"/>
          <p:cNvSpPr txBox="1"/>
          <p:nvPr/>
        </p:nvSpPr>
        <p:spPr>
          <a:xfrm>
            <a:off x="5197713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0" name="el-178965732661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782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7823-10"/>
          <p:cNvCxnSpPr/>
          <p:nvPr/>
        </p:nvCxnSpPr>
        <p:spPr>
          <a:xfrm>
            <a:off x="685629" y="4020741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781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327822-9"/>
          <p:cNvSpPr txBox="1"/>
          <p:nvPr/>
        </p:nvSpPr>
        <p:spPr>
          <a:xfrm>
            <a:off x="1237940" y="457943"/>
            <a:ext cx="38289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6" name="el-178965732781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同一句话，两种回答</a:t>
            </a:r>
            <a:endParaRPr/>
          </a:p>
        </p:txBody>
      </p:sp>
      <p:sp>
        <p:nvSpPr>
          <p:cNvPr id="7" name="el-1789657327821-7"/>
          <p:cNvSpPr txBox="1"/>
          <p:nvPr/>
        </p:nvSpPr>
        <p:spPr>
          <a:xfrm>
            <a:off x="685629" y="1442492"/>
            <a:ext cx="5713571" cy="22497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实习生让AI写宣传语："写个古镇旅游文案"——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得到一段放在任何古镇都成立的废话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；同事接过键盘："你是江南水乡的资深文案，为西塘夜游写三条小红书标题，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突出【烟雨长廊】，每条不超15字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"——三条标题，条条能直接用。</a:t>
            </a:r>
            <a:endParaRPr/>
          </a:p>
        </p:txBody>
      </p:sp>
      <p:sp>
        <p:nvSpPr>
          <p:cNvPr id="8" name="el-1789657327829-13"/>
          <p:cNvSpPr txBox="1"/>
          <p:nvPr/>
        </p:nvSpPr>
        <p:spPr>
          <a:xfrm>
            <a:off x="685629" y="4292136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同样的AI，差距为什么这么大？</a:t>
            </a:r>
            <a:endParaRPr/>
          </a:p>
        </p:txBody>
      </p:sp>
      <p:sp>
        <p:nvSpPr>
          <p:cNvPr id="9" name="el-1789657327830-14"/>
          <p:cNvSpPr txBox="1"/>
          <p:nvPr/>
        </p:nvSpPr>
        <p:spPr>
          <a:xfrm>
            <a:off x="685629" y="4773028"/>
            <a:ext cx="6147231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AI听不懂"言外之意"时，怎么办？</a:t>
            </a:r>
            <a:endParaRPr/>
          </a:p>
        </p:txBody>
      </p:sp>
      <p:sp>
        <p:nvSpPr>
          <p:cNvPr id="10" name="el-1789657327830-15"/>
          <p:cNvSpPr txBox="1"/>
          <p:nvPr/>
        </p:nvSpPr>
        <p:spPr>
          <a:xfrm>
            <a:off x="685629" y="5253921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好提示词，是天赋还是可学的方法？</a:t>
            </a:r>
            <a:endParaRPr/>
          </a:p>
        </p:txBody>
      </p:sp>
      <p:sp>
        <p:nvSpPr>
          <p:cNvPr id="11" name="el-1789657327821-8"/>
          <p:cNvSpPr txBox="1"/>
          <p:nvPr/>
        </p:nvSpPr>
        <p:spPr>
          <a:xfrm>
            <a:off x="685629" y="5791949"/>
            <a:ext cx="6045530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本讲答案：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五要素 + 多轮对话法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，全都能学。</a:t>
            </a:r>
            <a:endParaRPr/>
          </a:p>
        </p:txBody>
      </p:sp>
      <p:sp>
        <p:nvSpPr>
          <p:cNvPr id="12" name="el-1789657327817-3"/>
          <p:cNvSpPr txBox="1"/>
          <p:nvPr/>
        </p:nvSpPr>
        <p:spPr>
          <a:xfrm>
            <a:off x="685629" y="6228650"/>
            <a:ext cx="32118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13" name="el-1789657327817-4"/>
          <p:cNvSpPr txBox="1"/>
          <p:nvPr/>
        </p:nvSpPr>
        <p:spPr>
          <a:xfrm>
            <a:off x="5197267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14" name="el-178965732781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57327823-11"/>
          <p:cNvSpPr/>
          <p:nvPr/>
        </p:nvSpPr>
        <p:spPr>
          <a:xfrm>
            <a:off x="6932466" y="1385357"/>
            <a:ext cx="4570857" cy="469227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57327829-12"/>
          <p:cNvPicPr/>
          <p:nvPr/>
        </p:nvPicPr>
        <p:blipFill>
          <a:blip r:embed="rId2"/>
          <a:srcRect l="32413" t="0" r="12605" b="0"/>
          <a:stretch>
            <a:fillRect/>
          </a:stretch>
        </p:blipFill>
        <p:spPr>
          <a:xfrm>
            <a:off x="6932466" y="1385357"/>
            <a:ext cx="4570857" cy="469227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5B4D"/>
            </a:gs>
            <a:gs pos="58000">
              <a:srgbClr val="1F5B4D"/>
            </a:gs>
            <a:gs pos="100000">
              <a:srgbClr val="153F3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327844-16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57326798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6792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326796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57326796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5732679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交互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基础</a:t>
            </a:r>
            <a:endParaRPr/>
          </a:p>
        </p:txBody>
      </p:sp>
      <p:sp>
        <p:nvSpPr>
          <p:cNvPr id="8" name="el-1789657326797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INTERACTION BASICS</a:t>
            </a:r>
            <a:endParaRPr/>
          </a:p>
        </p:txBody>
      </p:sp>
      <p:sp>
        <p:nvSpPr>
          <p:cNvPr id="9" name="el-1789657326800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对话本质</a:t>
            </a:r>
            <a:endParaRPr/>
          </a:p>
        </p:txBody>
      </p:sp>
      <p:sp>
        <p:nvSpPr>
          <p:cNvPr id="10" name="el-1789657326800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人机差异</a:t>
            </a:r>
            <a:endParaRPr/>
          </a:p>
        </p:txBody>
      </p:sp>
      <p:sp>
        <p:nvSpPr>
          <p:cNvPr id="11" name="el-1789657326801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交互旅程</a:t>
            </a:r>
            <a:endParaRPr/>
          </a:p>
        </p:txBody>
      </p:sp>
      <p:sp>
        <p:nvSpPr>
          <p:cNvPr id="12" name="el-1789657326802-12"/>
          <p:cNvSpPr txBox="1"/>
          <p:nvPr/>
        </p:nvSpPr>
        <p:spPr>
          <a:xfrm>
            <a:off x="8551758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三原则</a:t>
            </a:r>
            <a:endParaRPr/>
          </a:p>
        </p:txBody>
      </p:sp>
      <p:sp>
        <p:nvSpPr>
          <p:cNvPr id="13" name="el-1789657326794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模块二 项目二</a:t>
            </a:r>
            <a:endParaRPr/>
          </a:p>
        </p:txBody>
      </p:sp>
      <p:sp>
        <p:nvSpPr>
          <p:cNvPr id="14" name="el-1789657326794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8171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8170-8"/>
          <p:cNvCxnSpPr/>
          <p:nvPr/>
        </p:nvCxnSpPr>
        <p:spPr>
          <a:xfrm>
            <a:off x="704674" y="1921153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8173-13"/>
          <p:cNvCxnSpPr/>
          <p:nvPr/>
        </p:nvCxnSpPr>
        <p:spPr>
          <a:xfrm>
            <a:off x="4296189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8173-14"/>
          <p:cNvCxnSpPr/>
          <p:nvPr/>
        </p:nvCxnSpPr>
        <p:spPr>
          <a:xfrm>
            <a:off x="7902137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28167-4"/>
          <p:cNvCxnSpPr/>
          <p:nvPr/>
        </p:nvCxnSpPr>
        <p:spPr>
          <a:xfrm>
            <a:off x="685629" y="5129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32816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57328172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交互基础</a:t>
            </a:r>
            <a:endParaRPr/>
          </a:p>
        </p:txBody>
      </p:sp>
      <p:sp>
        <p:nvSpPr>
          <p:cNvPr id="9" name="el-1789657328167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交互：你给的每一句话都是指令</a:t>
            </a:r>
            <a:endParaRPr/>
          </a:p>
        </p:txBody>
      </p:sp>
      <p:sp>
        <p:nvSpPr>
          <p:cNvPr id="10" name="el-1789657328171-10"/>
          <p:cNvSpPr txBox="1"/>
          <p:nvPr/>
        </p:nvSpPr>
        <p:spPr>
          <a:xfrm>
            <a:off x="723719" y="1959243"/>
            <a:ext cx="11465233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与AI对话不是"聊天"，是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"派活"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——你的每句话都在为它设定任务、划出边界。</a:t>
            </a:r>
            <a:endParaRPr/>
          </a:p>
        </p:txBody>
      </p:sp>
      <p:sp>
        <p:nvSpPr>
          <p:cNvPr id="11" name="el-1789657328172-12"/>
          <p:cNvSpPr txBox="1"/>
          <p:nvPr/>
        </p:nvSpPr>
        <p:spPr>
          <a:xfrm>
            <a:off x="723719" y="245546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57328176-18"/>
          <p:cNvSpPr txBox="1"/>
          <p:nvPr/>
        </p:nvSpPr>
        <p:spPr>
          <a:xfrm>
            <a:off x="685629" y="314109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提示词</a:t>
            </a:r>
            <a:endParaRPr/>
          </a:p>
        </p:txBody>
      </p:sp>
      <p:sp>
        <p:nvSpPr>
          <p:cNvPr id="13" name="el-1789657328176-19"/>
          <p:cNvSpPr txBox="1"/>
          <p:nvPr/>
        </p:nvSpPr>
        <p:spPr>
          <a:xfrm>
            <a:off x="685629" y="3617221"/>
            <a:ext cx="373835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PROMPT</a:t>
            </a:r>
            <a:endParaRPr/>
          </a:p>
        </p:txBody>
      </p:sp>
      <p:sp>
        <p:nvSpPr>
          <p:cNvPr id="14" name="el-1789657328175-15"/>
          <p:cNvSpPr txBox="1"/>
          <p:nvPr/>
        </p:nvSpPr>
        <p:spPr>
          <a:xfrm>
            <a:off x="685629" y="3883854"/>
            <a:ext cx="3339166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你输入的全部内容——指令、背景、例子、格式要求。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AI的一切产出都由它触发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：垃圾进，垃圾出。</a:t>
            </a:r>
            <a:endParaRPr/>
          </a:p>
        </p:txBody>
      </p:sp>
      <p:sp>
        <p:nvSpPr>
          <p:cNvPr id="15" name="el-1789657328176-20"/>
          <p:cNvSpPr txBox="1"/>
          <p:nvPr/>
        </p:nvSpPr>
        <p:spPr>
          <a:xfrm>
            <a:off x="4567584" y="314109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上下文</a:t>
            </a:r>
            <a:endParaRPr/>
          </a:p>
        </p:txBody>
      </p:sp>
      <p:sp>
        <p:nvSpPr>
          <p:cNvPr id="16" name="el-1789657328177-21"/>
          <p:cNvSpPr txBox="1"/>
          <p:nvPr/>
        </p:nvSpPr>
        <p:spPr>
          <a:xfrm>
            <a:off x="4567584" y="3617221"/>
            <a:ext cx="3511103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CONTEXT</a:t>
            </a:r>
            <a:endParaRPr/>
          </a:p>
        </p:txBody>
      </p:sp>
      <p:sp>
        <p:nvSpPr>
          <p:cNvPr id="17" name="el-1789657328175-16"/>
          <p:cNvSpPr txBox="1"/>
          <p:nvPr/>
        </p:nvSpPr>
        <p:spPr>
          <a:xfrm>
            <a:off x="4567584" y="3883854"/>
            <a:ext cx="3063159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本次对话中已出现的所有信息——AI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只依据上下文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回答；你不说清，它就只能靠猜。</a:t>
            </a:r>
            <a:endParaRPr/>
          </a:p>
        </p:txBody>
      </p:sp>
      <p:sp>
        <p:nvSpPr>
          <p:cNvPr id="18" name="el-1789657328177-22"/>
          <p:cNvSpPr txBox="1"/>
          <p:nvPr/>
        </p:nvSpPr>
        <p:spPr>
          <a:xfrm>
            <a:off x="8173531" y="314109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生成</a:t>
            </a:r>
            <a:endParaRPr/>
          </a:p>
        </p:txBody>
      </p:sp>
      <p:sp>
        <p:nvSpPr>
          <p:cNvPr id="19" name="el-1789657328177-23"/>
          <p:cNvSpPr txBox="1"/>
          <p:nvPr/>
        </p:nvSpPr>
        <p:spPr>
          <a:xfrm>
            <a:off x="8173531" y="3617221"/>
            <a:ext cx="3657221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GENERATION</a:t>
            </a:r>
            <a:endParaRPr/>
          </a:p>
        </p:txBody>
      </p:sp>
      <p:sp>
        <p:nvSpPr>
          <p:cNvPr id="20" name="el-1789657328176-17"/>
          <p:cNvSpPr txBox="1"/>
          <p:nvPr/>
        </p:nvSpPr>
        <p:spPr>
          <a:xfrm>
            <a:off x="8173531" y="3883854"/>
            <a:ext cx="3063010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AI根据提示词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逐字预测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出回答——所以提示词越明确，"猜"的成分越少，产出越对路。</a:t>
            </a:r>
            <a:endParaRPr/>
          </a:p>
        </p:txBody>
      </p:sp>
      <p:sp>
        <p:nvSpPr>
          <p:cNvPr id="21" name="el-1789657328166-2"/>
          <p:cNvSpPr txBox="1"/>
          <p:nvPr/>
        </p:nvSpPr>
        <p:spPr>
          <a:xfrm>
            <a:off x="685629" y="5267609"/>
            <a:ext cx="11157081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一句话：</a:t>
            </a:r>
            <a:r>
              <a:rPr b="1" sz="1340" spc="54">
                <a:solidFill>
                  <a:srgbClr val="1F5B4D"/>
                </a:solidFill>
                <a:latin typeface="SimHei"/>
                <a:ea typeface="SimHei"/>
                <a:cs typeface="SimHei"/>
              </a:rPr>
              <a:t>AI不是读心术士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——你说一半，它猜一半；说全了，它才做得准。</a:t>
            </a:r>
            <a:endParaRPr/>
          </a:p>
        </p:txBody>
      </p:sp>
      <p:sp>
        <p:nvSpPr>
          <p:cNvPr id="22" name="el-1789657328167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交互基础</a:t>
            </a:r>
            <a:endParaRPr/>
          </a:p>
        </p:txBody>
      </p:sp>
      <p:sp>
        <p:nvSpPr>
          <p:cNvPr id="23" name="el-1789657328168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4" name="el-178965732816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819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8191-6"/>
          <p:cNvCxnSpPr/>
          <p:nvPr/>
        </p:nvCxnSpPr>
        <p:spPr>
          <a:xfrm>
            <a:off x="4013784" y="2035573"/>
            <a:ext cx="914" cy="33918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8195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8196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2818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32819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交互基础</a:t>
            </a:r>
            <a:endParaRPr/>
          </a:p>
        </p:txBody>
      </p:sp>
      <p:sp>
        <p:nvSpPr>
          <p:cNvPr id="8" name="el-178965732818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交互现状：三组数据</a:t>
            </a:r>
            <a:endParaRPr/>
          </a:p>
        </p:txBody>
      </p:sp>
      <p:sp>
        <p:nvSpPr>
          <p:cNvPr id="9" name="el-1789657328194-10"/>
          <p:cNvSpPr txBox="1"/>
          <p:nvPr/>
        </p:nvSpPr>
        <p:spPr>
          <a:xfrm>
            <a:off x="685629" y="2388951"/>
            <a:ext cx="2790127" cy="55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8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好提示词与差提示词的产出差距</a:t>
            </a:r>
            <a:endParaRPr/>
          </a:p>
        </p:txBody>
      </p:sp>
      <p:sp>
        <p:nvSpPr>
          <p:cNvPr id="10" name="el-1789657328194-11"/>
          <p:cNvSpPr txBox="1"/>
          <p:nvPr/>
        </p:nvSpPr>
        <p:spPr>
          <a:xfrm>
            <a:off x="685629" y="3036490"/>
            <a:ext cx="4015117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10倍</a:t>
            </a:r>
            <a:endParaRPr/>
          </a:p>
        </p:txBody>
      </p:sp>
      <p:sp>
        <p:nvSpPr>
          <p:cNvPr id="11" name="el-1789657328193-8"/>
          <p:cNvSpPr txBox="1"/>
          <p:nvPr/>
        </p:nvSpPr>
        <p:spPr>
          <a:xfrm>
            <a:off x="685629" y="4205837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同一任务、同一工具——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提示词质量决定的差距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，比换更贵的工具大得多。</a:t>
            </a:r>
            <a:endParaRPr/>
          </a:p>
        </p:txBody>
      </p:sp>
      <p:sp>
        <p:nvSpPr>
          <p:cNvPr id="12" name="el-1789657328197-14"/>
          <p:cNvSpPr txBox="1"/>
          <p:nvPr/>
        </p:nvSpPr>
        <p:spPr>
          <a:xfrm>
            <a:off x="4627993" y="2226025"/>
            <a:ext cx="1629891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2.4次</a:t>
            </a:r>
            <a:endParaRPr/>
          </a:p>
        </p:txBody>
      </p:sp>
      <p:sp>
        <p:nvSpPr>
          <p:cNvPr id="13" name="el-1789657328201-20"/>
          <p:cNvSpPr txBox="1"/>
          <p:nvPr/>
        </p:nvSpPr>
        <p:spPr>
          <a:xfrm>
            <a:off x="6075431" y="2187935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平均追问深度</a:t>
            </a:r>
            <a:endParaRPr/>
          </a:p>
        </p:txBody>
      </p:sp>
      <p:sp>
        <p:nvSpPr>
          <p:cNvPr id="14" name="el-1789657328199-17"/>
          <p:cNvSpPr txBox="1"/>
          <p:nvPr/>
        </p:nvSpPr>
        <p:spPr>
          <a:xfrm>
            <a:off x="6075431" y="2540272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多数用户问完第一句就走——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而优质答案常出现在第三四轮追问后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5" name="el-1789657328197-15"/>
          <p:cNvSpPr txBox="1"/>
          <p:nvPr/>
        </p:nvSpPr>
        <p:spPr>
          <a:xfrm>
            <a:off x="4627993" y="3453253"/>
            <a:ext cx="1629891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70%</a:t>
            </a:r>
            <a:endParaRPr/>
          </a:p>
        </p:txBody>
      </p:sp>
      <p:sp>
        <p:nvSpPr>
          <p:cNvPr id="16" name="el-1789657328201-21"/>
          <p:cNvSpPr txBox="1"/>
          <p:nvPr/>
        </p:nvSpPr>
        <p:spPr>
          <a:xfrm>
            <a:off x="6075431" y="3415162"/>
            <a:ext cx="5481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的"AI不好用"是提示词问题</a:t>
            </a:r>
            <a:endParaRPr/>
          </a:p>
        </p:txBody>
      </p:sp>
      <p:sp>
        <p:nvSpPr>
          <p:cNvPr id="17" name="el-1789657328200-18"/>
          <p:cNvSpPr txBox="1"/>
          <p:nvPr/>
        </p:nvSpPr>
        <p:spPr>
          <a:xfrm>
            <a:off x="6075431" y="3767499"/>
            <a:ext cx="5193130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社区求助帖分析：七成抱怨的根源在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指令模糊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，不是工具不行。</a:t>
            </a:r>
            <a:endParaRPr/>
          </a:p>
        </p:txBody>
      </p:sp>
      <p:sp>
        <p:nvSpPr>
          <p:cNvPr id="18" name="el-1789657328197-16"/>
          <p:cNvSpPr txBox="1"/>
          <p:nvPr/>
        </p:nvSpPr>
        <p:spPr>
          <a:xfrm>
            <a:off x="4627993" y="4400158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5要素</a:t>
            </a:r>
            <a:endParaRPr/>
          </a:p>
        </p:txBody>
      </p:sp>
      <p:sp>
        <p:nvSpPr>
          <p:cNvPr id="19" name="el-1789657328201-22"/>
          <p:cNvSpPr txBox="1"/>
          <p:nvPr/>
        </p:nvSpPr>
        <p:spPr>
          <a:xfrm>
            <a:off x="6075431" y="4362068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结构化提示词的核心</a:t>
            </a:r>
            <a:endParaRPr/>
          </a:p>
        </p:txBody>
      </p:sp>
      <p:sp>
        <p:nvSpPr>
          <p:cNvPr id="20" name="el-1789657328200-19"/>
          <p:cNvSpPr txBox="1"/>
          <p:nvPr/>
        </p:nvSpPr>
        <p:spPr>
          <a:xfrm>
            <a:off x="6075431" y="4714405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角色·任务·背景·要求·格式——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掌握它，产出质量立涨一个台阶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5732818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交互基础</a:t>
            </a:r>
            <a:endParaRPr/>
          </a:p>
        </p:txBody>
      </p:sp>
      <p:sp>
        <p:nvSpPr>
          <p:cNvPr id="22" name="el-1789657328190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3" name="el-178965732819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821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8216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8213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821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32821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交互基础</a:t>
            </a:r>
            <a:endParaRPr/>
          </a:p>
        </p:txBody>
      </p:sp>
      <p:sp>
        <p:nvSpPr>
          <p:cNvPr id="7" name="el-1789657328213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人聊天 vs 派活给AI</a:t>
            </a:r>
            <a:endParaRPr/>
          </a:p>
        </p:txBody>
      </p:sp>
      <p:sp>
        <p:nvSpPr>
          <p:cNvPr id="8" name="el-1789657328218-13"/>
          <p:cNvSpPr txBox="1"/>
          <p:nvPr/>
        </p:nvSpPr>
        <p:spPr>
          <a:xfrm>
            <a:off x="685629" y="2628505"/>
            <a:ext cx="514316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人际聊天</a:t>
            </a:r>
            <a:endParaRPr/>
          </a:p>
        </p:txBody>
      </p:sp>
      <p:sp>
        <p:nvSpPr>
          <p:cNvPr id="9" name="el-1789657328219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靠默契补全</a:t>
            </a:r>
            <a:endParaRPr/>
          </a:p>
        </p:txBody>
      </p:sp>
      <p:sp>
        <p:nvSpPr>
          <p:cNvPr id="10" name="el-1789657328218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"帮我看看那个东西"——同事能靠表情、语气、上下文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猜到你的意思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。人类对话有大量默认信息共享。</a:t>
            </a:r>
            <a:endParaRPr/>
          </a:p>
        </p:txBody>
      </p:sp>
      <p:sp>
        <p:nvSpPr>
          <p:cNvPr id="11" name="el-1789657328219-15"/>
          <p:cNvSpPr txBox="1"/>
          <p:nvPr/>
        </p:nvSpPr>
        <p:spPr>
          <a:xfrm>
            <a:off x="6522994" y="2628505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人机交互</a:t>
            </a:r>
            <a:endParaRPr/>
          </a:p>
        </p:txBody>
      </p:sp>
      <p:sp>
        <p:nvSpPr>
          <p:cNvPr id="12" name="el-1789657328219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靠明示执行</a:t>
            </a:r>
            <a:endParaRPr/>
          </a:p>
        </p:txBody>
      </p:sp>
      <p:sp>
        <p:nvSpPr>
          <p:cNvPr id="13" name="el-1789657328218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没有你们的默契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："那个东西"是什么、给谁看、多长——都得你说。它只会老老实实按字面执行。</a:t>
            </a:r>
            <a:endParaRPr/>
          </a:p>
        </p:txBody>
      </p:sp>
      <p:sp>
        <p:nvSpPr>
          <p:cNvPr id="14" name="el-1789657328212-2"/>
          <p:cNvSpPr txBox="1"/>
          <p:nvPr/>
        </p:nvSpPr>
        <p:spPr>
          <a:xfrm>
            <a:off x="685629" y="4558472"/>
            <a:ext cx="113166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心态转换：把AI当成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"聪明但不了解你公司的新实习生"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——能力很强，但一切背景要你交代。</a:t>
            </a:r>
            <a:endParaRPr/>
          </a:p>
        </p:txBody>
      </p:sp>
      <p:sp>
        <p:nvSpPr>
          <p:cNvPr id="15" name="el-178965732821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交互基础</a:t>
            </a:r>
            <a:endParaRPr/>
          </a:p>
        </p:txBody>
      </p:sp>
      <p:sp>
        <p:nvSpPr>
          <p:cNvPr id="16" name="el-1789657328213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17" name="el-178965732821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8378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8394-16"/>
          <p:cNvCxnSpPr/>
          <p:nvPr/>
        </p:nvCxnSpPr>
        <p:spPr>
          <a:xfrm>
            <a:off x="685629" y="2028134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8395-17"/>
          <p:cNvCxnSpPr/>
          <p:nvPr/>
        </p:nvCxnSpPr>
        <p:spPr>
          <a:xfrm>
            <a:off x="2884758" y="2028134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8395-18"/>
          <p:cNvCxnSpPr/>
          <p:nvPr/>
        </p:nvCxnSpPr>
        <p:spPr>
          <a:xfrm>
            <a:off x="4855494" y="2028134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28395-19"/>
          <p:cNvCxnSpPr/>
          <p:nvPr/>
        </p:nvCxnSpPr>
        <p:spPr>
          <a:xfrm>
            <a:off x="7287333" y="2028134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328395-20"/>
          <p:cNvCxnSpPr/>
          <p:nvPr/>
        </p:nvCxnSpPr>
        <p:spPr>
          <a:xfrm>
            <a:off x="9719172" y="2028134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328377-8"/>
          <p:cNvCxnSpPr/>
          <p:nvPr/>
        </p:nvCxnSpPr>
        <p:spPr>
          <a:xfrm>
            <a:off x="685629" y="4587337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328385-11"/>
          <p:cNvSpPr/>
          <p:nvPr/>
        </p:nvSpPr>
        <p:spPr>
          <a:xfrm>
            <a:off x="685629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57328387-12"/>
          <p:cNvSpPr/>
          <p:nvPr/>
        </p:nvSpPr>
        <p:spPr>
          <a:xfrm>
            <a:off x="3361484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57328388-13"/>
          <p:cNvSpPr/>
          <p:nvPr/>
        </p:nvSpPr>
        <p:spPr>
          <a:xfrm>
            <a:off x="6037340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57328389-14"/>
          <p:cNvSpPr/>
          <p:nvPr/>
        </p:nvSpPr>
        <p:spPr>
          <a:xfrm>
            <a:off x="8713196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57328390-15"/>
          <p:cNvSpPr/>
          <p:nvPr/>
        </p:nvSpPr>
        <p:spPr>
          <a:xfrm>
            <a:off x="11389052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57328375-4"/>
          <p:cNvCxnSpPr/>
          <p:nvPr/>
        </p:nvCxnSpPr>
        <p:spPr>
          <a:xfrm>
            <a:off x="685629" y="49730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5732837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57328379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交互基础</a:t>
            </a:r>
            <a:endParaRPr/>
          </a:p>
        </p:txBody>
      </p:sp>
      <p:sp>
        <p:nvSpPr>
          <p:cNvPr id="17" name="el-178965732837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一次高质量交互的旅程</a:t>
            </a:r>
            <a:endParaRPr/>
          </a:p>
        </p:txBody>
      </p:sp>
      <p:sp>
        <p:nvSpPr>
          <p:cNvPr id="18" name="el-1789657328398-26"/>
          <p:cNvSpPr txBox="1"/>
          <p:nvPr/>
        </p:nvSpPr>
        <p:spPr>
          <a:xfrm>
            <a:off x="685629" y="2199541"/>
            <a:ext cx="2216080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1</a:t>
            </a:r>
            <a:endParaRPr/>
          </a:p>
        </p:txBody>
      </p:sp>
      <p:sp>
        <p:nvSpPr>
          <p:cNvPr id="19" name="el-1789657328398-27"/>
          <p:cNvSpPr txBox="1"/>
          <p:nvPr/>
        </p:nvSpPr>
        <p:spPr>
          <a:xfrm>
            <a:off x="685629" y="2485219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想清楚</a:t>
            </a:r>
            <a:endParaRPr/>
          </a:p>
        </p:txBody>
      </p:sp>
      <p:sp>
        <p:nvSpPr>
          <p:cNvPr id="20" name="el-1789657328399-28"/>
          <p:cNvSpPr txBox="1"/>
          <p:nvPr/>
        </p:nvSpPr>
        <p:spPr>
          <a:xfrm>
            <a:off x="685629" y="2839342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先于输入</a:t>
            </a:r>
            <a:endParaRPr/>
          </a:p>
        </p:txBody>
      </p:sp>
      <p:sp>
        <p:nvSpPr>
          <p:cNvPr id="21" name="el-1789657328396-21"/>
          <p:cNvSpPr txBox="1"/>
          <p:nvPr/>
        </p:nvSpPr>
        <p:spPr>
          <a:xfrm>
            <a:off x="685629" y="3191678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我要什么？给谁用？什么标准算好？——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三问想清，提示词已成功一半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57328399-29"/>
          <p:cNvSpPr txBox="1"/>
          <p:nvPr/>
        </p:nvSpPr>
        <p:spPr>
          <a:xfrm>
            <a:off x="2884758" y="2199541"/>
            <a:ext cx="2216229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2</a:t>
            </a:r>
            <a:endParaRPr/>
          </a:p>
        </p:txBody>
      </p:sp>
      <p:sp>
        <p:nvSpPr>
          <p:cNvPr id="23" name="el-1789657328399-30"/>
          <p:cNvSpPr txBox="1"/>
          <p:nvPr/>
        </p:nvSpPr>
        <p:spPr>
          <a:xfrm>
            <a:off x="2884758" y="2485219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说完整</a:t>
            </a:r>
            <a:endParaRPr/>
          </a:p>
        </p:txBody>
      </p:sp>
      <p:sp>
        <p:nvSpPr>
          <p:cNvPr id="24" name="el-1789657328399-31"/>
          <p:cNvSpPr txBox="1"/>
          <p:nvPr/>
        </p:nvSpPr>
        <p:spPr>
          <a:xfrm>
            <a:off x="2884758" y="2839342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五要素</a:t>
            </a:r>
            <a:endParaRPr/>
          </a:p>
        </p:txBody>
      </p:sp>
      <p:sp>
        <p:nvSpPr>
          <p:cNvPr id="25" name="el-1789657328396-22"/>
          <p:cNvSpPr txBox="1"/>
          <p:nvPr/>
        </p:nvSpPr>
        <p:spPr>
          <a:xfrm>
            <a:off x="2884758" y="3191678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角色+任务+背景+要求+格式——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一次给足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，减少来回试错。</a:t>
            </a:r>
            <a:endParaRPr/>
          </a:p>
        </p:txBody>
      </p:sp>
      <p:sp>
        <p:nvSpPr>
          <p:cNvPr id="26" name="el-1789657328399-32"/>
          <p:cNvSpPr txBox="1"/>
          <p:nvPr/>
        </p:nvSpPr>
        <p:spPr>
          <a:xfrm>
            <a:off x="4855494" y="2199541"/>
            <a:ext cx="2677332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3</a:t>
            </a:r>
            <a:endParaRPr/>
          </a:p>
        </p:txBody>
      </p:sp>
      <p:sp>
        <p:nvSpPr>
          <p:cNvPr id="27" name="el-1789657328400-33"/>
          <p:cNvSpPr txBox="1"/>
          <p:nvPr/>
        </p:nvSpPr>
        <p:spPr>
          <a:xfrm>
            <a:off x="4855494" y="2485219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看产出</a:t>
            </a:r>
            <a:endParaRPr/>
          </a:p>
        </p:txBody>
      </p:sp>
      <p:sp>
        <p:nvSpPr>
          <p:cNvPr id="28" name="el-1789657328400-34"/>
          <p:cNvSpPr txBox="1"/>
          <p:nvPr/>
        </p:nvSpPr>
        <p:spPr>
          <a:xfrm>
            <a:off x="4855494" y="2839342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对照要求</a:t>
            </a:r>
            <a:endParaRPr/>
          </a:p>
        </p:txBody>
      </p:sp>
      <p:sp>
        <p:nvSpPr>
          <p:cNvPr id="29" name="el-1789657328397-23"/>
          <p:cNvSpPr txBox="1"/>
          <p:nvPr/>
        </p:nvSpPr>
        <p:spPr>
          <a:xfrm>
            <a:off x="4855494" y="3191678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拿预期对照AI产出：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哪里对了、哪里偏了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——先诊断，再开口。</a:t>
            </a:r>
            <a:endParaRPr/>
          </a:p>
        </p:txBody>
      </p:sp>
      <p:sp>
        <p:nvSpPr>
          <p:cNvPr id="30" name="el-1789657328400-35"/>
          <p:cNvSpPr txBox="1"/>
          <p:nvPr/>
        </p:nvSpPr>
        <p:spPr>
          <a:xfrm>
            <a:off x="7287333" y="2199541"/>
            <a:ext cx="2677332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4</a:t>
            </a:r>
            <a:endParaRPr/>
          </a:p>
        </p:txBody>
      </p:sp>
      <p:sp>
        <p:nvSpPr>
          <p:cNvPr id="31" name="el-1789657328400-36"/>
          <p:cNvSpPr txBox="1"/>
          <p:nvPr/>
        </p:nvSpPr>
        <p:spPr>
          <a:xfrm>
            <a:off x="7287333" y="2485219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修方向</a:t>
            </a:r>
            <a:endParaRPr/>
          </a:p>
        </p:txBody>
      </p:sp>
      <p:sp>
        <p:nvSpPr>
          <p:cNvPr id="32" name="el-1789657328400-37"/>
          <p:cNvSpPr txBox="1"/>
          <p:nvPr/>
        </p:nvSpPr>
        <p:spPr>
          <a:xfrm>
            <a:off x="7287333" y="2839342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精准反馈</a:t>
            </a:r>
            <a:endParaRPr/>
          </a:p>
        </p:txBody>
      </p:sp>
      <p:sp>
        <p:nvSpPr>
          <p:cNvPr id="33" name="el-1789657328397-24"/>
          <p:cNvSpPr txBox="1"/>
          <p:nvPr/>
        </p:nvSpPr>
        <p:spPr>
          <a:xfrm>
            <a:off x="7287333" y="3191678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别说"再好一点"——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指出具体哪里改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：语气、长度、结构，一项一项来。</a:t>
            </a:r>
            <a:endParaRPr/>
          </a:p>
        </p:txBody>
      </p:sp>
      <p:sp>
        <p:nvSpPr>
          <p:cNvPr id="34" name="el-1789657328401-38"/>
          <p:cNvSpPr txBox="1"/>
          <p:nvPr/>
        </p:nvSpPr>
        <p:spPr>
          <a:xfrm>
            <a:off x="9719172" y="2199541"/>
            <a:ext cx="2258039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5</a:t>
            </a:r>
            <a:endParaRPr/>
          </a:p>
        </p:txBody>
      </p:sp>
      <p:sp>
        <p:nvSpPr>
          <p:cNvPr id="35" name="el-1789657328401-39"/>
          <p:cNvSpPr txBox="1"/>
          <p:nvPr/>
        </p:nvSpPr>
        <p:spPr>
          <a:xfrm>
            <a:off x="9719172" y="2485219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定稿子</a:t>
            </a:r>
            <a:endParaRPr/>
          </a:p>
        </p:txBody>
      </p:sp>
      <p:sp>
        <p:nvSpPr>
          <p:cNvPr id="36" name="el-1789657328401-40"/>
          <p:cNvSpPr txBox="1"/>
          <p:nvPr/>
        </p:nvSpPr>
        <p:spPr>
          <a:xfrm>
            <a:off x="9719172" y="2839342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确认固化</a:t>
            </a:r>
            <a:endParaRPr/>
          </a:p>
        </p:txBody>
      </p:sp>
      <p:sp>
        <p:nvSpPr>
          <p:cNvPr id="37" name="el-1789657328398-25"/>
          <p:cNvSpPr txBox="1"/>
          <p:nvPr/>
        </p:nvSpPr>
        <p:spPr>
          <a:xfrm>
            <a:off x="9719172" y="3191678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满意后让AI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记住本次设定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，或存为模板——好的交互值得复用。</a:t>
            </a:r>
            <a:endParaRPr/>
          </a:p>
        </p:txBody>
      </p:sp>
      <p:sp>
        <p:nvSpPr>
          <p:cNvPr id="38" name="el-1789657328375-2"/>
          <p:cNvSpPr txBox="1"/>
          <p:nvPr/>
        </p:nvSpPr>
        <p:spPr>
          <a:xfrm>
            <a:off x="685629" y="5168217"/>
            <a:ext cx="1150332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旅程最大的坑在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STEP 1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：想都没想就开问——AI替你执行了一个你自己都没想清的任务。</a:t>
            </a:r>
            <a:endParaRPr/>
          </a:p>
        </p:txBody>
      </p:sp>
      <p:sp>
        <p:nvSpPr>
          <p:cNvPr id="39" name="el-1789657328376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交互基础</a:t>
            </a:r>
            <a:endParaRPr/>
          </a:p>
        </p:txBody>
      </p:sp>
      <p:sp>
        <p:nvSpPr>
          <p:cNvPr id="40" name="el-1789657328376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41" name="el-178965732837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841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8422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8422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8417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2841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32841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交互基础</a:t>
            </a:r>
            <a:endParaRPr/>
          </a:p>
        </p:txBody>
      </p:sp>
      <p:sp>
        <p:nvSpPr>
          <p:cNvPr id="8" name="el-1789657328415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交互三原则：明确 · 具体 · 有例</a:t>
            </a:r>
            <a:endParaRPr/>
          </a:p>
        </p:txBody>
      </p:sp>
      <p:sp>
        <p:nvSpPr>
          <p:cNvPr id="9" name="el-1789657328423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原则一 · 明确</a:t>
            </a:r>
            <a:endParaRPr/>
          </a:p>
        </p:txBody>
      </p:sp>
      <p:sp>
        <p:nvSpPr>
          <p:cNvPr id="10" name="el-1789657328424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别让它猜</a:t>
            </a:r>
            <a:endParaRPr/>
          </a:p>
        </p:txBody>
      </p:sp>
      <p:sp>
        <p:nvSpPr>
          <p:cNvPr id="11" name="el-1789657328424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消灭模糊词</a:t>
            </a:r>
            <a:endParaRPr/>
          </a:p>
        </p:txBody>
      </p:sp>
      <p:sp>
        <p:nvSpPr>
          <p:cNvPr id="12" name="el-1789657328424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原则二 · 具体</a:t>
            </a:r>
            <a:endParaRPr/>
          </a:p>
        </p:txBody>
      </p:sp>
      <p:sp>
        <p:nvSpPr>
          <p:cNvPr id="13" name="el-1789657328424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给足细节</a:t>
            </a:r>
            <a:endParaRPr/>
          </a:p>
        </p:txBody>
      </p:sp>
      <p:sp>
        <p:nvSpPr>
          <p:cNvPr id="14" name="el-1789657328424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交代背景</a:t>
            </a:r>
            <a:endParaRPr/>
          </a:p>
        </p:txBody>
      </p:sp>
      <p:sp>
        <p:nvSpPr>
          <p:cNvPr id="15" name="el-1789657328425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原则三 · 有例</a:t>
            </a:r>
            <a:endParaRPr/>
          </a:p>
        </p:txBody>
      </p:sp>
      <p:sp>
        <p:nvSpPr>
          <p:cNvPr id="16" name="el-1789657328425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示范样本</a:t>
            </a:r>
            <a:endParaRPr/>
          </a:p>
        </p:txBody>
      </p:sp>
      <p:sp>
        <p:nvSpPr>
          <p:cNvPr id="17" name="el-1789657328425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给个样子</a:t>
            </a:r>
            <a:endParaRPr/>
          </a:p>
        </p:txBody>
      </p:sp>
      <p:sp>
        <p:nvSpPr>
          <p:cNvPr id="18" name="el-1789657328420-10"/>
          <p:cNvSpPr txBox="1"/>
          <p:nvPr/>
        </p:nvSpPr>
        <p:spPr>
          <a:xfrm>
            <a:off x="685629" y="5017045"/>
            <a:ext cx="138601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三原则的关系</a:t>
            </a:r>
            <a:endParaRPr/>
          </a:p>
        </p:txBody>
      </p:sp>
      <p:sp>
        <p:nvSpPr>
          <p:cNvPr id="19" name="el-1789657328419-8"/>
          <p:cNvSpPr txBox="1"/>
          <p:nvPr/>
        </p:nvSpPr>
        <p:spPr>
          <a:xfrm>
            <a:off x="2173538" y="4959910"/>
            <a:ext cx="870594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明确是底线，具体是进阶，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有例是高手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——三步走齐，AI产出直逼你的真实需求。</a:t>
            </a:r>
            <a:endParaRPr/>
          </a:p>
        </p:txBody>
      </p:sp>
      <p:sp>
        <p:nvSpPr>
          <p:cNvPr id="20" name="el-178965732841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交互基础</a:t>
            </a:r>
            <a:endParaRPr/>
          </a:p>
        </p:txBody>
      </p:sp>
      <p:sp>
        <p:nvSpPr>
          <p:cNvPr id="21" name="el-1789657328415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2" name="el-178965732841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  <p:sp>
        <p:nvSpPr>
          <p:cNvPr id="23" name="el-1789657328430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328430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328430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57328431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57328431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57328431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57328432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57328432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57328432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57328428-22"/>
          <p:cNvSpPr txBox="1"/>
          <p:nvPr/>
        </p:nvSpPr>
        <p:spPr>
          <a:xfrm>
            <a:off x="857036" y="3369632"/>
            <a:ext cx="3356485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"好一点"→"口语化、每段两句"</a:t>
            </a:r>
            <a:endParaRPr/>
          </a:p>
        </p:txBody>
      </p:sp>
      <p:sp>
        <p:nvSpPr>
          <p:cNvPr id="33" name="el-1789657328428-23"/>
          <p:cNvSpPr txBox="1"/>
          <p:nvPr/>
        </p:nvSpPr>
        <p:spPr>
          <a:xfrm>
            <a:off x="857036" y="3731492"/>
            <a:ext cx="3356485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"专业些"→"引用行业标准"</a:t>
            </a:r>
            <a:endParaRPr/>
          </a:p>
        </p:txBody>
      </p:sp>
      <p:sp>
        <p:nvSpPr>
          <p:cNvPr id="34" name="el-1789657328428-24"/>
          <p:cNvSpPr txBox="1"/>
          <p:nvPr/>
        </p:nvSpPr>
        <p:spPr>
          <a:xfrm>
            <a:off x="857036" y="4093351"/>
            <a:ext cx="353931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"短一些"→"压缩到100字内"</a:t>
            </a:r>
            <a:endParaRPr/>
          </a:p>
        </p:txBody>
      </p:sp>
      <p:sp>
        <p:nvSpPr>
          <p:cNvPr id="35" name="el-1789657328428-25"/>
          <p:cNvSpPr txBox="1"/>
          <p:nvPr/>
        </p:nvSpPr>
        <p:spPr>
          <a:xfrm>
            <a:off x="4626802" y="3369632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对象是谁："给中老年游客看"</a:t>
            </a:r>
            <a:endParaRPr/>
          </a:p>
        </p:txBody>
      </p:sp>
      <p:sp>
        <p:nvSpPr>
          <p:cNvPr id="36" name="el-1789657328428-26"/>
          <p:cNvSpPr txBox="1"/>
          <p:nvPr/>
        </p:nvSpPr>
        <p:spPr>
          <a:xfrm>
            <a:off x="4626802" y="3731492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场景在哪："景区门口的展板"</a:t>
            </a:r>
            <a:endParaRPr/>
          </a:p>
        </p:txBody>
      </p:sp>
      <p:sp>
        <p:nvSpPr>
          <p:cNvPr id="37" name="el-1789657328429-27"/>
          <p:cNvSpPr txBox="1"/>
          <p:nvPr/>
        </p:nvSpPr>
        <p:spPr>
          <a:xfrm>
            <a:off x="4626802" y="4093351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用途为何："报名转化"</a:t>
            </a:r>
            <a:endParaRPr/>
          </a:p>
        </p:txBody>
      </p:sp>
      <p:sp>
        <p:nvSpPr>
          <p:cNvPr id="38" name="el-1789657328429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贴一段你喜欢的范文</a:t>
            </a:r>
            <a:endParaRPr/>
          </a:p>
        </p:txBody>
      </p:sp>
      <p:sp>
        <p:nvSpPr>
          <p:cNvPr id="39" name="el-1789657328429-29"/>
          <p:cNvSpPr txBox="1"/>
          <p:nvPr/>
        </p:nvSpPr>
        <p:spPr>
          <a:xfrm>
            <a:off x="8082471" y="3731492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"照这个感觉再写三条"</a:t>
            </a:r>
            <a:endParaRPr/>
          </a:p>
        </p:txBody>
      </p:sp>
      <p:sp>
        <p:nvSpPr>
          <p:cNvPr id="40" name="el-1789657328429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示例比形容词管用十倍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844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8445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8445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8445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2844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328444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5732844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交互基础：四问四答</a:t>
            </a:r>
            <a:endParaRPr/>
          </a:p>
        </p:txBody>
      </p:sp>
      <p:sp>
        <p:nvSpPr>
          <p:cNvPr id="9" name="el-1789657328446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57328451-19"/>
          <p:cNvSpPr txBox="1"/>
          <p:nvPr/>
        </p:nvSpPr>
        <p:spPr>
          <a:xfrm>
            <a:off x="1618845" y="1698413"/>
            <a:ext cx="680420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提示词到底是什么？</a:t>
            </a:r>
            <a:endParaRPr/>
          </a:p>
        </p:txBody>
      </p:sp>
      <p:sp>
        <p:nvSpPr>
          <p:cNvPr id="11" name="el-1789657328449-15"/>
          <p:cNvSpPr txBox="1"/>
          <p:nvPr/>
        </p:nvSpPr>
        <p:spPr>
          <a:xfrm>
            <a:off x="1618845" y="2117408"/>
            <a:ext cx="713654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你输入的一切——它不只是"问题"，更是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任务说明书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：AI按它划定的边界工作。</a:t>
            </a:r>
            <a:endParaRPr/>
          </a:p>
        </p:txBody>
      </p:sp>
      <p:sp>
        <p:nvSpPr>
          <p:cNvPr id="12" name="el-1789657328446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57328451-20"/>
          <p:cNvSpPr txBox="1"/>
          <p:nvPr/>
        </p:nvSpPr>
        <p:spPr>
          <a:xfrm>
            <a:off x="1618845" y="2812559"/>
            <a:ext cx="679438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为什么AI经常答非所问？</a:t>
            </a:r>
            <a:endParaRPr/>
          </a:p>
        </p:txBody>
      </p:sp>
      <p:sp>
        <p:nvSpPr>
          <p:cNvPr id="14" name="el-1789657328450-16"/>
          <p:cNvSpPr txBox="1"/>
          <p:nvPr/>
        </p:nvSpPr>
        <p:spPr>
          <a:xfrm>
            <a:off x="1618845" y="3231554"/>
            <a:ext cx="67305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你靠默契说话，它按字面执行——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你没说的，它只能猜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；猜错就是答非所问。</a:t>
            </a:r>
            <a:endParaRPr/>
          </a:p>
        </p:txBody>
      </p:sp>
      <p:sp>
        <p:nvSpPr>
          <p:cNvPr id="15" name="el-1789657328447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57328451-21"/>
          <p:cNvSpPr txBox="1"/>
          <p:nvPr/>
        </p:nvSpPr>
        <p:spPr>
          <a:xfrm>
            <a:off x="1618845" y="3926706"/>
            <a:ext cx="622303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和AI交互的正确心态？</a:t>
            </a:r>
            <a:endParaRPr/>
          </a:p>
        </p:txBody>
      </p:sp>
      <p:sp>
        <p:nvSpPr>
          <p:cNvPr id="17" name="el-1789657328450-17"/>
          <p:cNvSpPr txBox="1"/>
          <p:nvPr/>
        </p:nvSpPr>
        <p:spPr>
          <a:xfrm>
            <a:off x="1618845" y="4345701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把它当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聪明但不了解你公司的新实习生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——能力交给它，背景说清楚。</a:t>
            </a:r>
            <a:endParaRPr/>
          </a:p>
        </p:txBody>
      </p:sp>
      <p:sp>
        <p:nvSpPr>
          <p:cNvPr id="18" name="el-1789657328447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57328452-22"/>
          <p:cNvSpPr txBox="1"/>
          <p:nvPr/>
        </p:nvSpPr>
        <p:spPr>
          <a:xfrm>
            <a:off x="1618845" y="5040852"/>
            <a:ext cx="502318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三原则一句话？</a:t>
            </a:r>
            <a:endParaRPr/>
          </a:p>
        </p:txBody>
      </p:sp>
      <p:sp>
        <p:nvSpPr>
          <p:cNvPr id="20" name="el-1789657328451-18"/>
          <p:cNvSpPr txBox="1"/>
          <p:nvPr/>
        </p:nvSpPr>
        <p:spPr>
          <a:xfrm>
            <a:off x="1618845" y="5459847"/>
            <a:ext cx="498985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明确（别让它猜）、具体（给足背景）、有例（给个样子）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5732844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57328442-4"/>
          <p:cNvSpPr txBox="1"/>
          <p:nvPr/>
        </p:nvSpPr>
        <p:spPr>
          <a:xfrm>
            <a:off x="5000565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3" name="el-1789657328442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5B4D"/>
            </a:gs>
            <a:gs pos="58000">
              <a:srgbClr val="1F5B4D"/>
            </a:gs>
            <a:gs pos="100000">
              <a:srgbClr val="153F3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328701-41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57328606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8600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328604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57328604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57328604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提示词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工程</a:t>
            </a:r>
            <a:endParaRPr/>
          </a:p>
        </p:txBody>
      </p:sp>
      <p:sp>
        <p:nvSpPr>
          <p:cNvPr id="8" name="el-1789657328604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PROMPT ENGINEERING</a:t>
            </a:r>
            <a:endParaRPr/>
          </a:p>
        </p:txBody>
      </p:sp>
      <p:sp>
        <p:nvSpPr>
          <p:cNvPr id="9" name="el-1789657328607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效果对比</a:t>
            </a:r>
            <a:endParaRPr/>
          </a:p>
        </p:txBody>
      </p:sp>
      <p:sp>
        <p:nvSpPr>
          <p:cNvPr id="10" name="el-1789657328607-10"/>
          <p:cNvSpPr txBox="1"/>
          <p:nvPr/>
        </p:nvSpPr>
        <p:spPr>
          <a:xfrm>
            <a:off x="5694675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五要素</a:t>
            </a:r>
            <a:endParaRPr/>
          </a:p>
        </p:txBody>
      </p:sp>
      <p:sp>
        <p:nvSpPr>
          <p:cNvPr id="11" name="el-1789657328607-11"/>
          <p:cNvSpPr txBox="1"/>
          <p:nvPr/>
        </p:nvSpPr>
        <p:spPr>
          <a:xfrm>
            <a:off x="69175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逐项拆解</a:t>
            </a:r>
            <a:endParaRPr/>
          </a:p>
        </p:txBody>
      </p:sp>
      <p:sp>
        <p:nvSpPr>
          <p:cNvPr id="12" name="el-1789657328608-12"/>
          <p:cNvSpPr txBox="1"/>
          <p:nvPr/>
        </p:nvSpPr>
        <p:spPr>
          <a:xfrm>
            <a:off x="834612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模板速查</a:t>
            </a:r>
            <a:endParaRPr/>
          </a:p>
        </p:txBody>
      </p:sp>
      <p:sp>
        <p:nvSpPr>
          <p:cNvPr id="13" name="el-1789657328601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模块二 项目二</a:t>
            </a:r>
            <a:endParaRPr/>
          </a:p>
        </p:txBody>
      </p:sp>
      <p:sp>
        <p:nvSpPr>
          <p:cNvPr id="14" name="el-1789657328602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865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8645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57328659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57328654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328660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57328654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57328661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57328653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5732863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57328652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提示词工程</a:t>
            </a:r>
            <a:endParaRPr/>
          </a:p>
        </p:txBody>
      </p:sp>
      <p:sp>
        <p:nvSpPr>
          <p:cNvPr id="12" name="el-1789657328634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先看效果：差提示词 vs 好提示词</a:t>
            </a:r>
            <a:endParaRPr/>
          </a:p>
        </p:txBody>
      </p:sp>
      <p:sp>
        <p:nvSpPr>
          <p:cNvPr id="13" name="el-1789657328655-15"/>
          <p:cNvSpPr txBox="1"/>
          <p:nvPr/>
        </p:nvSpPr>
        <p:spPr>
          <a:xfrm>
            <a:off x="685629" y="2845888"/>
            <a:ext cx="271415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"写个古镇文案"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10秒废</a:t>
            </a:r>
            <a:endParaRPr/>
          </a:p>
        </p:txBody>
      </p:sp>
      <p:sp>
        <p:nvSpPr>
          <p:cNvPr id="14" name="el-1789657328658-19"/>
          <p:cNvSpPr txBox="1"/>
          <p:nvPr/>
        </p:nvSpPr>
        <p:spPr>
          <a:xfrm>
            <a:off x="685629" y="3322019"/>
            <a:ext cx="3471715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10秒用</a:t>
            </a:r>
            <a:endParaRPr/>
          </a:p>
        </p:txBody>
      </p:sp>
      <p:sp>
        <p:nvSpPr>
          <p:cNvPr id="15" name="el-1789657328652-10"/>
          <p:cNvSpPr txBox="1"/>
          <p:nvPr/>
        </p:nvSpPr>
        <p:spPr>
          <a:xfrm>
            <a:off x="685629" y="4312372"/>
            <a:ext cx="41042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同样十秒产出：一条要重写，一条能直接发布</a:t>
            </a:r>
            <a:endParaRPr/>
          </a:p>
        </p:txBody>
      </p:sp>
      <p:sp>
        <p:nvSpPr>
          <p:cNvPr id="16" name="el-1789657328652-11"/>
          <p:cNvSpPr txBox="1"/>
          <p:nvPr/>
        </p:nvSpPr>
        <p:spPr>
          <a:xfrm>
            <a:off x="5923069" y="1737545"/>
            <a:ext cx="572690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提示词决定产出上限</a:t>
            </a:r>
            <a:endParaRPr/>
          </a:p>
        </p:txBody>
      </p:sp>
      <p:sp>
        <p:nvSpPr>
          <p:cNvPr id="17" name="el-1789657328659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差在</a:t>
            </a:r>
            <a:endParaRPr/>
          </a:p>
        </p:txBody>
      </p:sp>
      <p:sp>
        <p:nvSpPr>
          <p:cNvPr id="18" name="el-1789657328656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模糊指令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"写个古镇文案"——哪个古镇？什么渠道？给谁看？AI只能给出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放之四海皆准的套话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57328660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好在</a:t>
            </a:r>
            <a:endParaRPr/>
          </a:p>
        </p:txBody>
      </p:sp>
      <p:sp>
        <p:nvSpPr>
          <p:cNvPr id="20" name="el-1789657328657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结构化指令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角色+场景+要求一次给齐——AI的产出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直接命中使用场景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，无需返工。</a:t>
            </a:r>
            <a:endParaRPr/>
          </a:p>
        </p:txBody>
      </p:sp>
      <p:sp>
        <p:nvSpPr>
          <p:cNvPr id="21" name="el-1789657328660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成本</a:t>
            </a:r>
            <a:endParaRPr/>
          </a:p>
        </p:txBody>
      </p:sp>
      <p:sp>
        <p:nvSpPr>
          <p:cNvPr id="22" name="el-1789657328658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返工即浪费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差提示词省下的十秒，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换来十分钟的反复修改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——提示词是杠杆，不是负担。</a:t>
            </a:r>
            <a:endParaRPr/>
          </a:p>
        </p:txBody>
      </p:sp>
      <p:sp>
        <p:nvSpPr>
          <p:cNvPr id="23" name="el-1789657328652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提醒：好提示词不等于长提示词——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要素齐全才是关键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，堆砌废话只会稀释重点。</a:t>
            </a:r>
            <a:endParaRPr/>
          </a:p>
        </p:txBody>
      </p:sp>
      <p:sp>
        <p:nvSpPr>
          <p:cNvPr id="24" name="el-1789657328634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提示词工程</a:t>
            </a:r>
            <a:endParaRPr/>
          </a:p>
        </p:txBody>
      </p:sp>
      <p:sp>
        <p:nvSpPr>
          <p:cNvPr id="25" name="el-1789657328634-4"/>
          <p:cNvSpPr txBox="1"/>
          <p:nvPr/>
        </p:nvSpPr>
        <p:spPr>
          <a:xfrm>
            <a:off x="5091774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6" name="el-178965732863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8676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8682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8682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8682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28683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328683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328675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328677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57328678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57328678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57328679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57328679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57328672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5732867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57328676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提示词工程</a:t>
            </a:r>
            <a:endParaRPr/>
          </a:p>
        </p:txBody>
      </p:sp>
      <p:sp>
        <p:nvSpPr>
          <p:cNvPr id="17" name="el-178965732867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提示词五要素：一张派工单</a:t>
            </a:r>
            <a:endParaRPr/>
          </a:p>
        </p:txBody>
      </p:sp>
      <p:sp>
        <p:nvSpPr>
          <p:cNvPr id="18" name="el-1789657328685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要素①</a:t>
            </a:r>
            <a:endParaRPr/>
          </a:p>
        </p:txBody>
      </p:sp>
      <p:sp>
        <p:nvSpPr>
          <p:cNvPr id="19" name="el-1789657328686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角色</a:t>
            </a:r>
            <a:endParaRPr/>
          </a:p>
        </p:txBody>
      </p:sp>
      <p:sp>
        <p:nvSpPr>
          <p:cNvPr id="20" name="el-1789657328686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你是谁</a:t>
            </a:r>
            <a:endParaRPr/>
          </a:p>
        </p:txBody>
      </p:sp>
      <p:sp>
        <p:nvSpPr>
          <p:cNvPr id="21" name="el-1789657328683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"你是资深研学导师"——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激活对应领域的知识与口吻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，回答立刻专业。</a:t>
            </a:r>
            <a:endParaRPr/>
          </a:p>
        </p:txBody>
      </p:sp>
      <p:sp>
        <p:nvSpPr>
          <p:cNvPr id="22" name="el-1789657328686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要素②</a:t>
            </a:r>
            <a:endParaRPr/>
          </a:p>
        </p:txBody>
      </p:sp>
      <p:sp>
        <p:nvSpPr>
          <p:cNvPr id="23" name="el-1789657328686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</a:t>
            </a:r>
            <a:endParaRPr/>
          </a:p>
        </p:txBody>
      </p:sp>
      <p:sp>
        <p:nvSpPr>
          <p:cNvPr id="24" name="el-1789657328686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做什么</a:t>
            </a:r>
            <a:endParaRPr/>
          </a:p>
        </p:txBody>
      </p:sp>
      <p:sp>
        <p:nvSpPr>
          <p:cNvPr id="25" name="el-1789657328684-22"/>
          <p:cNvSpPr txBox="1"/>
          <p:nvPr/>
        </p:nvSpPr>
        <p:spPr>
          <a:xfrm>
            <a:off x="2884758" y="3215485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"设计一条两日研学路线"——动词开头，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一个任务一个指令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，别打包。</a:t>
            </a:r>
            <a:endParaRPr/>
          </a:p>
        </p:txBody>
      </p:sp>
      <p:sp>
        <p:nvSpPr>
          <p:cNvPr id="26" name="el-1789657328687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要素③</a:t>
            </a:r>
            <a:endParaRPr/>
          </a:p>
        </p:txBody>
      </p:sp>
      <p:sp>
        <p:nvSpPr>
          <p:cNvPr id="27" name="el-1789657328687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背景</a:t>
            </a:r>
            <a:endParaRPr/>
          </a:p>
        </p:txBody>
      </p:sp>
      <p:sp>
        <p:nvSpPr>
          <p:cNvPr id="28" name="el-1789657328687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啥情况</a:t>
            </a:r>
            <a:endParaRPr/>
          </a:p>
        </p:txBody>
      </p:sp>
      <p:sp>
        <p:nvSpPr>
          <p:cNvPr id="29" name="el-1789657328684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"学员是初中生，预算人均500"——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约束条件给足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，方案才可行。</a:t>
            </a:r>
            <a:endParaRPr/>
          </a:p>
        </p:txBody>
      </p:sp>
      <p:sp>
        <p:nvSpPr>
          <p:cNvPr id="30" name="el-1789657328687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要素④</a:t>
            </a:r>
            <a:endParaRPr/>
          </a:p>
        </p:txBody>
      </p:sp>
      <p:sp>
        <p:nvSpPr>
          <p:cNvPr id="31" name="el-1789657328687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要求</a:t>
            </a:r>
            <a:endParaRPr/>
          </a:p>
        </p:txBody>
      </p:sp>
      <p:sp>
        <p:nvSpPr>
          <p:cNvPr id="32" name="el-1789657328688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怎么算好</a:t>
            </a:r>
            <a:endParaRPr/>
          </a:p>
        </p:txBody>
      </p:sp>
      <p:sp>
        <p:nvSpPr>
          <p:cNvPr id="33" name="el-1789657328685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"节奏别太赶，含安全预案"——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把验收标准说在前面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4" name="el-1789657328688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要素⑤</a:t>
            </a:r>
            <a:endParaRPr/>
          </a:p>
        </p:txBody>
      </p:sp>
      <p:sp>
        <p:nvSpPr>
          <p:cNvPr id="35" name="el-1789657328688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格式</a:t>
            </a:r>
            <a:endParaRPr/>
          </a:p>
        </p:txBody>
      </p:sp>
      <p:sp>
        <p:nvSpPr>
          <p:cNvPr id="36" name="el-1789657328688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长什么样</a:t>
            </a:r>
            <a:endParaRPr/>
          </a:p>
        </p:txBody>
      </p:sp>
      <p:sp>
        <p:nvSpPr>
          <p:cNvPr id="37" name="el-1789657328685-25"/>
          <p:cNvSpPr txBox="1"/>
          <p:nvPr/>
        </p:nvSpPr>
        <p:spPr>
          <a:xfrm>
            <a:off x="9719172" y="321548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"用表格输出：时间/活动/要点"——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规定交付形态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，拿到就能用。</a:t>
            </a:r>
            <a:endParaRPr/>
          </a:p>
        </p:txBody>
      </p:sp>
      <p:sp>
        <p:nvSpPr>
          <p:cNvPr id="38" name="el-1789657328672-2"/>
          <p:cNvSpPr txBox="1"/>
          <p:nvPr/>
        </p:nvSpPr>
        <p:spPr>
          <a:xfrm>
            <a:off x="685629" y="5192024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类比：给实习生派活也是这五样——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你是谁、做什么、啥情况、怎么算好、长什么样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9" name="el-1789657328673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提示词工程</a:t>
            </a:r>
            <a:endParaRPr/>
          </a:p>
        </p:txBody>
      </p:sp>
      <p:sp>
        <p:nvSpPr>
          <p:cNvPr id="40" name="el-1789657328673-6"/>
          <p:cNvSpPr txBox="1"/>
          <p:nvPr/>
        </p:nvSpPr>
        <p:spPr>
          <a:xfrm>
            <a:off x="5091774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41" name="el-178965732867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885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328858-15"/>
          <p:cNvSpPr/>
          <p:nvPr/>
        </p:nvSpPr>
        <p:spPr>
          <a:xfrm>
            <a:off x="7408597" y="2065778"/>
            <a:ext cx="4094726" cy="25565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32885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328856-11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提示词工程</a:t>
            </a:r>
            <a:endParaRPr/>
          </a:p>
        </p:txBody>
      </p:sp>
      <p:sp>
        <p:nvSpPr>
          <p:cNvPr id="6" name="el-178965732885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要素拆解①：角色，激活专业模式</a:t>
            </a:r>
            <a:endParaRPr/>
          </a:p>
        </p:txBody>
      </p:sp>
      <p:sp>
        <p:nvSpPr>
          <p:cNvPr id="7" name="el-1789657328856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为什么有效</a:t>
            </a:r>
            <a:endParaRPr/>
          </a:p>
        </p:txBody>
      </p:sp>
      <p:sp>
        <p:nvSpPr>
          <p:cNvPr id="8" name="el-1789657328854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大模型训练时读过海量分领域文本——设定角色等于告诉它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"调用哪个知识库、用哪种口吻"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57328856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怎么设定</a:t>
            </a:r>
            <a:endParaRPr/>
          </a:p>
        </p:txBody>
      </p:sp>
      <p:sp>
        <p:nvSpPr>
          <p:cNvPr id="10" name="el-1789657328855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三档精度：泛角色（"资深文案"）→ 领域角色（"旅游营销总监"）→ 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复合角色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（"有十年欧洲领队经验的定制师，擅长亲子家庭"）。</a:t>
            </a:r>
            <a:endParaRPr/>
          </a:p>
        </p:txBody>
      </p:sp>
      <p:sp>
        <p:nvSpPr>
          <p:cNvPr id="11" name="el-1789657328857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旅游常用角色</a:t>
            </a:r>
            <a:endParaRPr/>
          </a:p>
        </p:txBody>
      </p:sp>
      <p:sp>
        <p:nvSpPr>
          <p:cNvPr id="12" name="el-1789657328855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金牌导游 / 定制旅行师 / 酒店运营 / OTA客服主管 / 目的地营销策划 / 旅游法顾问——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按任务选角色，别一条龙到底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3" name="el-1789657328860-16"/>
          <p:cNvSpPr txBox="1"/>
          <p:nvPr/>
        </p:nvSpPr>
        <p:spPr>
          <a:xfrm>
            <a:off x="7675231" y="2294320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对比实验</a:t>
            </a:r>
            <a:endParaRPr/>
          </a:p>
        </p:txBody>
      </p:sp>
      <p:sp>
        <p:nvSpPr>
          <p:cNvPr id="14" name="el-1789657328860-17"/>
          <p:cNvSpPr txBox="1"/>
          <p:nvPr/>
        </p:nvSpPr>
        <p:spPr>
          <a:xfrm>
            <a:off x="7675231" y="2741884"/>
            <a:ext cx="2286387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不设角色："介绍下西湖"</a:t>
            </a:r>
            <a:endParaRPr/>
          </a:p>
        </p:txBody>
      </p:sp>
      <p:sp>
        <p:nvSpPr>
          <p:cNvPr id="15" name="el-1789657328861-18"/>
          <p:cNvSpPr txBox="1"/>
          <p:nvPr/>
        </p:nvSpPr>
        <p:spPr>
          <a:xfrm>
            <a:off x="7675231" y="3085591"/>
            <a:ext cx="989805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→ 百科腔</a:t>
            </a:r>
            <a:endParaRPr/>
          </a:p>
        </p:txBody>
      </p:sp>
      <p:sp>
        <p:nvSpPr>
          <p:cNvPr id="16" name="el-1789657328861-19"/>
          <p:cNvSpPr txBox="1"/>
          <p:nvPr/>
        </p:nvSpPr>
        <p:spPr>
          <a:xfrm>
            <a:off x="7675231" y="3429298"/>
            <a:ext cx="2335619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设角色："你是金牌导游，</a:t>
            </a:r>
            <a:endParaRPr/>
          </a:p>
        </p:txBody>
      </p:sp>
      <p:sp>
        <p:nvSpPr>
          <p:cNvPr id="17" name="el-1789657328861-20"/>
          <p:cNvSpPr txBox="1"/>
          <p:nvPr/>
        </p:nvSpPr>
        <p:spPr>
          <a:xfrm>
            <a:off x="7675231" y="3773005"/>
            <a:ext cx="2335767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给首次到访的家庭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讲西湖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</a:t>
            </a:r>
            <a:endParaRPr/>
          </a:p>
        </p:txBody>
      </p:sp>
      <p:sp>
        <p:nvSpPr>
          <p:cNvPr id="18" name="el-1789657328861-21"/>
          <p:cNvSpPr txBox="1"/>
          <p:nvPr/>
        </p:nvSpPr>
        <p:spPr>
          <a:xfrm>
            <a:off x="7675231" y="4116712"/>
            <a:ext cx="2683343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→ 带娃视角、有取舍、有钩子</a:t>
            </a:r>
            <a:endParaRPr/>
          </a:p>
        </p:txBody>
      </p:sp>
      <p:sp>
        <p:nvSpPr>
          <p:cNvPr id="19" name="el-1789657328856-10"/>
          <p:cNvSpPr txBox="1"/>
          <p:nvPr/>
        </p:nvSpPr>
        <p:spPr>
          <a:xfrm>
            <a:off x="7408597" y="4831801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进阶：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让AI反串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——"扮演挑剔的游客，评价这条路线"，换位审视比自查更有效。</a:t>
            </a:r>
            <a:endParaRPr/>
          </a:p>
        </p:txBody>
      </p:sp>
      <p:sp>
        <p:nvSpPr>
          <p:cNvPr id="20" name="el-1789657328851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提示词工程</a:t>
            </a:r>
            <a:endParaRPr/>
          </a:p>
        </p:txBody>
      </p:sp>
      <p:sp>
        <p:nvSpPr>
          <p:cNvPr id="21" name="el-1789657328852-4"/>
          <p:cNvSpPr txBox="1"/>
          <p:nvPr/>
        </p:nvSpPr>
        <p:spPr>
          <a:xfrm>
            <a:off x="5091774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2" name="el-178965732885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887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8875-10"/>
          <p:cNvCxnSpPr/>
          <p:nvPr/>
        </p:nvCxnSpPr>
        <p:spPr>
          <a:xfrm>
            <a:off x="6099237" y="2485517"/>
            <a:ext cx="914" cy="174918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8872-4"/>
          <p:cNvCxnSpPr/>
          <p:nvPr/>
        </p:nvCxnSpPr>
        <p:spPr>
          <a:xfrm>
            <a:off x="685629" y="452514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887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328875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提示词工程</a:t>
            </a:r>
            <a:endParaRPr/>
          </a:p>
        </p:txBody>
      </p:sp>
      <p:sp>
        <p:nvSpPr>
          <p:cNvPr id="7" name="el-178965732887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要素拆解②③：任务与背景</a:t>
            </a:r>
            <a:endParaRPr/>
          </a:p>
        </p:txBody>
      </p:sp>
      <p:sp>
        <p:nvSpPr>
          <p:cNvPr id="8" name="el-1789657328877-13"/>
          <p:cNvSpPr txBox="1"/>
          <p:nvPr/>
        </p:nvSpPr>
        <p:spPr>
          <a:xfrm>
            <a:off x="685629" y="2485517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任务 · 做什么</a:t>
            </a:r>
            <a:endParaRPr/>
          </a:p>
        </p:txBody>
      </p:sp>
      <p:sp>
        <p:nvSpPr>
          <p:cNvPr id="9" name="el-1789657328877-14"/>
          <p:cNvSpPr txBox="1"/>
          <p:nvPr/>
        </p:nvSpPr>
        <p:spPr>
          <a:xfrm>
            <a:off x="685629" y="2923557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动词开头的活</a:t>
            </a:r>
            <a:endParaRPr/>
          </a:p>
        </p:txBody>
      </p:sp>
      <p:sp>
        <p:nvSpPr>
          <p:cNvPr id="10" name="el-1789657328876-11"/>
          <p:cNvSpPr txBox="1"/>
          <p:nvPr/>
        </p:nvSpPr>
        <p:spPr>
          <a:xfrm>
            <a:off x="685629" y="3377221"/>
            <a:ext cx="4989852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"写、改、译、总结、设计、分析、对比"——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一个动词一个任务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。要写文案就别说"帮看看"；打包任务（"写文案顺便想海报")效果打折。</a:t>
            </a:r>
            <a:endParaRPr/>
          </a:p>
        </p:txBody>
      </p:sp>
      <p:sp>
        <p:nvSpPr>
          <p:cNvPr id="11" name="el-1789657328877-15"/>
          <p:cNvSpPr txBox="1"/>
          <p:nvPr/>
        </p:nvSpPr>
        <p:spPr>
          <a:xfrm>
            <a:off x="6522994" y="2485517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背景 · 啥情况</a:t>
            </a:r>
            <a:endParaRPr/>
          </a:p>
        </p:txBody>
      </p:sp>
      <p:sp>
        <p:nvSpPr>
          <p:cNvPr id="12" name="el-1789657328878-16"/>
          <p:cNvSpPr txBox="1"/>
          <p:nvPr/>
        </p:nvSpPr>
        <p:spPr>
          <a:xfrm>
            <a:off x="6522994" y="2923557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约束条件清单</a:t>
            </a:r>
            <a:endParaRPr/>
          </a:p>
        </p:txBody>
      </p:sp>
      <p:sp>
        <p:nvSpPr>
          <p:cNvPr id="13" name="el-1789657328877-12"/>
          <p:cNvSpPr txBox="1"/>
          <p:nvPr/>
        </p:nvSpPr>
        <p:spPr>
          <a:xfrm>
            <a:off x="6522994" y="3377221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给谁（人群）、在哪（渠道）、何时（季节/节点）、多少（预算/篇幅）、为什么（目的）——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背景每多一条，产出靠谱一分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57328872-2"/>
          <p:cNvSpPr txBox="1"/>
          <p:nvPr/>
        </p:nvSpPr>
        <p:spPr>
          <a:xfrm>
            <a:off x="685629" y="4701311"/>
            <a:ext cx="1137762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常见病：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任务里藏背景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——"给来成都的退休老人写攻略"是任务+背景混写；拆开说清，AI的执行更稳。</a:t>
            </a:r>
            <a:endParaRPr/>
          </a:p>
        </p:txBody>
      </p:sp>
      <p:sp>
        <p:nvSpPr>
          <p:cNvPr id="15" name="el-1789657328872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提示词工程</a:t>
            </a:r>
            <a:endParaRPr/>
          </a:p>
        </p:txBody>
      </p:sp>
      <p:sp>
        <p:nvSpPr>
          <p:cNvPr id="16" name="el-1789657328873-6"/>
          <p:cNvSpPr txBox="1"/>
          <p:nvPr/>
        </p:nvSpPr>
        <p:spPr>
          <a:xfrm>
            <a:off x="5091774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17" name="el-178965732887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889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328896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32888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328893-11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提示词工程</a:t>
            </a:r>
            <a:endParaRPr/>
          </a:p>
        </p:txBody>
      </p:sp>
      <p:sp>
        <p:nvSpPr>
          <p:cNvPr id="6" name="el-178965732888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要素拆解④⑤：要求与格式</a:t>
            </a:r>
            <a:endParaRPr/>
          </a:p>
        </p:txBody>
      </p:sp>
      <p:sp>
        <p:nvSpPr>
          <p:cNvPr id="7" name="el-1789657328894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要求 · 怎么算好</a:t>
            </a:r>
            <a:endParaRPr/>
          </a:p>
        </p:txBody>
      </p:sp>
      <p:sp>
        <p:nvSpPr>
          <p:cNvPr id="8" name="el-1789657328892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可验收的标准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："每条不超过15字""语气像朋友安利""避开’绝绝子’等网络热词"——要求越可检验，产出越可控。</a:t>
            </a:r>
            <a:endParaRPr/>
          </a:p>
        </p:txBody>
      </p:sp>
      <p:sp>
        <p:nvSpPr>
          <p:cNvPr id="9" name="el-1789657328894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格式 · 长什么样</a:t>
            </a:r>
            <a:endParaRPr/>
          </a:p>
        </p:txBody>
      </p:sp>
      <p:sp>
        <p:nvSpPr>
          <p:cNvPr id="10" name="el-1789657328892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规定交付形态：表格（列名）、清单（条数）、分段（结构）、字数（区间）——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格式定好，拿到手即用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，省去重新排版。</a:t>
            </a:r>
            <a:endParaRPr/>
          </a:p>
        </p:txBody>
      </p:sp>
      <p:sp>
        <p:nvSpPr>
          <p:cNvPr id="11" name="el-1789657328894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组合示例</a:t>
            </a:r>
            <a:endParaRPr/>
          </a:p>
        </p:txBody>
      </p:sp>
      <p:sp>
        <p:nvSpPr>
          <p:cNvPr id="12" name="el-1789657328893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"输出一张三日行程表：列为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日期/时段/活动/交通/餐饮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，每天不超过三个景点，末行加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注意事项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"——格式指令完整示范。</a:t>
            </a:r>
            <a:endParaRPr/>
          </a:p>
        </p:txBody>
      </p:sp>
      <p:sp>
        <p:nvSpPr>
          <p:cNvPr id="13" name="el-1789657328897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口诀</a:t>
            </a:r>
            <a:endParaRPr/>
          </a:p>
        </p:txBody>
      </p:sp>
      <p:sp>
        <p:nvSpPr>
          <p:cNvPr id="14" name="el-1789657328898-17"/>
          <p:cNvSpPr txBox="1"/>
          <p:nvPr/>
        </p:nvSpPr>
        <p:spPr>
          <a:xfrm>
            <a:off x="7675231" y="2913737"/>
            <a:ext cx="219663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要求：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能打勾的才是标准</a:t>
            </a:r>
            <a:endParaRPr/>
          </a:p>
        </p:txBody>
      </p:sp>
      <p:sp>
        <p:nvSpPr>
          <p:cNvPr id="15" name="el-1789657328898-18"/>
          <p:cNvSpPr txBox="1"/>
          <p:nvPr/>
        </p:nvSpPr>
        <p:spPr>
          <a:xfrm>
            <a:off x="7675231" y="3257444"/>
            <a:ext cx="2289547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"简洁大方" ✗ 不可验收</a:t>
            </a:r>
            <a:endParaRPr/>
          </a:p>
        </p:txBody>
      </p:sp>
      <p:sp>
        <p:nvSpPr>
          <p:cNvPr id="16" name="el-1789657328898-19"/>
          <p:cNvSpPr txBox="1"/>
          <p:nvPr/>
        </p:nvSpPr>
        <p:spPr>
          <a:xfrm>
            <a:off x="7675231" y="3601151"/>
            <a:ext cx="261112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"每段两句，总长200字" ✓</a:t>
            </a:r>
            <a:endParaRPr/>
          </a:p>
        </p:txBody>
      </p:sp>
      <p:sp>
        <p:nvSpPr>
          <p:cNvPr id="17" name="el-1789657328898-20"/>
          <p:cNvSpPr txBox="1"/>
          <p:nvPr/>
        </p:nvSpPr>
        <p:spPr>
          <a:xfrm>
            <a:off x="7675231" y="3944858"/>
            <a:ext cx="238470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格式：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先想好交付物长啥样</a:t>
            </a:r>
            <a:endParaRPr/>
          </a:p>
        </p:txBody>
      </p:sp>
      <p:sp>
        <p:nvSpPr>
          <p:cNvPr id="18" name="el-1789657328893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实战习惯：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先想交付物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再写提示词——你要的是表格？清单？还是一段话？倒着设计指令。</a:t>
            </a:r>
            <a:endParaRPr/>
          </a:p>
        </p:txBody>
      </p:sp>
      <p:sp>
        <p:nvSpPr>
          <p:cNvPr id="19" name="el-1789657328888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提示词工程</a:t>
            </a:r>
            <a:endParaRPr/>
          </a:p>
        </p:txBody>
      </p:sp>
      <p:sp>
        <p:nvSpPr>
          <p:cNvPr id="20" name="el-1789657328889-4"/>
          <p:cNvSpPr txBox="1"/>
          <p:nvPr/>
        </p:nvSpPr>
        <p:spPr>
          <a:xfrm>
            <a:off x="5091774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1" name="el-178965732888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905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329056-10"/>
          <p:cNvSpPr/>
          <p:nvPr/>
        </p:nvSpPr>
        <p:spPr>
          <a:xfrm>
            <a:off x="685629" y="1431780"/>
            <a:ext cx="2133662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329063-20"/>
          <p:cNvCxnSpPr/>
          <p:nvPr/>
        </p:nvCxnSpPr>
        <p:spPr>
          <a:xfrm>
            <a:off x="685629" y="2945876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9063-21"/>
          <p:cNvCxnSpPr/>
          <p:nvPr/>
        </p:nvCxnSpPr>
        <p:spPr>
          <a:xfrm>
            <a:off x="3741496" y="2945876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29057-12"/>
          <p:cNvCxnSpPr/>
          <p:nvPr/>
        </p:nvCxnSpPr>
        <p:spPr>
          <a:xfrm>
            <a:off x="685629" y="3779105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329054-6"/>
          <p:cNvCxnSpPr/>
          <p:nvPr/>
        </p:nvCxnSpPr>
        <p:spPr>
          <a:xfrm>
            <a:off x="7164134" y="1431780"/>
            <a:ext cx="914" cy="459942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32905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329056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提示词工程</a:t>
            </a:r>
            <a:endParaRPr/>
          </a:p>
        </p:txBody>
      </p:sp>
      <p:sp>
        <p:nvSpPr>
          <p:cNvPr id="10" name="el-178965732905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实战：一条提示词的诞生</a:t>
            </a:r>
            <a:endParaRPr/>
          </a:p>
        </p:txBody>
      </p:sp>
      <p:sp>
        <p:nvSpPr>
          <p:cNvPr id="11" name="el-1789657329056-9"/>
          <p:cNvSpPr txBox="1"/>
          <p:nvPr/>
        </p:nvSpPr>
        <p:spPr>
          <a:xfrm>
            <a:off x="837990" y="1469870"/>
            <a:ext cx="24852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五要素组装</a:t>
            </a:r>
            <a:endParaRPr/>
          </a:p>
        </p:txBody>
      </p:sp>
      <p:sp>
        <p:nvSpPr>
          <p:cNvPr id="12" name="el-1789657329056-11"/>
          <p:cNvSpPr txBox="1"/>
          <p:nvPr/>
        </p:nvSpPr>
        <p:spPr>
          <a:xfrm>
            <a:off x="685629" y="1907910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任务：为民宿"五一亲子活动"写一条公众号推文标题</a:t>
            </a:r>
            <a:endParaRPr/>
          </a:p>
        </p:txBody>
      </p:sp>
      <p:sp>
        <p:nvSpPr>
          <p:cNvPr id="13" name="el-1789657329059-13"/>
          <p:cNvSpPr txBox="1"/>
          <p:nvPr/>
        </p:nvSpPr>
        <p:spPr>
          <a:xfrm>
            <a:off x="685629" y="3031579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草稿版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"帮我写个五一民宿推文标题"——产出平庸，重写三次</a:t>
            </a:r>
            <a:endParaRPr/>
          </a:p>
        </p:txBody>
      </p:sp>
      <p:sp>
        <p:nvSpPr>
          <p:cNvPr id="14" name="el-1789657329060-14"/>
          <p:cNvSpPr txBox="1"/>
          <p:nvPr/>
        </p:nvSpPr>
        <p:spPr>
          <a:xfrm>
            <a:off x="3741496" y="3031579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五要素版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一次产出三条，两条直接采用</a:t>
            </a:r>
            <a:endParaRPr/>
          </a:p>
        </p:txBody>
      </p:sp>
      <p:sp>
        <p:nvSpPr>
          <p:cNvPr id="15" name="el-1789657329064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复盘</a:t>
            </a:r>
            <a:endParaRPr/>
          </a:p>
        </p:txBody>
      </p:sp>
      <p:sp>
        <p:nvSpPr>
          <p:cNvPr id="16" name="el-1789657329062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写提示词花的90秒，换来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三轮返工归零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——这就是结构化的复利。</a:t>
            </a:r>
            <a:endParaRPr/>
          </a:p>
        </p:txBody>
      </p:sp>
      <p:sp>
        <p:nvSpPr>
          <p:cNvPr id="17" name="el-1789657329064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迁移</a:t>
            </a:r>
            <a:endParaRPr/>
          </a:p>
        </p:txBody>
      </p:sp>
      <p:sp>
        <p:nvSpPr>
          <p:cNvPr id="18" name="el-1789657329063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五要素不是套路是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思维清单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：面试、汇报、给下属派活，同一张单子。</a:t>
            </a:r>
            <a:endParaRPr/>
          </a:p>
        </p:txBody>
      </p:sp>
      <p:sp>
        <p:nvSpPr>
          <p:cNvPr id="19" name="el-1789657329052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提示词工程</a:t>
            </a:r>
            <a:endParaRPr/>
          </a:p>
        </p:txBody>
      </p:sp>
      <p:sp>
        <p:nvSpPr>
          <p:cNvPr id="20" name="el-1789657329053-4"/>
          <p:cNvSpPr txBox="1"/>
          <p:nvPr/>
        </p:nvSpPr>
        <p:spPr>
          <a:xfrm>
            <a:off x="5091774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1" name="el-178965732905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  <p:sp>
        <p:nvSpPr>
          <p:cNvPr id="22" name="el-1789657329063-22"/>
          <p:cNvSpPr/>
          <p:nvPr/>
        </p:nvSpPr>
        <p:spPr>
          <a:xfrm>
            <a:off x="685629" y="407906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57329064-23"/>
          <p:cNvSpPr/>
          <p:nvPr/>
        </p:nvSpPr>
        <p:spPr>
          <a:xfrm>
            <a:off x="685629" y="511703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329064-24"/>
          <p:cNvSpPr/>
          <p:nvPr/>
        </p:nvSpPr>
        <p:spPr>
          <a:xfrm>
            <a:off x="685629" y="585027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329060-15"/>
          <p:cNvSpPr txBox="1"/>
          <p:nvPr/>
        </p:nvSpPr>
        <p:spPr>
          <a:xfrm>
            <a:off x="876081" y="3955273"/>
            <a:ext cx="5673844" cy="9141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组装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：你是亲子民宿运营（角色）；写五一活动推文标题（任务）；客人多为带3-8岁孩子的周边家庭（背景）；突出"孩子放电、家长躺平"，带悬念（要求）；给3条，每条不超20字（格式）。</a:t>
            </a:r>
            <a:endParaRPr/>
          </a:p>
        </p:txBody>
      </p:sp>
      <p:sp>
        <p:nvSpPr>
          <p:cNvPr id="26" name="el-1789657329061-16"/>
          <p:cNvSpPr txBox="1"/>
          <p:nvPr/>
        </p:nvSpPr>
        <p:spPr>
          <a:xfrm>
            <a:off x="876081" y="4993239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："五一遛娃天花板：孩子玩疯，爸妈喝完一整杯咖啡"——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场景+反差+数字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，直接可用。</a:t>
            </a:r>
            <a:endParaRPr/>
          </a:p>
        </p:txBody>
      </p:sp>
      <p:sp>
        <p:nvSpPr>
          <p:cNvPr id="27" name="el-1789657329062-17"/>
          <p:cNvSpPr txBox="1"/>
          <p:nvPr/>
        </p:nvSpPr>
        <p:spPr>
          <a:xfrm>
            <a:off x="876081" y="5726481"/>
            <a:ext cx="580716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固化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：提示词存为模板，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改活动名即复用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9086-2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57329082-20"/>
          <p:cNvGraphicFramePr/>
          <p:nvPr/>
        </p:nvGraphicFramePr>
        <p:xfrm>
          <a:off x="685629" y="1948382"/>
          <a:ext cx="10817695" cy="284250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634468"/>
                <a:gridCol w="7525249"/>
                <a:gridCol w="1657977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任务类型</a:t>
                      </a:r>
                      <a:endParaRPr/>
                    </a:p>
                  </a:txBody>
                  <a:tcPr marL="0" marR="0" marT="0" marB="0">
                    <a:solidFill>
                      <a:srgbClr val="1F5B4D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模板句式</a:t>
                      </a:r>
                      <a:endParaRPr/>
                    </a:p>
                  </a:txBody>
                  <a:tcPr marL="0" marR="0" marT="0" marB="0">
                    <a:solidFill>
                      <a:srgbClr val="1F5B4D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关键要素</a:t>
                      </a:r>
                      <a:endParaRPr/>
                    </a:p>
                  </a:txBody>
                  <a:tcPr marL="0" marR="0" marT="0" marB="0">
                    <a:solidFill>
                      <a:srgbClr val="1F5B4D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创作类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你是(角色)。为(对象)写(任务)，突出(要求)，(格式)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角色+要求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改稿类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保持原意，改成(目标风格)，字数(区间)，重点润色(部分)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要求+格式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总结类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把下文总结为(条数)要点，每条不超(字数)，按重要性排序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格式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翻译类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译成(语种)，读者是(对象)，语气(正式/轻松)，专名保留原文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背景+要求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策划类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你是(角色)。基于(背景)设计(任务)，需满足(约束)，输出(格式)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五项全用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57329084-23"/>
          <p:cNvCxnSpPr/>
          <p:nvPr/>
        </p:nvCxnSpPr>
        <p:spPr>
          <a:xfrm>
            <a:off x="685629" y="508132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907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329086-2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提示词工程</a:t>
            </a:r>
            <a:endParaRPr/>
          </a:p>
        </p:txBody>
      </p:sp>
      <p:sp>
        <p:nvSpPr>
          <p:cNvPr id="7" name="el-1789657329084-2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提示词模板速查表</a:t>
            </a:r>
            <a:endParaRPr/>
          </a:p>
        </p:txBody>
      </p:sp>
      <p:sp>
        <p:nvSpPr>
          <p:cNvPr id="8" name="el-1789657329083-21"/>
          <p:cNvSpPr txBox="1"/>
          <p:nvPr/>
        </p:nvSpPr>
        <p:spPr>
          <a:xfrm>
            <a:off x="685629" y="5238446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用法：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先套模板，再按场景填空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——两周后你会忘记模板，因为要素已经长进表达习惯里。</a:t>
            </a:r>
            <a:endParaRPr/>
          </a:p>
        </p:txBody>
      </p:sp>
      <p:sp>
        <p:nvSpPr>
          <p:cNvPr id="9" name="el-1789657329084-24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提示词工程</a:t>
            </a:r>
            <a:endParaRPr/>
          </a:p>
        </p:txBody>
      </p:sp>
      <p:sp>
        <p:nvSpPr>
          <p:cNvPr id="10" name="el-1789657329084-25"/>
          <p:cNvSpPr txBox="1"/>
          <p:nvPr/>
        </p:nvSpPr>
        <p:spPr>
          <a:xfrm>
            <a:off x="5091774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11" name="el-1789657329084-2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909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9101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9101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9098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2909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329099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提示词工程</a:t>
            </a:r>
            <a:endParaRPr/>
          </a:p>
        </p:txBody>
      </p:sp>
      <p:sp>
        <p:nvSpPr>
          <p:cNvPr id="8" name="el-178965732909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进阶：三类高频任务的套路</a:t>
            </a:r>
            <a:endParaRPr/>
          </a:p>
        </p:txBody>
      </p:sp>
      <p:sp>
        <p:nvSpPr>
          <p:cNvPr id="9" name="el-1789657329102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创作类 · 发散</a:t>
            </a:r>
            <a:endParaRPr/>
          </a:p>
        </p:txBody>
      </p:sp>
      <p:sp>
        <p:nvSpPr>
          <p:cNvPr id="10" name="el-1789657329102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要多样本</a:t>
            </a:r>
            <a:endParaRPr/>
          </a:p>
        </p:txBody>
      </p:sp>
      <p:sp>
        <p:nvSpPr>
          <p:cNvPr id="11" name="el-1789657329103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先量后质</a:t>
            </a:r>
            <a:endParaRPr/>
          </a:p>
        </p:txBody>
      </p:sp>
      <p:sp>
        <p:nvSpPr>
          <p:cNvPr id="12" name="el-1789657329103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分析类 · 收敛</a:t>
            </a:r>
            <a:endParaRPr/>
          </a:p>
        </p:txBody>
      </p:sp>
      <p:sp>
        <p:nvSpPr>
          <p:cNvPr id="13" name="el-1789657329103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给材料</a:t>
            </a:r>
            <a:endParaRPr/>
          </a:p>
        </p:txBody>
      </p:sp>
      <p:sp>
        <p:nvSpPr>
          <p:cNvPr id="14" name="el-1789657329103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投喂上下文</a:t>
            </a:r>
            <a:endParaRPr/>
          </a:p>
        </p:txBody>
      </p:sp>
      <p:sp>
        <p:nvSpPr>
          <p:cNvPr id="15" name="el-1789657329103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决策类 · 权衡</a:t>
            </a:r>
            <a:endParaRPr/>
          </a:p>
        </p:txBody>
      </p:sp>
      <p:sp>
        <p:nvSpPr>
          <p:cNvPr id="16" name="el-1789657329103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要利弊</a:t>
            </a:r>
            <a:endParaRPr/>
          </a:p>
        </p:txBody>
      </p:sp>
      <p:sp>
        <p:nvSpPr>
          <p:cNvPr id="17" name="el-1789657329104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两难变三方</a:t>
            </a:r>
            <a:endParaRPr/>
          </a:p>
        </p:txBody>
      </p:sp>
      <p:sp>
        <p:nvSpPr>
          <p:cNvPr id="18" name="el-1789657329100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核心心法</a:t>
            </a:r>
            <a:endParaRPr/>
          </a:p>
        </p:txBody>
      </p:sp>
      <p:sp>
        <p:nvSpPr>
          <p:cNvPr id="19" name="el-1789657329099-8"/>
          <p:cNvSpPr txBox="1"/>
          <p:nvPr/>
        </p:nvSpPr>
        <p:spPr>
          <a:xfrm>
            <a:off x="1753799" y="4959910"/>
            <a:ext cx="899087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发散任务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要多样本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，分析任务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喂材料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，决策任务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要权衡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——任务类型决定提示词重心。</a:t>
            </a:r>
            <a:endParaRPr/>
          </a:p>
        </p:txBody>
      </p:sp>
      <p:sp>
        <p:nvSpPr>
          <p:cNvPr id="20" name="el-1789657329096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提示词工程</a:t>
            </a:r>
            <a:endParaRPr/>
          </a:p>
        </p:txBody>
      </p:sp>
      <p:sp>
        <p:nvSpPr>
          <p:cNvPr id="21" name="el-1789657329096-4"/>
          <p:cNvSpPr txBox="1"/>
          <p:nvPr/>
        </p:nvSpPr>
        <p:spPr>
          <a:xfrm>
            <a:off x="5091774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2" name="el-178965732909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  <p:sp>
        <p:nvSpPr>
          <p:cNvPr id="23" name="el-1789657329109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329110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329110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57329110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57329111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57329111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57329111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57329112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57329112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57329107-22"/>
          <p:cNvSpPr txBox="1"/>
          <p:nvPr/>
        </p:nvSpPr>
        <p:spPr>
          <a:xfrm>
            <a:off x="857036" y="3369632"/>
            <a:ext cx="3356485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"先给5个方向，每方向1句"</a:t>
            </a:r>
            <a:endParaRPr/>
          </a:p>
        </p:txBody>
      </p:sp>
      <p:sp>
        <p:nvSpPr>
          <p:cNvPr id="33" name="el-1789657329107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选中方向再展开</a:t>
            </a:r>
            <a:endParaRPr/>
          </a:p>
        </p:txBody>
      </p:sp>
      <p:sp>
        <p:nvSpPr>
          <p:cNvPr id="34" name="el-1789657329108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避免第一版就写死</a:t>
            </a:r>
            <a:endParaRPr/>
          </a:p>
        </p:txBody>
      </p:sp>
      <p:sp>
        <p:nvSpPr>
          <p:cNvPr id="35" name="el-1789657329108-25"/>
          <p:cNvSpPr txBox="1"/>
          <p:nvPr/>
        </p:nvSpPr>
        <p:spPr>
          <a:xfrm>
            <a:off x="4626802" y="3369632"/>
            <a:ext cx="3164277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把数据/评论贴给它</a:t>
            </a:r>
            <a:endParaRPr/>
          </a:p>
        </p:txBody>
      </p:sp>
      <p:sp>
        <p:nvSpPr>
          <p:cNvPr id="36" name="el-1789657329108-26"/>
          <p:cNvSpPr txBox="1"/>
          <p:nvPr/>
        </p:nvSpPr>
        <p:spPr>
          <a:xfrm>
            <a:off x="4626802" y="3731492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"基于材料分析，别编造"</a:t>
            </a:r>
            <a:endParaRPr/>
          </a:p>
        </p:txBody>
      </p:sp>
      <p:sp>
        <p:nvSpPr>
          <p:cNvPr id="37" name="el-1789657329108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限定分析维度</a:t>
            </a:r>
            <a:endParaRPr/>
          </a:p>
        </p:txBody>
      </p:sp>
      <p:sp>
        <p:nvSpPr>
          <p:cNvPr id="38" name="el-1789657329108-28"/>
          <p:cNvSpPr txBox="1"/>
          <p:nvPr/>
        </p:nvSpPr>
        <p:spPr>
          <a:xfrm>
            <a:off x="8082471" y="3369632"/>
            <a:ext cx="385889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"列出A/B方案利弊"</a:t>
            </a:r>
            <a:endParaRPr/>
          </a:p>
        </p:txBody>
      </p:sp>
      <p:sp>
        <p:nvSpPr>
          <p:cNvPr id="39" name="el-1789657329109-29"/>
          <p:cNvSpPr txBox="1"/>
          <p:nvPr/>
        </p:nvSpPr>
        <p:spPr>
          <a:xfrm>
            <a:off x="8082471" y="3731492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"再给一个折中方案"</a:t>
            </a:r>
            <a:endParaRPr/>
          </a:p>
        </p:txBody>
      </p:sp>
      <p:sp>
        <p:nvSpPr>
          <p:cNvPr id="40" name="el-1789657329109-30"/>
          <p:cNvSpPr txBox="1"/>
          <p:nvPr/>
        </p:nvSpPr>
        <p:spPr>
          <a:xfrm>
            <a:off x="8082471" y="4093351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"按成本排序推荐"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927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9272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9272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9272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2926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329271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5732926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提示词工程：四问四答</a:t>
            </a:r>
            <a:endParaRPr/>
          </a:p>
        </p:txBody>
      </p:sp>
      <p:sp>
        <p:nvSpPr>
          <p:cNvPr id="9" name="el-1789657329276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57329280-19"/>
          <p:cNvSpPr txBox="1"/>
          <p:nvPr/>
        </p:nvSpPr>
        <p:spPr>
          <a:xfrm>
            <a:off x="1618845" y="1698413"/>
            <a:ext cx="768951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五要素是什么？</a:t>
            </a:r>
            <a:endParaRPr/>
          </a:p>
        </p:txBody>
      </p:sp>
      <p:sp>
        <p:nvSpPr>
          <p:cNvPr id="11" name="el-1789657329278-15"/>
          <p:cNvSpPr txBox="1"/>
          <p:nvPr/>
        </p:nvSpPr>
        <p:spPr>
          <a:xfrm>
            <a:off x="1618845" y="2117408"/>
            <a:ext cx="789996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角色（你是谁）·任务（做什么）·背景（啥情况）·要求（怎么算好）·格式（长什么样）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57329276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57329280-20"/>
          <p:cNvSpPr txBox="1"/>
          <p:nvPr/>
        </p:nvSpPr>
        <p:spPr>
          <a:xfrm>
            <a:off x="1618845" y="2812559"/>
            <a:ext cx="65386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为什么设定角色有用？</a:t>
            </a:r>
            <a:endParaRPr/>
          </a:p>
        </p:txBody>
      </p:sp>
      <p:sp>
        <p:nvSpPr>
          <p:cNvPr id="14" name="el-1789657329279-16"/>
          <p:cNvSpPr txBox="1"/>
          <p:nvPr/>
        </p:nvSpPr>
        <p:spPr>
          <a:xfrm>
            <a:off x="1618845" y="3231554"/>
            <a:ext cx="681001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等于告诉AI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调用哪个知识库、用哪种口吻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——领域知识+专业语气一并激活。</a:t>
            </a:r>
            <a:endParaRPr/>
          </a:p>
        </p:txBody>
      </p:sp>
      <p:sp>
        <p:nvSpPr>
          <p:cNvPr id="15" name="el-1789657329276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57329281-21"/>
          <p:cNvSpPr txBox="1"/>
          <p:nvPr/>
        </p:nvSpPr>
        <p:spPr>
          <a:xfrm>
            <a:off x="1618845" y="3926706"/>
            <a:ext cx="683247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要求和格式怎么区分？</a:t>
            </a:r>
            <a:endParaRPr/>
          </a:p>
        </p:txBody>
      </p:sp>
      <p:sp>
        <p:nvSpPr>
          <p:cNvPr id="17" name="el-1789657329279-17"/>
          <p:cNvSpPr txBox="1"/>
          <p:nvPr/>
        </p:nvSpPr>
        <p:spPr>
          <a:xfrm>
            <a:off x="1618845" y="4345701"/>
            <a:ext cx="679915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要求管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内容质量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（语气、篇幅、禁忌），格式管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交付形态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（表格、清单、字数）。</a:t>
            </a:r>
            <a:endParaRPr/>
          </a:p>
        </p:txBody>
      </p:sp>
      <p:sp>
        <p:nvSpPr>
          <p:cNvPr id="18" name="el-1789657329276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57329281-22"/>
          <p:cNvSpPr txBox="1"/>
          <p:nvPr/>
        </p:nvSpPr>
        <p:spPr>
          <a:xfrm>
            <a:off x="1618845" y="5040852"/>
            <a:ext cx="645157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好提示词一定长吗？</a:t>
            </a:r>
            <a:endParaRPr/>
          </a:p>
        </p:txBody>
      </p:sp>
      <p:sp>
        <p:nvSpPr>
          <p:cNvPr id="20" name="el-1789657329280-18"/>
          <p:cNvSpPr txBox="1"/>
          <p:nvPr/>
        </p:nvSpPr>
        <p:spPr>
          <a:xfrm>
            <a:off x="1618845" y="5459847"/>
            <a:ext cx="654013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不一定——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要素齐全比字数重要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：五要素各一句，胜过三段没重点的铺垫。</a:t>
            </a:r>
            <a:endParaRPr/>
          </a:p>
        </p:txBody>
      </p:sp>
      <p:sp>
        <p:nvSpPr>
          <p:cNvPr id="21" name="el-178965732926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57329268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3" name="el-178965732926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5B4D"/>
            </a:gs>
            <a:gs pos="58000">
              <a:srgbClr val="1F5B4D"/>
            </a:gs>
            <a:gs pos="100000">
              <a:srgbClr val="153F3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329348-30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57329297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9292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329295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57329295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57329296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多轮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对话</a:t>
            </a:r>
            <a:endParaRPr/>
          </a:p>
        </p:txBody>
      </p:sp>
      <p:sp>
        <p:nvSpPr>
          <p:cNvPr id="8" name="el-1789657329296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ART OF DIALOGUE</a:t>
            </a:r>
            <a:endParaRPr/>
          </a:p>
        </p:txBody>
      </p:sp>
      <p:sp>
        <p:nvSpPr>
          <p:cNvPr id="9" name="el-1789657329298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五轮节奏</a:t>
            </a:r>
            <a:endParaRPr/>
          </a:p>
        </p:txBody>
      </p:sp>
      <p:sp>
        <p:nvSpPr>
          <p:cNvPr id="10" name="el-1789657329298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追问三式</a:t>
            </a:r>
            <a:endParaRPr/>
          </a:p>
        </p:txBody>
      </p:sp>
      <p:sp>
        <p:nvSpPr>
          <p:cNvPr id="11" name="el-1789657329298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改稿循环</a:t>
            </a:r>
            <a:endParaRPr/>
          </a:p>
        </p:txBody>
      </p:sp>
      <p:sp>
        <p:nvSpPr>
          <p:cNvPr id="12" name="el-1789657329299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角色扮演</a:t>
            </a:r>
            <a:endParaRPr/>
          </a:p>
        </p:txBody>
      </p:sp>
      <p:sp>
        <p:nvSpPr>
          <p:cNvPr id="13" name="el-1789657329293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模块二 项目二</a:t>
            </a:r>
            <a:endParaRPr/>
          </a:p>
        </p:txBody>
      </p:sp>
      <p:sp>
        <p:nvSpPr>
          <p:cNvPr id="14" name="el-1789657329294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930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9306-10"/>
          <p:cNvCxnSpPr/>
          <p:nvPr/>
        </p:nvCxnSpPr>
        <p:spPr>
          <a:xfrm>
            <a:off x="704674" y="1623422"/>
            <a:ext cx="914" cy="68562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9308-15"/>
          <p:cNvCxnSpPr/>
          <p:nvPr/>
        </p:nvCxnSpPr>
        <p:spPr>
          <a:xfrm>
            <a:off x="685629" y="3289285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9309-16"/>
          <p:cNvCxnSpPr/>
          <p:nvPr/>
        </p:nvCxnSpPr>
        <p:spPr>
          <a:xfrm>
            <a:off x="685629" y="4140965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29309-17"/>
          <p:cNvCxnSpPr/>
          <p:nvPr/>
        </p:nvCxnSpPr>
        <p:spPr>
          <a:xfrm>
            <a:off x="685629" y="4992644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329304-6"/>
          <p:cNvSpPr/>
          <p:nvPr/>
        </p:nvSpPr>
        <p:spPr>
          <a:xfrm>
            <a:off x="8075181" y="1623422"/>
            <a:ext cx="3428143" cy="421613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5732930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32930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多轮对话</a:t>
            </a:r>
            <a:endParaRPr/>
          </a:p>
        </p:txBody>
      </p:sp>
      <p:sp>
        <p:nvSpPr>
          <p:cNvPr id="10" name="el-178965732930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对话节奏：五轮出好稿</a:t>
            </a:r>
            <a:endParaRPr/>
          </a:p>
        </p:txBody>
      </p:sp>
      <p:sp>
        <p:nvSpPr>
          <p:cNvPr id="11" name="el-1789657329306-8"/>
          <p:cNvSpPr txBox="1"/>
          <p:nvPr/>
        </p:nvSpPr>
        <p:spPr>
          <a:xfrm>
            <a:off x="914171" y="1623422"/>
            <a:ext cx="6551562" cy="6856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85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好答案很少在第一轮出现——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五轮节奏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：发端、修正、深挖、收敛、固化。</a:t>
            </a:r>
            <a:endParaRPr/>
          </a:p>
        </p:txBody>
      </p:sp>
      <p:sp>
        <p:nvSpPr>
          <p:cNvPr id="12" name="el-1789657329310-18"/>
          <p:cNvSpPr txBox="1"/>
          <p:nvPr/>
        </p:nvSpPr>
        <p:spPr>
          <a:xfrm>
            <a:off x="685629" y="2547116"/>
            <a:ext cx="1205564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第1轮</a:t>
            </a:r>
            <a:endParaRPr/>
          </a:p>
        </p:txBody>
      </p:sp>
      <p:sp>
        <p:nvSpPr>
          <p:cNvPr id="13" name="el-1789657329314-26"/>
          <p:cNvSpPr txBox="1"/>
          <p:nvPr/>
        </p:nvSpPr>
        <p:spPr>
          <a:xfrm>
            <a:off x="1828343" y="2547116"/>
            <a:ext cx="541424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发端 · 摸底</a:t>
            </a:r>
            <a:endParaRPr/>
          </a:p>
        </p:txBody>
      </p:sp>
      <p:sp>
        <p:nvSpPr>
          <p:cNvPr id="14" name="el-1789657329313-22"/>
          <p:cNvSpPr txBox="1"/>
          <p:nvPr/>
        </p:nvSpPr>
        <p:spPr>
          <a:xfrm>
            <a:off x="1828343" y="2899453"/>
            <a:ext cx="53089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五要素发问，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先看方向对不对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——方向错了别恋战，立即重来。</a:t>
            </a:r>
            <a:endParaRPr/>
          </a:p>
        </p:txBody>
      </p:sp>
      <p:sp>
        <p:nvSpPr>
          <p:cNvPr id="15" name="el-1789657329310-19"/>
          <p:cNvSpPr txBox="1"/>
          <p:nvPr/>
        </p:nvSpPr>
        <p:spPr>
          <a:xfrm>
            <a:off x="685629" y="3398795"/>
            <a:ext cx="1205564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第2轮</a:t>
            </a:r>
            <a:endParaRPr/>
          </a:p>
        </p:txBody>
      </p:sp>
      <p:sp>
        <p:nvSpPr>
          <p:cNvPr id="16" name="el-1789657329315-27"/>
          <p:cNvSpPr txBox="1"/>
          <p:nvPr/>
        </p:nvSpPr>
        <p:spPr>
          <a:xfrm>
            <a:off x="1828343" y="3398795"/>
            <a:ext cx="576702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修正 · 校准</a:t>
            </a:r>
            <a:endParaRPr/>
          </a:p>
        </p:txBody>
      </p:sp>
      <p:sp>
        <p:nvSpPr>
          <p:cNvPr id="17" name="el-1789657329313-23"/>
          <p:cNvSpPr txBox="1"/>
          <p:nvPr/>
        </p:nvSpPr>
        <p:spPr>
          <a:xfrm>
            <a:off x="1828343" y="3751132"/>
            <a:ext cx="5777504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指出偏差："第二段太虚，换成具体活动"——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一次只修一个大问题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57329310-20"/>
          <p:cNvSpPr txBox="1"/>
          <p:nvPr/>
        </p:nvSpPr>
        <p:spPr>
          <a:xfrm>
            <a:off x="685629" y="4250475"/>
            <a:ext cx="1205564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第3轮</a:t>
            </a:r>
            <a:endParaRPr/>
          </a:p>
        </p:txBody>
      </p:sp>
      <p:sp>
        <p:nvSpPr>
          <p:cNvPr id="19" name="el-1789657329315-28"/>
          <p:cNvSpPr txBox="1"/>
          <p:nvPr/>
        </p:nvSpPr>
        <p:spPr>
          <a:xfrm>
            <a:off x="1828343" y="4250475"/>
            <a:ext cx="540516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深挖 · 加料</a:t>
            </a:r>
            <a:endParaRPr/>
          </a:p>
        </p:txBody>
      </p:sp>
      <p:sp>
        <p:nvSpPr>
          <p:cNvPr id="20" name="el-1789657329314-24"/>
          <p:cNvSpPr txBox="1"/>
          <p:nvPr/>
        </p:nvSpPr>
        <p:spPr>
          <a:xfrm>
            <a:off x="1828343" y="4602812"/>
            <a:ext cx="5415644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"第二部分展开，加一个本地案例"——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在正确的方向上要深度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57329311-21"/>
          <p:cNvSpPr txBox="1"/>
          <p:nvPr/>
        </p:nvSpPr>
        <p:spPr>
          <a:xfrm>
            <a:off x="685629" y="5102154"/>
            <a:ext cx="1426488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第4-5轮</a:t>
            </a:r>
            <a:endParaRPr/>
          </a:p>
        </p:txBody>
      </p:sp>
      <p:sp>
        <p:nvSpPr>
          <p:cNvPr id="22" name="el-1789657329315-29"/>
          <p:cNvSpPr txBox="1"/>
          <p:nvPr/>
        </p:nvSpPr>
        <p:spPr>
          <a:xfrm>
            <a:off x="1866433" y="5102154"/>
            <a:ext cx="504316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收敛 · 固化</a:t>
            </a:r>
            <a:endParaRPr/>
          </a:p>
        </p:txBody>
      </p:sp>
      <p:sp>
        <p:nvSpPr>
          <p:cNvPr id="23" name="el-1789657329314-25"/>
          <p:cNvSpPr txBox="1"/>
          <p:nvPr/>
        </p:nvSpPr>
        <p:spPr>
          <a:xfrm>
            <a:off x="1866433" y="5454491"/>
            <a:ext cx="4937841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微调措辞后确认："就按这版，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以后同类任务沿用此结构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"。</a:t>
            </a:r>
            <a:endParaRPr/>
          </a:p>
        </p:txBody>
      </p:sp>
      <p:sp>
        <p:nvSpPr>
          <p:cNvPr id="24" name="el-1789657329307-12"/>
          <p:cNvSpPr txBox="1"/>
          <p:nvPr/>
        </p:nvSpPr>
        <p:spPr>
          <a:xfrm>
            <a:off x="8417995" y="2627463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节奏心法</a:t>
            </a:r>
            <a:endParaRPr/>
          </a:p>
        </p:txBody>
      </p:sp>
      <p:sp>
        <p:nvSpPr>
          <p:cNvPr id="25" name="el-1789657329307-13"/>
          <p:cNvSpPr txBox="1"/>
          <p:nvPr/>
        </p:nvSpPr>
        <p:spPr>
          <a:xfrm>
            <a:off x="8417995" y="3027413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一次修一处</a:t>
            </a:r>
            <a:endParaRPr/>
          </a:p>
        </p:txBody>
      </p:sp>
      <p:sp>
        <p:nvSpPr>
          <p:cNvPr id="26" name="el-1789657329307-14"/>
          <p:cNvSpPr txBox="1"/>
          <p:nvPr/>
        </p:nvSpPr>
        <p:spPr>
          <a:xfrm>
            <a:off x="8417995" y="3505925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同时提五个修改意见，AI常常顾此失彼；</a:t>
            </a:r>
            <a:endParaRPr/>
          </a:p>
        </p:txBody>
      </p:sp>
      <p:sp>
        <p:nvSpPr>
          <p:cNvPr id="27" name="el-1789657329307-11"/>
          <p:cNvSpPr txBox="1"/>
          <p:nvPr/>
        </p:nvSpPr>
        <p:spPr>
          <a:xfrm>
            <a:off x="8417995" y="4227858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逐条来、每轮一个重点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——三轮小步胜过一轮大改。</a:t>
            </a:r>
            <a:endParaRPr/>
          </a:p>
        </p:txBody>
      </p:sp>
      <p:sp>
        <p:nvSpPr>
          <p:cNvPr id="28" name="el-178965732930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多轮对话</a:t>
            </a:r>
            <a:endParaRPr/>
          </a:p>
        </p:txBody>
      </p:sp>
      <p:sp>
        <p:nvSpPr>
          <p:cNvPr id="29" name="el-1789657329303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30" name="el-178965732930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948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9489-11"/>
          <p:cNvCxnSpPr/>
          <p:nvPr/>
        </p:nvCxnSpPr>
        <p:spPr>
          <a:xfrm>
            <a:off x="4296189" y="1946299"/>
            <a:ext cx="914" cy="27895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9489-12"/>
          <p:cNvCxnSpPr/>
          <p:nvPr/>
        </p:nvCxnSpPr>
        <p:spPr>
          <a:xfrm>
            <a:off x="7902137" y="1946299"/>
            <a:ext cx="914" cy="27895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9486-6"/>
          <p:cNvCxnSpPr/>
          <p:nvPr/>
        </p:nvCxnSpPr>
        <p:spPr>
          <a:xfrm>
            <a:off x="685629" y="50262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2948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32948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多轮对话</a:t>
            </a:r>
            <a:endParaRPr/>
          </a:p>
        </p:txBody>
      </p:sp>
      <p:sp>
        <p:nvSpPr>
          <p:cNvPr id="8" name="el-178965732948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追问三式：把答案问深</a:t>
            </a:r>
            <a:endParaRPr/>
          </a:p>
        </p:txBody>
      </p:sp>
      <p:sp>
        <p:nvSpPr>
          <p:cNvPr id="9" name="el-1789657329492-16"/>
          <p:cNvSpPr txBox="1"/>
          <p:nvPr/>
        </p:nvSpPr>
        <p:spPr>
          <a:xfrm>
            <a:off x="685629" y="2022479"/>
            <a:ext cx="3856054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57329492-17"/>
          <p:cNvSpPr txBox="1"/>
          <p:nvPr/>
        </p:nvSpPr>
        <p:spPr>
          <a:xfrm>
            <a:off x="685629" y="2536701"/>
            <a:ext cx="3540093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追问式</a:t>
            </a:r>
            <a:endParaRPr/>
          </a:p>
        </p:txBody>
      </p:sp>
      <p:sp>
        <p:nvSpPr>
          <p:cNvPr id="11" name="el-1789657329492-18"/>
          <p:cNvSpPr txBox="1"/>
          <p:nvPr/>
        </p:nvSpPr>
        <p:spPr>
          <a:xfrm>
            <a:off x="685629" y="3041400"/>
            <a:ext cx="3719309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DEEPER</a:t>
            </a:r>
            <a:endParaRPr/>
          </a:p>
        </p:txBody>
      </p:sp>
      <p:sp>
        <p:nvSpPr>
          <p:cNvPr id="12" name="el-1789657329492-19"/>
          <p:cNvSpPr txBox="1"/>
          <p:nvPr/>
        </p:nvSpPr>
        <p:spPr>
          <a:xfrm>
            <a:off x="685629" y="3384214"/>
            <a:ext cx="3600847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"为什么"</a:t>
            </a:r>
            <a:endParaRPr/>
          </a:p>
        </p:txBody>
      </p:sp>
      <p:sp>
        <p:nvSpPr>
          <p:cNvPr id="13" name="el-1789657329491-13"/>
          <p:cNvSpPr txBox="1"/>
          <p:nvPr/>
        </p:nvSpPr>
        <p:spPr>
          <a:xfrm>
            <a:off x="685629" y="3802168"/>
            <a:ext cx="3320121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"为什么这样排行程？""依据是什么？"——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逼出理由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，理由站不住的方案不能要。</a:t>
            </a:r>
            <a:endParaRPr/>
          </a:p>
        </p:txBody>
      </p:sp>
      <p:sp>
        <p:nvSpPr>
          <p:cNvPr id="14" name="el-1789657329493-20"/>
          <p:cNvSpPr txBox="1"/>
          <p:nvPr/>
        </p:nvSpPr>
        <p:spPr>
          <a:xfrm>
            <a:off x="4586629" y="2022479"/>
            <a:ext cx="3846680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57329493-21"/>
          <p:cNvSpPr txBox="1"/>
          <p:nvPr/>
        </p:nvSpPr>
        <p:spPr>
          <a:xfrm>
            <a:off x="4586629" y="2536701"/>
            <a:ext cx="3530719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挑战式</a:t>
            </a:r>
            <a:endParaRPr/>
          </a:p>
        </p:txBody>
      </p:sp>
      <p:sp>
        <p:nvSpPr>
          <p:cNvPr id="16" name="el-1789657329493-22"/>
          <p:cNvSpPr txBox="1"/>
          <p:nvPr/>
        </p:nvSpPr>
        <p:spPr>
          <a:xfrm>
            <a:off x="4586629" y="3041400"/>
            <a:ext cx="385620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CHALLENGE</a:t>
            </a:r>
            <a:endParaRPr/>
          </a:p>
        </p:txBody>
      </p:sp>
      <p:sp>
        <p:nvSpPr>
          <p:cNvPr id="17" name="el-1789657329493-23"/>
          <p:cNvSpPr txBox="1"/>
          <p:nvPr/>
        </p:nvSpPr>
        <p:spPr>
          <a:xfrm>
            <a:off x="4586629" y="3384214"/>
            <a:ext cx="3591474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"如果不对呢"</a:t>
            </a:r>
            <a:endParaRPr/>
          </a:p>
        </p:txBody>
      </p:sp>
      <p:sp>
        <p:nvSpPr>
          <p:cNvPr id="18" name="el-1789657329491-14"/>
          <p:cNvSpPr txBox="1"/>
          <p:nvPr/>
        </p:nvSpPr>
        <p:spPr>
          <a:xfrm>
            <a:off x="4586629" y="3802168"/>
            <a:ext cx="3310747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"如果游客只想玩一天呢？""预算砍半怎么办？"——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压力测试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，方案韧性一问便知。</a:t>
            </a:r>
            <a:endParaRPr/>
          </a:p>
        </p:txBody>
      </p:sp>
      <p:sp>
        <p:nvSpPr>
          <p:cNvPr id="19" name="el-1789657329493-24"/>
          <p:cNvSpPr txBox="1"/>
          <p:nvPr/>
        </p:nvSpPr>
        <p:spPr>
          <a:xfrm>
            <a:off x="8192577" y="2022479"/>
            <a:ext cx="3846531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0" name="el-1789657329494-25"/>
          <p:cNvSpPr txBox="1"/>
          <p:nvPr/>
        </p:nvSpPr>
        <p:spPr>
          <a:xfrm>
            <a:off x="8192577" y="2536701"/>
            <a:ext cx="3530570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扩展式</a:t>
            </a:r>
            <a:endParaRPr/>
          </a:p>
        </p:txBody>
      </p:sp>
      <p:sp>
        <p:nvSpPr>
          <p:cNvPr id="21" name="el-1789657329494-26"/>
          <p:cNvSpPr txBox="1"/>
          <p:nvPr/>
        </p:nvSpPr>
        <p:spPr>
          <a:xfrm>
            <a:off x="8192577" y="3041400"/>
            <a:ext cx="3709786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EXPAND</a:t>
            </a:r>
            <a:endParaRPr/>
          </a:p>
        </p:txBody>
      </p:sp>
      <p:sp>
        <p:nvSpPr>
          <p:cNvPr id="22" name="el-1789657329494-27"/>
          <p:cNvSpPr txBox="1"/>
          <p:nvPr/>
        </p:nvSpPr>
        <p:spPr>
          <a:xfrm>
            <a:off x="8192577" y="3384214"/>
            <a:ext cx="3591325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"还有呢"</a:t>
            </a:r>
            <a:endParaRPr/>
          </a:p>
        </p:txBody>
      </p:sp>
      <p:sp>
        <p:nvSpPr>
          <p:cNvPr id="23" name="el-1789657329492-15"/>
          <p:cNvSpPr txBox="1"/>
          <p:nvPr/>
        </p:nvSpPr>
        <p:spPr>
          <a:xfrm>
            <a:off x="8192577" y="3802168"/>
            <a:ext cx="3310598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"换个角度再来三条""还有什么风险没提？"——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突破第一波想法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，好点子常在第二批。</a:t>
            </a:r>
            <a:endParaRPr/>
          </a:p>
        </p:txBody>
      </p:sp>
      <p:sp>
        <p:nvSpPr>
          <p:cNvPr id="24" name="el-1789657329488-10"/>
          <p:cNvSpPr txBox="1"/>
          <p:nvPr/>
        </p:nvSpPr>
        <p:spPr>
          <a:xfrm>
            <a:off x="685629" y="5231007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三式合用</a:t>
            </a:r>
            <a:endParaRPr/>
          </a:p>
        </p:txBody>
      </p:sp>
      <p:sp>
        <p:nvSpPr>
          <p:cNvPr id="25" name="el-1789657329488-8"/>
          <p:cNvSpPr txBox="1"/>
          <p:nvPr/>
        </p:nvSpPr>
        <p:spPr>
          <a:xfrm>
            <a:off x="1759899" y="5221484"/>
            <a:ext cx="7111492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追问验逻辑、挑战测韧性、扩展找盲区——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三式连用一轮，方案质量上一个档次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5732948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多轮对话</a:t>
            </a:r>
            <a:endParaRPr/>
          </a:p>
        </p:txBody>
      </p:sp>
      <p:sp>
        <p:nvSpPr>
          <p:cNvPr id="27" name="el-1789657329485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8" name="el-178965732948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951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329514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32950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329512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多轮对话</a:t>
            </a:r>
            <a:endParaRPr/>
          </a:p>
        </p:txBody>
      </p:sp>
      <p:sp>
        <p:nvSpPr>
          <p:cNvPr id="6" name="el-1789657329507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改稿循环：从60分到90分</a:t>
            </a:r>
            <a:endParaRPr/>
          </a:p>
        </p:txBody>
      </p:sp>
      <p:sp>
        <p:nvSpPr>
          <p:cNvPr id="7" name="el-1789657329512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第一遍 · 结构</a:t>
            </a:r>
            <a:endParaRPr/>
          </a:p>
        </p:txBody>
      </p:sp>
      <p:sp>
        <p:nvSpPr>
          <p:cNvPr id="8" name="el-1789657329510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先看骨架：逻辑顺不顺、层次清不清——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结构问题先改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，措辞问题放后面。</a:t>
            </a:r>
            <a:endParaRPr/>
          </a:p>
        </p:txBody>
      </p:sp>
      <p:sp>
        <p:nvSpPr>
          <p:cNvPr id="9" name="el-1789657329512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第二遍 · 内容</a:t>
            </a:r>
            <a:endParaRPr/>
          </a:p>
        </p:txBody>
      </p:sp>
      <p:sp>
        <p:nvSpPr>
          <p:cNvPr id="10" name="el-1789657329511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再查血肉：事实准不准、案例贴不贴——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该删的删、该补的补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，每轮只动一类问题。</a:t>
            </a:r>
            <a:endParaRPr/>
          </a:p>
        </p:txBody>
      </p:sp>
      <p:sp>
        <p:nvSpPr>
          <p:cNvPr id="11" name="el-1789657329513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第三遍 · 措辞</a:t>
            </a:r>
            <a:endParaRPr/>
          </a:p>
        </p:txBody>
      </p:sp>
      <p:sp>
        <p:nvSpPr>
          <p:cNvPr id="12" name="el-1789657329511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最后抠字句：语气、节奏、口头禅——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人工润色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，把AI味的最后痕迹抹掉。</a:t>
            </a:r>
            <a:endParaRPr/>
          </a:p>
        </p:txBody>
      </p:sp>
      <p:sp>
        <p:nvSpPr>
          <p:cNvPr id="13" name="el-1789657329515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改稿口令</a:t>
            </a:r>
            <a:endParaRPr/>
          </a:p>
        </p:txBody>
      </p:sp>
      <p:sp>
        <p:nvSpPr>
          <p:cNvPr id="14" name="el-1789657329515-17"/>
          <p:cNvSpPr txBox="1"/>
          <p:nvPr/>
        </p:nvSpPr>
        <p:spPr>
          <a:xfrm>
            <a:off x="7675231" y="2847079"/>
            <a:ext cx="3615738" cy="13748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结构："第二、三段调换，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理由先行"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内容："案例换成露营的"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措辞："开头改得口语些"</a:t>
            </a:r>
            <a:endParaRPr/>
          </a:p>
        </p:txBody>
      </p:sp>
      <p:sp>
        <p:nvSpPr>
          <p:cNvPr id="15" name="el-1789657329512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铁律：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一类问题一轮改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——"改得更好些"这种指令，AI只能瞎猜你要什么。</a:t>
            </a:r>
            <a:endParaRPr/>
          </a:p>
        </p:txBody>
      </p:sp>
      <p:sp>
        <p:nvSpPr>
          <p:cNvPr id="16" name="el-178965732950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多轮对话</a:t>
            </a:r>
            <a:endParaRPr/>
          </a:p>
        </p:txBody>
      </p:sp>
      <p:sp>
        <p:nvSpPr>
          <p:cNvPr id="17" name="el-1789657329507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18" name="el-178965732950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952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9531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9531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9528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2952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32952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多轮对话</a:t>
            </a:r>
            <a:endParaRPr/>
          </a:p>
        </p:txBody>
      </p:sp>
      <p:sp>
        <p:nvSpPr>
          <p:cNvPr id="8" name="el-178965732952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角色扮演：一个提示词三种玩法</a:t>
            </a:r>
            <a:endParaRPr/>
          </a:p>
        </p:txBody>
      </p:sp>
      <p:sp>
        <p:nvSpPr>
          <p:cNvPr id="9" name="el-1789657329532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玩法① · 反串审视</a:t>
            </a:r>
            <a:endParaRPr/>
          </a:p>
        </p:txBody>
      </p:sp>
      <p:sp>
        <p:nvSpPr>
          <p:cNvPr id="10" name="el-1789657329532-14"/>
          <p:cNvSpPr txBox="1"/>
          <p:nvPr/>
        </p:nvSpPr>
        <p:spPr>
          <a:xfrm>
            <a:off x="685629" y="2569732"/>
            <a:ext cx="348256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让AI挑刺</a:t>
            </a:r>
            <a:endParaRPr/>
          </a:p>
        </p:txBody>
      </p:sp>
      <p:sp>
        <p:nvSpPr>
          <p:cNvPr id="11" name="el-1789657329532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最实用</a:t>
            </a:r>
            <a:endParaRPr/>
          </a:p>
        </p:txBody>
      </p:sp>
      <p:sp>
        <p:nvSpPr>
          <p:cNvPr id="12" name="el-1789657329532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玩法② · 对手演练</a:t>
            </a:r>
            <a:endParaRPr/>
          </a:p>
        </p:txBody>
      </p:sp>
      <p:sp>
        <p:nvSpPr>
          <p:cNvPr id="13" name="el-1789657329532-17"/>
          <p:cNvSpPr txBox="1"/>
          <p:nvPr/>
        </p:nvSpPr>
        <p:spPr>
          <a:xfrm>
            <a:off x="4455395" y="2569732"/>
            <a:ext cx="347319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让AI陪练</a:t>
            </a:r>
            <a:endParaRPr/>
          </a:p>
        </p:txBody>
      </p:sp>
      <p:sp>
        <p:nvSpPr>
          <p:cNvPr id="14" name="el-1789657329533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最实战</a:t>
            </a:r>
            <a:endParaRPr/>
          </a:p>
        </p:txBody>
      </p:sp>
      <p:sp>
        <p:nvSpPr>
          <p:cNvPr id="15" name="el-1789657329533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玩法③ · 多方圆桌</a:t>
            </a:r>
            <a:endParaRPr/>
          </a:p>
        </p:txBody>
      </p:sp>
      <p:sp>
        <p:nvSpPr>
          <p:cNvPr id="16" name="el-1789657329533-20"/>
          <p:cNvSpPr txBox="1"/>
          <p:nvPr/>
        </p:nvSpPr>
        <p:spPr>
          <a:xfrm>
            <a:off x="7911064" y="2569732"/>
            <a:ext cx="3924027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让AI开会</a:t>
            </a:r>
            <a:endParaRPr/>
          </a:p>
        </p:txBody>
      </p:sp>
      <p:sp>
        <p:nvSpPr>
          <p:cNvPr id="17" name="el-1789657329533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最高阶</a:t>
            </a:r>
            <a:endParaRPr/>
          </a:p>
        </p:txBody>
      </p:sp>
      <p:sp>
        <p:nvSpPr>
          <p:cNvPr id="18" name="el-1789657329530-10"/>
          <p:cNvSpPr txBox="1"/>
          <p:nvPr/>
        </p:nvSpPr>
        <p:spPr>
          <a:xfrm>
            <a:off x="685629" y="5017045"/>
            <a:ext cx="54653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心法</a:t>
            </a:r>
            <a:endParaRPr/>
          </a:p>
        </p:txBody>
      </p:sp>
      <p:sp>
        <p:nvSpPr>
          <p:cNvPr id="19" name="el-1789657329529-8"/>
          <p:cNvSpPr txBox="1"/>
          <p:nvPr/>
        </p:nvSpPr>
        <p:spPr>
          <a:xfrm>
            <a:off x="1334059" y="4959910"/>
            <a:ext cx="883912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角色扮演的本质是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"借AI的视角补自己的盲区"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——你缺什么视角，就让它演什么。</a:t>
            </a:r>
            <a:endParaRPr/>
          </a:p>
        </p:txBody>
      </p:sp>
      <p:sp>
        <p:nvSpPr>
          <p:cNvPr id="20" name="el-178965732952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多轮对话</a:t>
            </a:r>
            <a:endParaRPr/>
          </a:p>
        </p:txBody>
      </p:sp>
      <p:sp>
        <p:nvSpPr>
          <p:cNvPr id="21" name="el-1789657329526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2" name="el-178965732952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  <p:sp>
        <p:nvSpPr>
          <p:cNvPr id="23" name="el-1789657329537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329537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329538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57329538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57329538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57329539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57329539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57329539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57329539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57329536-22"/>
          <p:cNvSpPr txBox="1"/>
          <p:nvPr/>
        </p:nvSpPr>
        <p:spPr>
          <a:xfrm>
            <a:off x="857036" y="3369632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"扮演挑剔游客，找这条路线的茬"</a:t>
            </a:r>
            <a:endParaRPr/>
          </a:p>
        </p:txBody>
      </p:sp>
      <p:sp>
        <p:nvSpPr>
          <p:cNvPr id="33" name="el-1789657329536-23"/>
          <p:cNvSpPr txBox="1"/>
          <p:nvPr/>
        </p:nvSpPr>
        <p:spPr>
          <a:xfrm>
            <a:off x="857036" y="3731492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"扮演甲方，提三个不满"</a:t>
            </a:r>
            <a:endParaRPr/>
          </a:p>
        </p:txBody>
      </p:sp>
      <p:sp>
        <p:nvSpPr>
          <p:cNvPr id="34" name="el-1789657329536-24"/>
          <p:cNvSpPr txBox="1"/>
          <p:nvPr/>
        </p:nvSpPr>
        <p:spPr>
          <a:xfrm>
            <a:off x="857036" y="4093351"/>
            <a:ext cx="317365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换位视角=免费评审</a:t>
            </a:r>
            <a:endParaRPr/>
          </a:p>
        </p:txBody>
      </p:sp>
      <p:sp>
        <p:nvSpPr>
          <p:cNvPr id="35" name="el-1789657329536-25"/>
          <p:cNvSpPr txBox="1"/>
          <p:nvPr/>
        </p:nvSpPr>
        <p:spPr>
          <a:xfrm>
            <a:off x="4626802" y="3369632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"扮演砍价客户，我来应对"</a:t>
            </a:r>
            <a:endParaRPr/>
          </a:p>
        </p:txBody>
      </p:sp>
      <p:sp>
        <p:nvSpPr>
          <p:cNvPr id="36" name="el-1789657329536-26"/>
          <p:cNvSpPr txBox="1"/>
          <p:nvPr/>
        </p:nvSpPr>
        <p:spPr>
          <a:xfrm>
            <a:off x="4626802" y="3731492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"扮演记者，向我提问"</a:t>
            </a:r>
            <a:endParaRPr/>
          </a:p>
        </p:txBody>
      </p:sp>
      <p:sp>
        <p:nvSpPr>
          <p:cNvPr id="37" name="el-1789657329536-27"/>
          <p:cNvSpPr txBox="1"/>
          <p:nvPr/>
        </p:nvSpPr>
        <p:spPr>
          <a:xfrm>
            <a:off x="4626802" y="4093351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谈判/面试/答辩全适用</a:t>
            </a:r>
            <a:endParaRPr/>
          </a:p>
        </p:txBody>
      </p:sp>
      <p:sp>
        <p:nvSpPr>
          <p:cNvPr id="38" name="el-1789657329537-28"/>
          <p:cNvSpPr txBox="1"/>
          <p:nvPr/>
        </p:nvSpPr>
        <p:spPr>
          <a:xfrm>
            <a:off x="8082471" y="3369632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"民宿老板、游客、村委三方讨论"</a:t>
            </a:r>
            <a:endParaRPr/>
          </a:p>
        </p:txBody>
      </p:sp>
      <p:sp>
        <p:nvSpPr>
          <p:cNvPr id="39" name="el-1789657329537-29"/>
          <p:cNvSpPr txBox="1"/>
          <p:nvPr/>
        </p:nvSpPr>
        <p:spPr>
          <a:xfrm>
            <a:off x="8082471" y="3731492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AI轮流发言再汇总</a:t>
            </a:r>
            <a:endParaRPr/>
          </a:p>
        </p:txBody>
      </p:sp>
      <p:sp>
        <p:nvSpPr>
          <p:cNvPr id="40" name="el-1789657329537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一人模拟一场听证会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9697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9696-8"/>
          <p:cNvCxnSpPr/>
          <p:nvPr/>
        </p:nvCxnSpPr>
        <p:spPr>
          <a:xfrm>
            <a:off x="704674" y="1988406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9695-4"/>
          <p:cNvCxnSpPr/>
          <p:nvPr/>
        </p:nvCxnSpPr>
        <p:spPr>
          <a:xfrm>
            <a:off x="685629" y="50222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969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329697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多轮对话</a:t>
            </a:r>
            <a:endParaRPr/>
          </a:p>
        </p:txBody>
      </p:sp>
      <p:sp>
        <p:nvSpPr>
          <p:cNvPr id="7" name="el-1789657329694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课堂辩论：约束给足还是让它发挥</a:t>
            </a:r>
            <a:endParaRPr/>
          </a:p>
        </p:txBody>
      </p:sp>
      <p:sp>
        <p:nvSpPr>
          <p:cNvPr id="8" name="el-1789657329697-11"/>
          <p:cNvSpPr txBox="1"/>
          <p:nvPr/>
        </p:nvSpPr>
        <p:spPr>
          <a:xfrm>
            <a:off x="952262" y="1988406"/>
            <a:ext cx="10844549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提示词两种流派之争：结构化派主张五要素一次给齐；灵感派认为约束太多会扼杀创意——你站哪边？</a:t>
            </a:r>
            <a:endParaRPr/>
          </a:p>
        </p:txBody>
      </p:sp>
      <p:sp>
        <p:nvSpPr>
          <p:cNvPr id="9" name="el-1789657329698-12"/>
          <p:cNvSpPr txBox="1"/>
          <p:nvPr/>
        </p:nvSpPr>
        <p:spPr>
          <a:xfrm>
            <a:off x="952262" y="2455907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57329702-19"/>
          <p:cNvSpPr txBox="1"/>
          <p:nvPr/>
        </p:nvSpPr>
        <p:spPr>
          <a:xfrm>
            <a:off x="685629" y="2989174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结构化派 · 约束出效率</a:t>
            </a:r>
            <a:endParaRPr/>
          </a:p>
        </p:txBody>
      </p:sp>
      <p:sp>
        <p:nvSpPr>
          <p:cNvPr id="11" name="el-1789657329703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57329703-24"/>
          <p:cNvSpPr txBox="1"/>
          <p:nvPr/>
        </p:nvSpPr>
        <p:spPr>
          <a:xfrm>
            <a:off x="6522994" y="2989174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灵感派 · 留白出惊喜</a:t>
            </a:r>
            <a:endParaRPr/>
          </a:p>
        </p:txBody>
      </p:sp>
      <p:sp>
        <p:nvSpPr>
          <p:cNvPr id="13" name="el-1789657329694-2"/>
          <p:cNvSpPr txBox="1"/>
          <p:nvPr/>
        </p:nvSpPr>
        <p:spPr>
          <a:xfrm>
            <a:off x="685629" y="5198422"/>
            <a:ext cx="10951012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讨论规则：双方必须给出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各自适用的任务类型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辩完归纳：什么任务该约束，什么该留白？</a:t>
            </a:r>
            <a:endParaRPr/>
          </a:p>
        </p:txBody>
      </p:sp>
      <p:sp>
        <p:nvSpPr>
          <p:cNvPr id="14" name="el-1789657329695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多轮对话</a:t>
            </a:r>
            <a:endParaRPr/>
          </a:p>
        </p:txBody>
      </p:sp>
      <p:sp>
        <p:nvSpPr>
          <p:cNvPr id="15" name="el-1789657329695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16" name="el-178965732969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  <p:sp>
        <p:nvSpPr>
          <p:cNvPr id="17" name="el-1789657329703-20"/>
          <p:cNvSpPr/>
          <p:nvPr/>
        </p:nvSpPr>
        <p:spPr>
          <a:xfrm>
            <a:off x="685629" y="348435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57329703-21"/>
          <p:cNvSpPr/>
          <p:nvPr/>
        </p:nvSpPr>
        <p:spPr>
          <a:xfrm>
            <a:off x="685629" y="38747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57329703-22"/>
          <p:cNvSpPr/>
          <p:nvPr/>
        </p:nvSpPr>
        <p:spPr>
          <a:xfrm>
            <a:off x="685629" y="426520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57329704-25"/>
          <p:cNvSpPr/>
          <p:nvPr/>
        </p:nvSpPr>
        <p:spPr>
          <a:xfrm>
            <a:off x="6522994" y="348435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57329704-26"/>
          <p:cNvSpPr/>
          <p:nvPr/>
        </p:nvSpPr>
        <p:spPr>
          <a:xfrm>
            <a:off x="6522994" y="38747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57329704-27"/>
          <p:cNvSpPr/>
          <p:nvPr/>
        </p:nvSpPr>
        <p:spPr>
          <a:xfrm>
            <a:off x="6522994" y="426520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57329700-13"/>
          <p:cNvSpPr txBox="1"/>
          <p:nvPr/>
        </p:nvSpPr>
        <p:spPr>
          <a:xfrm>
            <a:off x="857036" y="3360556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可预期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：产出稳定，适合商业交付</a:t>
            </a:r>
            <a:endParaRPr/>
          </a:p>
        </p:txBody>
      </p:sp>
      <p:sp>
        <p:nvSpPr>
          <p:cNvPr id="24" name="el-1789657329700-14"/>
          <p:cNvSpPr txBox="1"/>
          <p:nvPr/>
        </p:nvSpPr>
        <p:spPr>
          <a:xfrm>
            <a:off x="857036" y="37509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省轮次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：三要素齐的一次到位，不用反复磨合</a:t>
            </a:r>
            <a:endParaRPr/>
          </a:p>
        </p:txBody>
      </p:sp>
      <p:sp>
        <p:nvSpPr>
          <p:cNvPr id="25" name="el-1789657329701-15"/>
          <p:cNvSpPr txBox="1"/>
          <p:nvPr/>
        </p:nvSpPr>
        <p:spPr>
          <a:xfrm>
            <a:off x="857036" y="4141411"/>
            <a:ext cx="4808922" cy="5904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1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旅游实务多是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标准交付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：行程单、话术、报告——约束就是专业</a:t>
            </a:r>
            <a:endParaRPr/>
          </a:p>
        </p:txBody>
      </p:sp>
      <p:sp>
        <p:nvSpPr>
          <p:cNvPr id="26" name="el-1789657329701-16"/>
          <p:cNvSpPr txBox="1"/>
          <p:nvPr/>
        </p:nvSpPr>
        <p:spPr>
          <a:xfrm>
            <a:off x="6694401" y="3360556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约束太满，AI只会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安全地平庸</a:t>
            </a:r>
            <a:endParaRPr/>
          </a:p>
        </p:txBody>
      </p:sp>
      <p:sp>
        <p:nvSpPr>
          <p:cNvPr id="27" name="el-1789657329701-17"/>
          <p:cNvSpPr txBox="1"/>
          <p:nvPr/>
        </p:nvSpPr>
        <p:spPr>
          <a:xfrm>
            <a:off x="6694401" y="37509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创意工作要的是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意外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：模糊指令常撞出好东西</a:t>
            </a:r>
            <a:endParaRPr/>
          </a:p>
        </p:txBody>
      </p:sp>
      <p:sp>
        <p:nvSpPr>
          <p:cNvPr id="28" name="el-1789657329702-18"/>
          <p:cNvSpPr txBox="1"/>
          <p:nvPr/>
        </p:nvSpPr>
        <p:spPr>
          <a:xfrm>
            <a:off x="6694401" y="4141411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先发散后收敛：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第一轮就该让它自由跑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，再逐步加约束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971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329719-10"/>
          <p:cNvSpPr/>
          <p:nvPr/>
        </p:nvSpPr>
        <p:spPr>
          <a:xfrm>
            <a:off x="685629" y="143178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329725-20"/>
          <p:cNvCxnSpPr/>
          <p:nvPr/>
        </p:nvCxnSpPr>
        <p:spPr>
          <a:xfrm>
            <a:off x="685629" y="2945876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29726-21"/>
          <p:cNvCxnSpPr/>
          <p:nvPr/>
        </p:nvCxnSpPr>
        <p:spPr>
          <a:xfrm>
            <a:off x="3741496" y="2945876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29720-12"/>
          <p:cNvCxnSpPr/>
          <p:nvPr/>
        </p:nvCxnSpPr>
        <p:spPr>
          <a:xfrm>
            <a:off x="685629" y="3779105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329717-6"/>
          <p:cNvCxnSpPr/>
          <p:nvPr/>
        </p:nvCxnSpPr>
        <p:spPr>
          <a:xfrm>
            <a:off x="7164134" y="1431780"/>
            <a:ext cx="914" cy="459942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32971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329718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多轮对话</a:t>
            </a:r>
            <a:endParaRPr/>
          </a:p>
        </p:txBody>
      </p:sp>
      <p:sp>
        <p:nvSpPr>
          <p:cNvPr id="10" name="el-178965732971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多轮实战：一篇推文的五轮打磨</a:t>
            </a:r>
            <a:endParaRPr/>
          </a:p>
        </p:txBody>
      </p:sp>
      <p:sp>
        <p:nvSpPr>
          <p:cNvPr id="11" name="el-1789657329719-9"/>
          <p:cNvSpPr txBox="1"/>
          <p:nvPr/>
        </p:nvSpPr>
        <p:spPr>
          <a:xfrm>
            <a:off x="837990" y="1469870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对话实录</a:t>
            </a:r>
            <a:endParaRPr/>
          </a:p>
        </p:txBody>
      </p:sp>
      <p:sp>
        <p:nvSpPr>
          <p:cNvPr id="12" name="el-1789657329719-11"/>
          <p:cNvSpPr txBox="1"/>
          <p:nvPr/>
        </p:nvSpPr>
        <p:spPr>
          <a:xfrm>
            <a:off x="685629" y="1907910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任务：为"乡村咖啡节"写一篇公众号推文（学生作业实录）</a:t>
            </a:r>
            <a:endParaRPr/>
          </a:p>
        </p:txBody>
      </p:sp>
      <p:sp>
        <p:nvSpPr>
          <p:cNvPr id="13" name="el-1789657329722-13"/>
          <p:cNvSpPr txBox="1"/>
          <p:nvPr/>
        </p:nvSpPr>
        <p:spPr>
          <a:xfrm>
            <a:off x="685629" y="3031579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第1轮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五要素发问——初稿完整但像新闻稿，缺温度</a:t>
            </a:r>
            <a:endParaRPr/>
          </a:p>
        </p:txBody>
      </p:sp>
      <p:sp>
        <p:nvSpPr>
          <p:cNvPr id="14" name="el-1789657329722-14"/>
          <p:cNvSpPr txBox="1"/>
          <p:nvPr/>
        </p:nvSpPr>
        <p:spPr>
          <a:xfrm>
            <a:off x="3741496" y="3031579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第5轮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定稿——阅读量破本地号均值三倍</a:t>
            </a:r>
            <a:endParaRPr/>
          </a:p>
        </p:txBody>
      </p:sp>
      <p:sp>
        <p:nvSpPr>
          <p:cNvPr id="15" name="el-1789657329727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节奏复盘</a:t>
            </a:r>
            <a:endParaRPr/>
          </a:p>
        </p:txBody>
      </p:sp>
      <p:sp>
        <p:nvSpPr>
          <p:cNvPr id="16" name="el-1789657329725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五轮各有分工：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发端→校准→深挖→挑战→收敛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——没有一轮是"重写一遍"。</a:t>
            </a:r>
            <a:endParaRPr/>
          </a:p>
        </p:txBody>
      </p:sp>
      <p:sp>
        <p:nvSpPr>
          <p:cNvPr id="17" name="el-1789657329727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人的价值</a:t>
            </a:r>
            <a:endParaRPr/>
          </a:p>
        </p:txBody>
      </p:sp>
      <p:sp>
        <p:nvSpPr>
          <p:cNvPr id="18" name="el-1789657329725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五轮中的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每一次判断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（哪虚、哪该展开、钩子行不行）都是人做的——AI执行，人掌舵。</a:t>
            </a:r>
            <a:endParaRPr/>
          </a:p>
        </p:txBody>
      </p:sp>
      <p:sp>
        <p:nvSpPr>
          <p:cNvPr id="19" name="el-178965732971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多轮对话</a:t>
            </a:r>
            <a:endParaRPr/>
          </a:p>
        </p:txBody>
      </p:sp>
      <p:sp>
        <p:nvSpPr>
          <p:cNvPr id="20" name="el-1789657329716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1" name="el-178965732971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  <p:sp>
        <p:nvSpPr>
          <p:cNvPr id="22" name="el-1789657329726-22"/>
          <p:cNvSpPr/>
          <p:nvPr/>
        </p:nvSpPr>
        <p:spPr>
          <a:xfrm>
            <a:off x="685629" y="407906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57329726-23"/>
          <p:cNvSpPr/>
          <p:nvPr/>
        </p:nvSpPr>
        <p:spPr>
          <a:xfrm>
            <a:off x="685629" y="481230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329727-24"/>
          <p:cNvSpPr/>
          <p:nvPr/>
        </p:nvSpPr>
        <p:spPr>
          <a:xfrm>
            <a:off x="685629" y="55455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329723-15"/>
          <p:cNvSpPr txBox="1"/>
          <p:nvPr/>
        </p:nvSpPr>
        <p:spPr>
          <a:xfrm>
            <a:off x="876081" y="3955273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第2轮·校准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："太正式，改成朋友分享的口吻，开头讲一个到访者的瞬间"——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一次一个重点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57329724-16"/>
          <p:cNvSpPr txBox="1"/>
          <p:nvPr/>
        </p:nvSpPr>
        <p:spPr>
          <a:xfrm>
            <a:off x="876081" y="4688515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第3轮·深挖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："咖啡节部分展开：三个摊主各一句话故事"——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要具体的人，不要抽象的描述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57329724-17"/>
          <p:cNvSpPr txBox="1"/>
          <p:nvPr/>
        </p:nvSpPr>
        <p:spPr>
          <a:xfrm>
            <a:off x="876081" y="5421757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第4轮·挑战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："扮演刷到这篇的年轻人，为什么划走？"——AI指出前两段无钩子，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重写开头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3477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57334776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57334771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3476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334777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多轮对话</a:t>
            </a:r>
            <a:endParaRPr/>
          </a:p>
        </p:txBody>
      </p:sp>
      <p:sp>
        <p:nvSpPr>
          <p:cNvPr id="7" name="el-178965733476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对话轮次与产出质量（示意）</a:t>
            </a:r>
            <a:endParaRPr/>
          </a:p>
        </p:txBody>
      </p:sp>
      <p:sp>
        <p:nvSpPr>
          <p:cNvPr id="8" name="el-1789657334777-10"/>
          <p:cNvSpPr txBox="1"/>
          <p:nvPr/>
        </p:nvSpPr>
        <p:spPr>
          <a:xfrm>
            <a:off x="685629" y="5712197"/>
            <a:ext cx="6918754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示意曲线（满分100），综合课堂实验绘制，仅作教学参考。</a:t>
            </a:r>
            <a:endParaRPr/>
          </a:p>
        </p:txBody>
      </p:sp>
      <p:sp>
        <p:nvSpPr>
          <p:cNvPr id="9" name="el-1789657334780-14"/>
          <p:cNvSpPr txBox="1"/>
          <p:nvPr/>
        </p:nvSpPr>
        <p:spPr>
          <a:xfrm>
            <a:off x="8465608" y="1957309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57334779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第1→2轮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提升最大：从"跑偏"到"对路"——校准方向。</a:t>
            </a:r>
            <a:endParaRPr/>
          </a:p>
        </p:txBody>
      </p:sp>
      <p:sp>
        <p:nvSpPr>
          <p:cNvPr id="11" name="el-1789657334780-15"/>
          <p:cNvSpPr txBox="1"/>
          <p:nvPr/>
        </p:nvSpPr>
        <p:spPr>
          <a:xfrm>
            <a:off x="8465608" y="3222627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2" name="el-1789657334780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第3→5轮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增速放缓但仍在涨：打磨细节、突破平庸。</a:t>
            </a:r>
            <a:endParaRPr/>
          </a:p>
        </p:txBody>
      </p:sp>
      <p:sp>
        <p:nvSpPr>
          <p:cNvPr id="13" name="el-1789657334781-16"/>
          <p:cNvSpPr txBox="1"/>
          <p:nvPr/>
        </p:nvSpPr>
        <p:spPr>
          <a:xfrm>
            <a:off x="8465608" y="4487945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4" name="el-1789657334780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多数人止步第1轮——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质量差距就在这里拉开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5" name="el-178965733476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多轮对话</a:t>
            </a:r>
            <a:endParaRPr/>
          </a:p>
        </p:txBody>
      </p:sp>
      <p:sp>
        <p:nvSpPr>
          <p:cNvPr id="16" name="el-1789657334769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17" name="el-178965733476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5B4D"/>
            </a:gs>
            <a:gs pos="58000">
              <a:srgbClr val="1F5B4D"/>
            </a:gs>
            <a:gs pos="100000">
              <a:srgbClr val="153F3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329925-24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57329883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9878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329881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57329881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57329881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翻车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与调教</a:t>
            </a:r>
            <a:endParaRPr/>
          </a:p>
        </p:txBody>
      </p:sp>
      <p:sp>
        <p:nvSpPr>
          <p:cNvPr id="8" name="el-1789657329882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RESCUE &amp; TUNING</a:t>
            </a:r>
            <a:endParaRPr/>
          </a:p>
        </p:txBody>
      </p:sp>
      <p:sp>
        <p:nvSpPr>
          <p:cNvPr id="9" name="el-1789657329885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翻车现场</a:t>
            </a:r>
            <a:endParaRPr/>
          </a:p>
        </p:txBody>
      </p:sp>
      <p:sp>
        <p:nvSpPr>
          <p:cNvPr id="10" name="el-1789657329885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调教策略</a:t>
            </a:r>
            <a:endParaRPr/>
          </a:p>
        </p:txBody>
      </p:sp>
      <p:sp>
        <p:nvSpPr>
          <p:cNvPr id="11" name="el-1789657329886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调教实录</a:t>
            </a:r>
            <a:endParaRPr/>
          </a:p>
        </p:txBody>
      </p:sp>
      <p:sp>
        <p:nvSpPr>
          <p:cNvPr id="12" name="el-1789657329886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高级技巧</a:t>
            </a:r>
            <a:endParaRPr/>
          </a:p>
        </p:txBody>
      </p:sp>
      <p:sp>
        <p:nvSpPr>
          <p:cNvPr id="13" name="el-1789657329879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模块二 项目二</a:t>
            </a:r>
            <a:endParaRPr/>
          </a:p>
        </p:txBody>
      </p:sp>
      <p:sp>
        <p:nvSpPr>
          <p:cNvPr id="14" name="el-1789657329879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2990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29908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29908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329905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5732990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329907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翻车与调教</a:t>
            </a:r>
            <a:endParaRPr/>
          </a:p>
        </p:txBody>
      </p:sp>
      <p:sp>
        <p:nvSpPr>
          <p:cNvPr id="8" name="el-178965732990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翻车现场：三大经典事故</a:t>
            </a:r>
            <a:endParaRPr/>
          </a:p>
        </p:txBody>
      </p:sp>
      <p:sp>
        <p:nvSpPr>
          <p:cNvPr id="9" name="el-1789657329909-12"/>
          <p:cNvSpPr txBox="1"/>
          <p:nvPr/>
        </p:nvSpPr>
        <p:spPr>
          <a:xfrm>
            <a:off x="685629" y="1662703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事故一</a:t>
            </a:r>
            <a:endParaRPr/>
          </a:p>
        </p:txBody>
      </p:sp>
      <p:sp>
        <p:nvSpPr>
          <p:cNvPr id="10" name="el-1789657329915-21"/>
          <p:cNvSpPr txBox="1"/>
          <p:nvPr/>
        </p:nvSpPr>
        <p:spPr>
          <a:xfrm>
            <a:off x="2228293" y="1719839"/>
            <a:ext cx="683914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答非所问</a:t>
            </a:r>
            <a:endParaRPr/>
          </a:p>
        </p:txBody>
      </p:sp>
      <p:sp>
        <p:nvSpPr>
          <p:cNvPr id="11" name="el-1789657329914-18"/>
          <p:cNvSpPr txBox="1"/>
          <p:nvPr/>
        </p:nvSpPr>
        <p:spPr>
          <a:xfrm>
            <a:off x="2228293" y="2148357"/>
            <a:ext cx="6921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要行程单，它给你写散文——多半是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任务动词不明确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，或一句话塞了两个任务。</a:t>
            </a:r>
            <a:endParaRPr/>
          </a:p>
        </p:txBody>
      </p:sp>
      <p:sp>
        <p:nvSpPr>
          <p:cNvPr id="12" name="el-1789657329909-13"/>
          <p:cNvSpPr txBox="1"/>
          <p:nvPr/>
        </p:nvSpPr>
        <p:spPr>
          <a:xfrm>
            <a:off x="685629" y="2824463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事故二</a:t>
            </a:r>
            <a:endParaRPr/>
          </a:p>
        </p:txBody>
      </p:sp>
      <p:sp>
        <p:nvSpPr>
          <p:cNvPr id="13" name="el-1789657329915-22"/>
          <p:cNvSpPr txBox="1"/>
          <p:nvPr/>
        </p:nvSpPr>
        <p:spPr>
          <a:xfrm>
            <a:off x="2228293" y="2881598"/>
            <a:ext cx="6820397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越改越糟</a:t>
            </a:r>
            <a:endParaRPr/>
          </a:p>
        </p:txBody>
      </p:sp>
      <p:sp>
        <p:nvSpPr>
          <p:cNvPr id="14" name="el-1789657329914-19"/>
          <p:cNvSpPr txBox="1"/>
          <p:nvPr/>
        </p:nvSpPr>
        <p:spPr>
          <a:xfrm>
            <a:off x="2228293" y="3310116"/>
            <a:ext cx="702418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改了语气丢了内容，改了内容跑了题——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一轮提了太多修改意见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，AI顾此失彼。</a:t>
            </a:r>
            <a:endParaRPr/>
          </a:p>
        </p:txBody>
      </p:sp>
      <p:sp>
        <p:nvSpPr>
          <p:cNvPr id="15" name="el-1789657329909-14"/>
          <p:cNvSpPr txBox="1"/>
          <p:nvPr/>
        </p:nvSpPr>
        <p:spPr>
          <a:xfrm>
            <a:off x="685629" y="3986222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事故三</a:t>
            </a:r>
            <a:endParaRPr/>
          </a:p>
        </p:txBody>
      </p:sp>
      <p:sp>
        <p:nvSpPr>
          <p:cNvPr id="16" name="el-1789657329915-23"/>
          <p:cNvSpPr txBox="1"/>
          <p:nvPr/>
        </p:nvSpPr>
        <p:spPr>
          <a:xfrm>
            <a:off x="2228293" y="4043358"/>
            <a:ext cx="760095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一本正经胡说</a:t>
            </a:r>
            <a:endParaRPr/>
          </a:p>
        </p:txBody>
      </p:sp>
      <p:sp>
        <p:nvSpPr>
          <p:cNvPr id="17" name="el-1789657329915-20"/>
          <p:cNvSpPr txBox="1"/>
          <p:nvPr/>
        </p:nvSpPr>
        <p:spPr>
          <a:xfrm>
            <a:off x="2228293" y="4471876"/>
            <a:ext cx="76828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编造门票价格、虚构营业时间——不是交互问题，是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机制性幻觉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：实时事实必须人工核。</a:t>
            </a:r>
            <a:endParaRPr/>
          </a:p>
        </p:txBody>
      </p:sp>
      <p:sp>
        <p:nvSpPr>
          <p:cNvPr id="18" name="el-1789657329907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急救口诀</a:t>
            </a:r>
            <a:endParaRPr/>
          </a:p>
        </p:txBody>
      </p:sp>
      <p:sp>
        <p:nvSpPr>
          <p:cNvPr id="19" name="el-1789657329910-15"/>
          <p:cNvSpPr txBox="1"/>
          <p:nvPr/>
        </p:nvSpPr>
        <p:spPr>
          <a:xfrm>
            <a:off x="2236030" y="5462228"/>
            <a:ext cx="231406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跑偏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重开一轮，别硬拽</a:t>
            </a:r>
            <a:endParaRPr/>
          </a:p>
        </p:txBody>
      </p:sp>
      <p:sp>
        <p:nvSpPr>
          <p:cNvPr id="20" name="el-1789657329911-16"/>
          <p:cNvSpPr txBox="1"/>
          <p:nvPr/>
        </p:nvSpPr>
        <p:spPr>
          <a:xfrm>
            <a:off x="4650460" y="5462228"/>
            <a:ext cx="195220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改乱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一次只修一处</a:t>
            </a:r>
            <a:endParaRPr/>
          </a:p>
        </p:txBody>
      </p:sp>
      <p:sp>
        <p:nvSpPr>
          <p:cNvPr id="21" name="el-1789657329911-17"/>
          <p:cNvSpPr txBox="1"/>
          <p:nvPr/>
        </p:nvSpPr>
        <p:spPr>
          <a:xfrm>
            <a:off x="6703031" y="5462228"/>
            <a:ext cx="213313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编造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换人工核验渠道</a:t>
            </a:r>
            <a:endParaRPr/>
          </a:p>
        </p:txBody>
      </p:sp>
      <p:sp>
        <p:nvSpPr>
          <p:cNvPr id="22" name="el-1789657329904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翻车与调教</a:t>
            </a:r>
            <a:endParaRPr/>
          </a:p>
        </p:txBody>
      </p:sp>
      <p:sp>
        <p:nvSpPr>
          <p:cNvPr id="23" name="el-1789657329904-4"/>
          <p:cNvSpPr txBox="1"/>
          <p:nvPr/>
        </p:nvSpPr>
        <p:spPr>
          <a:xfrm>
            <a:off x="5091774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4" name="el-178965732990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3007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30070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57330072-11"/>
          <p:cNvSpPr/>
          <p:nvPr/>
        </p:nvSpPr>
        <p:spPr>
          <a:xfrm>
            <a:off x="685629" y="2213825"/>
            <a:ext cx="1281834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57330074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30074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330074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33006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330072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翻车与调教</a:t>
            </a:r>
            <a:endParaRPr/>
          </a:p>
        </p:txBody>
      </p:sp>
      <p:sp>
        <p:nvSpPr>
          <p:cNvPr id="10" name="el-178965733006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调教策略：四个救场动作</a:t>
            </a:r>
            <a:endParaRPr/>
          </a:p>
        </p:txBody>
      </p:sp>
      <p:sp>
        <p:nvSpPr>
          <p:cNvPr id="11" name="el-1789657330072-10"/>
          <p:cNvSpPr txBox="1"/>
          <p:nvPr/>
        </p:nvSpPr>
        <p:spPr>
          <a:xfrm>
            <a:off x="837990" y="2251915"/>
            <a:ext cx="124945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救场工具箱</a:t>
            </a:r>
            <a:endParaRPr/>
          </a:p>
        </p:txBody>
      </p:sp>
      <p:sp>
        <p:nvSpPr>
          <p:cNvPr id="12" name="el-1789657330072-12"/>
          <p:cNvSpPr txBox="1"/>
          <p:nvPr/>
        </p:nvSpPr>
        <p:spPr>
          <a:xfrm>
            <a:off x="685629" y="2689956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翻车不慌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四招救场</a:t>
            </a:r>
            <a:endParaRPr/>
          </a:p>
        </p:txBody>
      </p:sp>
      <p:sp>
        <p:nvSpPr>
          <p:cNvPr id="13" name="el-1789657330071-8"/>
          <p:cNvSpPr txBox="1"/>
          <p:nvPr/>
        </p:nvSpPr>
        <p:spPr>
          <a:xfrm>
            <a:off x="685629" y="3832670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翻车不可怕——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每类事故都有对应的救场动作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57330073-13"/>
          <p:cNvSpPr txBox="1"/>
          <p:nvPr/>
        </p:nvSpPr>
        <p:spPr>
          <a:xfrm>
            <a:off x="685629" y="4617095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原则：先诊断，再出手——别急着骂AI笨。</a:t>
            </a:r>
            <a:endParaRPr/>
          </a:p>
        </p:txBody>
      </p:sp>
      <p:sp>
        <p:nvSpPr>
          <p:cNvPr id="15" name="el-1789657330075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57330080-25"/>
          <p:cNvSpPr txBox="1"/>
          <p:nvPr/>
        </p:nvSpPr>
        <p:spPr>
          <a:xfrm>
            <a:off x="5218395" y="1964749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重开新局</a:t>
            </a:r>
            <a:endParaRPr/>
          </a:p>
        </p:txBody>
      </p:sp>
      <p:sp>
        <p:nvSpPr>
          <p:cNvPr id="17" name="el-1789657330078-21"/>
          <p:cNvSpPr txBox="1"/>
          <p:nvPr/>
        </p:nvSpPr>
        <p:spPr>
          <a:xfrm>
            <a:off x="5218395" y="2326608"/>
            <a:ext cx="530892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跑偏太远就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开新对话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——旧上下文的错误会持续污染后续回答。</a:t>
            </a:r>
            <a:endParaRPr/>
          </a:p>
        </p:txBody>
      </p:sp>
      <p:sp>
        <p:nvSpPr>
          <p:cNvPr id="18" name="el-1789657330075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57330080-26"/>
          <p:cNvSpPr txBox="1"/>
          <p:nvPr/>
        </p:nvSpPr>
        <p:spPr>
          <a:xfrm>
            <a:off x="5218395" y="2926682"/>
            <a:ext cx="48331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示范纠偏</a:t>
            </a:r>
            <a:endParaRPr/>
          </a:p>
        </p:txBody>
      </p:sp>
      <p:sp>
        <p:nvSpPr>
          <p:cNvPr id="20" name="el-1789657330079-22"/>
          <p:cNvSpPr txBox="1"/>
          <p:nvPr/>
        </p:nvSpPr>
        <p:spPr>
          <a:xfrm>
            <a:off x="5218395" y="3288541"/>
            <a:ext cx="516050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别只说"不对"——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贴一段你要的样子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："照这个感觉重写"。</a:t>
            </a:r>
            <a:endParaRPr/>
          </a:p>
        </p:txBody>
      </p:sp>
      <p:sp>
        <p:nvSpPr>
          <p:cNvPr id="21" name="el-1789657330076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57330081-27"/>
          <p:cNvSpPr txBox="1"/>
          <p:nvPr/>
        </p:nvSpPr>
        <p:spPr>
          <a:xfrm>
            <a:off x="5218395" y="3888615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拆解降维</a:t>
            </a:r>
            <a:endParaRPr/>
          </a:p>
        </p:txBody>
      </p:sp>
      <p:sp>
        <p:nvSpPr>
          <p:cNvPr id="23" name="el-1789657330079-23"/>
          <p:cNvSpPr txBox="1"/>
          <p:nvPr/>
        </p:nvSpPr>
        <p:spPr>
          <a:xfrm>
            <a:off x="5218395" y="4250475"/>
            <a:ext cx="4831271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复杂任务它接不住？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拆成两三步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：先列要点，再扩写成文。</a:t>
            </a:r>
            <a:endParaRPr/>
          </a:p>
        </p:txBody>
      </p:sp>
      <p:sp>
        <p:nvSpPr>
          <p:cNvPr id="24" name="el-1789657330076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57330081-28"/>
          <p:cNvSpPr txBox="1"/>
          <p:nvPr/>
        </p:nvSpPr>
        <p:spPr>
          <a:xfrm>
            <a:off x="5218395" y="4850548"/>
            <a:ext cx="592777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反向提问</a:t>
            </a:r>
            <a:endParaRPr/>
          </a:p>
        </p:txBody>
      </p:sp>
      <p:sp>
        <p:nvSpPr>
          <p:cNvPr id="26" name="el-1789657330080-24"/>
          <p:cNvSpPr txBox="1"/>
          <p:nvPr/>
        </p:nvSpPr>
        <p:spPr>
          <a:xfrm>
            <a:off x="5218395" y="5212408"/>
            <a:ext cx="6139363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让它反问："开工前，你需要我补充什么信息？"——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缺什么它自己会说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57330068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翻车与调教</a:t>
            </a:r>
            <a:endParaRPr/>
          </a:p>
        </p:txBody>
      </p:sp>
      <p:sp>
        <p:nvSpPr>
          <p:cNvPr id="28" name="el-1789657330068-4"/>
          <p:cNvSpPr txBox="1"/>
          <p:nvPr/>
        </p:nvSpPr>
        <p:spPr>
          <a:xfrm>
            <a:off x="5091774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9" name="el-178965733006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3009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330096-10"/>
          <p:cNvSpPr/>
          <p:nvPr/>
        </p:nvSpPr>
        <p:spPr>
          <a:xfrm>
            <a:off x="685629" y="143178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330102-20"/>
          <p:cNvCxnSpPr/>
          <p:nvPr/>
        </p:nvCxnSpPr>
        <p:spPr>
          <a:xfrm>
            <a:off x="685629" y="2945876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30102-21"/>
          <p:cNvCxnSpPr/>
          <p:nvPr/>
        </p:nvCxnSpPr>
        <p:spPr>
          <a:xfrm>
            <a:off x="3741496" y="2945876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30097-12"/>
          <p:cNvCxnSpPr/>
          <p:nvPr/>
        </p:nvCxnSpPr>
        <p:spPr>
          <a:xfrm>
            <a:off x="685629" y="3779105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330094-6"/>
          <p:cNvCxnSpPr/>
          <p:nvPr/>
        </p:nvCxnSpPr>
        <p:spPr>
          <a:xfrm>
            <a:off x="7164134" y="1431780"/>
            <a:ext cx="914" cy="459942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33009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330095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翻车与调教</a:t>
            </a:r>
            <a:endParaRPr/>
          </a:p>
        </p:txBody>
      </p:sp>
      <p:sp>
        <p:nvSpPr>
          <p:cNvPr id="10" name="el-178965733009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调教实录：一次翻车的自救</a:t>
            </a:r>
            <a:endParaRPr/>
          </a:p>
        </p:txBody>
      </p:sp>
      <p:sp>
        <p:nvSpPr>
          <p:cNvPr id="11" name="el-1789657330095-9"/>
          <p:cNvSpPr txBox="1"/>
          <p:nvPr/>
        </p:nvSpPr>
        <p:spPr>
          <a:xfrm>
            <a:off x="837990" y="1469870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事故复盘</a:t>
            </a:r>
            <a:endParaRPr/>
          </a:p>
        </p:txBody>
      </p:sp>
      <p:sp>
        <p:nvSpPr>
          <p:cNvPr id="12" name="el-1789657330096-11"/>
          <p:cNvSpPr txBox="1"/>
          <p:nvPr/>
        </p:nvSpPr>
        <p:spPr>
          <a:xfrm>
            <a:off x="685629" y="1907910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任务：让AI把一份20页的调研报告压成一页汇报要点</a:t>
            </a:r>
            <a:endParaRPr/>
          </a:p>
        </p:txBody>
      </p:sp>
      <p:sp>
        <p:nvSpPr>
          <p:cNvPr id="13" name="el-1789657330099-13"/>
          <p:cNvSpPr txBox="1"/>
          <p:nvPr/>
        </p:nvSpPr>
        <p:spPr>
          <a:xfrm>
            <a:off x="685629" y="3031579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第1轮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产出流水账：按报告顺序罗列，重点全无</a:t>
            </a:r>
            <a:endParaRPr/>
          </a:p>
        </p:txBody>
      </p:sp>
      <p:sp>
        <p:nvSpPr>
          <p:cNvPr id="14" name="el-1789657330099-14"/>
          <p:cNvSpPr txBox="1"/>
          <p:nvPr/>
        </p:nvSpPr>
        <p:spPr>
          <a:xfrm>
            <a:off x="3741496" y="3031579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第3轮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产出领导视角的一页纸：结论先行、三组数据、一个建议</a:t>
            </a:r>
            <a:endParaRPr/>
          </a:p>
        </p:txBody>
      </p:sp>
      <p:sp>
        <p:nvSpPr>
          <p:cNvPr id="15" name="el-1789657330103-25"/>
          <p:cNvSpPr txBox="1"/>
          <p:nvPr/>
        </p:nvSpPr>
        <p:spPr>
          <a:xfrm>
            <a:off x="7702162" y="242719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经验</a:t>
            </a:r>
            <a:endParaRPr/>
          </a:p>
        </p:txBody>
      </p:sp>
      <p:sp>
        <p:nvSpPr>
          <p:cNvPr id="16" name="el-1789657330101-18"/>
          <p:cNvSpPr txBox="1"/>
          <p:nvPr/>
        </p:nvSpPr>
        <p:spPr>
          <a:xfrm>
            <a:off x="7702162" y="2798573"/>
            <a:ext cx="3801162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翻车第一反应不该是"AI不行"，而是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"我的指令缺了什么"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——九成翻车能归因到要素缺失。</a:t>
            </a:r>
            <a:endParaRPr/>
          </a:p>
        </p:txBody>
      </p:sp>
      <p:sp>
        <p:nvSpPr>
          <p:cNvPr id="17" name="el-1789657330104-26"/>
          <p:cNvSpPr txBox="1"/>
          <p:nvPr/>
        </p:nvSpPr>
        <p:spPr>
          <a:xfrm>
            <a:off x="7702162" y="403234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分寸</a:t>
            </a:r>
            <a:endParaRPr/>
          </a:p>
        </p:txBody>
      </p:sp>
      <p:sp>
        <p:nvSpPr>
          <p:cNvPr id="18" name="el-1789657330102-19"/>
          <p:cNvSpPr txBox="1"/>
          <p:nvPr/>
        </p:nvSpPr>
        <p:spPr>
          <a:xfrm>
            <a:off x="7702162" y="440372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两次调教仍不达预期——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考虑人工接手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：AI是加速器，不是万能钥匙。</a:t>
            </a:r>
            <a:endParaRPr/>
          </a:p>
        </p:txBody>
      </p:sp>
      <p:sp>
        <p:nvSpPr>
          <p:cNvPr id="19" name="el-1789657330093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翻车与调教</a:t>
            </a:r>
            <a:endParaRPr/>
          </a:p>
        </p:txBody>
      </p:sp>
      <p:sp>
        <p:nvSpPr>
          <p:cNvPr id="20" name="el-1789657330093-4"/>
          <p:cNvSpPr txBox="1"/>
          <p:nvPr/>
        </p:nvSpPr>
        <p:spPr>
          <a:xfrm>
            <a:off x="5091774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1" name="el-178965733009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  <p:sp>
        <p:nvSpPr>
          <p:cNvPr id="22" name="el-1789657330102-22"/>
          <p:cNvSpPr/>
          <p:nvPr/>
        </p:nvSpPr>
        <p:spPr>
          <a:xfrm>
            <a:off x="685629" y="407906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57330103-23"/>
          <p:cNvSpPr/>
          <p:nvPr/>
        </p:nvSpPr>
        <p:spPr>
          <a:xfrm>
            <a:off x="685629" y="481230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330103-24"/>
          <p:cNvSpPr/>
          <p:nvPr/>
        </p:nvSpPr>
        <p:spPr>
          <a:xfrm>
            <a:off x="685629" y="55455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330100-15"/>
          <p:cNvSpPr txBox="1"/>
          <p:nvPr/>
        </p:nvSpPr>
        <p:spPr>
          <a:xfrm>
            <a:off x="876081" y="3955273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诊断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：不是AI不会压缩，是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不知道"给谁看、按什么逻辑压"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——任务缺了受众与标准。</a:t>
            </a:r>
            <a:endParaRPr/>
          </a:p>
        </p:txBody>
      </p:sp>
      <p:sp>
        <p:nvSpPr>
          <p:cNvPr id="26" name="el-1789657330100-16"/>
          <p:cNvSpPr txBox="1"/>
          <p:nvPr/>
        </p:nvSpPr>
        <p:spPr>
          <a:xfrm>
            <a:off x="876081" y="4688515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第2轮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：补背景——"读者是分管副市长，只关心三件事：现状、问题、对策"，并给出格式框架。</a:t>
            </a:r>
            <a:endParaRPr/>
          </a:p>
        </p:txBody>
      </p:sp>
      <p:sp>
        <p:nvSpPr>
          <p:cNvPr id="27" name="el-1789657330101-17"/>
          <p:cNvSpPr txBox="1"/>
          <p:nvPr/>
        </p:nvSpPr>
        <p:spPr>
          <a:xfrm>
            <a:off x="876081" y="5421757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第3轮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：微调措辞，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固化模板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："以后汇报材料都按此框架"。两次返工，终成一页纸。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3025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330258-15"/>
          <p:cNvSpPr/>
          <p:nvPr/>
        </p:nvSpPr>
        <p:spPr>
          <a:xfrm>
            <a:off x="7408597" y="2409485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33025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330256-11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翻车与调教</a:t>
            </a:r>
            <a:endParaRPr/>
          </a:p>
        </p:txBody>
      </p:sp>
      <p:sp>
        <p:nvSpPr>
          <p:cNvPr id="6" name="el-1789657330251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高级技巧：让AI先提问</a:t>
            </a:r>
            <a:endParaRPr/>
          </a:p>
        </p:txBody>
      </p:sp>
      <p:sp>
        <p:nvSpPr>
          <p:cNvPr id="7" name="el-1789657330256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反向面试法</a:t>
            </a:r>
            <a:endParaRPr/>
          </a:p>
        </p:txBody>
      </p:sp>
      <p:sp>
        <p:nvSpPr>
          <p:cNvPr id="8" name="el-1789657330254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重要任务别急着要产出——先说："我要做X，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开工前你需要我补充哪些信息？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"——它会列出缺的角色设定、数据、口径。</a:t>
            </a:r>
            <a:endParaRPr/>
          </a:p>
        </p:txBody>
      </p:sp>
      <p:sp>
        <p:nvSpPr>
          <p:cNvPr id="9" name="el-1789657330256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为什么有效</a:t>
            </a:r>
            <a:endParaRPr/>
          </a:p>
        </p:txBody>
      </p:sp>
      <p:sp>
        <p:nvSpPr>
          <p:cNvPr id="10" name="el-1789657330255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AI比你更清楚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"生成这份材料需要什么输入"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——让它先问，等于拿到一份任务清单，逐项补齐再开工。</a:t>
            </a:r>
            <a:endParaRPr/>
          </a:p>
        </p:txBody>
      </p:sp>
      <p:sp>
        <p:nvSpPr>
          <p:cNvPr id="11" name="el-1789657330256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适用场景</a:t>
            </a:r>
            <a:endParaRPr/>
          </a:p>
        </p:txBody>
      </p:sp>
      <p:sp>
        <p:nvSpPr>
          <p:cNvPr id="12" name="el-1789657330255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复杂策划、方案编制、报告撰写——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越复杂的任务，反向提问省得越多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；简单任务用它反而啰嗦。</a:t>
            </a:r>
            <a:endParaRPr/>
          </a:p>
        </p:txBody>
      </p:sp>
      <p:sp>
        <p:nvSpPr>
          <p:cNvPr id="13" name="el-1789657330259-16"/>
          <p:cNvSpPr txBox="1"/>
          <p:nvPr/>
        </p:nvSpPr>
        <p:spPr>
          <a:xfrm>
            <a:off x="7675231" y="2638027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口令模板</a:t>
            </a:r>
            <a:endParaRPr/>
          </a:p>
        </p:txBody>
      </p:sp>
      <p:sp>
        <p:nvSpPr>
          <p:cNvPr id="14" name="el-1789657330259-17"/>
          <p:cNvSpPr txBox="1"/>
          <p:nvPr/>
        </p:nvSpPr>
        <p:spPr>
          <a:xfrm>
            <a:off x="7675231" y="3085591"/>
            <a:ext cx="252369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"我要为古镇做夜游策划案。</a:t>
            </a:r>
            <a:endParaRPr/>
          </a:p>
        </p:txBody>
      </p:sp>
      <p:sp>
        <p:nvSpPr>
          <p:cNvPr id="15" name="el-1789657330259-18"/>
          <p:cNvSpPr txBox="1"/>
          <p:nvPr/>
        </p:nvSpPr>
        <p:spPr>
          <a:xfrm>
            <a:off x="7675231" y="3429298"/>
            <a:ext cx="3105016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在动笔前，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先问我5个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最必要的问题</a:t>
            </a:r>
            <a:endParaRPr/>
          </a:p>
        </p:txBody>
      </p:sp>
      <p:sp>
        <p:nvSpPr>
          <p:cNvPr id="16" name="el-1789657330259-19"/>
          <p:cNvSpPr txBox="1"/>
          <p:nvPr/>
        </p:nvSpPr>
        <p:spPr>
          <a:xfrm>
            <a:off x="7675231" y="3773005"/>
            <a:ext cx="3015926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——等你问完、我答完，再开工"</a:t>
            </a:r>
            <a:endParaRPr/>
          </a:p>
        </p:txBody>
      </p:sp>
      <p:sp>
        <p:nvSpPr>
          <p:cNvPr id="17" name="el-1789657330256-10"/>
          <p:cNvSpPr txBox="1"/>
          <p:nvPr/>
        </p:nvSpPr>
        <p:spPr>
          <a:xfrm>
            <a:off x="7408597" y="4488094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这是本讲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性价比最高的一个技巧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：一句口令，把"你猜它需要什么"变成"它告诉你缺什么"。</a:t>
            </a:r>
            <a:endParaRPr/>
          </a:p>
        </p:txBody>
      </p:sp>
      <p:sp>
        <p:nvSpPr>
          <p:cNvPr id="18" name="el-1789657330251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翻车与调教</a:t>
            </a:r>
            <a:endParaRPr/>
          </a:p>
        </p:txBody>
      </p:sp>
      <p:sp>
        <p:nvSpPr>
          <p:cNvPr id="19" name="el-1789657330252-4"/>
          <p:cNvSpPr txBox="1"/>
          <p:nvPr/>
        </p:nvSpPr>
        <p:spPr>
          <a:xfrm>
            <a:off x="5091774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0" name="el-178965733025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30273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330272-6"/>
          <p:cNvSpPr/>
          <p:nvPr/>
        </p:nvSpPr>
        <p:spPr>
          <a:xfrm>
            <a:off x="7884728" y="1488915"/>
            <a:ext cx="3618595" cy="44851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33026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330274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翻车与调教</a:t>
            </a:r>
            <a:endParaRPr/>
          </a:p>
        </p:txBody>
      </p:sp>
      <p:sp>
        <p:nvSpPr>
          <p:cNvPr id="6" name="el-1789657330270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AI交互守则（职场版）</a:t>
            </a:r>
            <a:endParaRPr/>
          </a:p>
        </p:txBody>
      </p:sp>
      <p:sp>
        <p:nvSpPr>
          <p:cNvPr id="7" name="el-1789657330275-11"/>
          <p:cNvSpPr txBox="1"/>
          <p:nvPr/>
        </p:nvSpPr>
        <p:spPr>
          <a:xfrm>
            <a:off x="8227543" y="2633415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执行提示</a:t>
            </a:r>
            <a:endParaRPr/>
          </a:p>
        </p:txBody>
      </p:sp>
      <p:sp>
        <p:nvSpPr>
          <p:cNvPr id="8" name="el-1789657330275-12"/>
          <p:cNvSpPr txBox="1"/>
          <p:nvPr/>
        </p:nvSpPr>
        <p:spPr>
          <a:xfrm>
            <a:off x="8227543" y="3033365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建一个模板库</a:t>
            </a:r>
            <a:endParaRPr/>
          </a:p>
        </p:txBody>
      </p:sp>
      <p:sp>
        <p:nvSpPr>
          <p:cNvPr id="9" name="el-1789657330275-13"/>
          <p:cNvSpPr txBox="1"/>
          <p:nvPr/>
        </p:nvSpPr>
        <p:spPr>
          <a:xfrm>
            <a:off x="8227543" y="3499973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在备忘录里建"提示词库"，按任务分类存模板；</a:t>
            </a:r>
            <a:endParaRPr/>
          </a:p>
        </p:txBody>
      </p:sp>
      <p:sp>
        <p:nvSpPr>
          <p:cNvPr id="10" name="el-1789657330274-10"/>
          <p:cNvSpPr txBox="1"/>
          <p:nvPr/>
        </p:nvSpPr>
        <p:spPr>
          <a:xfrm>
            <a:off x="8227543" y="4221907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每周迭代一次——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三个月后它就是你带不走也丢不掉的私房兵器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1" name="el-1789657330270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翻车与调教</a:t>
            </a:r>
            <a:endParaRPr/>
          </a:p>
        </p:txBody>
      </p:sp>
      <p:sp>
        <p:nvSpPr>
          <p:cNvPr id="12" name="el-1789657330271-4"/>
          <p:cNvSpPr txBox="1"/>
          <p:nvPr/>
        </p:nvSpPr>
        <p:spPr>
          <a:xfrm>
            <a:off x="5091774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13" name="el-178965733027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  <p:sp>
        <p:nvSpPr>
          <p:cNvPr id="14" name="el-1789657330272-7"/>
          <p:cNvSpPr/>
          <p:nvPr/>
        </p:nvSpPr>
        <p:spPr>
          <a:xfrm>
            <a:off x="685629" y="1584141"/>
            <a:ext cx="19045" cy="429470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57330277-14"/>
          <p:cNvSpPr/>
          <p:nvPr/>
        </p:nvSpPr>
        <p:spPr>
          <a:xfrm>
            <a:off x="628493" y="1679368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57330277-15"/>
          <p:cNvCxnSpPr/>
          <p:nvPr/>
        </p:nvCxnSpPr>
        <p:spPr>
          <a:xfrm>
            <a:off x="933217" y="2607823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57330277-16"/>
          <p:cNvSpPr/>
          <p:nvPr/>
        </p:nvSpPr>
        <p:spPr>
          <a:xfrm>
            <a:off x="628493" y="2803037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57330277-17"/>
          <p:cNvCxnSpPr/>
          <p:nvPr/>
        </p:nvCxnSpPr>
        <p:spPr>
          <a:xfrm>
            <a:off x="933217" y="3731492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57330277-18"/>
          <p:cNvSpPr/>
          <p:nvPr/>
        </p:nvSpPr>
        <p:spPr>
          <a:xfrm>
            <a:off x="628493" y="3926706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9657330277-19"/>
          <p:cNvCxnSpPr/>
          <p:nvPr/>
        </p:nvCxnSpPr>
        <p:spPr>
          <a:xfrm>
            <a:off x="933217" y="4855161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657330277-20"/>
          <p:cNvSpPr/>
          <p:nvPr/>
        </p:nvSpPr>
        <p:spPr>
          <a:xfrm>
            <a:off x="628493" y="5050375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57330280-25"/>
          <p:cNvSpPr txBox="1"/>
          <p:nvPr/>
        </p:nvSpPr>
        <p:spPr>
          <a:xfrm>
            <a:off x="1180805" y="1603187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第一条</a:t>
            </a:r>
            <a:endParaRPr/>
          </a:p>
        </p:txBody>
      </p:sp>
      <p:sp>
        <p:nvSpPr>
          <p:cNvPr id="23" name="el-1789657330280-26"/>
          <p:cNvSpPr txBox="1"/>
          <p:nvPr/>
        </p:nvSpPr>
        <p:spPr>
          <a:xfrm>
            <a:off x="1180805" y="1879343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想清楚再开口</a:t>
            </a:r>
            <a:endParaRPr/>
          </a:p>
        </p:txBody>
      </p:sp>
      <p:sp>
        <p:nvSpPr>
          <p:cNvPr id="24" name="el-1789657330279-21"/>
          <p:cNvSpPr txBox="1"/>
          <p:nvPr/>
        </p:nvSpPr>
        <p:spPr>
          <a:xfrm>
            <a:off x="1180805" y="2212634"/>
            <a:ext cx="64338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动笔前三问：要什么、给谁、怎么算好——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不想清楚，AI只会放大你的模糊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5" name="el-1789657330281-27"/>
          <p:cNvSpPr txBox="1"/>
          <p:nvPr/>
        </p:nvSpPr>
        <p:spPr>
          <a:xfrm>
            <a:off x="1180805" y="2726856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第二条</a:t>
            </a:r>
            <a:endParaRPr/>
          </a:p>
        </p:txBody>
      </p:sp>
      <p:sp>
        <p:nvSpPr>
          <p:cNvPr id="26" name="el-1789657330281-28"/>
          <p:cNvSpPr txBox="1"/>
          <p:nvPr/>
        </p:nvSpPr>
        <p:spPr>
          <a:xfrm>
            <a:off x="1180805" y="3003012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一次一个重点</a:t>
            </a:r>
            <a:endParaRPr/>
          </a:p>
        </p:txBody>
      </p:sp>
      <p:sp>
        <p:nvSpPr>
          <p:cNvPr id="27" name="el-1789657330279-22"/>
          <p:cNvSpPr txBox="1"/>
          <p:nvPr/>
        </p:nvSpPr>
        <p:spPr>
          <a:xfrm>
            <a:off x="1180805" y="3336303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每轮对话只修一类问题——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贪多必乱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，节奏比速度重要。</a:t>
            </a:r>
            <a:endParaRPr/>
          </a:p>
        </p:txBody>
      </p:sp>
      <p:sp>
        <p:nvSpPr>
          <p:cNvPr id="28" name="el-1789657330281-29"/>
          <p:cNvSpPr txBox="1"/>
          <p:nvPr/>
        </p:nvSpPr>
        <p:spPr>
          <a:xfrm>
            <a:off x="1180805" y="3850525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第三条</a:t>
            </a:r>
            <a:endParaRPr/>
          </a:p>
        </p:txBody>
      </p:sp>
      <p:sp>
        <p:nvSpPr>
          <p:cNvPr id="29" name="el-1789657330281-30"/>
          <p:cNvSpPr txBox="1"/>
          <p:nvPr/>
        </p:nvSpPr>
        <p:spPr>
          <a:xfrm>
            <a:off x="1180805" y="4126681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示范胜过形容</a:t>
            </a:r>
            <a:endParaRPr/>
          </a:p>
        </p:txBody>
      </p:sp>
      <p:sp>
        <p:nvSpPr>
          <p:cNvPr id="30" name="el-1789657330280-23"/>
          <p:cNvSpPr txBox="1"/>
          <p:nvPr/>
        </p:nvSpPr>
        <p:spPr>
          <a:xfrm>
            <a:off x="1180805" y="4459972"/>
            <a:ext cx="64338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与其说"要高级感"，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不如贴一段范文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——例子是最高效的沟通。</a:t>
            </a:r>
            <a:endParaRPr/>
          </a:p>
        </p:txBody>
      </p:sp>
      <p:sp>
        <p:nvSpPr>
          <p:cNvPr id="31" name="el-1789657330282-31"/>
          <p:cNvSpPr txBox="1"/>
          <p:nvPr/>
        </p:nvSpPr>
        <p:spPr>
          <a:xfrm>
            <a:off x="1180805" y="4974194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第四条</a:t>
            </a:r>
            <a:endParaRPr/>
          </a:p>
        </p:txBody>
      </p:sp>
      <p:sp>
        <p:nvSpPr>
          <p:cNvPr id="32" name="el-1789657330282-32"/>
          <p:cNvSpPr txBox="1"/>
          <p:nvPr/>
        </p:nvSpPr>
        <p:spPr>
          <a:xfrm>
            <a:off x="1180805" y="5250350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固化好交互</a:t>
            </a:r>
            <a:endParaRPr/>
          </a:p>
        </p:txBody>
      </p:sp>
      <p:sp>
        <p:nvSpPr>
          <p:cNvPr id="33" name="el-1789657330280-24"/>
          <p:cNvSpPr txBox="1"/>
          <p:nvPr/>
        </p:nvSpPr>
        <p:spPr>
          <a:xfrm>
            <a:off x="1180805" y="5583641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验证有效的提示词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存为模板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——好交互是资产，别每次从零开始。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3042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30426-7"/>
          <p:cNvCxnSpPr/>
          <p:nvPr/>
        </p:nvCxnSpPr>
        <p:spPr>
          <a:xfrm>
            <a:off x="704674" y="2249832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30430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30430-11"/>
          <p:cNvCxnSpPr/>
          <p:nvPr/>
        </p:nvCxnSpPr>
        <p:spPr>
          <a:xfrm>
            <a:off x="685629" y="4598943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30430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330430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33042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330428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翻车与调教</a:t>
            </a:r>
            <a:endParaRPr/>
          </a:p>
        </p:txBody>
      </p:sp>
      <p:sp>
        <p:nvSpPr>
          <p:cNvPr id="10" name="el-178965733042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带走的清单：本周六件事</a:t>
            </a:r>
            <a:endParaRPr/>
          </a:p>
        </p:txBody>
      </p:sp>
      <p:sp>
        <p:nvSpPr>
          <p:cNvPr id="11" name="el-1789657330426-3"/>
          <p:cNvSpPr txBox="1"/>
          <p:nvPr/>
        </p:nvSpPr>
        <p:spPr>
          <a:xfrm>
            <a:off x="914171" y="2249832"/>
            <a:ext cx="10869879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交互方法是练出来的——本周完成：</a:t>
            </a:r>
            <a:endParaRPr/>
          </a:p>
        </p:txBody>
      </p:sp>
      <p:sp>
        <p:nvSpPr>
          <p:cNvPr id="12" name="el-1789657330434-18"/>
          <p:cNvSpPr txBox="1"/>
          <p:nvPr/>
        </p:nvSpPr>
        <p:spPr>
          <a:xfrm>
            <a:off x="685629" y="3032472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57330432-14"/>
          <p:cNvSpPr txBox="1"/>
          <p:nvPr/>
        </p:nvSpPr>
        <p:spPr>
          <a:xfrm>
            <a:off x="1256986" y="2994382"/>
            <a:ext cx="4494676" cy="580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五要素改写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把你最近一次失败的AI提问，用五要素重写并对比结果</a:t>
            </a:r>
            <a:endParaRPr/>
          </a:p>
        </p:txBody>
      </p:sp>
      <p:sp>
        <p:nvSpPr>
          <p:cNvPr id="14" name="el-1789657330434-19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57330432-15"/>
          <p:cNvSpPr txBox="1"/>
          <p:nvPr/>
        </p:nvSpPr>
        <p:spPr>
          <a:xfrm>
            <a:off x="1256986" y="3870463"/>
            <a:ext cx="4494676" cy="580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角色实验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同一个任务换三个角色跑一遍，感受口吻差异</a:t>
            </a:r>
            <a:endParaRPr/>
          </a:p>
        </p:txBody>
      </p:sp>
      <p:sp>
        <p:nvSpPr>
          <p:cNvPr id="16" name="el-1789657330434-20"/>
          <p:cNvSpPr txBox="1"/>
          <p:nvPr/>
        </p:nvSpPr>
        <p:spPr>
          <a:xfrm>
            <a:off x="685629" y="4784634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7" name="el-1789657330437-24"/>
          <p:cNvSpPr txBox="1"/>
          <p:nvPr/>
        </p:nvSpPr>
        <p:spPr>
          <a:xfrm>
            <a:off x="1256986" y="4746544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五轮打磨</a:t>
            </a:r>
            <a:endParaRPr/>
          </a:p>
        </p:txBody>
      </p:sp>
      <p:sp>
        <p:nvSpPr>
          <p:cNvPr id="18" name="el-1789657330437-25"/>
          <p:cNvSpPr txBox="1"/>
          <p:nvPr/>
        </p:nvSpPr>
        <p:spPr>
          <a:xfrm>
            <a:off x="2228293" y="4794157"/>
            <a:ext cx="284074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用五轮节奏把一篇初稿推到能发布</a:t>
            </a:r>
            <a:endParaRPr/>
          </a:p>
        </p:txBody>
      </p:sp>
      <p:sp>
        <p:nvSpPr>
          <p:cNvPr id="19" name="el-1789657330435-21"/>
          <p:cNvSpPr txBox="1"/>
          <p:nvPr/>
        </p:nvSpPr>
        <p:spPr>
          <a:xfrm>
            <a:off x="6437290" y="3032472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0" name="el-1789657330433-16"/>
          <p:cNvSpPr txBox="1"/>
          <p:nvPr/>
        </p:nvSpPr>
        <p:spPr>
          <a:xfrm>
            <a:off x="7008647" y="2994382"/>
            <a:ext cx="4494676" cy="580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追问三式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对AI的一个方案连用三式追问，记录方案变化</a:t>
            </a:r>
            <a:endParaRPr/>
          </a:p>
        </p:txBody>
      </p:sp>
      <p:sp>
        <p:nvSpPr>
          <p:cNvPr id="21" name="el-1789657330435-22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2" name="el-1789657330437-26"/>
          <p:cNvSpPr txBox="1"/>
          <p:nvPr/>
        </p:nvSpPr>
        <p:spPr>
          <a:xfrm>
            <a:off x="7008647" y="387046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反向提问</a:t>
            </a:r>
            <a:endParaRPr/>
          </a:p>
        </p:txBody>
      </p:sp>
      <p:sp>
        <p:nvSpPr>
          <p:cNvPr id="23" name="el-1789657330437-27"/>
          <p:cNvSpPr txBox="1"/>
          <p:nvPr/>
        </p:nvSpPr>
        <p:spPr>
          <a:xfrm>
            <a:off x="7979955" y="3918076"/>
            <a:ext cx="311946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复杂任务先让AI问你五个问题再开工</a:t>
            </a:r>
            <a:endParaRPr/>
          </a:p>
        </p:txBody>
      </p:sp>
      <p:sp>
        <p:nvSpPr>
          <p:cNvPr id="24" name="el-1789657330435-23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5" name="el-1789657330434-17"/>
          <p:cNvSpPr txBox="1"/>
          <p:nvPr/>
        </p:nvSpPr>
        <p:spPr>
          <a:xfrm>
            <a:off x="7008647" y="4489433"/>
            <a:ext cx="4494676" cy="580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建模板库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创建个人提示词库，存入本周验证过的3条模板</a:t>
            </a:r>
            <a:endParaRPr/>
          </a:p>
        </p:txBody>
      </p:sp>
      <p:sp>
        <p:nvSpPr>
          <p:cNvPr id="26" name="el-1789657330426-4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翻车与调教</a:t>
            </a:r>
            <a:endParaRPr/>
          </a:p>
        </p:txBody>
      </p:sp>
      <p:sp>
        <p:nvSpPr>
          <p:cNvPr id="27" name="el-1789657330426-5"/>
          <p:cNvSpPr txBox="1"/>
          <p:nvPr/>
        </p:nvSpPr>
        <p:spPr>
          <a:xfrm>
            <a:off x="5091774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8" name="el-1789657330426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3045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30451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30451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330451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33044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330450-7"/>
          <p:cNvSpPr txBox="1"/>
          <p:nvPr/>
        </p:nvSpPr>
        <p:spPr>
          <a:xfrm>
            <a:off x="1237940" y="457943"/>
            <a:ext cx="313053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8" name="el-178965733044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57330452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57330456-19"/>
          <p:cNvSpPr txBox="1"/>
          <p:nvPr/>
        </p:nvSpPr>
        <p:spPr>
          <a:xfrm>
            <a:off x="1618845" y="1698413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提示词五要素？</a:t>
            </a:r>
            <a:endParaRPr/>
          </a:p>
        </p:txBody>
      </p:sp>
      <p:sp>
        <p:nvSpPr>
          <p:cNvPr id="11" name="el-1789657330455-15"/>
          <p:cNvSpPr txBox="1"/>
          <p:nvPr/>
        </p:nvSpPr>
        <p:spPr>
          <a:xfrm>
            <a:off x="1618845" y="2117408"/>
            <a:ext cx="621255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角色·任务·背景·要求·格式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——一张派工单，要素齐则产出准。</a:t>
            </a:r>
            <a:endParaRPr/>
          </a:p>
        </p:txBody>
      </p:sp>
      <p:sp>
        <p:nvSpPr>
          <p:cNvPr id="12" name="el-1789657330452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57330457-20"/>
          <p:cNvSpPr txBox="1"/>
          <p:nvPr/>
        </p:nvSpPr>
        <p:spPr>
          <a:xfrm>
            <a:off x="1618845" y="2812559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多轮对话的节奏？</a:t>
            </a:r>
            <a:endParaRPr/>
          </a:p>
        </p:txBody>
      </p:sp>
      <p:sp>
        <p:nvSpPr>
          <p:cNvPr id="14" name="el-1789657330455-16"/>
          <p:cNvSpPr txBox="1"/>
          <p:nvPr/>
        </p:nvSpPr>
        <p:spPr>
          <a:xfrm>
            <a:off x="1618845" y="3231554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五轮出好稿：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发端→校准→深挖→挑战→收敛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——一次只修一个重点。</a:t>
            </a:r>
            <a:endParaRPr/>
          </a:p>
        </p:txBody>
      </p:sp>
      <p:sp>
        <p:nvSpPr>
          <p:cNvPr id="15" name="el-1789657330452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57330457-21"/>
          <p:cNvSpPr txBox="1"/>
          <p:nvPr/>
        </p:nvSpPr>
        <p:spPr>
          <a:xfrm>
            <a:off x="1618845" y="3926706"/>
            <a:ext cx="717529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AI答非所问怎么办？</a:t>
            </a:r>
            <a:endParaRPr/>
          </a:p>
        </p:txBody>
      </p:sp>
      <p:sp>
        <p:nvSpPr>
          <p:cNvPr id="17" name="el-1789657330456-17"/>
          <p:cNvSpPr txBox="1"/>
          <p:nvPr/>
        </p:nvSpPr>
        <p:spPr>
          <a:xfrm>
            <a:off x="1618845" y="4345701"/>
            <a:ext cx="711149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先查自己的指令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缺了哪个要素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；跑偏太远就重开新对话——旧上下文会污染后续。</a:t>
            </a:r>
            <a:endParaRPr/>
          </a:p>
        </p:txBody>
      </p:sp>
      <p:sp>
        <p:nvSpPr>
          <p:cNvPr id="18" name="el-1789657330453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57330457-22"/>
          <p:cNvSpPr txBox="1"/>
          <p:nvPr/>
        </p:nvSpPr>
        <p:spPr>
          <a:xfrm>
            <a:off x="1618845" y="5040852"/>
            <a:ext cx="54805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本讲最值的技巧？</a:t>
            </a:r>
            <a:endParaRPr/>
          </a:p>
        </p:txBody>
      </p:sp>
      <p:sp>
        <p:nvSpPr>
          <p:cNvPr id="20" name="el-1789657330456-18"/>
          <p:cNvSpPr txBox="1"/>
          <p:nvPr/>
        </p:nvSpPr>
        <p:spPr>
          <a:xfrm>
            <a:off x="1618845" y="5459847"/>
            <a:ext cx="569101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反向提问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：让AI先问你缺什么——一句口令，把猜测变成清单。</a:t>
            </a:r>
            <a:endParaRPr/>
          </a:p>
        </p:txBody>
      </p:sp>
      <p:sp>
        <p:nvSpPr>
          <p:cNvPr id="21" name="el-1789657330448-3"/>
          <p:cNvSpPr txBox="1"/>
          <p:nvPr/>
        </p:nvSpPr>
        <p:spPr>
          <a:xfrm>
            <a:off x="685629" y="6228650"/>
            <a:ext cx="26505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22" name="el-1789657330448-4"/>
          <p:cNvSpPr txBox="1"/>
          <p:nvPr/>
        </p:nvSpPr>
        <p:spPr>
          <a:xfrm>
            <a:off x="5081210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3" name="el-178965733044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3060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30604-13"/>
          <p:cNvCxnSpPr/>
          <p:nvPr/>
        </p:nvCxnSpPr>
        <p:spPr>
          <a:xfrm>
            <a:off x="685629" y="243165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330601-6"/>
          <p:cNvCxnSpPr/>
          <p:nvPr/>
        </p:nvCxnSpPr>
        <p:spPr>
          <a:xfrm>
            <a:off x="685629" y="314198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330607-20"/>
          <p:cNvSpPr/>
          <p:nvPr/>
        </p:nvSpPr>
        <p:spPr>
          <a:xfrm>
            <a:off x="685629" y="3737146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57330604-14"/>
          <p:cNvCxnSpPr/>
          <p:nvPr/>
        </p:nvCxnSpPr>
        <p:spPr>
          <a:xfrm>
            <a:off x="685629" y="472273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330607-22"/>
          <p:cNvSpPr/>
          <p:nvPr/>
        </p:nvSpPr>
        <p:spPr>
          <a:xfrm>
            <a:off x="685629" y="4813202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57330603-12"/>
          <p:cNvCxnSpPr/>
          <p:nvPr/>
        </p:nvCxnSpPr>
        <p:spPr>
          <a:xfrm>
            <a:off x="685629" y="549406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5733059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57330602-9"/>
          <p:cNvSpPr txBox="1"/>
          <p:nvPr/>
        </p:nvSpPr>
        <p:spPr>
          <a:xfrm>
            <a:off x="1237940" y="457943"/>
            <a:ext cx="297112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 · HOMEWORK</a:t>
            </a:r>
            <a:endParaRPr/>
          </a:p>
        </p:txBody>
      </p:sp>
      <p:sp>
        <p:nvSpPr>
          <p:cNvPr id="11" name="el-178965733059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作业：提示词改造实验</a:t>
            </a:r>
            <a:endParaRPr/>
          </a:p>
        </p:txBody>
      </p:sp>
      <p:sp>
        <p:nvSpPr>
          <p:cNvPr id="12" name="el-1789657330603-10"/>
          <p:cNvSpPr txBox="1"/>
          <p:nvPr/>
        </p:nvSpPr>
        <p:spPr>
          <a:xfrm>
            <a:off x="685629" y="1583249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57330606-17"/>
          <p:cNvSpPr txBox="1"/>
          <p:nvPr/>
        </p:nvSpPr>
        <p:spPr>
          <a:xfrm>
            <a:off x="685629" y="2049857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①</a:t>
            </a:r>
            <a:endParaRPr/>
          </a:p>
        </p:txBody>
      </p:sp>
      <p:sp>
        <p:nvSpPr>
          <p:cNvPr id="14" name="el-1789657330605-15"/>
          <p:cNvSpPr txBox="1"/>
          <p:nvPr/>
        </p:nvSpPr>
        <p:spPr>
          <a:xfrm>
            <a:off x="1371257" y="2021289"/>
            <a:ext cx="504757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复盘过往AI对话：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最常见的翻车类型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？缺了哪个要素？</a:t>
            </a:r>
            <a:endParaRPr/>
          </a:p>
        </p:txBody>
      </p:sp>
      <p:sp>
        <p:nvSpPr>
          <p:cNvPr id="15" name="el-1789657330606-18"/>
          <p:cNvSpPr txBox="1"/>
          <p:nvPr/>
        </p:nvSpPr>
        <p:spPr>
          <a:xfrm>
            <a:off x="685629" y="2550687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②</a:t>
            </a:r>
            <a:endParaRPr/>
          </a:p>
        </p:txBody>
      </p:sp>
      <p:sp>
        <p:nvSpPr>
          <p:cNvPr id="16" name="el-1789657330606-16"/>
          <p:cNvSpPr txBox="1"/>
          <p:nvPr/>
        </p:nvSpPr>
        <p:spPr>
          <a:xfrm>
            <a:off x="1371257" y="2522119"/>
            <a:ext cx="573928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五要素中，你个人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最容易漏写的是哪个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？打算用什么办法补上？</a:t>
            </a:r>
            <a:endParaRPr/>
          </a:p>
        </p:txBody>
      </p:sp>
      <p:sp>
        <p:nvSpPr>
          <p:cNvPr id="17" name="el-1789657330603-11"/>
          <p:cNvSpPr txBox="1"/>
          <p:nvPr/>
        </p:nvSpPr>
        <p:spPr>
          <a:xfrm>
            <a:off x="685629" y="3299106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57330607-19"/>
          <p:cNvSpPr txBox="1"/>
          <p:nvPr/>
        </p:nvSpPr>
        <p:spPr>
          <a:xfrm>
            <a:off x="818945" y="3765714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任务一</a:t>
            </a:r>
            <a:endParaRPr/>
          </a:p>
        </p:txBody>
      </p:sp>
      <p:sp>
        <p:nvSpPr>
          <p:cNvPr id="19" name="el-1789657330609-23"/>
          <p:cNvSpPr txBox="1"/>
          <p:nvPr/>
        </p:nvSpPr>
        <p:spPr>
          <a:xfrm>
            <a:off x="1704698" y="3746669"/>
            <a:ext cx="9798626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选取一个旅游业务任务（写行程/回差评/做海报文案），分别用"随手问"和"五要素版"各跑一次，提交对比截图与150字分析。</a:t>
            </a:r>
            <a:endParaRPr/>
          </a:p>
        </p:txBody>
      </p:sp>
      <p:sp>
        <p:nvSpPr>
          <p:cNvPr id="20" name="el-1789657330609-24"/>
          <p:cNvSpPr txBox="1"/>
          <p:nvPr/>
        </p:nvSpPr>
        <p:spPr>
          <a:xfrm>
            <a:off x="1704698" y="4394207"/>
            <a:ext cx="991194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两张产出并排，差距自见。</a:t>
            </a:r>
            <a:endParaRPr/>
          </a:p>
        </p:txBody>
      </p:sp>
      <p:sp>
        <p:nvSpPr>
          <p:cNvPr id="21" name="el-1789657330607-21"/>
          <p:cNvSpPr txBox="1"/>
          <p:nvPr/>
        </p:nvSpPr>
        <p:spPr>
          <a:xfrm>
            <a:off x="818945" y="4841770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任务二</a:t>
            </a:r>
            <a:endParaRPr/>
          </a:p>
        </p:txBody>
      </p:sp>
      <p:sp>
        <p:nvSpPr>
          <p:cNvPr id="22" name="el-1789657330609-25"/>
          <p:cNvSpPr txBox="1"/>
          <p:nvPr/>
        </p:nvSpPr>
        <p:spPr>
          <a:xfrm>
            <a:off x="1704698" y="4822725"/>
            <a:ext cx="565643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用五轮对话法完成一件完整作品，提交全程对话记录与最终成品。</a:t>
            </a:r>
            <a:endParaRPr/>
          </a:p>
        </p:txBody>
      </p:sp>
      <p:sp>
        <p:nvSpPr>
          <p:cNvPr id="23" name="el-1789657330609-26"/>
          <p:cNvSpPr txBox="1"/>
          <p:nvPr/>
        </p:nvSpPr>
        <p:spPr>
          <a:xfrm>
            <a:off x="1704698" y="5165539"/>
            <a:ext cx="563643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看点：每轮是否有明确修改重点。</a:t>
            </a:r>
            <a:endParaRPr/>
          </a:p>
        </p:txBody>
      </p:sp>
      <p:sp>
        <p:nvSpPr>
          <p:cNvPr id="24" name="el-1789657330602-8"/>
          <p:cNvSpPr txBox="1"/>
          <p:nvPr/>
        </p:nvSpPr>
        <p:spPr>
          <a:xfrm>
            <a:off x="685629" y="5632147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提交：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下次课前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上传课程平台，优秀提示词收入课程共享库。</a:t>
            </a:r>
            <a:endParaRPr/>
          </a:p>
        </p:txBody>
      </p:sp>
      <p:sp>
        <p:nvSpPr>
          <p:cNvPr id="25" name="el-1789657330599-3"/>
          <p:cNvSpPr txBox="1"/>
          <p:nvPr/>
        </p:nvSpPr>
        <p:spPr>
          <a:xfrm>
            <a:off x="685629" y="6228650"/>
            <a:ext cx="252534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 · HOMEWORK</a:t>
            </a:r>
            <a:endParaRPr/>
          </a:p>
        </p:txBody>
      </p:sp>
      <p:sp>
        <p:nvSpPr>
          <p:cNvPr id="26" name="el-1789657330599-4"/>
          <p:cNvSpPr txBox="1"/>
          <p:nvPr/>
        </p:nvSpPr>
        <p:spPr>
          <a:xfrm>
            <a:off x="499119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7" name="el-178965733059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3062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330628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330626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330628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57330626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330629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57330626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330629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57330622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5733062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57330625-9"/>
          <p:cNvSpPr txBox="1"/>
          <p:nvPr/>
        </p:nvSpPr>
        <p:spPr>
          <a:xfrm>
            <a:off x="1237940" y="457943"/>
            <a:ext cx="34812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13" name="el-178965733062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延伸学习资源</a:t>
            </a:r>
            <a:endParaRPr/>
          </a:p>
        </p:txBody>
      </p:sp>
      <p:sp>
        <p:nvSpPr>
          <p:cNvPr id="14" name="el-1789657330627-13"/>
          <p:cNvSpPr txBox="1"/>
          <p:nvPr/>
        </p:nvSpPr>
        <p:spPr>
          <a:xfrm>
            <a:off x="644110" y="1709126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指 南</a:t>
            </a:r>
            <a:endParaRPr/>
          </a:p>
        </p:txBody>
      </p:sp>
      <p:sp>
        <p:nvSpPr>
          <p:cNvPr id="15" name="el-1789657330633-25"/>
          <p:cNvSpPr txBox="1"/>
          <p:nvPr/>
        </p:nvSpPr>
        <p:spPr>
          <a:xfrm>
            <a:off x="1980705" y="1661513"/>
            <a:ext cx="554599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各主流AI工具官方提示词指南</a:t>
            </a:r>
            <a:endParaRPr/>
          </a:p>
        </p:txBody>
      </p:sp>
      <p:sp>
        <p:nvSpPr>
          <p:cNvPr id="16" name="el-1789657330632-21"/>
          <p:cNvSpPr txBox="1"/>
          <p:nvPr/>
        </p:nvSpPr>
        <p:spPr>
          <a:xfrm>
            <a:off x="1980705" y="2023372"/>
            <a:ext cx="631827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OpenAI、DeepSeek等官网都有——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官方文档是最被低估的教材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57330628-15"/>
          <p:cNvSpPr txBox="1"/>
          <p:nvPr/>
        </p:nvSpPr>
        <p:spPr>
          <a:xfrm>
            <a:off x="644110" y="2722690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社 区</a:t>
            </a:r>
            <a:endParaRPr/>
          </a:p>
        </p:txBody>
      </p:sp>
      <p:sp>
        <p:nvSpPr>
          <p:cNvPr id="18" name="el-1789657330633-26"/>
          <p:cNvSpPr txBox="1"/>
          <p:nvPr/>
        </p:nvSpPr>
        <p:spPr>
          <a:xfrm>
            <a:off x="1980705" y="2675076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提示词工程社区与案例库</a:t>
            </a:r>
            <a:endParaRPr/>
          </a:p>
        </p:txBody>
      </p:sp>
      <p:sp>
        <p:nvSpPr>
          <p:cNvPr id="19" name="el-1789657330632-22"/>
          <p:cNvSpPr txBox="1"/>
          <p:nvPr/>
        </p:nvSpPr>
        <p:spPr>
          <a:xfrm>
            <a:off x="1980705" y="3036936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看高手的真实对话记录——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拆解比阅读理论长进快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57330628-17"/>
          <p:cNvSpPr txBox="1"/>
          <p:nvPr/>
        </p:nvSpPr>
        <p:spPr>
          <a:xfrm>
            <a:off x="644110" y="3736253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图 书</a:t>
            </a:r>
            <a:endParaRPr/>
          </a:p>
        </p:txBody>
      </p:sp>
      <p:sp>
        <p:nvSpPr>
          <p:cNvPr id="21" name="el-1789657330634-27"/>
          <p:cNvSpPr txBox="1"/>
          <p:nvPr/>
        </p:nvSpPr>
        <p:spPr>
          <a:xfrm>
            <a:off x="1980705" y="3688640"/>
            <a:ext cx="448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《提示工程指南》类入门书</a:t>
            </a:r>
            <a:endParaRPr/>
          </a:p>
        </p:txBody>
      </p:sp>
      <p:sp>
        <p:nvSpPr>
          <p:cNvPr id="22" name="el-1789657330632-23"/>
          <p:cNvSpPr txBox="1"/>
          <p:nvPr/>
        </p:nvSpPr>
        <p:spPr>
          <a:xfrm>
            <a:off x="1980705" y="4050500"/>
            <a:ext cx="458520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系统化补充理论框架——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挑一本读完即可，重在实践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57330629-19"/>
          <p:cNvSpPr txBox="1"/>
          <p:nvPr/>
        </p:nvSpPr>
        <p:spPr>
          <a:xfrm>
            <a:off x="644110" y="4749817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自 建</a:t>
            </a:r>
            <a:endParaRPr/>
          </a:p>
        </p:txBody>
      </p:sp>
      <p:sp>
        <p:nvSpPr>
          <p:cNvPr id="24" name="el-1789657330634-28"/>
          <p:cNvSpPr txBox="1"/>
          <p:nvPr/>
        </p:nvSpPr>
        <p:spPr>
          <a:xfrm>
            <a:off x="1980705" y="4702204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你的个人提示词库</a:t>
            </a:r>
            <a:endParaRPr/>
          </a:p>
        </p:txBody>
      </p:sp>
      <p:sp>
        <p:nvSpPr>
          <p:cNvPr id="25" name="el-1789657330633-24"/>
          <p:cNvSpPr txBox="1"/>
          <p:nvPr/>
        </p:nvSpPr>
        <p:spPr>
          <a:xfrm>
            <a:off x="1980705" y="5064063"/>
            <a:ext cx="54898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本周作业的模板库——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这会是你大学期间复利最高的一个文件夹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57330622-2"/>
          <p:cNvSpPr txBox="1"/>
          <p:nvPr/>
        </p:nvSpPr>
        <p:spPr>
          <a:xfrm>
            <a:off x="685629" y="5706245"/>
            <a:ext cx="113166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下一讲升级到"训练"层级：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让AI长期记住你的风格与偏好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——从一次对话到专属助手。</a:t>
            </a:r>
            <a:endParaRPr/>
          </a:p>
        </p:txBody>
      </p:sp>
      <p:sp>
        <p:nvSpPr>
          <p:cNvPr id="27" name="el-1789657330623-5"/>
          <p:cNvSpPr txBox="1"/>
          <p:nvPr/>
        </p:nvSpPr>
        <p:spPr>
          <a:xfrm>
            <a:off x="685629" y="6228650"/>
            <a:ext cx="29328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28" name="el-1789657330623-6"/>
          <p:cNvSpPr txBox="1"/>
          <p:nvPr/>
        </p:nvSpPr>
        <p:spPr>
          <a:xfrm>
            <a:off x="5167509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29" name="el-178965733062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33077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330767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57330770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57330768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项目三：训练生成式AI工具的输出风格</a:t>
            </a:r>
            <a:endParaRPr/>
          </a:p>
        </p:txBody>
      </p:sp>
      <p:sp>
        <p:nvSpPr>
          <p:cNvPr id="6" name="el-1789657330768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57330768-5"/>
          <p:cNvSpPr txBox="1"/>
          <p:nvPr/>
        </p:nvSpPr>
        <p:spPr>
          <a:xfrm>
            <a:off x="5413460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掌握生成式AI工具的交互方法</a:t>
            </a:r>
            <a:endParaRPr/>
          </a:p>
        </p:txBody>
      </p:sp>
      <p:sp>
        <p:nvSpPr>
          <p:cNvPr id="8" name="el-1789657330768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57330769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57330772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57330772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57330766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1F5B4D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57330770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02 · PROJECT 03</a:t>
            </a:r>
            <a:endParaRPr/>
          </a:p>
        </p:txBody>
      </p:sp>
      <p:sp>
        <p:nvSpPr>
          <p:cNvPr id="14" name="el-1789657330771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从对话，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到默契</a:t>
            </a:r>
            <a:endParaRPr/>
          </a:p>
        </p:txBody>
      </p:sp>
      <p:sp>
        <p:nvSpPr>
          <p:cNvPr id="15" name="el-1789657330771-12"/>
          <p:cNvSpPr txBox="1"/>
          <p:nvPr/>
        </p:nvSpPr>
        <p:spPr>
          <a:xfrm>
            <a:off x="685629" y="4513239"/>
            <a:ext cx="4869867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把AI调成"你的AI"</a:t>
            </a:r>
            <a:endParaRPr/>
          </a:p>
        </p:txBody>
      </p:sp>
      <p:sp>
        <p:nvSpPr>
          <p:cNvPr id="16" name="el-1789657330773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57330776-21"/>
          <p:cNvSpPr txBox="1"/>
          <p:nvPr/>
        </p:nvSpPr>
        <p:spPr>
          <a:xfrm>
            <a:off x="6951512" y="2415883"/>
            <a:ext cx="447140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风格驯化</a:t>
            </a:r>
            <a:endParaRPr/>
          </a:p>
        </p:txBody>
      </p:sp>
      <p:sp>
        <p:nvSpPr>
          <p:cNvPr id="18" name="el-1789657330775-18"/>
          <p:cNvSpPr txBox="1"/>
          <p:nvPr/>
        </p:nvSpPr>
        <p:spPr>
          <a:xfrm>
            <a:off x="6951512" y="2777742"/>
            <a:ext cx="468299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让AI记住你的</a:t>
            </a:r>
            <a:r>
              <a:rPr b="1" sz="14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口吻与偏好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——每次对话都是你的味道。</a:t>
            </a:r>
            <a:endParaRPr/>
          </a:p>
        </p:txBody>
      </p:sp>
      <p:sp>
        <p:nvSpPr>
          <p:cNvPr id="19" name="el-1789657330773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57330777-22"/>
          <p:cNvSpPr txBox="1"/>
          <p:nvPr/>
        </p:nvSpPr>
        <p:spPr>
          <a:xfrm>
            <a:off x="6951512" y="3410401"/>
            <a:ext cx="3403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记忆与定制</a:t>
            </a:r>
            <a:endParaRPr/>
          </a:p>
        </p:txBody>
      </p:sp>
      <p:sp>
        <p:nvSpPr>
          <p:cNvPr id="21" name="el-1789657330776-19"/>
          <p:cNvSpPr txBox="1"/>
          <p:nvPr/>
        </p:nvSpPr>
        <p:spPr>
          <a:xfrm>
            <a:off x="6951512" y="3772261"/>
            <a:ext cx="3383833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偏好设定、知识投喂、</a:t>
            </a:r>
            <a:r>
              <a:rPr b="1" sz="14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自定义指令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全解。</a:t>
            </a:r>
            <a:endParaRPr/>
          </a:p>
        </p:txBody>
      </p:sp>
      <p:sp>
        <p:nvSpPr>
          <p:cNvPr id="22" name="el-1789657330773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57330777-23"/>
          <p:cNvSpPr txBox="1"/>
          <p:nvPr/>
        </p:nvSpPr>
        <p:spPr>
          <a:xfrm>
            <a:off x="6951512" y="4404920"/>
            <a:ext cx="337675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风格资产管理</a:t>
            </a:r>
            <a:endParaRPr/>
          </a:p>
        </p:txBody>
      </p:sp>
      <p:sp>
        <p:nvSpPr>
          <p:cNvPr id="24" name="el-1789657330776-20"/>
          <p:cNvSpPr txBox="1"/>
          <p:nvPr/>
        </p:nvSpPr>
        <p:spPr>
          <a:xfrm>
            <a:off x="6951512" y="4766779"/>
            <a:ext cx="3588343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把"调教好的AI"变成</a:t>
            </a:r>
            <a:r>
              <a:rPr b="1" sz="14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可迁移的团队资产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2026-09-17T15:02:15.183Z</dcterms:created>
  <dcterms:modified xsi:type="dcterms:W3CDTF">2026-09-17T15:02:15.183Z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1" name="AIGC">
    <vt:lpwstr>{"Label":"1","ContentProducer":"001191110108587665983J10000","ProduceID":"1880570814_184e66b9-dcd1-4452-86e0-02857956ef94","ReservedCode1":"","ContentPropagator":"001191110108587665983J20000","PropagateID":"1880570814_184e66b9-dcd1-4452-86e0-02857956ef94","ReservedCode2":""}</vt:lpwstr>
  </property>
</Properties>
</file>