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B9C4BC"/>
              </a:solidFill>
            </c:spPr>
          </c:dPt>
          <c:dPt>
            <c:idx val="1"/>
            <c:spPr>
              <a:solidFill>
                <a:srgbClr val="B9C4BC"/>
              </a:solidFill>
            </c:spPr>
          </c:dPt>
          <c:dPt>
            <c:idx val="2"/>
            <c:spPr>
              <a:solidFill>
                <a:srgbClr val="1F5B4D"/>
              </a:solidFill>
            </c:spPr>
          </c:dPt>
          <c:dPt>
            <c:idx val="3"/>
            <c:spPr>
              <a:solidFill>
                <a:srgbClr val="C05621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6E7A7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只看AI答案</c:v>
                </c:pt>
                <c:pt idx="1">
                  <c:v>重读AI笔记</c:v>
                </c:pt>
                <c:pt idx="2">
                  <c:v>AI出题自测</c:v>
                </c:pt>
                <c:pt idx="3">
                  <c:v>费曼式讲解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38</c:v>
                </c:pt>
                <c:pt idx="2">
                  <c:v>66</c:v>
                </c:pt>
                <c:pt idx="3">
                  <c:v>82</c:v>
                </c:pt>
              </c:numCache>
            </c:numRef>
          </c:val>
        </c:ser>
        <c:gapWidth val="157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10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5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945648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44944685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944473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4478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4472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4475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项目一</a:t>
            </a:r>
            <a:endParaRPr/>
          </a:p>
        </p:txBody>
      </p:sp>
      <p:sp>
        <p:nvSpPr>
          <p:cNvPr id="8" name="el-1789644944475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44944475-5"/>
          <p:cNvSpPr txBox="1"/>
          <p:nvPr/>
        </p:nvSpPr>
        <p:spPr>
          <a:xfrm>
            <a:off x="685629" y="2139132"/>
            <a:ext cx="7060766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利用生成式AI工具</a:t>
            </a:r>
            <a:endParaRPr/>
          </a:p>
        </p:txBody>
      </p:sp>
      <p:sp>
        <p:nvSpPr>
          <p:cNvPr id="10" name="el-1789644944476-6"/>
          <p:cNvSpPr txBox="1"/>
          <p:nvPr/>
        </p:nvSpPr>
        <p:spPr>
          <a:xfrm>
            <a:off x="685629" y="3045268"/>
            <a:ext cx="4976818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进行</a:t>
            </a: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自我学习</a:t>
            </a:r>
            <a:endParaRPr/>
          </a:p>
        </p:txBody>
      </p:sp>
      <p:sp>
        <p:nvSpPr>
          <p:cNvPr id="11" name="el-1789644944479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模块二</a:t>
            </a:r>
            <a:endParaRPr/>
          </a:p>
        </p:txBody>
      </p:sp>
      <p:sp>
        <p:nvSpPr>
          <p:cNvPr id="12" name="el-1789644944479-11"/>
          <p:cNvSpPr txBox="1"/>
          <p:nvPr/>
        </p:nvSpPr>
        <p:spPr>
          <a:xfrm>
            <a:off x="1477940" y="4465626"/>
            <a:ext cx="252170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生成式人工智能基础操作</a:t>
            </a:r>
            <a:endParaRPr/>
          </a:p>
        </p:txBody>
      </p:sp>
      <p:sp>
        <p:nvSpPr>
          <p:cNvPr id="13" name="el-1789644944477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44944477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02 — PROJECT 01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4128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4136-12"/>
          <p:cNvCxnSpPr/>
          <p:nvPr/>
        </p:nvCxnSpPr>
        <p:spPr>
          <a:xfrm>
            <a:off x="685629" y="1480732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4134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4134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4134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94412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44944131-6"/>
          <p:cNvSpPr txBox="1"/>
          <p:nvPr/>
        </p:nvSpPr>
        <p:spPr>
          <a:xfrm>
            <a:off x="685629" y="1542629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44944131-7"/>
          <p:cNvSpPr txBox="1"/>
          <p:nvPr/>
        </p:nvSpPr>
        <p:spPr>
          <a:xfrm>
            <a:off x="685629" y="2209212"/>
            <a:ext cx="2504449" cy="21939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把AI变成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私人教师</a:t>
            </a:r>
            <a:endParaRPr/>
          </a:p>
        </p:txBody>
      </p:sp>
      <p:sp>
        <p:nvSpPr>
          <p:cNvPr id="10" name="el-1789644944131-8"/>
          <p:cNvSpPr txBox="1"/>
          <p:nvPr/>
        </p:nvSpPr>
        <p:spPr>
          <a:xfrm>
            <a:off x="685629" y="461263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WHY · METHOD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PRACTICE · HABIT</a:t>
            </a:r>
            <a:endParaRPr/>
          </a:p>
        </p:txBody>
      </p:sp>
      <p:sp>
        <p:nvSpPr>
          <p:cNvPr id="11" name="el-1789644944137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44944142-17"/>
          <p:cNvSpPr txBox="1"/>
          <p:nvPr/>
        </p:nvSpPr>
        <p:spPr>
          <a:xfrm>
            <a:off x="5218395" y="1134049"/>
            <a:ext cx="503140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AI改变学习</a:t>
            </a:r>
            <a:endParaRPr/>
          </a:p>
        </p:txBody>
      </p:sp>
      <p:sp>
        <p:nvSpPr>
          <p:cNvPr id="13" name="el-1789644944142-18"/>
          <p:cNvSpPr txBox="1"/>
          <p:nvPr/>
        </p:nvSpPr>
        <p:spPr>
          <a:xfrm>
            <a:off x="5218395" y="1591135"/>
            <a:ext cx="543764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苏格拉底式对话 · 搜索vs对话 · 三种转变 · 一日场景</a:t>
            </a:r>
            <a:endParaRPr/>
          </a:p>
        </p:txBody>
      </p:sp>
      <p:sp>
        <p:nvSpPr>
          <p:cNvPr id="14" name="el-1789644944137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44944143-19"/>
          <p:cNvSpPr txBox="1"/>
          <p:nvPr/>
        </p:nvSpPr>
        <p:spPr>
          <a:xfrm>
            <a:off x="5218395" y="2324376"/>
            <a:ext cx="426438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AI学习法</a:t>
            </a:r>
            <a:endParaRPr/>
          </a:p>
        </p:txBody>
      </p:sp>
      <p:sp>
        <p:nvSpPr>
          <p:cNvPr id="16" name="el-1789644944143-20"/>
          <p:cNvSpPr txBox="1"/>
          <p:nvPr/>
        </p:nvSpPr>
        <p:spPr>
          <a:xfrm>
            <a:off x="5218395" y="2781462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学习循环 · 提问三式 · 费曼技巧 · 实战复盘</a:t>
            </a:r>
            <a:endParaRPr/>
          </a:p>
        </p:txBody>
      </p:sp>
      <p:sp>
        <p:nvSpPr>
          <p:cNvPr id="17" name="el-1789644944138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44944143-21"/>
          <p:cNvSpPr txBox="1"/>
          <p:nvPr/>
        </p:nvSpPr>
        <p:spPr>
          <a:xfrm>
            <a:off x="5218395" y="3514704"/>
            <a:ext cx="3812976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专业场景实战</a:t>
            </a:r>
            <a:endParaRPr/>
          </a:p>
        </p:txBody>
      </p:sp>
      <p:sp>
        <p:nvSpPr>
          <p:cNvPr id="19" name="el-1789644944143-22"/>
          <p:cNvSpPr txBox="1"/>
          <p:nvPr/>
        </p:nvSpPr>
        <p:spPr>
          <a:xfrm>
            <a:off x="5218395" y="3971789"/>
            <a:ext cx="444775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场景图谱 · 法规 · 口语 · 备考 · 案例课</a:t>
            </a:r>
            <a:endParaRPr/>
          </a:p>
        </p:txBody>
      </p:sp>
      <p:sp>
        <p:nvSpPr>
          <p:cNvPr id="20" name="el-1789644944138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44944144-23"/>
          <p:cNvSpPr txBox="1"/>
          <p:nvPr/>
        </p:nvSpPr>
        <p:spPr>
          <a:xfrm>
            <a:off x="5218395" y="4705031"/>
            <a:ext cx="3713732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习惯与边界</a:t>
            </a:r>
            <a:endParaRPr/>
          </a:p>
        </p:txBody>
      </p:sp>
      <p:sp>
        <p:nvSpPr>
          <p:cNvPr id="22" name="el-1789644944144-24"/>
          <p:cNvSpPr txBox="1"/>
          <p:nvPr/>
        </p:nvSpPr>
        <p:spPr>
          <a:xfrm>
            <a:off x="5218395" y="5162117"/>
            <a:ext cx="417481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依赖症 · 使用守则 · 学习金字塔 · 自测</a:t>
            </a:r>
            <a:endParaRPr/>
          </a:p>
        </p:txBody>
      </p:sp>
      <p:sp>
        <p:nvSpPr>
          <p:cNvPr id="23" name="el-1789644944124-2"/>
          <p:cNvSpPr txBox="1"/>
          <p:nvPr/>
        </p:nvSpPr>
        <p:spPr>
          <a:xfrm>
            <a:off x="685629" y="6228650"/>
            <a:ext cx="540824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模块二 生成式人工智能基础操作</a:t>
            </a:r>
            <a:endParaRPr/>
          </a:p>
        </p:txBody>
      </p:sp>
      <p:sp>
        <p:nvSpPr>
          <p:cNvPr id="24" name="el-1789644944125-3"/>
          <p:cNvSpPr txBox="1"/>
          <p:nvPr/>
        </p:nvSpPr>
        <p:spPr>
          <a:xfrm>
            <a:off x="6530285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5" name="el-1789644944126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423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4235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4290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4290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42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4237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4494423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44944237-9"/>
          <p:cNvSpPr txBox="1"/>
          <p:nvPr/>
        </p:nvSpPr>
        <p:spPr>
          <a:xfrm>
            <a:off x="685629" y="2914927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44944287-10"/>
          <p:cNvSpPr txBox="1"/>
          <p:nvPr/>
        </p:nvSpPr>
        <p:spPr>
          <a:xfrm>
            <a:off x="685629" y="3314877"/>
            <a:ext cx="2712042" cy="6427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学会学习</a:t>
            </a:r>
            <a:endParaRPr/>
          </a:p>
        </p:txBody>
      </p:sp>
      <p:sp>
        <p:nvSpPr>
          <p:cNvPr id="11" name="el-1789644944288-11"/>
          <p:cNvSpPr txBox="1"/>
          <p:nvPr/>
        </p:nvSpPr>
        <p:spPr>
          <a:xfrm>
            <a:off x="685629" y="4148107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LEARN HOW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TO LEARN</a:t>
            </a:r>
            <a:endParaRPr/>
          </a:p>
        </p:txBody>
      </p:sp>
      <p:sp>
        <p:nvSpPr>
          <p:cNvPr id="12" name="el-1789644944292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44944296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理解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AI对话式学习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与传统搜索学习的本质差异；掌握"学习循环五步"与"提问三式"。</a:t>
            </a:r>
            <a:endParaRPr/>
          </a:p>
        </p:txBody>
      </p:sp>
      <p:sp>
        <p:nvSpPr>
          <p:cNvPr id="14" name="el-1789644944292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44944296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能用AI完成一次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完整的专业主题学习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：从提问、追问、验证到输出全流程。</a:t>
            </a:r>
            <a:endParaRPr/>
          </a:p>
        </p:txBody>
      </p:sp>
      <p:sp>
        <p:nvSpPr>
          <p:cNvPr id="16" name="el-1789644944292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44944297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"AI增强而不替代思考"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的学习观：警惕依赖症，守住自主思考的底线。</a:t>
            </a:r>
            <a:endParaRPr/>
          </a:p>
        </p:txBody>
      </p:sp>
      <p:sp>
        <p:nvSpPr>
          <p:cNvPr id="18" name="el-1789644944233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44944233-4"/>
          <p:cNvSpPr txBox="1"/>
          <p:nvPr/>
        </p:nvSpPr>
        <p:spPr>
          <a:xfrm>
            <a:off x="5103380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0" name="el-178964494423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546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5472-10"/>
          <p:cNvCxnSpPr/>
          <p:nvPr/>
        </p:nvCxnSpPr>
        <p:spPr>
          <a:xfrm>
            <a:off x="685629" y="3757679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546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5471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4494546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两个学生的期末周</a:t>
            </a:r>
            <a:endParaRPr/>
          </a:p>
        </p:txBody>
      </p:sp>
      <p:sp>
        <p:nvSpPr>
          <p:cNvPr id="7" name="el-1789644945470-7"/>
          <p:cNvSpPr txBox="1"/>
          <p:nvPr/>
        </p:nvSpPr>
        <p:spPr>
          <a:xfrm>
            <a:off x="685629" y="1629374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期末周，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小林把重点丢给AI："总结成背诵版"——三天后考试，题目稍变就懵了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；室友小唐让AI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当出题官："针对这个知识点出五道题考我"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——同样三天，她进了年级前十。</a:t>
            </a:r>
            <a:endParaRPr/>
          </a:p>
        </p:txBody>
      </p:sp>
      <p:sp>
        <p:nvSpPr>
          <p:cNvPr id="8" name="el-1789644945477-14"/>
          <p:cNvSpPr txBox="1"/>
          <p:nvPr/>
        </p:nvSpPr>
        <p:spPr>
          <a:xfrm>
            <a:off x="685629" y="4029074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同样用AI学习，差距为什么这么大？</a:t>
            </a:r>
            <a:endParaRPr/>
          </a:p>
        </p:txBody>
      </p:sp>
      <p:sp>
        <p:nvSpPr>
          <p:cNvPr id="9" name="el-1789644945477-15"/>
          <p:cNvSpPr txBox="1"/>
          <p:nvPr/>
        </p:nvSpPr>
        <p:spPr>
          <a:xfrm>
            <a:off x="685629" y="4509966"/>
            <a:ext cx="6287404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AI是"答案贩卖机"，还是"苏格拉底"？</a:t>
            </a:r>
            <a:endParaRPr/>
          </a:p>
        </p:txBody>
      </p:sp>
      <p:sp>
        <p:nvSpPr>
          <p:cNvPr id="10" name="el-1789644945476-13"/>
          <p:cNvSpPr txBox="1"/>
          <p:nvPr/>
        </p:nvSpPr>
        <p:spPr>
          <a:xfrm>
            <a:off x="685629" y="4990858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你敢不敢让AI</a:t>
            </a:r>
            <a:r>
              <a:rPr b="1" sz="172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考自己</a:t>
            </a: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？</a:t>
            </a:r>
            <a:endParaRPr/>
          </a:p>
        </p:txBody>
      </p:sp>
      <p:sp>
        <p:nvSpPr>
          <p:cNvPr id="11" name="el-1789644945470-8"/>
          <p:cNvSpPr txBox="1"/>
          <p:nvPr/>
        </p:nvSpPr>
        <p:spPr>
          <a:xfrm>
            <a:off x="685629" y="5605067"/>
            <a:ext cx="61095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本讲核心：用AI的正确姿势——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让它提问，而不只是回答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44945465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44945466-4"/>
          <p:cNvSpPr txBox="1"/>
          <p:nvPr/>
        </p:nvSpPr>
        <p:spPr>
          <a:xfrm>
            <a:off x="5102933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14" name="el-178964494546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44945473-11"/>
          <p:cNvSpPr/>
          <p:nvPr/>
        </p:nvSpPr>
        <p:spPr>
          <a:xfrm>
            <a:off x="6932466" y="1572238"/>
            <a:ext cx="4570857" cy="4318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44945475-12"/>
          <p:cNvPicPr/>
          <p:nvPr/>
        </p:nvPicPr>
        <p:blipFill>
          <a:blip r:embed="rId2"/>
          <a:srcRect l="29013" t="0" r="11283" b="0"/>
          <a:stretch>
            <a:fillRect/>
          </a:stretch>
        </p:blipFill>
        <p:spPr>
          <a:xfrm>
            <a:off x="6932466" y="1572238"/>
            <a:ext cx="4570857" cy="431850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945662-1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944997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499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499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44944995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4494499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AI改变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学习</a:t>
            </a:r>
            <a:endParaRPr/>
          </a:p>
        </p:txBody>
      </p:sp>
      <p:sp>
        <p:nvSpPr>
          <p:cNvPr id="8" name="el-178964494499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AI RESHAPES LEARNING</a:t>
            </a:r>
            <a:endParaRPr/>
          </a:p>
        </p:txBody>
      </p:sp>
      <p:sp>
        <p:nvSpPr>
          <p:cNvPr id="9" name="el-1789644944998-9"/>
          <p:cNvSpPr txBox="1"/>
          <p:nvPr/>
        </p:nvSpPr>
        <p:spPr>
          <a:xfrm>
            <a:off x="4266133" y="4575136"/>
            <a:ext cx="163045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苏格拉底对话</a:t>
            </a:r>
            <a:endParaRPr/>
          </a:p>
        </p:txBody>
      </p:sp>
      <p:sp>
        <p:nvSpPr>
          <p:cNvPr id="10" name="el-1789644944999-10"/>
          <p:cNvSpPr txBox="1"/>
          <p:nvPr/>
        </p:nvSpPr>
        <p:spPr>
          <a:xfrm>
            <a:off x="6106082" y="4575136"/>
            <a:ext cx="155980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搜索vs对话</a:t>
            </a:r>
            <a:endParaRPr/>
          </a:p>
        </p:txBody>
      </p:sp>
      <p:sp>
        <p:nvSpPr>
          <p:cNvPr id="11" name="el-1789644944999-11"/>
          <p:cNvSpPr txBox="1"/>
          <p:nvPr/>
        </p:nvSpPr>
        <p:spPr>
          <a:xfrm>
            <a:off x="775349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三种转变</a:t>
            </a:r>
            <a:endParaRPr/>
          </a:p>
        </p:txBody>
      </p:sp>
      <p:sp>
        <p:nvSpPr>
          <p:cNvPr id="12" name="el-1789644945000-12"/>
          <p:cNvSpPr txBox="1"/>
          <p:nvPr/>
        </p:nvSpPr>
        <p:spPr>
          <a:xfrm>
            <a:off x="918203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一日场景</a:t>
            </a:r>
            <a:endParaRPr/>
          </a:p>
        </p:txBody>
      </p:sp>
      <p:sp>
        <p:nvSpPr>
          <p:cNvPr id="13" name="el-1789644944992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项目一</a:t>
            </a:r>
            <a:endParaRPr/>
          </a:p>
        </p:txBody>
      </p:sp>
      <p:sp>
        <p:nvSpPr>
          <p:cNvPr id="14" name="el-1789644944992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5829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5828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5832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5833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5826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94582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44945831-11"/>
          <p:cNvSpPr txBox="1"/>
          <p:nvPr/>
        </p:nvSpPr>
        <p:spPr>
          <a:xfrm>
            <a:off x="1237940" y="457943"/>
            <a:ext cx="33299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9" name="el-1789644945825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AI学习：一场苏格拉底式对话</a:t>
            </a:r>
            <a:endParaRPr/>
          </a:p>
        </p:txBody>
      </p:sp>
      <p:sp>
        <p:nvSpPr>
          <p:cNvPr id="10" name="el-1789644945830-10"/>
          <p:cNvSpPr txBox="1"/>
          <p:nvPr/>
        </p:nvSpPr>
        <p:spPr>
          <a:xfrm>
            <a:off x="723719" y="1959243"/>
            <a:ext cx="11465233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真正的AI学习不是"要答案"，是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"被追问"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——两千年前苏格拉底的教学法，被大模型复活了。</a:t>
            </a:r>
            <a:endParaRPr/>
          </a:p>
        </p:txBody>
      </p:sp>
      <p:sp>
        <p:nvSpPr>
          <p:cNvPr id="11" name="el-1789644945831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44945836-18"/>
          <p:cNvSpPr txBox="1"/>
          <p:nvPr/>
        </p:nvSpPr>
        <p:spPr>
          <a:xfrm>
            <a:off x="685629" y="314109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旧模式</a:t>
            </a:r>
            <a:endParaRPr/>
          </a:p>
        </p:txBody>
      </p:sp>
      <p:sp>
        <p:nvSpPr>
          <p:cNvPr id="13" name="el-1789644945836-19"/>
          <p:cNvSpPr txBox="1"/>
          <p:nvPr/>
        </p:nvSpPr>
        <p:spPr>
          <a:xfrm>
            <a:off x="685629" y="3617221"/>
            <a:ext cx="3884621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BROADCAST</a:t>
            </a:r>
            <a:endParaRPr/>
          </a:p>
        </p:txBody>
      </p:sp>
      <p:sp>
        <p:nvSpPr>
          <p:cNvPr id="14" name="el-1789644945834-15"/>
          <p:cNvSpPr txBox="1"/>
          <p:nvPr/>
        </p:nvSpPr>
        <p:spPr>
          <a:xfrm>
            <a:off x="685629" y="3883854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老师讲、学生听，知识单向流动——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节奏由讲者决定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，疑问常常积压。</a:t>
            </a:r>
            <a:endParaRPr/>
          </a:p>
        </p:txBody>
      </p:sp>
      <p:sp>
        <p:nvSpPr>
          <p:cNvPr id="15" name="el-1789644945836-20"/>
          <p:cNvSpPr txBox="1"/>
          <p:nvPr/>
        </p:nvSpPr>
        <p:spPr>
          <a:xfrm>
            <a:off x="4567584" y="314109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搜索模式</a:t>
            </a:r>
            <a:endParaRPr/>
          </a:p>
        </p:txBody>
      </p:sp>
      <p:sp>
        <p:nvSpPr>
          <p:cNvPr id="16" name="el-1789644945836-21"/>
          <p:cNvSpPr txBox="1"/>
          <p:nvPr/>
        </p:nvSpPr>
        <p:spPr>
          <a:xfrm>
            <a:off x="4567584" y="3617221"/>
            <a:ext cx="346234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SEARCH</a:t>
            </a:r>
            <a:endParaRPr/>
          </a:p>
        </p:txBody>
      </p:sp>
      <p:sp>
        <p:nvSpPr>
          <p:cNvPr id="17" name="el-1789644945835-16"/>
          <p:cNvSpPr txBox="1"/>
          <p:nvPr/>
        </p:nvSpPr>
        <p:spPr>
          <a:xfrm>
            <a:off x="4567584" y="3883854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搜索引擎给链接，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筛与读仍是自己的事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——答案在别处，理解靠自己。</a:t>
            </a:r>
            <a:endParaRPr/>
          </a:p>
        </p:txBody>
      </p:sp>
      <p:sp>
        <p:nvSpPr>
          <p:cNvPr id="18" name="el-1789644945837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对话模式</a:t>
            </a:r>
            <a:endParaRPr/>
          </a:p>
        </p:txBody>
      </p:sp>
      <p:sp>
        <p:nvSpPr>
          <p:cNvPr id="19" name="el-1789644945837-23"/>
          <p:cNvSpPr txBox="1"/>
          <p:nvPr/>
        </p:nvSpPr>
        <p:spPr>
          <a:xfrm>
            <a:off x="8173531" y="3617221"/>
            <a:ext cx="3559710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DIALOGUE</a:t>
            </a:r>
            <a:endParaRPr/>
          </a:p>
        </p:txBody>
      </p:sp>
      <p:sp>
        <p:nvSpPr>
          <p:cNvPr id="20" name="el-1789644945835-17"/>
          <p:cNvSpPr txBox="1"/>
          <p:nvPr/>
        </p:nvSpPr>
        <p:spPr>
          <a:xfrm>
            <a:off x="8173531" y="388385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AI陪你追问、举例、换讲法、出题——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节奏由学习者决定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，一对一的私教体验。</a:t>
            </a:r>
            <a:endParaRPr/>
          </a:p>
        </p:txBody>
      </p:sp>
      <p:sp>
        <p:nvSpPr>
          <p:cNvPr id="21" name="el-1789644945825-2"/>
          <p:cNvSpPr txBox="1"/>
          <p:nvPr/>
        </p:nvSpPr>
        <p:spPr>
          <a:xfrm>
            <a:off x="685629" y="5267609"/>
            <a:ext cx="11266782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关键区别：搜索是</a:t>
            </a:r>
            <a:r>
              <a:rPr b="1" sz="1340" spc="54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"找已有的答案"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，对话是</a:t>
            </a:r>
            <a:r>
              <a:rPr b="1" sz="1340" spc="54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"生成此刻需要的讲解"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——后者才是学习革命的内核。</a:t>
            </a:r>
            <a:endParaRPr/>
          </a:p>
        </p:txBody>
      </p:sp>
      <p:sp>
        <p:nvSpPr>
          <p:cNvPr id="22" name="el-1789644945826-5"/>
          <p:cNvSpPr txBox="1"/>
          <p:nvPr/>
        </p:nvSpPr>
        <p:spPr>
          <a:xfrm>
            <a:off x="685629" y="6228650"/>
            <a:ext cx="278150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23" name="el-1789644945826-6"/>
          <p:cNvSpPr txBox="1"/>
          <p:nvPr/>
        </p:nvSpPr>
        <p:spPr>
          <a:xfrm>
            <a:off x="4997441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4" name="el-178964494582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585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5852-6"/>
          <p:cNvCxnSpPr/>
          <p:nvPr/>
        </p:nvCxnSpPr>
        <p:spPr>
          <a:xfrm>
            <a:off x="4013784" y="2175734"/>
            <a:ext cx="914" cy="311151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5857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5857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584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5854-8"/>
          <p:cNvSpPr txBox="1"/>
          <p:nvPr/>
        </p:nvSpPr>
        <p:spPr>
          <a:xfrm>
            <a:off x="1237940" y="457943"/>
            <a:ext cx="33299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8" name="el-178964494585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学习现状：三组校园数据</a:t>
            </a:r>
            <a:endParaRPr/>
          </a:p>
        </p:txBody>
      </p:sp>
      <p:sp>
        <p:nvSpPr>
          <p:cNvPr id="9" name="el-1789644945854-9"/>
          <p:cNvSpPr txBox="1"/>
          <p:nvPr/>
        </p:nvSpPr>
        <p:spPr>
          <a:xfrm>
            <a:off x="685629" y="2527029"/>
            <a:ext cx="3045333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大学生已用AI辅助学习</a:t>
            </a:r>
            <a:endParaRPr/>
          </a:p>
        </p:txBody>
      </p:sp>
      <p:sp>
        <p:nvSpPr>
          <p:cNvPr id="10" name="el-1789644945855-10"/>
          <p:cNvSpPr txBox="1"/>
          <p:nvPr/>
        </p:nvSpPr>
        <p:spPr>
          <a:xfrm>
            <a:off x="685629" y="2898412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86%</a:t>
            </a:r>
            <a:endParaRPr/>
          </a:p>
        </p:txBody>
      </p:sp>
      <p:sp>
        <p:nvSpPr>
          <p:cNvPr id="11" name="el-1789644945855-11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多项高校调研的共同区间——AI学习不是"要不要"的问题，是"怎么用好"的问题。</a:t>
            </a:r>
            <a:endParaRPr/>
          </a:p>
        </p:txBody>
      </p:sp>
      <p:sp>
        <p:nvSpPr>
          <p:cNvPr id="12" name="el-1789644945858-14"/>
          <p:cNvSpPr txBox="1"/>
          <p:nvPr/>
        </p:nvSpPr>
        <p:spPr>
          <a:xfrm>
            <a:off x="4627993" y="2366186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首位用途</a:t>
            </a:r>
            <a:endParaRPr/>
          </a:p>
        </p:txBody>
      </p:sp>
      <p:sp>
        <p:nvSpPr>
          <p:cNvPr id="13" name="el-1789644945863-20"/>
          <p:cNvSpPr txBox="1"/>
          <p:nvPr/>
        </p:nvSpPr>
        <p:spPr>
          <a:xfrm>
            <a:off x="6075431" y="2328096"/>
            <a:ext cx="556055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查资料与写作辅助</a:t>
            </a:r>
            <a:endParaRPr/>
          </a:p>
        </p:txBody>
      </p:sp>
      <p:sp>
        <p:nvSpPr>
          <p:cNvPr id="14" name="el-1789644945862-17"/>
          <p:cNvSpPr txBox="1"/>
          <p:nvPr/>
        </p:nvSpPr>
        <p:spPr>
          <a:xfrm>
            <a:off x="6075431" y="2680433"/>
            <a:ext cx="588794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但多数停留在"要答案"层——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把AI当高级搜索用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，浪费了八成能力。</a:t>
            </a:r>
            <a:endParaRPr/>
          </a:p>
        </p:txBody>
      </p:sp>
      <p:sp>
        <p:nvSpPr>
          <p:cNvPr id="15" name="el-1789644945858-15"/>
          <p:cNvSpPr txBox="1"/>
          <p:nvPr/>
        </p:nvSpPr>
        <p:spPr>
          <a:xfrm>
            <a:off x="4627993" y="3313092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两极分化</a:t>
            </a:r>
            <a:endParaRPr/>
          </a:p>
        </p:txBody>
      </p:sp>
      <p:sp>
        <p:nvSpPr>
          <p:cNvPr id="16" name="el-1789644945864-21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用法决定效果</a:t>
            </a:r>
            <a:endParaRPr/>
          </a:p>
        </p:txBody>
      </p:sp>
      <p:sp>
        <p:nvSpPr>
          <p:cNvPr id="17" name="el-1789644945862-18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调研同时发现：用AI"深度追问"的学生成绩提升，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只抄答案的反而下降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44945859-16"/>
          <p:cNvSpPr txBox="1"/>
          <p:nvPr/>
        </p:nvSpPr>
        <p:spPr>
          <a:xfrm>
            <a:off x="4627993" y="4540319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教师态度</a:t>
            </a:r>
            <a:endParaRPr/>
          </a:p>
        </p:txBody>
      </p:sp>
      <p:sp>
        <p:nvSpPr>
          <p:cNvPr id="19" name="el-1789644945864-22"/>
          <p:cNvSpPr txBox="1"/>
          <p:nvPr/>
        </p:nvSpPr>
        <p:spPr>
          <a:xfrm>
            <a:off x="6075431" y="4502229"/>
            <a:ext cx="553347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从禁止到教用法</a:t>
            </a:r>
            <a:endParaRPr/>
          </a:p>
        </p:txBody>
      </p:sp>
      <p:sp>
        <p:nvSpPr>
          <p:cNvPr id="20" name="el-1789644945863-19"/>
          <p:cNvSpPr txBox="1"/>
          <p:nvPr/>
        </p:nvSpPr>
        <p:spPr>
          <a:xfrm>
            <a:off x="6075431" y="4854566"/>
            <a:ext cx="609245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越来越多课堂从"禁用AI"转向"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教你用AI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"——本课程就是这个立场。</a:t>
            </a:r>
            <a:endParaRPr/>
          </a:p>
        </p:txBody>
      </p:sp>
      <p:sp>
        <p:nvSpPr>
          <p:cNvPr id="21" name="el-1789644945850-3"/>
          <p:cNvSpPr txBox="1"/>
          <p:nvPr/>
        </p:nvSpPr>
        <p:spPr>
          <a:xfrm>
            <a:off x="685629" y="6228650"/>
            <a:ext cx="278150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22" name="el-1789644945851-4"/>
          <p:cNvSpPr txBox="1"/>
          <p:nvPr/>
        </p:nvSpPr>
        <p:spPr>
          <a:xfrm>
            <a:off x="4997441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3" name="el-178964494585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587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5880-10"/>
          <p:cNvCxnSpPr/>
          <p:nvPr/>
        </p:nvCxnSpPr>
        <p:spPr>
          <a:xfrm>
            <a:off x="6099237" y="2485517"/>
            <a:ext cx="914" cy="174918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5876-4"/>
          <p:cNvCxnSpPr/>
          <p:nvPr/>
        </p:nvCxnSpPr>
        <p:spPr>
          <a:xfrm>
            <a:off x="685629" y="452514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587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945879-9"/>
          <p:cNvSpPr txBox="1"/>
          <p:nvPr/>
        </p:nvSpPr>
        <p:spPr>
          <a:xfrm>
            <a:off x="1237940" y="457943"/>
            <a:ext cx="33299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7" name="el-1789644945875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搜索 vs 对话：一次学习实验</a:t>
            </a:r>
            <a:endParaRPr/>
          </a:p>
        </p:txBody>
      </p:sp>
      <p:sp>
        <p:nvSpPr>
          <p:cNvPr id="8" name="el-1789644945882-13"/>
          <p:cNvSpPr txBox="1"/>
          <p:nvPr/>
        </p:nvSpPr>
        <p:spPr>
          <a:xfrm>
            <a:off x="685629" y="2485517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用搜索</a:t>
            </a:r>
            <a:endParaRPr/>
          </a:p>
        </p:txBody>
      </p:sp>
      <p:sp>
        <p:nvSpPr>
          <p:cNvPr id="9" name="el-1789644945882-14"/>
          <p:cNvSpPr txBox="1"/>
          <p:nvPr/>
        </p:nvSpPr>
        <p:spPr>
          <a:xfrm>
            <a:off x="685629" y="2923557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"旅游承载力"是什么</a:t>
            </a:r>
            <a:endParaRPr/>
          </a:p>
        </p:txBody>
      </p:sp>
      <p:sp>
        <p:nvSpPr>
          <p:cNvPr id="10" name="el-1789644945881-11"/>
          <p:cNvSpPr txBox="1"/>
          <p:nvPr/>
        </p:nvSpPr>
        <p:spPr>
          <a:xfrm>
            <a:off x="685629" y="3377221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得到十几篇链接——读到第三篇才找到定义，还夹着术语；想追问"举个小景区的例子"，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只能再搜一轮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44945882-15"/>
          <p:cNvSpPr txBox="1"/>
          <p:nvPr/>
        </p:nvSpPr>
        <p:spPr>
          <a:xfrm>
            <a:off x="6522994" y="2485517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用对话</a:t>
            </a:r>
            <a:endParaRPr/>
          </a:p>
        </p:txBody>
      </p:sp>
      <p:sp>
        <p:nvSpPr>
          <p:cNvPr id="12" name="el-1789644945882-16"/>
          <p:cNvSpPr txBox="1"/>
          <p:nvPr/>
        </p:nvSpPr>
        <p:spPr>
          <a:xfrm>
            <a:off x="6522994" y="2923557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同一个问题</a:t>
            </a:r>
            <a:endParaRPr/>
          </a:p>
        </p:txBody>
      </p:sp>
      <p:sp>
        <p:nvSpPr>
          <p:cNvPr id="13" name="el-1789644945881-12"/>
          <p:cNvSpPr txBox="1"/>
          <p:nvPr/>
        </p:nvSpPr>
        <p:spPr>
          <a:xfrm>
            <a:off x="6522994" y="3377221"/>
            <a:ext cx="4980330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AI先给通俗定义，你说"再举个小景区的例子"，它讲九寨沟限流；你问"那坏处呢"，它聊体验下降——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追问即深挖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，越问越懂。</a:t>
            </a:r>
            <a:endParaRPr/>
          </a:p>
        </p:txBody>
      </p:sp>
      <p:sp>
        <p:nvSpPr>
          <p:cNvPr id="14" name="el-1789644945875-2"/>
          <p:cNvSpPr txBox="1"/>
          <p:nvPr/>
        </p:nvSpPr>
        <p:spPr>
          <a:xfrm>
            <a:off x="685629" y="4701311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学习效率的分水岭不在"找到答案"，在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"答案能跟着你的疑问走多远"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——这正是对话式学习的价值。</a:t>
            </a:r>
            <a:endParaRPr/>
          </a:p>
        </p:txBody>
      </p:sp>
      <p:sp>
        <p:nvSpPr>
          <p:cNvPr id="15" name="el-1789644945876-5"/>
          <p:cNvSpPr txBox="1"/>
          <p:nvPr/>
        </p:nvSpPr>
        <p:spPr>
          <a:xfrm>
            <a:off x="685629" y="6228650"/>
            <a:ext cx="278150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16" name="el-1789644945876-6"/>
          <p:cNvSpPr txBox="1"/>
          <p:nvPr/>
        </p:nvSpPr>
        <p:spPr>
          <a:xfrm>
            <a:off x="4997441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17" name="el-178964494587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03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6036-11"/>
          <p:cNvCxnSpPr/>
          <p:nvPr/>
        </p:nvCxnSpPr>
        <p:spPr>
          <a:xfrm>
            <a:off x="4296189" y="1946299"/>
            <a:ext cx="914" cy="27895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6037-12"/>
          <p:cNvCxnSpPr/>
          <p:nvPr/>
        </p:nvCxnSpPr>
        <p:spPr>
          <a:xfrm>
            <a:off x="7902137" y="1946299"/>
            <a:ext cx="914" cy="27895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6034-6"/>
          <p:cNvCxnSpPr/>
          <p:nvPr/>
        </p:nvCxnSpPr>
        <p:spPr>
          <a:xfrm>
            <a:off x="685629" y="50262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603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6035-9"/>
          <p:cNvSpPr txBox="1"/>
          <p:nvPr/>
        </p:nvSpPr>
        <p:spPr>
          <a:xfrm>
            <a:off x="1237940" y="457943"/>
            <a:ext cx="33299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8" name="el-178964494603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三种转变：学习者的新角色</a:t>
            </a:r>
            <a:endParaRPr/>
          </a:p>
        </p:txBody>
      </p:sp>
      <p:sp>
        <p:nvSpPr>
          <p:cNvPr id="9" name="el-1789644946039-16"/>
          <p:cNvSpPr txBox="1"/>
          <p:nvPr/>
        </p:nvSpPr>
        <p:spPr>
          <a:xfrm>
            <a:off x="685629" y="2022479"/>
            <a:ext cx="3856054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44946039-17"/>
          <p:cNvSpPr txBox="1"/>
          <p:nvPr/>
        </p:nvSpPr>
        <p:spPr>
          <a:xfrm>
            <a:off x="685629" y="2536701"/>
            <a:ext cx="3540093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从找答案</a:t>
            </a:r>
            <a:endParaRPr/>
          </a:p>
        </p:txBody>
      </p:sp>
      <p:sp>
        <p:nvSpPr>
          <p:cNvPr id="11" name="el-1789644946039-18"/>
          <p:cNvSpPr txBox="1"/>
          <p:nvPr/>
        </p:nvSpPr>
        <p:spPr>
          <a:xfrm>
            <a:off x="685629" y="3041400"/>
            <a:ext cx="3816820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ASK LESS</a:t>
            </a:r>
            <a:endParaRPr/>
          </a:p>
        </p:txBody>
      </p:sp>
      <p:sp>
        <p:nvSpPr>
          <p:cNvPr id="12" name="el-1789644946040-19"/>
          <p:cNvSpPr txBox="1"/>
          <p:nvPr/>
        </p:nvSpPr>
        <p:spPr>
          <a:xfrm>
            <a:off x="685629" y="3384214"/>
            <a:ext cx="3466769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到会提问</a:t>
            </a:r>
            <a:endParaRPr/>
          </a:p>
        </p:txBody>
      </p:sp>
      <p:sp>
        <p:nvSpPr>
          <p:cNvPr id="13" name="el-1789644946038-13"/>
          <p:cNvSpPr txBox="1"/>
          <p:nvPr/>
        </p:nvSpPr>
        <p:spPr>
          <a:xfrm>
            <a:off x="685629" y="3802168"/>
            <a:ext cx="3320121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答案泛滥的时代，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问题质量决定学习质量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——会问的人，AI就是名师。</a:t>
            </a:r>
            <a:endParaRPr/>
          </a:p>
        </p:txBody>
      </p:sp>
      <p:sp>
        <p:nvSpPr>
          <p:cNvPr id="14" name="el-1789644946040-20"/>
          <p:cNvSpPr txBox="1"/>
          <p:nvPr/>
        </p:nvSpPr>
        <p:spPr>
          <a:xfrm>
            <a:off x="4586629" y="2022479"/>
            <a:ext cx="3846680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44946040-21"/>
          <p:cNvSpPr txBox="1"/>
          <p:nvPr/>
        </p:nvSpPr>
        <p:spPr>
          <a:xfrm>
            <a:off x="4586629" y="2536701"/>
            <a:ext cx="3530719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从怕犯错</a:t>
            </a:r>
            <a:endParaRPr/>
          </a:p>
        </p:txBody>
      </p:sp>
      <p:sp>
        <p:nvSpPr>
          <p:cNvPr id="16" name="el-1789644946040-22"/>
          <p:cNvSpPr txBox="1"/>
          <p:nvPr/>
        </p:nvSpPr>
        <p:spPr>
          <a:xfrm>
            <a:off x="4586629" y="3041400"/>
            <a:ext cx="395371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SAFE ASKING</a:t>
            </a:r>
            <a:endParaRPr/>
          </a:p>
        </p:txBody>
      </p:sp>
      <p:sp>
        <p:nvSpPr>
          <p:cNvPr id="17" name="el-1789644946040-23"/>
          <p:cNvSpPr txBox="1"/>
          <p:nvPr/>
        </p:nvSpPr>
        <p:spPr>
          <a:xfrm>
            <a:off x="4586629" y="3384214"/>
            <a:ext cx="3457395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到敢暴露</a:t>
            </a:r>
            <a:endParaRPr/>
          </a:p>
        </p:txBody>
      </p:sp>
      <p:sp>
        <p:nvSpPr>
          <p:cNvPr id="18" name="el-1789644946039-14"/>
          <p:cNvSpPr txBox="1"/>
          <p:nvPr/>
        </p:nvSpPr>
        <p:spPr>
          <a:xfrm>
            <a:off x="4586629" y="3802168"/>
            <a:ext cx="3310747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"这么简单都不懂"的羞耻感在AI面前归零——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再笨的问题它都不嘲笑你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，补基础最快。</a:t>
            </a:r>
            <a:endParaRPr/>
          </a:p>
        </p:txBody>
      </p:sp>
      <p:sp>
        <p:nvSpPr>
          <p:cNvPr id="19" name="el-1789644946041-24"/>
          <p:cNvSpPr txBox="1"/>
          <p:nvPr/>
        </p:nvSpPr>
        <p:spPr>
          <a:xfrm>
            <a:off x="8192577" y="2022479"/>
            <a:ext cx="3846531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0" name="el-1789644946041-25"/>
          <p:cNvSpPr txBox="1"/>
          <p:nvPr/>
        </p:nvSpPr>
        <p:spPr>
          <a:xfrm>
            <a:off x="8192577" y="2536701"/>
            <a:ext cx="3530570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从被动接收</a:t>
            </a:r>
            <a:endParaRPr/>
          </a:p>
        </p:txBody>
      </p:sp>
      <p:sp>
        <p:nvSpPr>
          <p:cNvPr id="21" name="el-1789644946041-26"/>
          <p:cNvSpPr txBox="1"/>
          <p:nvPr/>
        </p:nvSpPr>
        <p:spPr>
          <a:xfrm>
            <a:off x="8192577" y="3041400"/>
            <a:ext cx="395356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ACTIVE PUSH</a:t>
            </a:r>
            <a:endParaRPr/>
          </a:p>
        </p:txBody>
      </p:sp>
      <p:sp>
        <p:nvSpPr>
          <p:cNvPr id="22" name="el-1789644946041-27"/>
          <p:cNvSpPr txBox="1"/>
          <p:nvPr/>
        </p:nvSpPr>
        <p:spPr>
          <a:xfrm>
            <a:off x="8192577" y="3384214"/>
            <a:ext cx="3457246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到主动出击</a:t>
            </a:r>
            <a:endParaRPr/>
          </a:p>
        </p:txBody>
      </p:sp>
      <p:sp>
        <p:nvSpPr>
          <p:cNvPr id="23" name="el-1789644946039-15"/>
          <p:cNvSpPr txBox="1"/>
          <p:nvPr/>
        </p:nvSpPr>
        <p:spPr>
          <a:xfrm>
            <a:off x="8192577" y="3802168"/>
            <a:ext cx="331059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不用等老师喂：自己搭学习路径，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让AI按你的节奏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出题、改作业、做复盘。</a:t>
            </a:r>
            <a:endParaRPr/>
          </a:p>
        </p:txBody>
      </p:sp>
      <p:sp>
        <p:nvSpPr>
          <p:cNvPr id="24" name="el-1789644946035-10"/>
          <p:cNvSpPr txBox="1"/>
          <p:nvPr/>
        </p:nvSpPr>
        <p:spPr>
          <a:xfrm>
            <a:off x="685629" y="5231007"/>
            <a:ext cx="7961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一句话</a:t>
            </a:r>
            <a:endParaRPr/>
          </a:p>
        </p:txBody>
      </p:sp>
      <p:sp>
        <p:nvSpPr>
          <p:cNvPr id="25" name="el-1789644946035-8"/>
          <p:cNvSpPr txBox="1"/>
          <p:nvPr/>
        </p:nvSpPr>
        <p:spPr>
          <a:xfrm>
            <a:off x="1538944" y="5221484"/>
            <a:ext cx="9499110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AI时代的学习者，从"课堂里的听众"变成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"带着AI的自学者"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——本课程后面三个模块，都在练这个身份。</a:t>
            </a:r>
            <a:endParaRPr/>
          </a:p>
        </p:txBody>
      </p:sp>
      <p:sp>
        <p:nvSpPr>
          <p:cNvPr id="26" name="el-1789644946032-3"/>
          <p:cNvSpPr txBox="1"/>
          <p:nvPr/>
        </p:nvSpPr>
        <p:spPr>
          <a:xfrm>
            <a:off x="685629" y="6228650"/>
            <a:ext cx="278150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27" name="el-1789644946032-4"/>
          <p:cNvSpPr txBox="1"/>
          <p:nvPr/>
        </p:nvSpPr>
        <p:spPr>
          <a:xfrm>
            <a:off x="4997441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8" name="el-178964494603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05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6057-10"/>
          <p:cNvCxnSpPr/>
          <p:nvPr/>
        </p:nvCxnSpPr>
        <p:spPr>
          <a:xfrm>
            <a:off x="3839698" y="2467959"/>
            <a:ext cx="914" cy="171779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6057-11"/>
          <p:cNvCxnSpPr/>
          <p:nvPr/>
        </p:nvCxnSpPr>
        <p:spPr>
          <a:xfrm>
            <a:off x="7810779" y="2467959"/>
            <a:ext cx="914" cy="171779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6054-4"/>
          <p:cNvCxnSpPr/>
          <p:nvPr/>
        </p:nvCxnSpPr>
        <p:spPr>
          <a:xfrm>
            <a:off x="685629" y="451428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605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6056-9"/>
          <p:cNvSpPr txBox="1"/>
          <p:nvPr/>
        </p:nvSpPr>
        <p:spPr>
          <a:xfrm>
            <a:off x="1237940" y="457943"/>
            <a:ext cx="33299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8" name="el-1789644946054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一日学习：AI触点地图</a:t>
            </a:r>
            <a:endParaRPr/>
          </a:p>
        </p:txBody>
      </p:sp>
      <p:sp>
        <p:nvSpPr>
          <p:cNvPr id="9" name="el-1789644946058-12"/>
          <p:cNvSpPr txBox="1"/>
          <p:nvPr/>
        </p:nvSpPr>
        <p:spPr>
          <a:xfrm>
            <a:off x="685629" y="2544140"/>
            <a:ext cx="34224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08:00 · 课前</a:t>
            </a:r>
            <a:endParaRPr/>
          </a:p>
        </p:txBody>
      </p:sp>
      <p:sp>
        <p:nvSpPr>
          <p:cNvPr id="10" name="el-1789644946058-13"/>
          <p:cNvSpPr txBox="1"/>
          <p:nvPr/>
        </p:nvSpPr>
        <p:spPr>
          <a:xfrm>
            <a:off x="685629" y="2886955"/>
            <a:ext cx="3103600" cy="3941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预习</a:t>
            </a:r>
            <a:endParaRPr/>
          </a:p>
        </p:txBody>
      </p:sp>
      <p:sp>
        <p:nvSpPr>
          <p:cNvPr id="11" name="el-1789644946058-14"/>
          <p:cNvSpPr txBox="1"/>
          <p:nvPr/>
        </p:nvSpPr>
        <p:spPr>
          <a:xfrm>
            <a:off x="4130138" y="2544140"/>
            <a:ext cx="423466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14:00 · 课堂</a:t>
            </a:r>
            <a:endParaRPr/>
          </a:p>
        </p:txBody>
      </p:sp>
      <p:sp>
        <p:nvSpPr>
          <p:cNvPr id="12" name="el-1789644946059-15"/>
          <p:cNvSpPr txBox="1"/>
          <p:nvPr/>
        </p:nvSpPr>
        <p:spPr>
          <a:xfrm>
            <a:off x="4130138" y="2886955"/>
            <a:ext cx="3915850" cy="3941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听讲</a:t>
            </a:r>
            <a:endParaRPr/>
          </a:p>
        </p:txBody>
      </p:sp>
      <p:sp>
        <p:nvSpPr>
          <p:cNvPr id="13" name="el-1789644946059-16"/>
          <p:cNvSpPr txBox="1"/>
          <p:nvPr/>
        </p:nvSpPr>
        <p:spPr>
          <a:xfrm>
            <a:off x="8101219" y="2544140"/>
            <a:ext cx="396089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21:00 · 课后</a:t>
            </a:r>
            <a:endParaRPr/>
          </a:p>
        </p:txBody>
      </p:sp>
      <p:sp>
        <p:nvSpPr>
          <p:cNvPr id="14" name="el-1789644946059-17"/>
          <p:cNvSpPr txBox="1"/>
          <p:nvPr/>
        </p:nvSpPr>
        <p:spPr>
          <a:xfrm>
            <a:off x="8101219" y="2886955"/>
            <a:ext cx="3642074" cy="3941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复盘</a:t>
            </a:r>
            <a:endParaRPr/>
          </a:p>
        </p:txBody>
      </p:sp>
      <p:sp>
        <p:nvSpPr>
          <p:cNvPr id="15" name="el-1789644946053-2"/>
          <p:cNvSpPr txBox="1"/>
          <p:nvPr/>
        </p:nvSpPr>
        <p:spPr>
          <a:xfrm>
            <a:off x="685629" y="4709495"/>
            <a:ext cx="1146961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预习-听讲-复盘的闭环里，AI补上了过去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"没人陪我问"的空档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——学习从单人活动变成双人练习。</a:t>
            </a:r>
            <a:endParaRPr/>
          </a:p>
        </p:txBody>
      </p:sp>
      <p:sp>
        <p:nvSpPr>
          <p:cNvPr id="16" name="el-1789644946054-5"/>
          <p:cNvSpPr txBox="1"/>
          <p:nvPr/>
        </p:nvSpPr>
        <p:spPr>
          <a:xfrm>
            <a:off x="685629" y="6228650"/>
            <a:ext cx="278150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17" name="el-1789644946054-6"/>
          <p:cNvSpPr txBox="1"/>
          <p:nvPr/>
        </p:nvSpPr>
        <p:spPr>
          <a:xfrm>
            <a:off x="4997441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18" name="el-178964494605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  <p:sp>
        <p:nvSpPr>
          <p:cNvPr id="19" name="el-1789644946063-21"/>
          <p:cNvSpPr/>
          <p:nvPr/>
        </p:nvSpPr>
        <p:spPr>
          <a:xfrm>
            <a:off x="685629" y="357630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44946064-27"/>
          <p:cNvSpPr/>
          <p:nvPr/>
        </p:nvSpPr>
        <p:spPr>
          <a:xfrm>
            <a:off x="685629" y="394768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44946063-23"/>
          <p:cNvSpPr/>
          <p:nvPr/>
        </p:nvSpPr>
        <p:spPr>
          <a:xfrm>
            <a:off x="4130138" y="357630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44946064-28"/>
          <p:cNvSpPr/>
          <p:nvPr/>
        </p:nvSpPr>
        <p:spPr>
          <a:xfrm>
            <a:off x="4130138" y="394768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946064-25"/>
          <p:cNvSpPr/>
          <p:nvPr/>
        </p:nvSpPr>
        <p:spPr>
          <a:xfrm>
            <a:off x="8101219" y="357630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946065-29"/>
          <p:cNvSpPr/>
          <p:nvPr/>
        </p:nvSpPr>
        <p:spPr>
          <a:xfrm>
            <a:off x="8101219" y="394768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946061-18"/>
          <p:cNvSpPr txBox="1"/>
          <p:nvPr/>
        </p:nvSpPr>
        <p:spPr>
          <a:xfrm>
            <a:off x="857036" y="3452509"/>
            <a:ext cx="294742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让AI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预讲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本章框架</a:t>
            </a:r>
            <a:endParaRPr/>
          </a:p>
        </p:txBody>
      </p:sp>
      <p:sp>
        <p:nvSpPr>
          <p:cNvPr id="26" name="el-1789644946063-22"/>
          <p:cNvSpPr txBox="1"/>
          <p:nvPr/>
        </p:nvSpPr>
        <p:spPr>
          <a:xfrm>
            <a:off x="857036" y="3823891"/>
            <a:ext cx="282554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标出三个疑问点</a:t>
            </a:r>
            <a:endParaRPr/>
          </a:p>
        </p:txBody>
      </p:sp>
      <p:sp>
        <p:nvSpPr>
          <p:cNvPr id="27" name="el-1789644946062-19"/>
          <p:cNvSpPr txBox="1"/>
          <p:nvPr/>
        </p:nvSpPr>
        <p:spPr>
          <a:xfrm>
            <a:off x="4301545" y="3452509"/>
            <a:ext cx="363778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对照疑问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重点听</a:t>
            </a:r>
            <a:endParaRPr/>
          </a:p>
        </p:txBody>
      </p:sp>
      <p:sp>
        <p:nvSpPr>
          <p:cNvPr id="28" name="el-1789644946063-24"/>
          <p:cNvSpPr txBox="1"/>
          <p:nvPr/>
        </p:nvSpPr>
        <p:spPr>
          <a:xfrm>
            <a:off x="4301545" y="3823891"/>
            <a:ext cx="363778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随手记新问题</a:t>
            </a:r>
            <a:endParaRPr/>
          </a:p>
        </p:txBody>
      </p:sp>
      <p:sp>
        <p:nvSpPr>
          <p:cNvPr id="29" name="el-1789644946062-20"/>
          <p:cNvSpPr txBox="1"/>
          <p:nvPr/>
        </p:nvSpPr>
        <p:spPr>
          <a:xfrm>
            <a:off x="8272626" y="3452509"/>
            <a:ext cx="348590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让AI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考我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五道题</a:t>
            </a:r>
            <a:endParaRPr/>
          </a:p>
        </p:txBody>
      </p:sp>
      <p:sp>
        <p:nvSpPr>
          <p:cNvPr id="30" name="el-1789644946064-26"/>
          <p:cNvSpPr txBox="1"/>
          <p:nvPr/>
        </p:nvSpPr>
        <p:spPr>
          <a:xfrm>
            <a:off x="8272626" y="3823891"/>
            <a:ext cx="336401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错题追问到懂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07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6078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6078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6075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607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6076-9"/>
          <p:cNvSpPr txBox="1"/>
          <p:nvPr/>
        </p:nvSpPr>
        <p:spPr>
          <a:xfrm>
            <a:off x="1237940" y="457943"/>
            <a:ext cx="33299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8" name="el-178964494607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学习方式的三个段位</a:t>
            </a:r>
            <a:endParaRPr/>
          </a:p>
        </p:txBody>
      </p:sp>
      <p:sp>
        <p:nvSpPr>
          <p:cNvPr id="9" name="el-1789644946079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浅层 · 被动段</a:t>
            </a:r>
            <a:endParaRPr/>
          </a:p>
        </p:txBody>
      </p:sp>
      <p:sp>
        <p:nvSpPr>
          <p:cNvPr id="10" name="el-1789644946079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要答案</a:t>
            </a:r>
            <a:endParaRPr/>
          </a:p>
        </p:txBody>
      </p:sp>
      <p:sp>
        <p:nvSpPr>
          <p:cNvPr id="11" name="el-1789644946079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负学习</a:t>
            </a:r>
            <a:endParaRPr/>
          </a:p>
        </p:txBody>
      </p:sp>
      <p:sp>
        <p:nvSpPr>
          <p:cNvPr id="12" name="el-1789644946079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中层 · 工具段</a:t>
            </a:r>
            <a:endParaRPr/>
          </a:p>
        </p:txBody>
      </p:sp>
      <p:sp>
        <p:nvSpPr>
          <p:cNvPr id="13" name="el-1789644946079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省时间</a:t>
            </a:r>
            <a:endParaRPr/>
          </a:p>
        </p:txBody>
      </p:sp>
      <p:sp>
        <p:nvSpPr>
          <p:cNvPr id="14" name="el-1789644946080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效率学习</a:t>
            </a:r>
            <a:endParaRPr/>
          </a:p>
        </p:txBody>
      </p:sp>
      <p:sp>
        <p:nvSpPr>
          <p:cNvPr id="15" name="el-1789644946080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深层 · 对话段</a:t>
            </a:r>
            <a:endParaRPr/>
          </a:p>
        </p:txBody>
      </p:sp>
      <p:sp>
        <p:nvSpPr>
          <p:cNvPr id="16" name="el-1789644946080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长脑子</a:t>
            </a:r>
            <a:endParaRPr/>
          </a:p>
        </p:txBody>
      </p:sp>
      <p:sp>
        <p:nvSpPr>
          <p:cNvPr id="17" name="el-1789644946080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深度学习</a:t>
            </a:r>
            <a:endParaRPr/>
          </a:p>
        </p:txBody>
      </p:sp>
      <p:sp>
        <p:nvSpPr>
          <p:cNvPr id="18" name="el-1789644946077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本讲目标</a:t>
            </a:r>
            <a:endParaRPr/>
          </a:p>
        </p:txBody>
      </p:sp>
      <p:sp>
        <p:nvSpPr>
          <p:cNvPr id="19" name="el-1789644946076-8"/>
          <p:cNvSpPr txBox="1"/>
          <p:nvPr/>
        </p:nvSpPr>
        <p:spPr>
          <a:xfrm>
            <a:off x="1753799" y="4959910"/>
            <a:ext cx="711819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带你从浅层段走到深层段——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段位不看用了多久AI，看你怎么用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20" name="el-1789644946073-3"/>
          <p:cNvSpPr txBox="1"/>
          <p:nvPr/>
        </p:nvSpPr>
        <p:spPr>
          <a:xfrm>
            <a:off x="685629" y="6228650"/>
            <a:ext cx="278150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21" name="el-1789644946073-4"/>
          <p:cNvSpPr txBox="1"/>
          <p:nvPr/>
        </p:nvSpPr>
        <p:spPr>
          <a:xfrm>
            <a:off x="5000714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2" name="el-1789644946074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  <p:sp>
        <p:nvSpPr>
          <p:cNvPr id="23" name="el-1789644946084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946085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946085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44946085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44946085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44946085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44946086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44946086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44946086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44946083-22"/>
          <p:cNvSpPr txBox="1"/>
          <p:nvPr/>
        </p:nvSpPr>
        <p:spPr>
          <a:xfrm>
            <a:off x="857036" y="3369632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"帮我总结成背诵版"</a:t>
            </a:r>
            <a:endParaRPr/>
          </a:p>
        </p:txBody>
      </p:sp>
      <p:sp>
        <p:nvSpPr>
          <p:cNvPr id="33" name="el-1789644946083-23"/>
          <p:cNvSpPr txBox="1"/>
          <p:nvPr/>
        </p:nvSpPr>
        <p:spPr>
          <a:xfrm>
            <a:off x="857036" y="3731492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"这篇读后感帮我写了"</a:t>
            </a:r>
            <a:endParaRPr/>
          </a:p>
        </p:txBody>
      </p:sp>
      <p:sp>
        <p:nvSpPr>
          <p:cNvPr id="34" name="el-1789644946083-24"/>
          <p:cNvSpPr txBox="1"/>
          <p:nvPr/>
        </p:nvSpPr>
        <p:spPr>
          <a:xfrm>
            <a:off x="857036" y="4093351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AI越用，脑子越空</a:t>
            </a:r>
            <a:endParaRPr/>
          </a:p>
        </p:txBody>
      </p:sp>
      <p:sp>
        <p:nvSpPr>
          <p:cNvPr id="35" name="el-1789644946083-25"/>
          <p:cNvSpPr txBox="1"/>
          <p:nvPr/>
        </p:nvSpPr>
        <p:spPr>
          <a:xfrm>
            <a:off x="4626802" y="3369632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资料让AI先筛一遍</a:t>
            </a:r>
            <a:endParaRPr/>
          </a:p>
        </p:txBody>
      </p:sp>
      <p:sp>
        <p:nvSpPr>
          <p:cNvPr id="36" name="el-1789644946083-26"/>
          <p:cNvSpPr txBox="1"/>
          <p:nvPr/>
        </p:nvSpPr>
        <p:spPr>
          <a:xfrm>
            <a:off x="4626802" y="3731492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笔记让AI整理框架</a:t>
            </a:r>
            <a:endParaRPr/>
          </a:p>
        </p:txBody>
      </p:sp>
      <p:sp>
        <p:nvSpPr>
          <p:cNvPr id="37" name="el-1789644946083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省下时间投向理解</a:t>
            </a:r>
            <a:endParaRPr/>
          </a:p>
        </p:txBody>
      </p:sp>
      <p:sp>
        <p:nvSpPr>
          <p:cNvPr id="38" name="el-1789644946084-28"/>
          <p:cNvSpPr txBox="1"/>
          <p:nvPr/>
        </p:nvSpPr>
        <p:spPr>
          <a:xfrm>
            <a:off x="8082471" y="336963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让AI举例、出题、反驳我</a:t>
            </a:r>
            <a:endParaRPr/>
          </a:p>
        </p:txBody>
      </p:sp>
      <p:sp>
        <p:nvSpPr>
          <p:cNvPr id="39" name="el-1789644946084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错因追问到根上</a:t>
            </a:r>
            <a:endParaRPr/>
          </a:p>
        </p:txBody>
      </p:sp>
      <p:sp>
        <p:nvSpPr>
          <p:cNvPr id="40" name="el-1789644946084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每次对话留下新连接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946305-21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94623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623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6236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44946236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44946236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AI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学习法</a:t>
            </a:r>
            <a:endParaRPr/>
          </a:p>
        </p:txBody>
      </p:sp>
      <p:sp>
        <p:nvSpPr>
          <p:cNvPr id="8" name="el-178964494623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AI LEARNING METHOD</a:t>
            </a:r>
            <a:endParaRPr/>
          </a:p>
        </p:txBody>
      </p:sp>
      <p:sp>
        <p:nvSpPr>
          <p:cNvPr id="9" name="el-1789644946238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学习循环</a:t>
            </a:r>
            <a:endParaRPr/>
          </a:p>
        </p:txBody>
      </p:sp>
      <p:sp>
        <p:nvSpPr>
          <p:cNvPr id="10" name="el-1789644946239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提问三式</a:t>
            </a:r>
            <a:endParaRPr/>
          </a:p>
        </p:txBody>
      </p:sp>
      <p:sp>
        <p:nvSpPr>
          <p:cNvPr id="11" name="el-1789644946239-11"/>
          <p:cNvSpPr txBox="1"/>
          <p:nvPr/>
        </p:nvSpPr>
        <p:spPr>
          <a:xfrm>
            <a:off x="7123216" y="4575136"/>
            <a:ext cx="163045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好问题坏问题</a:t>
            </a:r>
            <a:endParaRPr/>
          </a:p>
        </p:txBody>
      </p:sp>
      <p:sp>
        <p:nvSpPr>
          <p:cNvPr id="12" name="el-1789644946240-12"/>
          <p:cNvSpPr txBox="1"/>
          <p:nvPr/>
        </p:nvSpPr>
        <p:spPr>
          <a:xfrm>
            <a:off x="896316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实战复盘</a:t>
            </a:r>
            <a:endParaRPr/>
          </a:p>
        </p:txBody>
      </p:sp>
      <p:sp>
        <p:nvSpPr>
          <p:cNvPr id="13" name="el-1789644946234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项目一</a:t>
            </a:r>
            <a:endParaRPr/>
          </a:p>
        </p:txBody>
      </p:sp>
      <p:sp>
        <p:nvSpPr>
          <p:cNvPr id="14" name="el-178964494623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259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6269-16"/>
          <p:cNvCxnSpPr/>
          <p:nvPr/>
        </p:nvCxnSpPr>
        <p:spPr>
          <a:xfrm>
            <a:off x="685629" y="2028134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6269-17"/>
          <p:cNvCxnSpPr/>
          <p:nvPr/>
        </p:nvCxnSpPr>
        <p:spPr>
          <a:xfrm>
            <a:off x="2884758" y="2028134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6269-18"/>
          <p:cNvCxnSpPr/>
          <p:nvPr/>
        </p:nvCxnSpPr>
        <p:spPr>
          <a:xfrm>
            <a:off x="4855494" y="2028134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6269-19"/>
          <p:cNvCxnSpPr/>
          <p:nvPr/>
        </p:nvCxnSpPr>
        <p:spPr>
          <a:xfrm>
            <a:off x="7287333" y="2028134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946270-20"/>
          <p:cNvCxnSpPr/>
          <p:nvPr/>
        </p:nvCxnSpPr>
        <p:spPr>
          <a:xfrm>
            <a:off x="9719172" y="2028134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946258-8"/>
          <p:cNvCxnSpPr/>
          <p:nvPr/>
        </p:nvCxnSpPr>
        <p:spPr>
          <a:xfrm>
            <a:off x="685629" y="4587337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946263-11"/>
          <p:cNvSpPr/>
          <p:nvPr/>
        </p:nvSpPr>
        <p:spPr>
          <a:xfrm>
            <a:off x="685629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44946264-12"/>
          <p:cNvSpPr/>
          <p:nvPr/>
        </p:nvSpPr>
        <p:spPr>
          <a:xfrm>
            <a:off x="3361484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44946265-13"/>
          <p:cNvSpPr/>
          <p:nvPr/>
        </p:nvSpPr>
        <p:spPr>
          <a:xfrm>
            <a:off x="6037340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44946265-14"/>
          <p:cNvSpPr/>
          <p:nvPr/>
        </p:nvSpPr>
        <p:spPr>
          <a:xfrm>
            <a:off x="8713196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44946266-15"/>
          <p:cNvSpPr/>
          <p:nvPr/>
        </p:nvSpPr>
        <p:spPr>
          <a:xfrm>
            <a:off x="11389052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44946256-4"/>
          <p:cNvCxnSpPr/>
          <p:nvPr/>
        </p:nvCxnSpPr>
        <p:spPr>
          <a:xfrm>
            <a:off x="685629" y="49730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4494625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44946260-10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17" name="el-178964494625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学习循环：五步一闭环</a:t>
            </a:r>
            <a:endParaRPr/>
          </a:p>
        </p:txBody>
      </p:sp>
      <p:sp>
        <p:nvSpPr>
          <p:cNvPr id="18" name="el-1789644946272-26"/>
          <p:cNvSpPr txBox="1"/>
          <p:nvPr/>
        </p:nvSpPr>
        <p:spPr>
          <a:xfrm>
            <a:off x="685629" y="2199541"/>
            <a:ext cx="2216080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1</a:t>
            </a:r>
            <a:endParaRPr/>
          </a:p>
        </p:txBody>
      </p:sp>
      <p:sp>
        <p:nvSpPr>
          <p:cNvPr id="19" name="el-1789644946272-27"/>
          <p:cNvSpPr txBox="1"/>
          <p:nvPr/>
        </p:nvSpPr>
        <p:spPr>
          <a:xfrm>
            <a:off x="685629" y="2485219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定目标</a:t>
            </a:r>
            <a:endParaRPr/>
          </a:p>
        </p:txBody>
      </p:sp>
      <p:sp>
        <p:nvSpPr>
          <p:cNvPr id="20" name="el-1789644946272-28"/>
          <p:cNvSpPr txBox="1"/>
          <p:nvPr/>
        </p:nvSpPr>
        <p:spPr>
          <a:xfrm>
            <a:off x="685629" y="2839342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我要搞懂什么</a:t>
            </a:r>
            <a:endParaRPr/>
          </a:p>
        </p:txBody>
      </p:sp>
      <p:sp>
        <p:nvSpPr>
          <p:cNvPr id="21" name="el-1789644946270-21"/>
          <p:cNvSpPr txBox="1"/>
          <p:nvPr/>
        </p:nvSpPr>
        <p:spPr>
          <a:xfrm>
            <a:off x="685629" y="3191678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一句话写下学习目标——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目标越具体，AI越对路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："搞懂承载力与限流的关系"。</a:t>
            </a:r>
            <a:endParaRPr/>
          </a:p>
        </p:txBody>
      </p:sp>
      <p:sp>
        <p:nvSpPr>
          <p:cNvPr id="22" name="el-1789644946273-29"/>
          <p:cNvSpPr txBox="1"/>
          <p:nvPr/>
        </p:nvSpPr>
        <p:spPr>
          <a:xfrm>
            <a:off x="2884758" y="2199541"/>
            <a:ext cx="221622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2</a:t>
            </a:r>
            <a:endParaRPr/>
          </a:p>
        </p:txBody>
      </p:sp>
      <p:sp>
        <p:nvSpPr>
          <p:cNvPr id="23" name="el-1789644946273-30"/>
          <p:cNvSpPr txBox="1"/>
          <p:nvPr/>
        </p:nvSpPr>
        <p:spPr>
          <a:xfrm>
            <a:off x="2884758" y="2485219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先自答</a:t>
            </a:r>
            <a:endParaRPr/>
          </a:p>
        </p:txBody>
      </p:sp>
      <p:sp>
        <p:nvSpPr>
          <p:cNvPr id="24" name="el-1789644946273-31"/>
          <p:cNvSpPr txBox="1"/>
          <p:nvPr/>
        </p:nvSpPr>
        <p:spPr>
          <a:xfrm>
            <a:off x="2884758" y="2839342"/>
            <a:ext cx="195911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别急着问AI</a:t>
            </a:r>
            <a:endParaRPr/>
          </a:p>
        </p:txBody>
      </p:sp>
      <p:sp>
        <p:nvSpPr>
          <p:cNvPr id="25" name="el-1789644946271-22"/>
          <p:cNvSpPr txBox="1"/>
          <p:nvPr/>
        </p:nvSpPr>
        <p:spPr>
          <a:xfrm>
            <a:off x="2884758" y="3191678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先凭现有理解答一遍——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暴露真实水平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，才知道该问什么。</a:t>
            </a:r>
            <a:endParaRPr/>
          </a:p>
        </p:txBody>
      </p:sp>
      <p:sp>
        <p:nvSpPr>
          <p:cNvPr id="26" name="el-1789644946273-32"/>
          <p:cNvSpPr txBox="1"/>
          <p:nvPr/>
        </p:nvSpPr>
        <p:spPr>
          <a:xfrm>
            <a:off x="4855494" y="2199541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3</a:t>
            </a:r>
            <a:endParaRPr/>
          </a:p>
        </p:txBody>
      </p:sp>
      <p:sp>
        <p:nvSpPr>
          <p:cNvPr id="27" name="el-1789644946273-33"/>
          <p:cNvSpPr txBox="1"/>
          <p:nvPr/>
        </p:nvSpPr>
        <p:spPr>
          <a:xfrm>
            <a:off x="4855494" y="2485219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带疑问</a:t>
            </a:r>
            <a:endParaRPr/>
          </a:p>
        </p:txBody>
      </p:sp>
      <p:sp>
        <p:nvSpPr>
          <p:cNvPr id="28" name="el-1789644946274-34"/>
          <p:cNvSpPr txBox="1"/>
          <p:nvPr/>
        </p:nvSpPr>
        <p:spPr>
          <a:xfrm>
            <a:off x="4855494" y="2839342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问出自己的卡点</a:t>
            </a:r>
            <a:endParaRPr/>
          </a:p>
        </p:txBody>
      </p:sp>
      <p:sp>
        <p:nvSpPr>
          <p:cNvPr id="29" name="el-1789644946271-23"/>
          <p:cNvSpPr txBox="1"/>
          <p:nvPr/>
        </p:nvSpPr>
        <p:spPr>
          <a:xfrm>
            <a:off x="4855494" y="3191678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把卡点抛给AI："我理解到X，但Y想不通"——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带着假设去问，效率翻倍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44946274-35"/>
          <p:cNvSpPr txBox="1"/>
          <p:nvPr/>
        </p:nvSpPr>
        <p:spPr>
          <a:xfrm>
            <a:off x="7287333" y="2199541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4</a:t>
            </a:r>
            <a:endParaRPr/>
          </a:p>
        </p:txBody>
      </p:sp>
      <p:sp>
        <p:nvSpPr>
          <p:cNvPr id="31" name="el-1789644946274-36"/>
          <p:cNvSpPr txBox="1"/>
          <p:nvPr/>
        </p:nvSpPr>
        <p:spPr>
          <a:xfrm>
            <a:off x="7287333" y="2485219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再验证</a:t>
            </a:r>
            <a:endParaRPr/>
          </a:p>
        </p:txBody>
      </p:sp>
      <p:sp>
        <p:nvSpPr>
          <p:cNvPr id="32" name="el-1789644946274-37"/>
          <p:cNvSpPr txBox="1"/>
          <p:nvPr/>
        </p:nvSpPr>
        <p:spPr>
          <a:xfrm>
            <a:off x="7287333" y="2839342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让它反过来考我</a:t>
            </a:r>
            <a:endParaRPr/>
          </a:p>
        </p:txBody>
      </p:sp>
      <p:sp>
        <p:nvSpPr>
          <p:cNvPr id="33" name="el-1789644946271-24"/>
          <p:cNvSpPr txBox="1"/>
          <p:nvPr/>
        </p:nvSpPr>
        <p:spPr>
          <a:xfrm>
            <a:off x="7287333" y="3191678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让AI出题、挑错、举反例——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能被考住的地方，就是没懂的地方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4" name="el-1789644946274-38"/>
          <p:cNvSpPr txBox="1"/>
          <p:nvPr/>
        </p:nvSpPr>
        <p:spPr>
          <a:xfrm>
            <a:off x="9719172" y="2199541"/>
            <a:ext cx="225803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5</a:t>
            </a:r>
            <a:endParaRPr/>
          </a:p>
        </p:txBody>
      </p:sp>
      <p:sp>
        <p:nvSpPr>
          <p:cNvPr id="35" name="el-1789644946275-39"/>
          <p:cNvSpPr txBox="1"/>
          <p:nvPr/>
        </p:nvSpPr>
        <p:spPr>
          <a:xfrm>
            <a:off x="9719172" y="2485219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输出</a:t>
            </a:r>
            <a:endParaRPr/>
          </a:p>
        </p:txBody>
      </p:sp>
      <p:sp>
        <p:nvSpPr>
          <p:cNvPr id="36" name="el-1789644946275-40"/>
          <p:cNvSpPr txBox="1"/>
          <p:nvPr/>
        </p:nvSpPr>
        <p:spPr>
          <a:xfrm>
            <a:off x="9719172" y="2839342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用自己的话讲一遍</a:t>
            </a:r>
            <a:endParaRPr/>
          </a:p>
        </p:txBody>
      </p:sp>
      <p:sp>
        <p:nvSpPr>
          <p:cNvPr id="37" name="el-1789644946272-25"/>
          <p:cNvSpPr txBox="1"/>
          <p:nvPr/>
        </p:nvSpPr>
        <p:spPr>
          <a:xfrm>
            <a:off x="9719172" y="3191678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写一段/讲给人听/做成笔记——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输出一次，胜过问十次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8" name="el-1789644946256-2"/>
          <p:cNvSpPr txBox="1"/>
          <p:nvPr/>
        </p:nvSpPr>
        <p:spPr>
          <a:xfrm>
            <a:off x="685629" y="5168217"/>
            <a:ext cx="1146961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五步循环的关键在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2和4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：先自答、再被考——这两步防的正是"AI依赖症"。</a:t>
            </a:r>
            <a:endParaRPr/>
          </a:p>
        </p:txBody>
      </p:sp>
      <p:sp>
        <p:nvSpPr>
          <p:cNvPr id="39" name="el-1789644946256-5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40" name="el-1789644946257-6"/>
          <p:cNvSpPr txBox="1"/>
          <p:nvPr/>
        </p:nvSpPr>
        <p:spPr>
          <a:xfrm>
            <a:off x="4903256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41" name="el-178964494625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29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946296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94628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6293-11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6" name="el-178964494628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笔记革命：从抄录到知识管理</a:t>
            </a:r>
            <a:endParaRPr/>
          </a:p>
        </p:txBody>
      </p:sp>
      <p:sp>
        <p:nvSpPr>
          <p:cNvPr id="7" name="el-1789644946294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旧笔记之痛</a:t>
            </a:r>
            <a:endParaRPr/>
          </a:p>
        </p:txBody>
      </p:sp>
      <p:sp>
        <p:nvSpPr>
          <p:cNvPr id="8" name="el-178964494629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抄了三本笔记，考前才发现：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抄录≠理解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——找的时候找不到，找回了也串不起，笔记成了"抄过的安慰剂"。</a:t>
            </a:r>
            <a:endParaRPr/>
          </a:p>
        </p:txBody>
      </p:sp>
      <p:sp>
        <p:nvSpPr>
          <p:cNvPr id="9" name="el-1789644946294-13"/>
          <p:cNvSpPr txBox="1"/>
          <p:nvPr/>
        </p:nvSpPr>
        <p:spPr>
          <a:xfrm>
            <a:off x="685629" y="3191678"/>
            <a:ext cx="639424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AI笔记三步</a:t>
            </a:r>
            <a:endParaRPr/>
          </a:p>
        </p:txBody>
      </p:sp>
      <p:sp>
        <p:nvSpPr>
          <p:cNvPr id="10" name="el-1789644946292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课堂速记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抓关键词不管格式 → 课后让AI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整理成结构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（框架+要点+疑问）→ 疑问次日带着问——笔记从"仓库"变"加工厂"。</a:t>
            </a:r>
            <a:endParaRPr/>
          </a:p>
        </p:txBody>
      </p:sp>
      <p:sp>
        <p:nvSpPr>
          <p:cNvPr id="11" name="el-1789644946294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错题本升级</a:t>
            </a:r>
            <a:endParaRPr/>
          </a:p>
        </p:txBody>
      </p:sp>
      <p:sp>
        <p:nvSpPr>
          <p:cNvPr id="12" name="el-1789644946293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错题发给AI：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归因分类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（概念不清/审题失误/方法不熟）→ 每周让它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按弱点重新组卷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——错题本第一次"活"了。</a:t>
            </a:r>
            <a:endParaRPr/>
          </a:p>
        </p:txBody>
      </p:sp>
      <p:sp>
        <p:nvSpPr>
          <p:cNvPr id="13" name="el-1789644946297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整理口令</a:t>
            </a:r>
            <a:endParaRPr/>
          </a:p>
        </p:txBody>
      </p:sp>
      <p:sp>
        <p:nvSpPr>
          <p:cNvPr id="14" name="el-1789644946297-17"/>
          <p:cNvSpPr txBox="1"/>
          <p:nvPr/>
        </p:nvSpPr>
        <p:spPr>
          <a:xfrm>
            <a:off x="7675231" y="2913737"/>
            <a:ext cx="308820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"这是我的课堂速记，帮我整理成：</a:t>
            </a:r>
            <a:endParaRPr/>
          </a:p>
        </p:txBody>
      </p:sp>
      <p:sp>
        <p:nvSpPr>
          <p:cNvPr id="15" name="el-1789644946297-18"/>
          <p:cNvSpPr txBox="1"/>
          <p:nvPr/>
        </p:nvSpPr>
        <p:spPr>
          <a:xfrm>
            <a:off x="7675231" y="3257444"/>
            <a:ext cx="211883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①知识框架 ②三个要点</a:t>
            </a:r>
            <a:endParaRPr/>
          </a:p>
        </p:txBody>
      </p:sp>
      <p:sp>
        <p:nvSpPr>
          <p:cNvPr id="16" name="el-1789644946298-19"/>
          <p:cNvSpPr txBox="1"/>
          <p:nvPr/>
        </p:nvSpPr>
        <p:spPr>
          <a:xfrm>
            <a:off x="7675231" y="3601151"/>
            <a:ext cx="182018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③我没想明白的疑问</a:t>
            </a:r>
            <a:endParaRPr/>
          </a:p>
        </p:txBody>
      </p:sp>
      <p:sp>
        <p:nvSpPr>
          <p:cNvPr id="17" name="el-1789644946298-20"/>
          <p:cNvSpPr txBox="1"/>
          <p:nvPr/>
        </p:nvSpPr>
        <p:spPr>
          <a:xfrm>
            <a:off x="7675231" y="3944858"/>
            <a:ext cx="271206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疑问单独列出，明天我要去问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</a:t>
            </a:r>
            <a:endParaRPr/>
          </a:p>
        </p:txBody>
      </p:sp>
      <p:sp>
        <p:nvSpPr>
          <p:cNvPr id="18" name="el-1789644946293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原则：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整理交给AI，消化必须自己来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——AI输出的结构，你要亲手改过一遍才真正是你的。</a:t>
            </a:r>
            <a:endParaRPr/>
          </a:p>
        </p:txBody>
      </p:sp>
      <p:sp>
        <p:nvSpPr>
          <p:cNvPr id="19" name="el-1789644946288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20" name="el-1789644946289-4"/>
          <p:cNvSpPr txBox="1"/>
          <p:nvPr/>
        </p:nvSpPr>
        <p:spPr>
          <a:xfrm>
            <a:off x="4903256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1" name="el-178964494628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46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6488-11"/>
          <p:cNvCxnSpPr/>
          <p:nvPr/>
        </p:nvCxnSpPr>
        <p:spPr>
          <a:xfrm>
            <a:off x="4145910" y="2017421"/>
            <a:ext cx="914" cy="259967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6488-12"/>
          <p:cNvCxnSpPr/>
          <p:nvPr/>
        </p:nvCxnSpPr>
        <p:spPr>
          <a:xfrm>
            <a:off x="7601579" y="2017421"/>
            <a:ext cx="914" cy="259967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6463-6"/>
          <p:cNvCxnSpPr/>
          <p:nvPr/>
        </p:nvCxnSpPr>
        <p:spPr>
          <a:xfrm>
            <a:off x="685629" y="490753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646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6465-9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8" name="el-178964494646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提问三式：三种问法三种效果</a:t>
            </a:r>
            <a:endParaRPr/>
          </a:p>
        </p:txBody>
      </p:sp>
      <p:sp>
        <p:nvSpPr>
          <p:cNvPr id="9" name="el-1789644946489-13"/>
          <p:cNvSpPr txBox="1"/>
          <p:nvPr/>
        </p:nvSpPr>
        <p:spPr>
          <a:xfrm>
            <a:off x="685629" y="2112647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第一式 · 开放问</a:t>
            </a:r>
            <a:endParaRPr/>
          </a:p>
        </p:txBody>
      </p:sp>
      <p:sp>
        <p:nvSpPr>
          <p:cNvPr id="10" name="el-1789644946489-14"/>
          <p:cNvSpPr txBox="1"/>
          <p:nvPr/>
        </p:nvSpPr>
        <p:spPr>
          <a:xfrm>
            <a:off x="685629" y="2426893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搭框架</a:t>
            </a:r>
            <a:endParaRPr/>
          </a:p>
        </p:txBody>
      </p:sp>
      <p:sp>
        <p:nvSpPr>
          <p:cNvPr id="11" name="el-1789644946490-15"/>
          <p:cNvSpPr txBox="1"/>
          <p:nvPr/>
        </p:nvSpPr>
        <p:spPr>
          <a:xfrm>
            <a:off x="685629" y="2836366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陌生领域起步</a:t>
            </a:r>
            <a:endParaRPr/>
          </a:p>
        </p:txBody>
      </p:sp>
      <p:sp>
        <p:nvSpPr>
          <p:cNvPr id="12" name="el-1789644946490-16"/>
          <p:cNvSpPr txBox="1"/>
          <p:nvPr/>
        </p:nvSpPr>
        <p:spPr>
          <a:xfrm>
            <a:off x="4455395" y="2112647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第二式 · 收敛问</a:t>
            </a:r>
            <a:endParaRPr/>
          </a:p>
        </p:txBody>
      </p:sp>
      <p:sp>
        <p:nvSpPr>
          <p:cNvPr id="13" name="el-1789644946490-17"/>
          <p:cNvSpPr txBox="1"/>
          <p:nvPr/>
        </p:nvSpPr>
        <p:spPr>
          <a:xfrm>
            <a:off x="4455395" y="2426893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钻细节</a:t>
            </a:r>
            <a:endParaRPr/>
          </a:p>
        </p:txBody>
      </p:sp>
      <p:sp>
        <p:nvSpPr>
          <p:cNvPr id="14" name="el-1789644946490-18"/>
          <p:cNvSpPr txBox="1"/>
          <p:nvPr/>
        </p:nvSpPr>
        <p:spPr>
          <a:xfrm>
            <a:off x="4455395" y="2836366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有了框架之后</a:t>
            </a:r>
            <a:endParaRPr/>
          </a:p>
        </p:txBody>
      </p:sp>
      <p:sp>
        <p:nvSpPr>
          <p:cNvPr id="15" name="el-1789644946490-19"/>
          <p:cNvSpPr txBox="1"/>
          <p:nvPr/>
        </p:nvSpPr>
        <p:spPr>
          <a:xfrm>
            <a:off x="7911064" y="2112647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第三式 · 苏格拉底问</a:t>
            </a:r>
            <a:endParaRPr/>
          </a:p>
        </p:txBody>
      </p:sp>
      <p:sp>
        <p:nvSpPr>
          <p:cNvPr id="16" name="el-1789644946490-20"/>
          <p:cNvSpPr txBox="1"/>
          <p:nvPr/>
        </p:nvSpPr>
        <p:spPr>
          <a:xfrm>
            <a:off x="7911064" y="2426893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长思维</a:t>
            </a:r>
            <a:endParaRPr/>
          </a:p>
        </p:txBody>
      </p:sp>
      <p:sp>
        <p:nvSpPr>
          <p:cNvPr id="17" name="el-1789644946491-21"/>
          <p:cNvSpPr txBox="1"/>
          <p:nvPr/>
        </p:nvSpPr>
        <p:spPr>
          <a:xfrm>
            <a:off x="7911064" y="2836366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真正的高手问法</a:t>
            </a:r>
            <a:endParaRPr/>
          </a:p>
        </p:txBody>
      </p:sp>
      <p:sp>
        <p:nvSpPr>
          <p:cNvPr id="18" name="el-1789644946465-10"/>
          <p:cNvSpPr txBox="1"/>
          <p:nvPr/>
        </p:nvSpPr>
        <p:spPr>
          <a:xfrm>
            <a:off x="685629" y="515988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练习路径</a:t>
            </a:r>
            <a:endParaRPr/>
          </a:p>
        </p:txBody>
      </p:sp>
      <p:sp>
        <p:nvSpPr>
          <p:cNvPr id="19" name="el-1789644946465-8"/>
          <p:cNvSpPr txBox="1"/>
          <p:nvPr/>
        </p:nvSpPr>
        <p:spPr>
          <a:xfrm>
            <a:off x="1753799" y="5102749"/>
            <a:ext cx="856609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本周先用熟第一式和第二式——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第三式是期末目标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：让AI成为你的"魔鬼辩友"。</a:t>
            </a:r>
            <a:endParaRPr/>
          </a:p>
        </p:txBody>
      </p:sp>
      <p:sp>
        <p:nvSpPr>
          <p:cNvPr id="20" name="el-1789644946462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21" name="el-1789644946462-4"/>
          <p:cNvSpPr txBox="1"/>
          <p:nvPr/>
        </p:nvSpPr>
        <p:spPr>
          <a:xfrm>
            <a:off x="4903256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2" name="el-178964494646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  <p:sp>
        <p:nvSpPr>
          <p:cNvPr id="23" name="el-1789644946497-34"/>
          <p:cNvSpPr/>
          <p:nvPr/>
        </p:nvSpPr>
        <p:spPr>
          <a:xfrm>
            <a:off x="685629" y="335058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946497-35"/>
          <p:cNvSpPr/>
          <p:nvPr/>
        </p:nvSpPr>
        <p:spPr>
          <a:xfrm>
            <a:off x="685629" y="371244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946496-27"/>
          <p:cNvSpPr/>
          <p:nvPr/>
        </p:nvSpPr>
        <p:spPr>
          <a:xfrm>
            <a:off x="685629" y="40743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44946498-36"/>
          <p:cNvSpPr/>
          <p:nvPr/>
        </p:nvSpPr>
        <p:spPr>
          <a:xfrm>
            <a:off x="4455395" y="335058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44946498-37"/>
          <p:cNvSpPr/>
          <p:nvPr/>
        </p:nvSpPr>
        <p:spPr>
          <a:xfrm>
            <a:off x="4455395" y="399812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44946496-30"/>
          <p:cNvSpPr/>
          <p:nvPr/>
        </p:nvSpPr>
        <p:spPr>
          <a:xfrm>
            <a:off x="4455395" y="435998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44946498-38"/>
          <p:cNvSpPr/>
          <p:nvPr/>
        </p:nvSpPr>
        <p:spPr>
          <a:xfrm>
            <a:off x="7911064" y="335058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44946498-39"/>
          <p:cNvSpPr/>
          <p:nvPr/>
        </p:nvSpPr>
        <p:spPr>
          <a:xfrm>
            <a:off x="7911064" y="371244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44946497-33"/>
          <p:cNvSpPr/>
          <p:nvPr/>
        </p:nvSpPr>
        <p:spPr>
          <a:xfrm>
            <a:off x="7911064" y="40743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44946495-25"/>
          <p:cNvSpPr txBox="1"/>
          <p:nvPr/>
        </p:nvSpPr>
        <p:spPr>
          <a:xfrm>
            <a:off x="857036" y="3226793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"生态旅游包括哪些核心议题？"</a:t>
            </a:r>
            <a:endParaRPr/>
          </a:p>
        </p:txBody>
      </p:sp>
      <p:sp>
        <p:nvSpPr>
          <p:cNvPr id="33" name="el-1789644946495-26"/>
          <p:cNvSpPr txBox="1"/>
          <p:nvPr/>
        </p:nvSpPr>
        <p:spPr>
          <a:xfrm>
            <a:off x="857036" y="3588653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"给我一张这个领域的学习地图"</a:t>
            </a:r>
            <a:endParaRPr/>
          </a:p>
        </p:txBody>
      </p:sp>
      <p:sp>
        <p:nvSpPr>
          <p:cNvPr id="34" name="el-1789644946494-22"/>
          <p:cNvSpPr txBox="1"/>
          <p:nvPr/>
        </p:nvSpPr>
        <p:spPr>
          <a:xfrm>
            <a:off x="857036" y="395051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用途：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入门扫盲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，建立全景</a:t>
            </a:r>
            <a:endParaRPr/>
          </a:p>
        </p:txBody>
      </p:sp>
      <p:sp>
        <p:nvSpPr>
          <p:cNvPr id="35" name="el-1789644946496-28"/>
          <p:cNvSpPr txBox="1"/>
          <p:nvPr/>
        </p:nvSpPr>
        <p:spPr>
          <a:xfrm>
            <a:off x="4626802" y="3226793"/>
            <a:ext cx="2970016" cy="5713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35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"绿色酒店认证的具体标准是什么？"</a:t>
            </a:r>
            <a:endParaRPr/>
          </a:p>
        </p:txBody>
      </p:sp>
      <p:sp>
        <p:nvSpPr>
          <p:cNvPr id="36" name="el-1789644946496-29"/>
          <p:cNvSpPr txBox="1"/>
          <p:nvPr/>
        </p:nvSpPr>
        <p:spPr>
          <a:xfrm>
            <a:off x="4626802" y="3874331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"碳足迹怎么计算，举例说明"</a:t>
            </a:r>
            <a:endParaRPr/>
          </a:p>
        </p:txBody>
      </p:sp>
      <p:sp>
        <p:nvSpPr>
          <p:cNvPr id="37" name="el-1789644946494-23"/>
          <p:cNvSpPr txBox="1"/>
          <p:nvPr/>
        </p:nvSpPr>
        <p:spPr>
          <a:xfrm>
            <a:off x="4626802" y="423619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用途：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定点深挖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，各个击破</a:t>
            </a:r>
            <a:endParaRPr/>
          </a:p>
        </p:txBody>
      </p:sp>
      <p:sp>
        <p:nvSpPr>
          <p:cNvPr id="38" name="el-1789644946496-31"/>
          <p:cNvSpPr txBox="1"/>
          <p:nvPr/>
        </p:nvSpPr>
        <p:spPr>
          <a:xfrm>
            <a:off x="8082471" y="3226793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"针对我的理解，最有力的反驳是什么？"</a:t>
            </a:r>
            <a:endParaRPr/>
          </a:p>
        </p:txBody>
      </p:sp>
      <p:sp>
        <p:nvSpPr>
          <p:cNvPr id="39" name="el-1789644946496-32"/>
          <p:cNvSpPr txBox="1"/>
          <p:nvPr/>
        </p:nvSpPr>
        <p:spPr>
          <a:xfrm>
            <a:off x="8082471" y="3588653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"如果我错了，最可能错在哪？"</a:t>
            </a:r>
            <a:endParaRPr/>
          </a:p>
        </p:txBody>
      </p:sp>
      <p:sp>
        <p:nvSpPr>
          <p:cNvPr id="40" name="el-1789644946495-24"/>
          <p:cNvSpPr txBox="1"/>
          <p:nvPr/>
        </p:nvSpPr>
        <p:spPr>
          <a:xfrm>
            <a:off x="8082471" y="395051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用途：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照出盲区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，越问越清醒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51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6512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6509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650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946512-9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7" name="el-1789644946509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好问题 vs 坏问题：一字之差</a:t>
            </a:r>
            <a:endParaRPr/>
          </a:p>
        </p:txBody>
      </p:sp>
      <p:sp>
        <p:nvSpPr>
          <p:cNvPr id="8" name="el-1789644946514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坏问题 · 宽泛</a:t>
            </a:r>
            <a:endParaRPr/>
          </a:p>
        </p:txBody>
      </p:sp>
      <p:sp>
        <p:nvSpPr>
          <p:cNvPr id="9" name="el-1789644946514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"讲讲大数据"</a:t>
            </a:r>
            <a:endParaRPr/>
          </a:p>
        </p:txBody>
      </p:sp>
      <p:sp>
        <p:nvSpPr>
          <p:cNvPr id="10" name="el-1789644946513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AI给一篇四平八稳的百科式回答——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你看完了，什么也没记住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。不是AI不行，是问题没给抓手。</a:t>
            </a:r>
            <a:endParaRPr/>
          </a:p>
        </p:txBody>
      </p:sp>
      <p:sp>
        <p:nvSpPr>
          <p:cNvPr id="11" name="el-1789644946514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好问题 · 具体</a:t>
            </a:r>
            <a:endParaRPr/>
          </a:p>
        </p:txBody>
      </p:sp>
      <p:sp>
        <p:nvSpPr>
          <p:cNvPr id="12" name="el-1789644946515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"大数据如何帮景区预测客流"</a:t>
            </a:r>
            <a:endParaRPr/>
          </a:p>
        </p:txBody>
      </p:sp>
      <p:sp>
        <p:nvSpPr>
          <p:cNvPr id="13" name="el-1789644946514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带上场景（景区）、带上对象（客流预测）、带上你的层次（旅游专业本科）——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AI的回答立刻对路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，还能继续追问。</a:t>
            </a:r>
            <a:endParaRPr/>
          </a:p>
        </p:txBody>
      </p:sp>
      <p:sp>
        <p:nvSpPr>
          <p:cNvPr id="14" name="el-1789644946509-2"/>
          <p:cNvSpPr txBox="1"/>
          <p:nvPr/>
        </p:nvSpPr>
        <p:spPr>
          <a:xfrm>
            <a:off x="685629" y="4558472"/>
            <a:ext cx="1143857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公式：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场景 + 对象 + 你的理解程度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——三样都给，答案质量立涨一个量级。</a:t>
            </a:r>
            <a:endParaRPr/>
          </a:p>
        </p:txBody>
      </p:sp>
      <p:sp>
        <p:nvSpPr>
          <p:cNvPr id="15" name="el-1789644946509-5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16" name="el-1789644946509-6"/>
          <p:cNvSpPr txBox="1"/>
          <p:nvPr/>
        </p:nvSpPr>
        <p:spPr>
          <a:xfrm>
            <a:off x="4903256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17" name="el-178964494651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52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946589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94652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6529-11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6" name="el-1789644946524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费曼技巧 × AI：最凶残的组合</a:t>
            </a:r>
            <a:endParaRPr/>
          </a:p>
        </p:txBody>
      </p:sp>
      <p:sp>
        <p:nvSpPr>
          <p:cNvPr id="7" name="el-1789644946529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费曼技巧</a:t>
            </a:r>
            <a:endParaRPr/>
          </a:p>
        </p:txBody>
      </p:sp>
      <p:sp>
        <p:nvSpPr>
          <p:cNvPr id="8" name="el-1789644946527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物理学家的学习方法：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把概念讲给外行听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，卡壳的地方就是没懂的地方——"以教促学"。</a:t>
            </a:r>
            <a:endParaRPr/>
          </a:p>
        </p:txBody>
      </p:sp>
      <p:sp>
        <p:nvSpPr>
          <p:cNvPr id="9" name="el-1789644946587-13"/>
          <p:cNvSpPr txBox="1"/>
          <p:nvPr/>
        </p:nvSpPr>
        <p:spPr>
          <a:xfrm>
            <a:off x="685629" y="3191678"/>
            <a:ext cx="639424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加上AI之后</a:t>
            </a:r>
            <a:endParaRPr/>
          </a:p>
        </p:txBody>
      </p:sp>
      <p:sp>
        <p:nvSpPr>
          <p:cNvPr id="10" name="el-1789644946528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AI是最好的"外行听众"：随叫随到、绝不厌倦，还会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故意装傻追问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——"为什么？""再简单点？""跟XX有什么区别？"</a:t>
            </a:r>
            <a:endParaRPr/>
          </a:p>
        </p:txBody>
      </p:sp>
      <p:sp>
        <p:nvSpPr>
          <p:cNvPr id="11" name="el-1789644946588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实操口令</a:t>
            </a:r>
            <a:endParaRPr/>
          </a:p>
        </p:txBody>
      </p:sp>
      <p:sp>
        <p:nvSpPr>
          <p:cNvPr id="12" name="el-1789644946528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"我来给你讲碳汇旅游，你扮演完全没听过的大学生——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哪里没讲明白就打断我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，越刁钻越好。"</a:t>
            </a:r>
            <a:endParaRPr/>
          </a:p>
        </p:txBody>
      </p:sp>
      <p:sp>
        <p:nvSpPr>
          <p:cNvPr id="13" name="el-1789644946591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试一次</a:t>
            </a:r>
            <a:endParaRPr/>
          </a:p>
        </p:txBody>
      </p:sp>
      <p:sp>
        <p:nvSpPr>
          <p:cNvPr id="14" name="el-1789644946591-17"/>
          <p:cNvSpPr txBox="1"/>
          <p:nvPr/>
        </p:nvSpPr>
        <p:spPr>
          <a:xfrm>
            <a:off x="7675231" y="2913737"/>
            <a:ext cx="182018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挑一个本周学的概念</a:t>
            </a:r>
            <a:endParaRPr/>
          </a:p>
        </p:txBody>
      </p:sp>
      <p:sp>
        <p:nvSpPr>
          <p:cNvPr id="15" name="el-1789644946591-18"/>
          <p:cNvSpPr txBox="1"/>
          <p:nvPr/>
        </p:nvSpPr>
        <p:spPr>
          <a:xfrm>
            <a:off x="7675231" y="3257444"/>
            <a:ext cx="176517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让AI扮演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杠精外行</a:t>
            </a:r>
            <a:endParaRPr/>
          </a:p>
        </p:txBody>
      </p:sp>
      <p:sp>
        <p:nvSpPr>
          <p:cNvPr id="16" name="el-1789644946592-19"/>
          <p:cNvSpPr txBox="1"/>
          <p:nvPr/>
        </p:nvSpPr>
        <p:spPr>
          <a:xfrm>
            <a:off x="7675231" y="3601151"/>
            <a:ext cx="200855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讲到它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挑不出毛病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为止</a:t>
            </a:r>
            <a:endParaRPr/>
          </a:p>
        </p:txBody>
      </p:sp>
      <p:sp>
        <p:nvSpPr>
          <p:cNvPr id="17" name="el-1789644946592-20"/>
          <p:cNvSpPr txBox="1"/>
          <p:nvPr/>
        </p:nvSpPr>
        <p:spPr>
          <a:xfrm>
            <a:off x="7675231" y="3944858"/>
            <a:ext cx="17479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——恭喜，真懂了</a:t>
            </a:r>
            <a:endParaRPr/>
          </a:p>
        </p:txBody>
      </p:sp>
      <p:sp>
        <p:nvSpPr>
          <p:cNvPr id="18" name="el-1789644946529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检验理解的金标准：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能让AI"听懂"，才算自己懂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——反过来，能被AI考倒的地方，赶紧回去补。</a:t>
            </a:r>
            <a:endParaRPr/>
          </a:p>
        </p:txBody>
      </p:sp>
      <p:sp>
        <p:nvSpPr>
          <p:cNvPr id="19" name="el-1789644946524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20" name="el-1789644946525-4"/>
          <p:cNvSpPr txBox="1"/>
          <p:nvPr/>
        </p:nvSpPr>
        <p:spPr>
          <a:xfrm>
            <a:off x="4903256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1" name="el-178964494652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74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6748-10"/>
          <p:cNvCxnSpPr/>
          <p:nvPr/>
        </p:nvCxnSpPr>
        <p:spPr>
          <a:xfrm>
            <a:off x="704674" y="1374495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6751-15"/>
          <p:cNvCxnSpPr/>
          <p:nvPr/>
        </p:nvCxnSpPr>
        <p:spPr>
          <a:xfrm>
            <a:off x="685629" y="2977866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6751-16"/>
          <p:cNvCxnSpPr/>
          <p:nvPr/>
        </p:nvCxnSpPr>
        <p:spPr>
          <a:xfrm>
            <a:off x="685629" y="410986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6751-17"/>
          <p:cNvCxnSpPr/>
          <p:nvPr/>
        </p:nvCxnSpPr>
        <p:spPr>
          <a:xfrm>
            <a:off x="685629" y="5241869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6746-6"/>
          <p:cNvSpPr/>
          <p:nvPr/>
        </p:nvSpPr>
        <p:spPr>
          <a:xfrm>
            <a:off x="8075181" y="1374495"/>
            <a:ext cx="3428143" cy="471429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49467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946748-9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10" name="el-178964494674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一次完整的学习旅程</a:t>
            </a:r>
            <a:endParaRPr/>
          </a:p>
        </p:txBody>
      </p:sp>
      <p:sp>
        <p:nvSpPr>
          <p:cNvPr id="11" name="el-1789644946748-8"/>
          <p:cNvSpPr txBox="1"/>
          <p:nvPr/>
        </p:nvSpPr>
        <p:spPr>
          <a:xfrm>
            <a:off x="914171" y="1374495"/>
            <a:ext cx="700407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主题："研学旅行的课程设计"——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从零到能讲，四天走完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2" name="el-1789644946752-18"/>
          <p:cNvSpPr txBox="1"/>
          <p:nvPr/>
        </p:nvSpPr>
        <p:spPr>
          <a:xfrm>
            <a:off x="685629" y="1955375"/>
            <a:ext cx="1571232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DAY 1</a:t>
            </a:r>
            <a:endParaRPr/>
          </a:p>
        </p:txBody>
      </p:sp>
      <p:sp>
        <p:nvSpPr>
          <p:cNvPr id="13" name="el-1789644946756-26"/>
          <p:cNvSpPr txBox="1"/>
          <p:nvPr/>
        </p:nvSpPr>
        <p:spPr>
          <a:xfrm>
            <a:off x="1828343" y="1955375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建框架</a:t>
            </a:r>
            <a:endParaRPr/>
          </a:p>
        </p:txBody>
      </p:sp>
      <p:sp>
        <p:nvSpPr>
          <p:cNvPr id="14" name="el-1789644946755-22"/>
          <p:cNvSpPr txBox="1"/>
          <p:nvPr/>
        </p:nvSpPr>
        <p:spPr>
          <a:xfrm>
            <a:off x="1828343" y="2307712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开放问三连：学习地图→核心议题→争议点——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画出知识版图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，标出三个兴趣点。</a:t>
            </a:r>
            <a:endParaRPr/>
          </a:p>
        </p:txBody>
      </p:sp>
      <p:sp>
        <p:nvSpPr>
          <p:cNvPr id="15" name="el-1789644946752-19"/>
          <p:cNvSpPr txBox="1"/>
          <p:nvPr/>
        </p:nvSpPr>
        <p:spPr>
          <a:xfrm>
            <a:off x="685629" y="3087376"/>
            <a:ext cx="1571232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DAY 2</a:t>
            </a:r>
            <a:endParaRPr/>
          </a:p>
        </p:txBody>
      </p:sp>
      <p:sp>
        <p:nvSpPr>
          <p:cNvPr id="16" name="el-1789644946756-27"/>
          <p:cNvSpPr txBox="1"/>
          <p:nvPr/>
        </p:nvSpPr>
        <p:spPr>
          <a:xfrm>
            <a:off x="1828343" y="3087376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钻细节</a:t>
            </a:r>
            <a:endParaRPr/>
          </a:p>
        </p:txBody>
      </p:sp>
      <p:sp>
        <p:nvSpPr>
          <p:cNvPr id="17" name="el-1789644946755-23"/>
          <p:cNvSpPr txBox="1"/>
          <p:nvPr/>
        </p:nvSpPr>
        <p:spPr>
          <a:xfrm>
            <a:off x="1828343" y="3439713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收敛问逐个击破：课程目标怎么定、安全怎么管——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每个点都要一个实例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44946752-20"/>
          <p:cNvSpPr txBox="1"/>
          <p:nvPr/>
        </p:nvSpPr>
        <p:spPr>
          <a:xfrm>
            <a:off x="685629" y="4219377"/>
            <a:ext cx="1571232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DAY 3</a:t>
            </a:r>
            <a:endParaRPr/>
          </a:p>
        </p:txBody>
      </p:sp>
      <p:sp>
        <p:nvSpPr>
          <p:cNvPr id="19" name="el-1789644946757-28"/>
          <p:cNvSpPr txBox="1"/>
          <p:nvPr/>
        </p:nvSpPr>
        <p:spPr>
          <a:xfrm>
            <a:off x="1828343" y="4219377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被拷问</a:t>
            </a:r>
            <a:endParaRPr/>
          </a:p>
        </p:txBody>
      </p:sp>
      <p:sp>
        <p:nvSpPr>
          <p:cNvPr id="20" name="el-1789644946755-24"/>
          <p:cNvSpPr txBox="1"/>
          <p:nvPr/>
        </p:nvSpPr>
        <p:spPr>
          <a:xfrm>
            <a:off x="1828343" y="4571714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苏格拉底问：让AI当评审，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挑方案的漏洞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——三个盲区现形，回去补课。</a:t>
            </a:r>
            <a:endParaRPr/>
          </a:p>
        </p:txBody>
      </p:sp>
      <p:sp>
        <p:nvSpPr>
          <p:cNvPr id="21" name="el-1789644946752-21"/>
          <p:cNvSpPr txBox="1"/>
          <p:nvPr/>
        </p:nvSpPr>
        <p:spPr>
          <a:xfrm>
            <a:off x="685629" y="5351379"/>
            <a:ext cx="1571232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DAY 4</a:t>
            </a:r>
            <a:endParaRPr/>
          </a:p>
        </p:txBody>
      </p:sp>
      <p:sp>
        <p:nvSpPr>
          <p:cNvPr id="22" name="el-1789644946757-29"/>
          <p:cNvSpPr txBox="1"/>
          <p:nvPr/>
        </p:nvSpPr>
        <p:spPr>
          <a:xfrm>
            <a:off x="1828343" y="5351379"/>
            <a:ext cx="573791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讲出来</a:t>
            </a:r>
            <a:endParaRPr/>
          </a:p>
        </p:txBody>
      </p:sp>
      <p:sp>
        <p:nvSpPr>
          <p:cNvPr id="23" name="el-1789644946756-25"/>
          <p:cNvSpPr txBox="1"/>
          <p:nvPr/>
        </p:nvSpPr>
        <p:spPr>
          <a:xfrm>
            <a:off x="1828343" y="5703716"/>
            <a:ext cx="594950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费曼输出：给AI讲完整方案，被追问到底——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四天，一个新领域入门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4" name="el-1789644946749-12"/>
          <p:cNvSpPr txBox="1"/>
          <p:nvPr/>
        </p:nvSpPr>
        <p:spPr>
          <a:xfrm>
            <a:off x="8417995" y="2627612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关键复盘</a:t>
            </a:r>
            <a:endParaRPr/>
          </a:p>
        </p:txBody>
      </p:sp>
      <p:sp>
        <p:nvSpPr>
          <p:cNvPr id="25" name="el-1789644946749-13"/>
          <p:cNvSpPr txBox="1"/>
          <p:nvPr/>
        </p:nvSpPr>
        <p:spPr>
          <a:xfrm>
            <a:off x="8417995" y="3027562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时间去哪了</a:t>
            </a:r>
            <a:endParaRPr/>
          </a:p>
        </p:txBody>
      </p:sp>
      <p:sp>
        <p:nvSpPr>
          <p:cNvPr id="26" name="el-1789644946750-14"/>
          <p:cNvSpPr txBox="1"/>
          <p:nvPr/>
        </p:nvSpPr>
        <p:spPr>
          <a:xfrm>
            <a:off x="8417995" y="3506074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四天里真正"问AI"的时间不到三小时；</a:t>
            </a:r>
            <a:endParaRPr/>
          </a:p>
        </p:txBody>
      </p:sp>
      <p:sp>
        <p:nvSpPr>
          <p:cNvPr id="27" name="el-1789644946749-11"/>
          <p:cNvSpPr txBox="1"/>
          <p:nvPr/>
        </p:nvSpPr>
        <p:spPr>
          <a:xfrm>
            <a:off x="8417995" y="4228007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其余都在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自答、被考、讲出来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——AI是陪练，不是替身。</a:t>
            </a:r>
            <a:endParaRPr/>
          </a:p>
        </p:txBody>
      </p:sp>
      <p:sp>
        <p:nvSpPr>
          <p:cNvPr id="28" name="el-1789644946745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29" name="el-1789644946745-4"/>
          <p:cNvSpPr txBox="1"/>
          <p:nvPr/>
        </p:nvSpPr>
        <p:spPr>
          <a:xfrm>
            <a:off x="4903256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30" name="el-178964494674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77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946771-10"/>
          <p:cNvSpPr/>
          <p:nvPr/>
        </p:nvSpPr>
        <p:spPr>
          <a:xfrm>
            <a:off x="685629" y="143178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946777-20"/>
          <p:cNvCxnSpPr/>
          <p:nvPr/>
        </p:nvCxnSpPr>
        <p:spPr>
          <a:xfrm>
            <a:off x="685629" y="2945876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6777-21"/>
          <p:cNvCxnSpPr/>
          <p:nvPr/>
        </p:nvCxnSpPr>
        <p:spPr>
          <a:xfrm>
            <a:off x="3741496" y="2945876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6772-12"/>
          <p:cNvCxnSpPr/>
          <p:nvPr/>
        </p:nvCxnSpPr>
        <p:spPr>
          <a:xfrm>
            <a:off x="685629" y="3779105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946769-6"/>
          <p:cNvCxnSpPr/>
          <p:nvPr/>
        </p:nvCxnSpPr>
        <p:spPr>
          <a:xfrm>
            <a:off x="7164134" y="1431780"/>
            <a:ext cx="914" cy="459942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9467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946770-8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10" name="el-1789644946767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实战复盘：三天吃透"乡村旅游运营"</a:t>
            </a:r>
            <a:endParaRPr/>
          </a:p>
        </p:txBody>
      </p:sp>
      <p:sp>
        <p:nvSpPr>
          <p:cNvPr id="11" name="el-1789644946770-9"/>
          <p:cNvSpPr txBox="1"/>
          <p:nvPr/>
        </p:nvSpPr>
        <p:spPr>
          <a:xfrm>
            <a:off x="837990" y="1469870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学长实录</a:t>
            </a:r>
            <a:endParaRPr/>
          </a:p>
        </p:txBody>
      </p:sp>
      <p:sp>
        <p:nvSpPr>
          <p:cNvPr id="12" name="el-1789644946771-11"/>
          <p:cNvSpPr txBox="1"/>
          <p:nvPr/>
        </p:nvSpPr>
        <p:spPr>
          <a:xfrm>
            <a:off x="685629" y="1907910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情境：学生小陈，竞赛需要，三天补齐乡村旅游运营知识</a:t>
            </a:r>
            <a:endParaRPr/>
          </a:p>
        </p:txBody>
      </p:sp>
      <p:sp>
        <p:nvSpPr>
          <p:cNvPr id="13" name="el-1789644946773-13"/>
          <p:cNvSpPr txBox="1"/>
          <p:nvPr/>
        </p:nvSpPr>
        <p:spPr>
          <a:xfrm>
            <a:off x="685629" y="3031579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起点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零基础：只去过农家乐，没学过运营</a:t>
            </a:r>
            <a:endParaRPr/>
          </a:p>
        </p:txBody>
      </p:sp>
      <p:sp>
        <p:nvSpPr>
          <p:cNvPr id="14" name="el-1789644946774-14"/>
          <p:cNvSpPr txBox="1"/>
          <p:nvPr/>
        </p:nvSpPr>
        <p:spPr>
          <a:xfrm>
            <a:off x="3741496" y="3031579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终点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能独立写出一份乡村民宿运营方案，答辩通过</a:t>
            </a:r>
            <a:endParaRPr/>
          </a:p>
        </p:txBody>
      </p:sp>
      <p:sp>
        <p:nvSpPr>
          <p:cNvPr id="15" name="el-1789644946778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方法复盘</a:t>
            </a:r>
            <a:endParaRPr/>
          </a:p>
        </p:txBody>
      </p:sp>
      <p:sp>
        <p:nvSpPr>
          <p:cNvPr id="16" name="el-1789644946776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小陈的路径 = 学习循环跑三圈：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框架→细节→被考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——每圈都比上圈深一层。</a:t>
            </a:r>
            <a:endParaRPr/>
          </a:p>
        </p:txBody>
      </p:sp>
      <p:sp>
        <p:nvSpPr>
          <p:cNvPr id="17" name="el-1789644946778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可复制性</a:t>
            </a:r>
            <a:endParaRPr/>
          </a:p>
        </p:txBody>
      </p:sp>
      <p:sp>
        <p:nvSpPr>
          <p:cNvPr id="18" name="el-1789644946777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秘诀不在聪明，在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"问题永远挂着自己的任务"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——学习有了锚点，效率自然高。</a:t>
            </a:r>
            <a:endParaRPr/>
          </a:p>
        </p:txBody>
      </p:sp>
      <p:sp>
        <p:nvSpPr>
          <p:cNvPr id="19" name="el-1789644946767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20" name="el-1789644946767-4"/>
          <p:cNvSpPr txBox="1"/>
          <p:nvPr/>
        </p:nvSpPr>
        <p:spPr>
          <a:xfrm>
            <a:off x="4903256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1" name="el-178964494676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  <p:sp>
        <p:nvSpPr>
          <p:cNvPr id="22" name="el-1789644946777-22"/>
          <p:cNvSpPr/>
          <p:nvPr/>
        </p:nvSpPr>
        <p:spPr>
          <a:xfrm>
            <a:off x="685629" y="40790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946778-23"/>
          <p:cNvSpPr/>
          <p:nvPr/>
        </p:nvSpPr>
        <p:spPr>
          <a:xfrm>
            <a:off x="685629" y="481230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946778-24"/>
          <p:cNvSpPr/>
          <p:nvPr/>
        </p:nvSpPr>
        <p:spPr>
          <a:xfrm>
            <a:off x="685629" y="55455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946775-15"/>
          <p:cNvSpPr txBox="1"/>
          <p:nvPr/>
        </p:nvSpPr>
        <p:spPr>
          <a:xfrm>
            <a:off x="876081" y="3955273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D1 上午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：学习地图+核心概念扫盲——先"知道这个领域有什么"，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不求甚解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44946775-16"/>
          <p:cNvSpPr txBox="1"/>
          <p:nvPr/>
        </p:nvSpPr>
        <p:spPr>
          <a:xfrm>
            <a:off x="876081" y="4688515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D1下午-D2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：带着方案设想收敛问——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每个问题都关联自己的方案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，学完即用。</a:t>
            </a:r>
            <a:endParaRPr/>
          </a:p>
        </p:txBody>
      </p:sp>
      <p:sp>
        <p:nvSpPr>
          <p:cNvPr id="27" name="el-1789644946776-17"/>
          <p:cNvSpPr txBox="1"/>
          <p:nvPr/>
        </p:nvSpPr>
        <p:spPr>
          <a:xfrm>
            <a:off x="876081" y="5421757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D3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：AI当评委模拟答辩——被问倒的三个点，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定向补强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，再讲一遍。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79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6799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6799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6796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679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6798-9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8" name="el-178964494679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进阶：三种深度学法</a:t>
            </a:r>
            <a:endParaRPr/>
          </a:p>
        </p:txBody>
      </p:sp>
      <p:sp>
        <p:nvSpPr>
          <p:cNvPr id="9" name="el-1789644946800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学法① · 项目式</a:t>
            </a:r>
            <a:endParaRPr/>
          </a:p>
        </p:txBody>
      </p:sp>
      <p:sp>
        <p:nvSpPr>
          <p:cNvPr id="10" name="el-1789644946800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带着任务学</a:t>
            </a:r>
            <a:endParaRPr/>
          </a:p>
        </p:txBody>
      </p:sp>
      <p:sp>
        <p:nvSpPr>
          <p:cNvPr id="11" name="el-1789644946800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最推荐</a:t>
            </a:r>
            <a:endParaRPr/>
          </a:p>
        </p:txBody>
      </p:sp>
      <p:sp>
        <p:nvSpPr>
          <p:cNvPr id="12" name="el-1789644946800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学法② · 案例式</a:t>
            </a:r>
            <a:endParaRPr/>
          </a:p>
        </p:txBody>
      </p:sp>
      <p:sp>
        <p:nvSpPr>
          <p:cNvPr id="13" name="el-1789644946801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顺着案例学</a:t>
            </a:r>
            <a:endParaRPr/>
          </a:p>
        </p:txBody>
      </p:sp>
      <p:sp>
        <p:nvSpPr>
          <p:cNvPr id="14" name="el-1789644946801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最旅游</a:t>
            </a:r>
            <a:endParaRPr/>
          </a:p>
        </p:txBody>
      </p:sp>
      <p:sp>
        <p:nvSpPr>
          <p:cNvPr id="15" name="el-1789644946801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学法③ · 教授式</a:t>
            </a:r>
            <a:endParaRPr/>
          </a:p>
        </p:txBody>
      </p:sp>
      <p:sp>
        <p:nvSpPr>
          <p:cNvPr id="16" name="el-1789644946801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备课式学习</a:t>
            </a:r>
            <a:endParaRPr/>
          </a:p>
        </p:txBody>
      </p:sp>
      <p:sp>
        <p:nvSpPr>
          <p:cNvPr id="17" name="el-1789644946801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最深刻</a:t>
            </a:r>
            <a:endParaRPr/>
          </a:p>
        </p:txBody>
      </p:sp>
      <p:sp>
        <p:nvSpPr>
          <p:cNvPr id="18" name="el-1789644946798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选择建议</a:t>
            </a:r>
            <a:endParaRPr/>
          </a:p>
        </p:txBody>
      </p:sp>
      <p:sp>
        <p:nvSpPr>
          <p:cNvPr id="19" name="el-1789644946797-8"/>
          <p:cNvSpPr txBox="1"/>
          <p:nvPr/>
        </p:nvSpPr>
        <p:spPr>
          <a:xfrm>
            <a:off x="1753799" y="4959910"/>
            <a:ext cx="930810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三种学法都跑一遍"学习循环"——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先用项目式入门，用案例式连接行业，用教授式封顶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20" name="el-1789644946795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21" name="el-1789644946795-4"/>
          <p:cNvSpPr txBox="1"/>
          <p:nvPr/>
        </p:nvSpPr>
        <p:spPr>
          <a:xfrm>
            <a:off x="4903256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2" name="el-178964494679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  <p:sp>
        <p:nvSpPr>
          <p:cNvPr id="23" name="el-1789644946807-34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946806-26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946807-35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44946808-36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44946806-29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44946808-37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44946809-38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44946807-32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44946809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44946805-25"/>
          <p:cNvSpPr txBox="1"/>
          <p:nvPr/>
        </p:nvSpPr>
        <p:spPr>
          <a:xfrm>
            <a:off x="857036" y="3369632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先接任务：做方案/参赛/运营</a:t>
            </a:r>
            <a:endParaRPr/>
          </a:p>
        </p:txBody>
      </p:sp>
      <p:sp>
        <p:nvSpPr>
          <p:cNvPr id="33" name="el-1789644946804-22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缺什么补什么，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即学即用</a:t>
            </a:r>
            <a:endParaRPr/>
          </a:p>
        </p:txBody>
      </p:sp>
      <p:sp>
        <p:nvSpPr>
          <p:cNvPr id="34" name="el-1789644946806-27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成果可进作品集</a:t>
            </a:r>
            <a:endParaRPr/>
          </a:p>
        </p:txBody>
      </p:sp>
      <p:sp>
        <p:nvSpPr>
          <p:cNvPr id="35" name="el-1789644946806-28"/>
          <p:cNvSpPr txBox="1"/>
          <p:nvPr/>
        </p:nvSpPr>
        <p:spPr>
          <a:xfrm>
            <a:off x="4626802" y="3369632"/>
            <a:ext cx="3164277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选一个标杆：乌镇/阿那亚</a:t>
            </a:r>
            <a:endParaRPr/>
          </a:p>
        </p:txBody>
      </p:sp>
      <p:sp>
        <p:nvSpPr>
          <p:cNvPr id="36" name="el-1789644946805-23"/>
          <p:cNvSpPr txBox="1"/>
          <p:nvPr/>
        </p:nvSpPr>
        <p:spPr>
          <a:xfrm>
            <a:off x="4626802" y="3731492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让AI拆解它的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成功要素</a:t>
            </a:r>
            <a:endParaRPr/>
          </a:p>
        </p:txBody>
      </p:sp>
      <p:sp>
        <p:nvSpPr>
          <p:cNvPr id="37" name="el-1789644946806-30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一个案例吃透一片知识</a:t>
            </a:r>
            <a:endParaRPr/>
          </a:p>
        </p:txBody>
      </p:sp>
      <p:sp>
        <p:nvSpPr>
          <p:cNvPr id="38" name="el-1789644946806-31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假装明天要给全班讲课</a:t>
            </a:r>
            <a:endParaRPr/>
          </a:p>
        </p:txBody>
      </p:sp>
      <p:sp>
        <p:nvSpPr>
          <p:cNvPr id="39" name="el-1789644946805-24"/>
          <p:cNvSpPr txBox="1"/>
          <p:nvPr/>
        </p:nvSpPr>
        <p:spPr>
          <a:xfrm>
            <a:off x="8082471" y="373149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让AI帮你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设计教案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并挑错</a:t>
            </a:r>
            <a:endParaRPr/>
          </a:p>
        </p:txBody>
      </p:sp>
      <p:sp>
        <p:nvSpPr>
          <p:cNvPr id="40" name="el-1789644946807-33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为讲而学，理解最深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96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6961-8"/>
          <p:cNvCxnSpPr/>
          <p:nvPr/>
        </p:nvCxnSpPr>
        <p:spPr>
          <a:xfrm>
            <a:off x="704674" y="1988406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6959-4"/>
          <p:cNvCxnSpPr/>
          <p:nvPr/>
        </p:nvCxnSpPr>
        <p:spPr>
          <a:xfrm>
            <a:off x="685629" y="50222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695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946962-10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7" name="el-1789644946959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课堂辩论：AI让你更懒还是更勤</a:t>
            </a:r>
            <a:endParaRPr/>
          </a:p>
        </p:txBody>
      </p:sp>
      <p:sp>
        <p:nvSpPr>
          <p:cNvPr id="8" name="el-1789644946962-11"/>
          <p:cNvSpPr txBox="1"/>
          <p:nvPr/>
        </p:nvSpPr>
        <p:spPr>
          <a:xfrm>
            <a:off x="952262" y="1988406"/>
            <a:ext cx="10984722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支持者说AI把人从重复劳动中解放，学习更高效；反对者说"总结成背诵版"的一代正在失去啃硬书的能力。</a:t>
            </a:r>
            <a:endParaRPr/>
          </a:p>
        </p:txBody>
      </p:sp>
      <p:sp>
        <p:nvSpPr>
          <p:cNvPr id="9" name="el-1789644946962-12"/>
          <p:cNvSpPr txBox="1"/>
          <p:nvPr/>
        </p:nvSpPr>
        <p:spPr>
          <a:xfrm>
            <a:off x="952262" y="2455907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44946966-19"/>
          <p:cNvSpPr txBox="1"/>
          <p:nvPr/>
        </p:nvSpPr>
        <p:spPr>
          <a:xfrm>
            <a:off x="685629" y="2989174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正方 · 更勤</a:t>
            </a:r>
            <a:endParaRPr/>
          </a:p>
        </p:txBody>
      </p:sp>
      <p:sp>
        <p:nvSpPr>
          <p:cNvPr id="11" name="el-1789644946967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44946967-24"/>
          <p:cNvSpPr txBox="1"/>
          <p:nvPr/>
        </p:nvSpPr>
        <p:spPr>
          <a:xfrm>
            <a:off x="6522994" y="2989174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反方 · 更懒</a:t>
            </a:r>
            <a:endParaRPr/>
          </a:p>
        </p:txBody>
      </p:sp>
      <p:sp>
        <p:nvSpPr>
          <p:cNvPr id="13" name="el-1789644946959-2"/>
          <p:cNvSpPr txBox="1"/>
          <p:nvPr/>
        </p:nvSpPr>
        <p:spPr>
          <a:xfrm>
            <a:off x="685629" y="519842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讨论规则：正反双方都必须举出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身边的真实例子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辩完自测：上一次不靠AI独立想通一个问题，是什么时候？</a:t>
            </a:r>
            <a:endParaRPr/>
          </a:p>
        </p:txBody>
      </p:sp>
      <p:sp>
        <p:nvSpPr>
          <p:cNvPr id="14" name="el-1789644946960-5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15" name="el-1789644946960-6"/>
          <p:cNvSpPr txBox="1"/>
          <p:nvPr/>
        </p:nvSpPr>
        <p:spPr>
          <a:xfrm>
            <a:off x="4903256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16" name="el-178964494696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  <p:sp>
        <p:nvSpPr>
          <p:cNvPr id="17" name="el-1789644946967-20"/>
          <p:cNvSpPr/>
          <p:nvPr/>
        </p:nvSpPr>
        <p:spPr>
          <a:xfrm>
            <a:off x="685629" y="348435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44946967-21"/>
          <p:cNvSpPr/>
          <p:nvPr/>
        </p:nvSpPr>
        <p:spPr>
          <a:xfrm>
            <a:off x="685629" y="41699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44946967-22"/>
          <p:cNvSpPr/>
          <p:nvPr/>
        </p:nvSpPr>
        <p:spPr>
          <a:xfrm>
            <a:off x="685629" y="45604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44946968-25"/>
          <p:cNvSpPr/>
          <p:nvPr/>
        </p:nvSpPr>
        <p:spPr>
          <a:xfrm>
            <a:off x="6522994" y="348435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44946968-26"/>
          <p:cNvSpPr/>
          <p:nvPr/>
        </p:nvSpPr>
        <p:spPr>
          <a:xfrm>
            <a:off x="6522994" y="38747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44946968-27"/>
          <p:cNvSpPr/>
          <p:nvPr/>
        </p:nvSpPr>
        <p:spPr>
          <a:xfrm>
            <a:off x="6522994" y="426520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946964-13"/>
          <p:cNvSpPr txBox="1"/>
          <p:nvPr/>
        </p:nvSpPr>
        <p:spPr>
          <a:xfrm>
            <a:off x="857036" y="3360556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提问门槛降低，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好奇心被激活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——以前不敢问的现在都敢问了</a:t>
            </a:r>
            <a:endParaRPr/>
          </a:p>
        </p:txBody>
      </p:sp>
      <p:sp>
        <p:nvSpPr>
          <p:cNvPr id="24" name="el-1789644946965-14"/>
          <p:cNvSpPr txBox="1"/>
          <p:nvPr/>
        </p:nvSpPr>
        <p:spPr>
          <a:xfrm>
            <a:off x="857036" y="4046185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反馈即时，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学习不再卡壳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——正向激励让人更愿意深入</a:t>
            </a:r>
            <a:endParaRPr/>
          </a:p>
        </p:txBody>
      </p:sp>
      <p:sp>
        <p:nvSpPr>
          <p:cNvPr id="25" name="el-1789644946965-15"/>
          <p:cNvSpPr txBox="1"/>
          <p:nvPr/>
        </p:nvSpPr>
        <p:spPr>
          <a:xfrm>
            <a:off x="857036" y="44366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AI接管重复劳动，人可以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把精力投向创造性任务</a:t>
            </a:r>
            <a:endParaRPr/>
          </a:p>
        </p:txBody>
      </p:sp>
      <p:sp>
        <p:nvSpPr>
          <p:cNvPr id="26" name="el-1789644946965-16"/>
          <p:cNvSpPr txBox="1"/>
          <p:nvPr/>
        </p:nvSpPr>
        <p:spPr>
          <a:xfrm>
            <a:off x="6694401" y="3360556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"给答案"太顺手，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耐受困难的能力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在退化</a:t>
            </a:r>
            <a:endParaRPr/>
          </a:p>
        </p:txBody>
      </p:sp>
      <p:sp>
        <p:nvSpPr>
          <p:cNvPr id="27" name="el-1789644946966-17"/>
          <p:cNvSpPr txBox="1"/>
          <p:nvPr/>
        </p:nvSpPr>
        <p:spPr>
          <a:xfrm>
            <a:off x="6694401" y="3750984"/>
            <a:ext cx="518601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思考外包成习惯——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离开AI就不会想了</a:t>
            </a:r>
            <a:endParaRPr/>
          </a:p>
        </p:txBody>
      </p:sp>
      <p:sp>
        <p:nvSpPr>
          <p:cNvPr id="28" name="el-1789644946966-18"/>
          <p:cNvSpPr txBox="1"/>
          <p:nvPr/>
        </p:nvSpPr>
        <p:spPr>
          <a:xfrm>
            <a:off x="6694401" y="4141411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知识幻觉：以为看过了就是会了，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考试和实战现原形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947044-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946997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6993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6996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44946996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44946996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专业场景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实战</a:t>
            </a:r>
            <a:endParaRPr/>
          </a:p>
        </p:txBody>
      </p:sp>
      <p:sp>
        <p:nvSpPr>
          <p:cNvPr id="8" name="el-1789644946996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PRACTICE FOR TOURISM MAJORS</a:t>
            </a:r>
            <a:endParaRPr/>
          </a:p>
        </p:txBody>
      </p:sp>
      <p:sp>
        <p:nvSpPr>
          <p:cNvPr id="9" name="el-1789644946998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场景图谱</a:t>
            </a:r>
            <a:endParaRPr/>
          </a:p>
        </p:txBody>
      </p:sp>
      <p:sp>
        <p:nvSpPr>
          <p:cNvPr id="10" name="el-1789644946999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课程适配</a:t>
            </a:r>
            <a:endParaRPr/>
          </a:p>
        </p:txBody>
      </p:sp>
      <p:sp>
        <p:nvSpPr>
          <p:cNvPr id="11" name="el-1789644946999-11"/>
          <p:cNvSpPr txBox="1"/>
          <p:nvPr/>
        </p:nvSpPr>
        <p:spPr>
          <a:xfrm>
            <a:off x="7123216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法规与口语</a:t>
            </a:r>
            <a:endParaRPr/>
          </a:p>
        </p:txBody>
      </p:sp>
      <p:sp>
        <p:nvSpPr>
          <p:cNvPr id="12" name="el-1789644946999-12"/>
          <p:cNvSpPr txBox="1"/>
          <p:nvPr/>
        </p:nvSpPr>
        <p:spPr>
          <a:xfrm>
            <a:off x="8757387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备考与案例</a:t>
            </a:r>
            <a:endParaRPr/>
          </a:p>
        </p:txBody>
      </p:sp>
      <p:sp>
        <p:nvSpPr>
          <p:cNvPr id="13" name="el-1789644946994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项目一</a:t>
            </a:r>
            <a:endParaRPr/>
          </a:p>
        </p:txBody>
      </p:sp>
      <p:sp>
        <p:nvSpPr>
          <p:cNvPr id="14" name="el-1789644946994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700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7004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44947006-11"/>
          <p:cNvSpPr/>
          <p:nvPr/>
        </p:nvSpPr>
        <p:spPr>
          <a:xfrm>
            <a:off x="685629" y="2055809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44947008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7009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947009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94700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947006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10" name="el-178964494700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旅游专业的四大学习场景</a:t>
            </a:r>
            <a:endParaRPr/>
          </a:p>
        </p:txBody>
      </p:sp>
      <p:sp>
        <p:nvSpPr>
          <p:cNvPr id="11" name="el-1789644947006-10"/>
          <p:cNvSpPr txBox="1"/>
          <p:nvPr/>
        </p:nvSpPr>
        <p:spPr>
          <a:xfrm>
            <a:off x="837990" y="2093899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场景图谱</a:t>
            </a:r>
            <a:endParaRPr/>
          </a:p>
        </p:txBody>
      </p:sp>
      <p:sp>
        <p:nvSpPr>
          <p:cNvPr id="12" name="el-1789644947007-12"/>
          <p:cNvSpPr txBox="1"/>
          <p:nvPr/>
        </p:nvSpPr>
        <p:spPr>
          <a:xfrm>
            <a:off x="685629" y="2531940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课内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到课外</a:t>
            </a:r>
            <a:endParaRPr/>
          </a:p>
        </p:txBody>
      </p:sp>
      <p:sp>
        <p:nvSpPr>
          <p:cNvPr id="13" name="el-1789644947006-8"/>
          <p:cNvSpPr txBox="1"/>
          <p:nvPr/>
        </p:nvSpPr>
        <p:spPr>
          <a:xfrm>
            <a:off x="685629" y="3674654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旅游管理的课程体系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偏应用、重案例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——天然适合AI辅助学习。</a:t>
            </a:r>
            <a:endParaRPr/>
          </a:p>
        </p:txBody>
      </p:sp>
      <p:sp>
        <p:nvSpPr>
          <p:cNvPr id="14" name="el-1789644947007-13"/>
          <p:cNvSpPr txBox="1"/>
          <p:nvPr/>
        </p:nvSpPr>
        <p:spPr>
          <a:xfrm>
            <a:off x="685629" y="4775111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四个场景覆盖你大学四年的主要学习任务。</a:t>
            </a:r>
            <a:endParaRPr/>
          </a:p>
        </p:txBody>
      </p:sp>
      <p:sp>
        <p:nvSpPr>
          <p:cNvPr id="15" name="el-1789644947010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44947014-25"/>
          <p:cNvSpPr txBox="1"/>
          <p:nvPr/>
        </p:nvSpPr>
        <p:spPr>
          <a:xfrm>
            <a:off x="5218395" y="1964749"/>
            <a:ext cx="501419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啃理论课</a:t>
            </a:r>
            <a:endParaRPr/>
          </a:p>
        </p:txBody>
      </p:sp>
      <p:sp>
        <p:nvSpPr>
          <p:cNvPr id="17" name="el-1789644947012-21"/>
          <p:cNvSpPr txBox="1"/>
          <p:nvPr/>
        </p:nvSpPr>
        <p:spPr>
          <a:xfrm>
            <a:off x="5218395" y="2326608"/>
            <a:ext cx="522578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消费者行为、管理学原理——让AI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把抽象理论翻成旅游案例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44947010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44947014-26"/>
          <p:cNvSpPr txBox="1"/>
          <p:nvPr/>
        </p:nvSpPr>
        <p:spPr>
          <a:xfrm>
            <a:off x="5218395" y="2926682"/>
            <a:ext cx="4028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啃法规</a:t>
            </a:r>
            <a:endParaRPr/>
          </a:p>
        </p:txBody>
      </p:sp>
      <p:sp>
        <p:nvSpPr>
          <p:cNvPr id="20" name="el-1789644947013-22"/>
          <p:cNvSpPr txBox="1"/>
          <p:nvPr/>
        </p:nvSpPr>
        <p:spPr>
          <a:xfrm>
            <a:off x="5218395" y="3288541"/>
            <a:ext cx="4298391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旅游法、合同条款——让AI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拆解法条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+模拟判例。</a:t>
            </a:r>
            <a:endParaRPr/>
          </a:p>
        </p:txBody>
      </p:sp>
      <p:sp>
        <p:nvSpPr>
          <p:cNvPr id="21" name="el-1789644947010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44947014-27"/>
          <p:cNvSpPr txBox="1"/>
          <p:nvPr/>
        </p:nvSpPr>
        <p:spPr>
          <a:xfrm>
            <a:off x="5218395" y="3888615"/>
            <a:ext cx="39286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练技能</a:t>
            </a:r>
            <a:endParaRPr/>
          </a:p>
        </p:txBody>
      </p:sp>
      <p:sp>
        <p:nvSpPr>
          <p:cNvPr id="23" name="el-1789644947013-23"/>
          <p:cNvSpPr txBox="1"/>
          <p:nvPr/>
        </p:nvSpPr>
        <p:spPr>
          <a:xfrm>
            <a:off x="5218395" y="4250475"/>
            <a:ext cx="4140208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外语口语、演讲表达——AI当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陪练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，随时开练。</a:t>
            </a:r>
            <a:endParaRPr/>
          </a:p>
        </p:txBody>
      </p:sp>
      <p:sp>
        <p:nvSpPr>
          <p:cNvPr id="24" name="el-1789644947010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44947014-28"/>
          <p:cNvSpPr txBox="1"/>
          <p:nvPr/>
        </p:nvSpPr>
        <p:spPr>
          <a:xfrm>
            <a:off x="5218395" y="4850548"/>
            <a:ext cx="39286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备考试</a:t>
            </a:r>
            <a:endParaRPr/>
          </a:p>
        </p:txBody>
      </p:sp>
      <p:sp>
        <p:nvSpPr>
          <p:cNvPr id="26" name="el-1789644947013-24"/>
          <p:cNvSpPr txBox="1"/>
          <p:nvPr/>
        </p:nvSpPr>
        <p:spPr>
          <a:xfrm>
            <a:off x="5218395" y="5212408"/>
            <a:ext cx="4140208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导游资格证、期末考——AI当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出题官与改卷人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44947003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28" name="el-1789644947003-4"/>
          <p:cNvSpPr txBox="1"/>
          <p:nvPr/>
        </p:nvSpPr>
        <p:spPr>
          <a:xfrm>
            <a:off x="5091625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9" name="el-178964494700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7235-2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44947231-20"/>
          <p:cNvGraphicFramePr/>
          <p:nvPr/>
        </p:nvGraphicFramePr>
        <p:xfrm>
          <a:off x="685629" y="1948382"/>
          <a:ext cx="10817695" cy="284250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3514888"/>
                <a:gridCol w="4332494"/>
                <a:gridCol w="2970313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课程类型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AI最佳用法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注意事项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理论课（消费者行为等）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理论→旅游案例翻译；出题自测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案例需</a:t>
                      </a:r>
                      <a:r>
                        <a:rPr b="1"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自己核真实性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法规课（旅游法等）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法条拆解、模拟判例分析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以</a:t>
                      </a:r>
                      <a:r>
                        <a:rPr b="1"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现行法条原文</a:t>
                      </a: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为准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技能课（口语/讲解）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对话陪练、发音纠错、模拟带团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定期</a:t>
                      </a:r>
                      <a:r>
                        <a:rPr b="1"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真人实战</a:t>
                      </a: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校准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数据课（统计/分析）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公式白话解释、解题步骤引导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先自己做再对答案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实务课（计调/运营）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方案框架生成、角色扮演演练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关键数据</a:t>
                      </a:r>
                      <a:r>
                        <a:rPr b="1"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人工补充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44947233-23"/>
          <p:cNvCxnSpPr/>
          <p:nvPr/>
        </p:nvCxnSpPr>
        <p:spPr>
          <a:xfrm>
            <a:off x="685629" y="508132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722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947235-28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7" name="el-1789644947233-2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课程 × AI学法适配表</a:t>
            </a:r>
            <a:endParaRPr/>
          </a:p>
        </p:txBody>
      </p:sp>
      <p:sp>
        <p:nvSpPr>
          <p:cNvPr id="8" name="el-1789644947233-21"/>
          <p:cNvSpPr txBox="1"/>
          <p:nvPr/>
        </p:nvSpPr>
        <p:spPr>
          <a:xfrm>
            <a:off x="685629" y="5238446"/>
            <a:ext cx="1143857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通则：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AI负责"讲明白"，你负责"记牢固"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——它管输入效率，你管内化效果。</a:t>
            </a:r>
            <a:endParaRPr/>
          </a:p>
        </p:txBody>
      </p:sp>
      <p:sp>
        <p:nvSpPr>
          <p:cNvPr id="9" name="el-1789644947233-24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10" name="el-1789644947233-25"/>
          <p:cNvSpPr txBox="1"/>
          <p:nvPr/>
        </p:nvSpPr>
        <p:spPr>
          <a:xfrm>
            <a:off x="5091625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11" name="el-1789644947234-2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724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947251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9472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7249-11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6" name="el-178964494724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实战一：啃《旅游法》</a:t>
            </a:r>
            <a:endParaRPr/>
          </a:p>
        </p:txBody>
      </p:sp>
      <p:sp>
        <p:nvSpPr>
          <p:cNvPr id="7" name="el-1789644947249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难点</a:t>
            </a:r>
            <a:endParaRPr/>
          </a:p>
        </p:txBody>
      </p:sp>
      <p:sp>
        <p:nvSpPr>
          <p:cNvPr id="8" name="el-1789644947247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法条抽象、术语密集——第35条"不合理低价游"的认定标准，教材一句话带过，考试却要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结合案例判断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44947249-13"/>
          <p:cNvSpPr txBox="1"/>
          <p:nvPr/>
        </p:nvSpPr>
        <p:spPr>
          <a:xfrm>
            <a:off x="685629" y="3191678"/>
            <a:ext cx="639424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AI解法</a:t>
            </a:r>
            <a:endParaRPr/>
          </a:p>
        </p:txBody>
      </p:sp>
      <p:sp>
        <p:nvSpPr>
          <p:cNvPr id="10" name="el-1789644947248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三步走：让AI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逐句翻译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法条成白话 → 让它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编三个案例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（一个违规两个合规）→ 你来判，它对答案并讲依据。</a:t>
            </a:r>
            <a:endParaRPr/>
          </a:p>
        </p:txBody>
      </p:sp>
      <p:sp>
        <p:nvSpPr>
          <p:cNvPr id="11" name="el-1789644947250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2" name="el-1789644947248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抽象条款变成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可判断的具体情境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——考试遇到案例分析题，脑中自动回放这三个案例。</a:t>
            </a:r>
            <a:endParaRPr/>
          </a:p>
        </p:txBody>
      </p:sp>
      <p:sp>
        <p:nvSpPr>
          <p:cNvPr id="13" name="el-1789644947252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口令模板</a:t>
            </a:r>
            <a:endParaRPr/>
          </a:p>
        </p:txBody>
      </p:sp>
      <p:sp>
        <p:nvSpPr>
          <p:cNvPr id="14" name="el-1789644947253-17"/>
          <p:cNvSpPr txBox="1"/>
          <p:nvPr/>
        </p:nvSpPr>
        <p:spPr>
          <a:xfrm>
            <a:off x="7675231" y="2913737"/>
            <a:ext cx="272712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"逐句解释《旅游法》第XX条</a:t>
            </a:r>
            <a:endParaRPr/>
          </a:p>
        </p:txBody>
      </p:sp>
      <p:sp>
        <p:nvSpPr>
          <p:cNvPr id="15" name="el-1789644947253-18"/>
          <p:cNvSpPr txBox="1"/>
          <p:nvPr/>
        </p:nvSpPr>
        <p:spPr>
          <a:xfrm>
            <a:off x="7675231" y="3257444"/>
            <a:ext cx="238470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每个术语都用旅游场景举例</a:t>
            </a:r>
            <a:endParaRPr/>
          </a:p>
        </p:txBody>
      </p:sp>
      <p:sp>
        <p:nvSpPr>
          <p:cNvPr id="16" name="el-1789644947253-19"/>
          <p:cNvSpPr txBox="1"/>
          <p:nvPr/>
        </p:nvSpPr>
        <p:spPr>
          <a:xfrm>
            <a:off x="7675231" y="3601151"/>
            <a:ext cx="235213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然后出3道案例判断题考我</a:t>
            </a:r>
            <a:endParaRPr/>
          </a:p>
        </p:txBody>
      </p:sp>
      <p:sp>
        <p:nvSpPr>
          <p:cNvPr id="17" name="el-1789644947253-20"/>
          <p:cNvSpPr txBox="1"/>
          <p:nvPr/>
        </p:nvSpPr>
        <p:spPr>
          <a:xfrm>
            <a:off x="7675231" y="3944858"/>
            <a:ext cx="252383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我答完你再公布答案和依据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</a:t>
            </a:r>
            <a:endParaRPr/>
          </a:p>
        </p:txBody>
      </p:sp>
      <p:sp>
        <p:nvSpPr>
          <p:cNvPr id="18" name="el-1789644947249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提醒：AI对法条的引用偶有出入——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以官方法条原文为准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，让AI解释，别让AI背书。</a:t>
            </a:r>
            <a:endParaRPr/>
          </a:p>
        </p:txBody>
      </p:sp>
      <p:sp>
        <p:nvSpPr>
          <p:cNvPr id="19" name="el-1789644947244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20" name="el-1789644947244-4"/>
          <p:cNvSpPr txBox="1"/>
          <p:nvPr/>
        </p:nvSpPr>
        <p:spPr>
          <a:xfrm>
            <a:off x="5091625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1" name="el-178964494724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729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947298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9472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7294-11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6" name="el-178964494726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实战二：外语口语陪练</a:t>
            </a:r>
            <a:endParaRPr/>
          </a:p>
        </p:txBody>
      </p:sp>
      <p:sp>
        <p:nvSpPr>
          <p:cNvPr id="7" name="el-1789644947294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痛点</a:t>
            </a:r>
            <a:endParaRPr/>
          </a:p>
        </p:txBody>
      </p:sp>
      <p:sp>
        <p:nvSpPr>
          <p:cNvPr id="8" name="el-178964494729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口语进步靠开口量——但外教贵、同学忙、自己练没人纠错。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开口量不足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是旅游专业学生的普遍短板。</a:t>
            </a:r>
            <a:endParaRPr/>
          </a:p>
        </p:txBody>
      </p:sp>
      <p:sp>
        <p:nvSpPr>
          <p:cNvPr id="9" name="el-1789644947295-13"/>
          <p:cNvSpPr txBox="1"/>
          <p:nvPr/>
        </p:nvSpPr>
        <p:spPr>
          <a:xfrm>
            <a:off x="685629" y="3191678"/>
            <a:ext cx="639424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AI解法</a:t>
            </a:r>
            <a:endParaRPr/>
          </a:p>
        </p:txBody>
      </p:sp>
      <p:sp>
        <p:nvSpPr>
          <p:cNvPr id="10" name="el-1789644947292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设定场景开练：让AI扮演入境游客，在景区问路、砍价、投诉——语音对话，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它不厌其烦，还逐句纠音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44947295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进阶玩法</a:t>
            </a:r>
            <a:endParaRPr/>
          </a:p>
        </p:txBody>
      </p:sp>
      <p:sp>
        <p:nvSpPr>
          <p:cNvPr id="12" name="el-1789644947293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难度递进：日常问答→带团讲解→投诉处理；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每天20分钟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，一学期口语自信明显不同。</a:t>
            </a:r>
            <a:endParaRPr/>
          </a:p>
        </p:txBody>
      </p:sp>
      <p:sp>
        <p:nvSpPr>
          <p:cNvPr id="13" name="el-1789644947299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口令模板</a:t>
            </a:r>
            <a:endParaRPr/>
          </a:p>
        </p:txBody>
      </p:sp>
      <p:sp>
        <p:nvSpPr>
          <p:cNvPr id="14" name="el-1789644947300-17"/>
          <p:cNvSpPr txBox="1"/>
          <p:nvPr/>
        </p:nvSpPr>
        <p:spPr>
          <a:xfrm>
            <a:off x="7675231" y="2913737"/>
            <a:ext cx="233561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"扮演一位来华的英国游客</a:t>
            </a:r>
            <a:endParaRPr/>
          </a:p>
        </p:txBody>
      </p:sp>
      <p:sp>
        <p:nvSpPr>
          <p:cNvPr id="15" name="el-1789644947300-18"/>
          <p:cNvSpPr txBox="1"/>
          <p:nvPr/>
        </p:nvSpPr>
        <p:spPr>
          <a:xfrm>
            <a:off x="7675231" y="3257444"/>
            <a:ext cx="200841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在拙政园门口向我问路</a:t>
            </a:r>
            <a:endParaRPr/>
          </a:p>
        </p:txBody>
      </p:sp>
      <p:sp>
        <p:nvSpPr>
          <p:cNvPr id="16" name="el-1789644947300-19"/>
          <p:cNvSpPr txBox="1"/>
          <p:nvPr/>
        </p:nvSpPr>
        <p:spPr>
          <a:xfrm>
            <a:off x="7675231" y="3601151"/>
            <a:ext cx="257292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口语别太难，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我说错就纠正我</a:t>
            </a:r>
            <a:endParaRPr/>
          </a:p>
        </p:txBody>
      </p:sp>
      <p:sp>
        <p:nvSpPr>
          <p:cNvPr id="17" name="el-1789644947300-20"/>
          <p:cNvSpPr txBox="1"/>
          <p:nvPr/>
        </p:nvSpPr>
        <p:spPr>
          <a:xfrm>
            <a:off x="7675231" y="3944858"/>
            <a:ext cx="252369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每轮对话后给我的表达打分"</a:t>
            </a:r>
            <a:endParaRPr/>
          </a:p>
        </p:txBody>
      </p:sp>
      <p:sp>
        <p:nvSpPr>
          <p:cNvPr id="18" name="el-1789644947294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关键：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一定要用语音对话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打字练的是写作不是口语——张嘴，才有用。</a:t>
            </a:r>
            <a:endParaRPr/>
          </a:p>
        </p:txBody>
      </p:sp>
      <p:sp>
        <p:nvSpPr>
          <p:cNvPr id="19" name="el-1789644947265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20" name="el-1789644947265-4"/>
          <p:cNvSpPr txBox="1"/>
          <p:nvPr/>
        </p:nvSpPr>
        <p:spPr>
          <a:xfrm>
            <a:off x="5091625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1" name="el-178964494728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745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7451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744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744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947451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7" name="el-178964494744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实战三：导游资格证备考</a:t>
            </a:r>
            <a:endParaRPr/>
          </a:p>
        </p:txBody>
      </p:sp>
      <p:sp>
        <p:nvSpPr>
          <p:cNvPr id="8" name="el-1789644947453-13"/>
          <p:cNvSpPr txBox="1"/>
          <p:nvPr/>
        </p:nvSpPr>
        <p:spPr>
          <a:xfrm>
            <a:off x="685629" y="2628505"/>
            <a:ext cx="5423512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科目一/二 · 政策法规</a:t>
            </a:r>
            <a:endParaRPr/>
          </a:p>
        </p:txBody>
      </p:sp>
      <p:sp>
        <p:nvSpPr>
          <p:cNvPr id="9" name="el-1789644947453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记忆密集型</a:t>
            </a:r>
            <a:endParaRPr/>
          </a:p>
        </p:txBody>
      </p:sp>
      <p:sp>
        <p:nvSpPr>
          <p:cNvPr id="10" name="el-1789644947452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让AI把考点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编成口诀与故事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；每天让它出20道选择+2道案例——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错题追问到懂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，比刷题册高效。</a:t>
            </a:r>
            <a:endParaRPr/>
          </a:p>
        </p:txBody>
      </p:sp>
      <p:sp>
        <p:nvSpPr>
          <p:cNvPr id="11" name="el-1789644947453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科目五 · 现场导游</a:t>
            </a:r>
            <a:endParaRPr/>
          </a:p>
        </p:txBody>
      </p:sp>
      <p:sp>
        <p:nvSpPr>
          <p:cNvPr id="12" name="el-1789644947453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表达输出型</a:t>
            </a:r>
            <a:endParaRPr/>
          </a:p>
        </p:txBody>
      </p:sp>
      <p:sp>
        <p:nvSpPr>
          <p:cNvPr id="13" name="el-1789644947453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把你的导游词录成文字发给AI：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挑逻辑硬伤、标废话句、提画面感建议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——再让它当"挑剔游客"随时插话提问。</a:t>
            </a:r>
            <a:endParaRPr/>
          </a:p>
        </p:txBody>
      </p:sp>
      <p:sp>
        <p:nvSpPr>
          <p:cNvPr id="14" name="el-1789644947448-2"/>
          <p:cNvSpPr txBox="1"/>
          <p:nvPr/>
        </p:nvSpPr>
        <p:spPr>
          <a:xfrm>
            <a:off x="685629" y="4558472"/>
            <a:ext cx="111338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节奏建议：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考前一个月每天1小时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，AI负责查漏与陪练，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真题与大纲永远以官方为准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44947448-5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16" name="el-1789644947449-6"/>
          <p:cNvSpPr txBox="1"/>
          <p:nvPr/>
        </p:nvSpPr>
        <p:spPr>
          <a:xfrm>
            <a:off x="5091625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17" name="el-178964494744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746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947467-10"/>
          <p:cNvSpPr/>
          <p:nvPr/>
        </p:nvSpPr>
        <p:spPr>
          <a:xfrm>
            <a:off x="685629" y="1431780"/>
            <a:ext cx="2329173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947474-20"/>
          <p:cNvCxnSpPr/>
          <p:nvPr/>
        </p:nvCxnSpPr>
        <p:spPr>
          <a:xfrm>
            <a:off x="685629" y="2945876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7474-21"/>
          <p:cNvCxnSpPr/>
          <p:nvPr/>
        </p:nvCxnSpPr>
        <p:spPr>
          <a:xfrm>
            <a:off x="3741496" y="2945876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7468-12"/>
          <p:cNvCxnSpPr/>
          <p:nvPr/>
        </p:nvCxnSpPr>
        <p:spPr>
          <a:xfrm>
            <a:off x="685629" y="3779105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947466-6"/>
          <p:cNvCxnSpPr/>
          <p:nvPr/>
        </p:nvCxnSpPr>
        <p:spPr>
          <a:xfrm>
            <a:off x="7164134" y="1431780"/>
            <a:ext cx="914" cy="459942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9474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947467-8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10" name="el-1789644947464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实战四：用AI学《旅游消费者行为》</a:t>
            </a:r>
            <a:endParaRPr/>
          </a:p>
        </p:txBody>
      </p:sp>
      <p:sp>
        <p:nvSpPr>
          <p:cNvPr id="11" name="el-1789644947467-9"/>
          <p:cNvSpPr txBox="1"/>
          <p:nvPr/>
        </p:nvSpPr>
        <p:spPr>
          <a:xfrm>
            <a:off x="837990" y="1469870"/>
            <a:ext cx="268074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一门课的改造</a:t>
            </a:r>
            <a:endParaRPr/>
          </a:p>
        </p:txBody>
      </p:sp>
      <p:sp>
        <p:nvSpPr>
          <p:cNvPr id="12" name="el-1789644947467-11"/>
          <p:cNvSpPr txBox="1"/>
          <p:nvPr/>
        </p:nvSpPr>
        <p:spPr>
          <a:xfrm>
            <a:off x="685629" y="1907910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对象：专业核心课，理论多、案例杂、考试活</a:t>
            </a:r>
            <a:endParaRPr/>
          </a:p>
        </p:txBody>
      </p:sp>
      <p:sp>
        <p:nvSpPr>
          <p:cNvPr id="13" name="el-1789644947470-13"/>
          <p:cNvSpPr txBox="1"/>
          <p:nvPr/>
        </p:nvSpPr>
        <p:spPr>
          <a:xfrm>
            <a:off x="685629" y="3031579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传统学法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划书背概念——考试碰到"结合案例论述"就失分</a:t>
            </a:r>
            <a:endParaRPr/>
          </a:p>
        </p:txBody>
      </p:sp>
      <p:sp>
        <p:nvSpPr>
          <p:cNvPr id="14" name="el-1789644947471-14"/>
          <p:cNvSpPr txBox="1"/>
          <p:nvPr/>
        </p:nvSpPr>
        <p:spPr>
          <a:xfrm>
            <a:off x="3741496" y="3031579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AI学法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概念翻译+案例生成+出题自测——论述题成为强项</a:t>
            </a:r>
            <a:endParaRPr/>
          </a:p>
        </p:txBody>
      </p:sp>
      <p:sp>
        <p:nvSpPr>
          <p:cNvPr id="15" name="el-1789644947475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成果</a:t>
            </a:r>
            <a:endParaRPr/>
          </a:p>
        </p:txBody>
      </p:sp>
      <p:sp>
        <p:nvSpPr>
          <p:cNvPr id="16" name="el-1789644947473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同样的学习时长，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论述类题目得分率显著提升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——因为练的是"用理论"，不是"背理论"。</a:t>
            </a:r>
            <a:endParaRPr/>
          </a:p>
        </p:txBody>
      </p:sp>
      <p:sp>
        <p:nvSpPr>
          <p:cNvPr id="17" name="el-1789644947475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边界</a:t>
            </a:r>
            <a:endParaRPr/>
          </a:p>
        </p:txBody>
      </p:sp>
      <p:sp>
        <p:nvSpPr>
          <p:cNvPr id="18" name="el-1789644947473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AI编的教学案例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未必真实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——考试可放心用，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论文引用必须查文献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44947464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20" name="el-1789644947464-4"/>
          <p:cNvSpPr txBox="1"/>
          <p:nvPr/>
        </p:nvSpPr>
        <p:spPr>
          <a:xfrm>
            <a:off x="5091625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1" name="el-178964494746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  <p:sp>
        <p:nvSpPr>
          <p:cNvPr id="22" name="el-1789644947474-22"/>
          <p:cNvSpPr/>
          <p:nvPr/>
        </p:nvSpPr>
        <p:spPr>
          <a:xfrm>
            <a:off x="685629" y="40790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947475-23"/>
          <p:cNvSpPr/>
          <p:nvPr/>
        </p:nvSpPr>
        <p:spPr>
          <a:xfrm>
            <a:off x="685629" y="481230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947475-24"/>
          <p:cNvSpPr/>
          <p:nvPr/>
        </p:nvSpPr>
        <p:spPr>
          <a:xfrm>
            <a:off x="685629" y="55455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947471-15"/>
          <p:cNvSpPr txBox="1"/>
          <p:nvPr/>
        </p:nvSpPr>
        <p:spPr>
          <a:xfrm>
            <a:off x="876081" y="3955273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概念落地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：每学一个理论（如"感知价值"），让AI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用一个OTA定价案例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讲一遍，再自己复述。</a:t>
            </a:r>
            <a:endParaRPr/>
          </a:p>
        </p:txBody>
      </p:sp>
      <p:sp>
        <p:nvSpPr>
          <p:cNvPr id="26" name="el-1789644947472-16"/>
          <p:cNvSpPr txBox="1"/>
          <p:nvPr/>
        </p:nvSpPr>
        <p:spPr>
          <a:xfrm>
            <a:off x="876081" y="4688515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案例库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：让AI按章节生成"正反案例"——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同一个理论怎么解释完全相反的结果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，理解立刻立体。</a:t>
            </a:r>
            <a:endParaRPr/>
          </a:p>
        </p:txBody>
      </p:sp>
      <p:sp>
        <p:nvSpPr>
          <p:cNvPr id="27" name="el-1789644947472-17"/>
          <p:cNvSpPr txBox="1"/>
          <p:nvPr/>
        </p:nvSpPr>
        <p:spPr>
          <a:xfrm>
            <a:off x="876081" y="5421757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考前自测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：让AI按历年题型出卷模拟，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论述题写完发给它批改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——按得分点逐条对照。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748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7486-6"/>
          <p:cNvCxnSpPr/>
          <p:nvPr/>
        </p:nvCxnSpPr>
        <p:spPr>
          <a:xfrm>
            <a:off x="4013784" y="1895412"/>
            <a:ext cx="914" cy="367216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7489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7489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748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7488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8" name="el-178964494748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效果证据：三组对照</a:t>
            </a:r>
            <a:endParaRPr/>
          </a:p>
        </p:txBody>
      </p:sp>
      <p:sp>
        <p:nvSpPr>
          <p:cNvPr id="9" name="el-1789644947488-10"/>
          <p:cNvSpPr txBox="1"/>
          <p:nvPr/>
        </p:nvSpPr>
        <p:spPr>
          <a:xfrm>
            <a:off x="685629" y="2527029"/>
            <a:ext cx="3167223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主动提问组 vs 抄答案组</a:t>
            </a:r>
            <a:endParaRPr/>
          </a:p>
        </p:txBody>
      </p:sp>
      <p:sp>
        <p:nvSpPr>
          <p:cNvPr id="10" name="el-1789644947488-11"/>
          <p:cNvSpPr txBox="1"/>
          <p:nvPr/>
        </p:nvSpPr>
        <p:spPr>
          <a:xfrm>
            <a:off x="685629" y="2898412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2倍</a:t>
            </a:r>
            <a:endParaRPr/>
          </a:p>
        </p:txBody>
      </p:sp>
      <p:sp>
        <p:nvSpPr>
          <p:cNvPr id="11" name="el-1789644947487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多项教学实验的共性发现：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"被AI考"的学生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在迁移应用题上的表现约为"只要答案"学生的两倍。</a:t>
            </a:r>
            <a:endParaRPr/>
          </a:p>
        </p:txBody>
      </p:sp>
      <p:sp>
        <p:nvSpPr>
          <p:cNvPr id="12" name="el-1789644947490-14"/>
          <p:cNvSpPr txBox="1"/>
          <p:nvPr/>
        </p:nvSpPr>
        <p:spPr>
          <a:xfrm>
            <a:off x="4627993" y="2085864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机制一</a:t>
            </a:r>
            <a:endParaRPr/>
          </a:p>
        </p:txBody>
      </p:sp>
      <p:sp>
        <p:nvSpPr>
          <p:cNvPr id="13" name="el-1789644947493-20"/>
          <p:cNvSpPr txBox="1"/>
          <p:nvPr/>
        </p:nvSpPr>
        <p:spPr>
          <a:xfrm>
            <a:off x="6075431" y="2047774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测试效应</a:t>
            </a:r>
            <a:endParaRPr/>
          </a:p>
        </p:txBody>
      </p:sp>
      <p:sp>
        <p:nvSpPr>
          <p:cNvPr id="14" name="el-1789644947492-17"/>
          <p:cNvSpPr txBox="1"/>
          <p:nvPr/>
        </p:nvSpPr>
        <p:spPr>
          <a:xfrm>
            <a:off x="6075431" y="2400111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认知科学定论：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主动检索记忆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比重读笔记牢固得多——"让AI考我"正是检索练习。</a:t>
            </a:r>
            <a:endParaRPr/>
          </a:p>
        </p:txBody>
      </p:sp>
      <p:sp>
        <p:nvSpPr>
          <p:cNvPr id="15" name="el-1789644947490-15"/>
          <p:cNvSpPr txBox="1"/>
          <p:nvPr/>
        </p:nvSpPr>
        <p:spPr>
          <a:xfrm>
            <a:off x="4627993" y="3313092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机制二</a:t>
            </a:r>
            <a:endParaRPr/>
          </a:p>
        </p:txBody>
      </p:sp>
      <p:sp>
        <p:nvSpPr>
          <p:cNvPr id="16" name="el-1789644947494-21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生成效应</a:t>
            </a:r>
            <a:endParaRPr/>
          </a:p>
        </p:txBody>
      </p:sp>
      <p:sp>
        <p:nvSpPr>
          <p:cNvPr id="17" name="el-1789644947493-18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自己组织语言输出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，记忆痕迹更深——费曼式"讲给AI听"天然利用了这个效应。</a:t>
            </a:r>
            <a:endParaRPr/>
          </a:p>
        </p:txBody>
      </p:sp>
      <p:sp>
        <p:nvSpPr>
          <p:cNvPr id="18" name="el-1789644947490-16"/>
          <p:cNvSpPr txBox="1"/>
          <p:nvPr/>
        </p:nvSpPr>
        <p:spPr>
          <a:xfrm>
            <a:off x="4627993" y="4540319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反面证据</a:t>
            </a:r>
            <a:endParaRPr/>
          </a:p>
        </p:txBody>
      </p:sp>
      <p:sp>
        <p:nvSpPr>
          <p:cNvPr id="19" name="el-1789644947494-22"/>
          <p:cNvSpPr txBox="1"/>
          <p:nvPr/>
        </p:nvSpPr>
        <p:spPr>
          <a:xfrm>
            <a:off x="6075431" y="4502229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认知卸载</a:t>
            </a:r>
            <a:endParaRPr/>
          </a:p>
        </p:txBody>
      </p:sp>
      <p:sp>
        <p:nvSpPr>
          <p:cNvPr id="20" name="el-1789644947493-19"/>
          <p:cNvSpPr txBox="1"/>
          <p:nvPr/>
        </p:nvSpPr>
        <p:spPr>
          <a:xfrm>
            <a:off x="6075431" y="485456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研究同样警告：全程让AI代劳思考，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大脑相关区域激活下降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——用进废退是真的。</a:t>
            </a:r>
            <a:endParaRPr/>
          </a:p>
        </p:txBody>
      </p:sp>
      <p:sp>
        <p:nvSpPr>
          <p:cNvPr id="21" name="el-1789644947484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22" name="el-1789644947485-4"/>
          <p:cNvSpPr txBox="1"/>
          <p:nvPr/>
        </p:nvSpPr>
        <p:spPr>
          <a:xfrm>
            <a:off x="5091625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3" name="el-178964494748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5274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44952746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44952741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527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952747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7" name="el-178964495274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四种学法的记忆保持率（示意）</a:t>
            </a:r>
            <a:endParaRPr/>
          </a:p>
        </p:txBody>
      </p:sp>
      <p:sp>
        <p:nvSpPr>
          <p:cNvPr id="8" name="el-1789644952748-10"/>
          <p:cNvSpPr txBox="1"/>
          <p:nvPr/>
        </p:nvSpPr>
        <p:spPr>
          <a:xfrm>
            <a:off x="685629" y="5712197"/>
            <a:ext cx="677248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示意数据，综合学习科学经典曲线与教学实验区间绘制，仅作教学参考。</a:t>
            </a:r>
            <a:endParaRPr/>
          </a:p>
        </p:txBody>
      </p:sp>
      <p:sp>
        <p:nvSpPr>
          <p:cNvPr id="9" name="el-1789644952750-14"/>
          <p:cNvSpPr txBox="1"/>
          <p:nvPr/>
        </p:nvSpPr>
        <p:spPr>
          <a:xfrm>
            <a:off x="8465608" y="1957309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44952749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输出型学法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（讲出来）保持率最高——费曼技巧×AI。</a:t>
            </a:r>
            <a:endParaRPr/>
          </a:p>
        </p:txBody>
      </p:sp>
      <p:sp>
        <p:nvSpPr>
          <p:cNvPr id="11" name="el-1789644952751-15"/>
          <p:cNvSpPr txBox="1"/>
          <p:nvPr/>
        </p:nvSpPr>
        <p:spPr>
          <a:xfrm>
            <a:off x="8465608" y="3222627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2" name="el-1789644952750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检索型学法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（被考）次之——AI出题是它的最佳载体。</a:t>
            </a:r>
            <a:endParaRPr/>
          </a:p>
        </p:txBody>
      </p:sp>
      <p:sp>
        <p:nvSpPr>
          <p:cNvPr id="13" name="el-1789644952751-16"/>
          <p:cNvSpPr txBox="1"/>
          <p:nvPr/>
        </p:nvSpPr>
        <p:spPr>
          <a:xfrm>
            <a:off x="8465608" y="4487945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4" name="el-1789644952750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只"看答案"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最不牢靠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——但恰是多数人的默认用法。</a:t>
            </a:r>
            <a:endParaRPr/>
          </a:p>
        </p:txBody>
      </p:sp>
      <p:sp>
        <p:nvSpPr>
          <p:cNvPr id="15" name="el-1789644952740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16" name="el-1789644952740-4"/>
          <p:cNvSpPr txBox="1"/>
          <p:nvPr/>
        </p:nvSpPr>
        <p:spPr>
          <a:xfrm>
            <a:off x="5091625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17" name="el-178964495274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947684-2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94764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764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764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44947644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4494764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习惯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与边界</a:t>
            </a:r>
            <a:endParaRPr/>
          </a:p>
        </p:txBody>
      </p:sp>
      <p:sp>
        <p:nvSpPr>
          <p:cNvPr id="8" name="el-178964494764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HABITS &amp; BOUNDARIES</a:t>
            </a:r>
            <a:endParaRPr/>
          </a:p>
        </p:txBody>
      </p:sp>
      <p:sp>
        <p:nvSpPr>
          <p:cNvPr id="9" name="el-1789644947647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依赖症</a:t>
            </a:r>
            <a:endParaRPr/>
          </a:p>
        </p:txBody>
      </p:sp>
      <p:sp>
        <p:nvSpPr>
          <p:cNvPr id="10" name="el-1789644947647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使用守则</a:t>
            </a:r>
            <a:endParaRPr/>
          </a:p>
        </p:txBody>
      </p:sp>
      <p:sp>
        <p:nvSpPr>
          <p:cNvPr id="11" name="el-1789644947648-11"/>
          <p:cNvSpPr txBox="1"/>
          <p:nvPr/>
        </p:nvSpPr>
        <p:spPr>
          <a:xfrm>
            <a:off x="6917587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学习金字塔</a:t>
            </a:r>
            <a:endParaRPr/>
          </a:p>
        </p:txBody>
      </p:sp>
      <p:sp>
        <p:nvSpPr>
          <p:cNvPr id="12" name="el-1789644947648-12"/>
          <p:cNvSpPr txBox="1"/>
          <p:nvPr/>
        </p:nvSpPr>
        <p:spPr>
          <a:xfrm>
            <a:off x="8551758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自测与任务</a:t>
            </a:r>
            <a:endParaRPr/>
          </a:p>
        </p:txBody>
      </p:sp>
      <p:sp>
        <p:nvSpPr>
          <p:cNvPr id="13" name="el-178964494764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项目一</a:t>
            </a:r>
            <a:endParaRPr/>
          </a:p>
        </p:txBody>
      </p:sp>
      <p:sp>
        <p:nvSpPr>
          <p:cNvPr id="14" name="el-178964494764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766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7668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7668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7666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49476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7667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习惯与边界</a:t>
            </a:r>
            <a:endParaRPr/>
          </a:p>
        </p:txBody>
      </p:sp>
      <p:sp>
        <p:nvSpPr>
          <p:cNvPr id="8" name="el-1789644947664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AI依赖症：三个预警信号</a:t>
            </a:r>
            <a:endParaRPr/>
          </a:p>
        </p:txBody>
      </p:sp>
      <p:sp>
        <p:nvSpPr>
          <p:cNvPr id="9" name="el-1789644947670-12"/>
          <p:cNvSpPr txBox="1"/>
          <p:nvPr/>
        </p:nvSpPr>
        <p:spPr>
          <a:xfrm>
            <a:off x="685629" y="166270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信号一</a:t>
            </a:r>
            <a:endParaRPr/>
          </a:p>
        </p:txBody>
      </p:sp>
      <p:sp>
        <p:nvSpPr>
          <p:cNvPr id="10" name="el-1789644947675-21"/>
          <p:cNvSpPr txBox="1"/>
          <p:nvPr/>
        </p:nvSpPr>
        <p:spPr>
          <a:xfrm>
            <a:off x="2228293" y="1719839"/>
            <a:ext cx="722807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不查AI不敢下笔</a:t>
            </a:r>
            <a:endParaRPr/>
          </a:p>
        </p:txBody>
      </p:sp>
      <p:sp>
        <p:nvSpPr>
          <p:cNvPr id="11" name="el-1789644947674-18"/>
          <p:cNvSpPr txBox="1"/>
          <p:nvPr/>
        </p:nvSpPr>
        <p:spPr>
          <a:xfrm>
            <a:off x="2228293" y="2148357"/>
            <a:ext cx="75171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写一句话都想先问AI——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第一反应从"我想"变成"它说"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，独立思考的肌肉在萎缩。</a:t>
            </a:r>
            <a:endParaRPr/>
          </a:p>
        </p:txBody>
      </p:sp>
      <p:sp>
        <p:nvSpPr>
          <p:cNvPr id="12" name="el-1789644947670-13"/>
          <p:cNvSpPr txBox="1"/>
          <p:nvPr/>
        </p:nvSpPr>
        <p:spPr>
          <a:xfrm>
            <a:off x="685629" y="282446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信号二</a:t>
            </a:r>
            <a:endParaRPr/>
          </a:p>
        </p:txBody>
      </p:sp>
      <p:sp>
        <p:nvSpPr>
          <p:cNvPr id="13" name="el-1789644947675-22"/>
          <p:cNvSpPr txBox="1"/>
          <p:nvPr/>
        </p:nvSpPr>
        <p:spPr>
          <a:xfrm>
            <a:off x="2228293" y="2881598"/>
            <a:ext cx="7772659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看懂≠会做</a:t>
            </a:r>
            <a:endParaRPr/>
          </a:p>
        </p:txBody>
      </p:sp>
      <p:sp>
        <p:nvSpPr>
          <p:cNvPr id="14" name="el-1789644947675-19"/>
          <p:cNvSpPr txBox="1"/>
          <p:nvPr/>
        </p:nvSpPr>
        <p:spPr>
          <a:xfrm>
            <a:off x="2228293" y="3310116"/>
            <a:ext cx="797644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AI讲得头头是道，你频频点头——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合上电脑什么也复述不出来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：流畅感是它的，不是你的。</a:t>
            </a:r>
            <a:endParaRPr/>
          </a:p>
        </p:txBody>
      </p:sp>
      <p:sp>
        <p:nvSpPr>
          <p:cNvPr id="15" name="el-1789644947670-14"/>
          <p:cNvSpPr txBox="1"/>
          <p:nvPr/>
        </p:nvSpPr>
        <p:spPr>
          <a:xfrm>
            <a:off x="685629" y="3986222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信号三</a:t>
            </a:r>
            <a:endParaRPr/>
          </a:p>
        </p:txBody>
      </p:sp>
      <p:sp>
        <p:nvSpPr>
          <p:cNvPr id="16" name="el-1789644947676-23"/>
          <p:cNvSpPr txBox="1"/>
          <p:nvPr/>
        </p:nvSpPr>
        <p:spPr>
          <a:xfrm>
            <a:off x="2228293" y="4043358"/>
            <a:ext cx="7201302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耐受度下降</a:t>
            </a:r>
            <a:endParaRPr/>
          </a:p>
        </p:txBody>
      </p:sp>
      <p:sp>
        <p:nvSpPr>
          <p:cNvPr id="17" name="el-1789644947675-20"/>
          <p:cNvSpPr txBox="1"/>
          <p:nvPr/>
        </p:nvSpPr>
        <p:spPr>
          <a:xfrm>
            <a:off x="2228293" y="4471876"/>
            <a:ext cx="740508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啃论文十分钟就烦，刷AI回答一小时不累——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深度阅读的耐心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正在被即时满足劫持。</a:t>
            </a:r>
            <a:endParaRPr/>
          </a:p>
        </p:txBody>
      </p:sp>
      <p:sp>
        <p:nvSpPr>
          <p:cNvPr id="18" name="el-1789644947668-9"/>
          <p:cNvSpPr txBox="1"/>
          <p:nvPr/>
        </p:nvSpPr>
        <p:spPr>
          <a:xfrm>
            <a:off x="971307" y="5452705"/>
            <a:ext cx="57522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解药</a:t>
            </a:r>
            <a:endParaRPr/>
          </a:p>
        </p:txBody>
      </p:sp>
      <p:sp>
        <p:nvSpPr>
          <p:cNvPr id="19" name="el-1789644947671-15"/>
          <p:cNvSpPr txBox="1"/>
          <p:nvPr/>
        </p:nvSpPr>
        <p:spPr>
          <a:xfrm>
            <a:off x="1794121" y="5462228"/>
            <a:ext cx="267592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先想后问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自答一分钟再开口</a:t>
            </a:r>
            <a:endParaRPr/>
          </a:p>
        </p:txBody>
      </p:sp>
      <p:sp>
        <p:nvSpPr>
          <p:cNvPr id="20" name="el-1789644947671-16"/>
          <p:cNvSpPr txBox="1"/>
          <p:nvPr/>
        </p:nvSpPr>
        <p:spPr>
          <a:xfrm>
            <a:off x="4570411" y="5462228"/>
            <a:ext cx="26238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输出优先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学完必讲/写一遍</a:t>
            </a:r>
            <a:endParaRPr/>
          </a:p>
        </p:txBody>
      </p:sp>
      <p:sp>
        <p:nvSpPr>
          <p:cNvPr id="21" name="el-1789644947672-17"/>
          <p:cNvSpPr txBox="1"/>
          <p:nvPr/>
        </p:nvSpPr>
        <p:spPr>
          <a:xfrm>
            <a:off x="7236744" y="5462228"/>
            <a:ext cx="2967290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无AI时段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每周留半天离线学习</a:t>
            </a:r>
            <a:endParaRPr/>
          </a:p>
        </p:txBody>
      </p:sp>
      <p:sp>
        <p:nvSpPr>
          <p:cNvPr id="22" name="el-178964494766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习惯与边界</a:t>
            </a:r>
            <a:endParaRPr/>
          </a:p>
        </p:txBody>
      </p:sp>
      <p:sp>
        <p:nvSpPr>
          <p:cNvPr id="23" name="el-1789644947665-4"/>
          <p:cNvSpPr txBox="1"/>
          <p:nvPr/>
        </p:nvSpPr>
        <p:spPr>
          <a:xfrm>
            <a:off x="4997441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4" name="el-178964494766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783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947831-6"/>
          <p:cNvSpPr/>
          <p:nvPr/>
        </p:nvSpPr>
        <p:spPr>
          <a:xfrm>
            <a:off x="7884728" y="1488915"/>
            <a:ext cx="3618595" cy="4485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94782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7833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习惯与边界</a:t>
            </a:r>
            <a:endParaRPr/>
          </a:p>
        </p:txBody>
      </p:sp>
      <p:sp>
        <p:nvSpPr>
          <p:cNvPr id="6" name="el-1789644947829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AI学习使用守则（学生版）</a:t>
            </a:r>
            <a:endParaRPr/>
          </a:p>
        </p:txBody>
      </p:sp>
      <p:sp>
        <p:nvSpPr>
          <p:cNvPr id="7" name="el-1789644947834-12"/>
          <p:cNvSpPr txBox="1"/>
          <p:nvPr/>
        </p:nvSpPr>
        <p:spPr>
          <a:xfrm>
            <a:off x="8227543" y="2633415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执行建议</a:t>
            </a:r>
            <a:endParaRPr/>
          </a:p>
        </p:txBody>
      </p:sp>
      <p:sp>
        <p:nvSpPr>
          <p:cNvPr id="8" name="el-1789644947834-13"/>
          <p:cNvSpPr txBox="1"/>
          <p:nvPr/>
        </p:nvSpPr>
        <p:spPr>
          <a:xfrm>
            <a:off x="8227543" y="3033365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贴在书桌前</a:t>
            </a:r>
            <a:endParaRPr/>
          </a:p>
        </p:txBody>
      </p:sp>
      <p:sp>
        <p:nvSpPr>
          <p:cNvPr id="9" name="el-1789644947833-10"/>
          <p:cNvSpPr txBox="1"/>
          <p:nvPr/>
        </p:nvSpPr>
        <p:spPr>
          <a:xfrm>
            <a:off x="8227543" y="3499973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四条守则的本质：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让AI参与思考，而不是代替思考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0" name="el-1789644947834-11"/>
          <p:cNvSpPr txBox="1"/>
          <p:nvPr/>
        </p:nvSpPr>
        <p:spPr>
          <a:xfrm>
            <a:off x="8227543" y="4221907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坚持一个月成习惯——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习惯才是这门课真正的学分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44947830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习惯与边界</a:t>
            </a:r>
            <a:endParaRPr/>
          </a:p>
        </p:txBody>
      </p:sp>
      <p:sp>
        <p:nvSpPr>
          <p:cNvPr id="12" name="el-1789644947830-4"/>
          <p:cNvSpPr txBox="1"/>
          <p:nvPr/>
        </p:nvSpPr>
        <p:spPr>
          <a:xfrm>
            <a:off x="4997441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13" name="el-178964494783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  <p:sp>
        <p:nvSpPr>
          <p:cNvPr id="14" name="el-1789644947831-7"/>
          <p:cNvSpPr/>
          <p:nvPr/>
        </p:nvSpPr>
        <p:spPr>
          <a:xfrm>
            <a:off x="685629" y="1584141"/>
            <a:ext cx="19045" cy="429470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44947836-14"/>
          <p:cNvSpPr/>
          <p:nvPr/>
        </p:nvSpPr>
        <p:spPr>
          <a:xfrm>
            <a:off x="628493" y="1679368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44947836-15"/>
          <p:cNvCxnSpPr/>
          <p:nvPr/>
        </p:nvCxnSpPr>
        <p:spPr>
          <a:xfrm>
            <a:off x="933217" y="2607823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44947836-16"/>
          <p:cNvSpPr/>
          <p:nvPr/>
        </p:nvSpPr>
        <p:spPr>
          <a:xfrm>
            <a:off x="628493" y="2803037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44947836-17"/>
          <p:cNvCxnSpPr/>
          <p:nvPr/>
        </p:nvCxnSpPr>
        <p:spPr>
          <a:xfrm>
            <a:off x="933217" y="3731492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44947836-18"/>
          <p:cNvSpPr/>
          <p:nvPr/>
        </p:nvSpPr>
        <p:spPr>
          <a:xfrm>
            <a:off x="628493" y="3926706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644947836-19"/>
          <p:cNvCxnSpPr/>
          <p:nvPr/>
        </p:nvCxnSpPr>
        <p:spPr>
          <a:xfrm>
            <a:off x="933217" y="4855161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644947836-20"/>
          <p:cNvSpPr/>
          <p:nvPr/>
        </p:nvSpPr>
        <p:spPr>
          <a:xfrm>
            <a:off x="628493" y="5050375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44947839-25"/>
          <p:cNvSpPr txBox="1"/>
          <p:nvPr/>
        </p:nvSpPr>
        <p:spPr>
          <a:xfrm>
            <a:off x="1180805" y="1603187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第一条</a:t>
            </a:r>
            <a:endParaRPr/>
          </a:p>
        </p:txBody>
      </p:sp>
      <p:sp>
        <p:nvSpPr>
          <p:cNvPr id="23" name="el-1789644947839-26"/>
          <p:cNvSpPr txBox="1"/>
          <p:nvPr/>
        </p:nvSpPr>
        <p:spPr>
          <a:xfrm>
            <a:off x="1180805" y="1879343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先想后问</a:t>
            </a:r>
            <a:endParaRPr/>
          </a:p>
        </p:txBody>
      </p:sp>
      <p:sp>
        <p:nvSpPr>
          <p:cNvPr id="24" name="el-1789644947838-21"/>
          <p:cNvSpPr txBox="1"/>
          <p:nvPr/>
        </p:nvSpPr>
        <p:spPr>
          <a:xfrm>
            <a:off x="1180805" y="2212634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先自己答一分钟——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哪怕答错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，思考痕迹比正确答案值钱。</a:t>
            </a:r>
            <a:endParaRPr/>
          </a:p>
        </p:txBody>
      </p:sp>
      <p:sp>
        <p:nvSpPr>
          <p:cNvPr id="25" name="el-1789644947840-27"/>
          <p:cNvSpPr txBox="1"/>
          <p:nvPr/>
        </p:nvSpPr>
        <p:spPr>
          <a:xfrm>
            <a:off x="1180805" y="2726856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第二条</a:t>
            </a:r>
            <a:endParaRPr/>
          </a:p>
        </p:txBody>
      </p:sp>
      <p:sp>
        <p:nvSpPr>
          <p:cNvPr id="26" name="el-1789644947840-28"/>
          <p:cNvSpPr txBox="1"/>
          <p:nvPr/>
        </p:nvSpPr>
        <p:spPr>
          <a:xfrm>
            <a:off x="1180805" y="3003012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要过程不要只要结果</a:t>
            </a:r>
            <a:endParaRPr/>
          </a:p>
        </p:txBody>
      </p:sp>
      <p:sp>
        <p:nvSpPr>
          <p:cNvPr id="27" name="el-1789644947838-22"/>
          <p:cNvSpPr txBox="1"/>
          <p:nvPr/>
        </p:nvSpPr>
        <p:spPr>
          <a:xfrm>
            <a:off x="1180805" y="3336303"/>
            <a:ext cx="654356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要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思路与依据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，不接受无解释的结论——学"怎么想"，不只学"是什么"。</a:t>
            </a:r>
            <a:endParaRPr/>
          </a:p>
        </p:txBody>
      </p:sp>
      <p:sp>
        <p:nvSpPr>
          <p:cNvPr id="28" name="el-1789644947840-29"/>
          <p:cNvSpPr txBox="1"/>
          <p:nvPr/>
        </p:nvSpPr>
        <p:spPr>
          <a:xfrm>
            <a:off x="1180805" y="3850525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第三条</a:t>
            </a:r>
            <a:endParaRPr/>
          </a:p>
        </p:txBody>
      </p:sp>
      <p:sp>
        <p:nvSpPr>
          <p:cNvPr id="29" name="el-1789644947840-30"/>
          <p:cNvSpPr txBox="1"/>
          <p:nvPr/>
        </p:nvSpPr>
        <p:spPr>
          <a:xfrm>
            <a:off x="1180805" y="4126681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学完必输出</a:t>
            </a:r>
            <a:endParaRPr/>
          </a:p>
        </p:txBody>
      </p:sp>
      <p:sp>
        <p:nvSpPr>
          <p:cNvPr id="30" name="el-1789644947838-23"/>
          <p:cNvSpPr txBox="1"/>
          <p:nvPr/>
        </p:nvSpPr>
        <p:spPr>
          <a:xfrm>
            <a:off x="1180805" y="4459972"/>
            <a:ext cx="63790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每次学习以输出收尾：讲一遍/写一段——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没有输出等于没学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1" name="el-1789644947840-31"/>
          <p:cNvSpPr txBox="1"/>
          <p:nvPr/>
        </p:nvSpPr>
        <p:spPr>
          <a:xfrm>
            <a:off x="1180805" y="4974194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第四条</a:t>
            </a:r>
            <a:endParaRPr/>
          </a:p>
        </p:txBody>
      </p:sp>
      <p:sp>
        <p:nvSpPr>
          <p:cNvPr id="32" name="el-1789644947841-32"/>
          <p:cNvSpPr txBox="1"/>
          <p:nvPr/>
        </p:nvSpPr>
        <p:spPr>
          <a:xfrm>
            <a:off x="1180805" y="5250350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诚实原则</a:t>
            </a:r>
            <a:endParaRPr/>
          </a:p>
        </p:txBody>
      </p:sp>
      <p:sp>
        <p:nvSpPr>
          <p:cNvPr id="33" name="el-1789644947839-24"/>
          <p:cNvSpPr txBox="1"/>
          <p:nvPr/>
        </p:nvSpPr>
        <p:spPr>
          <a:xfrm>
            <a:off x="1180805" y="5583641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AI参与了什么，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如实注明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——学术诚信从课堂开始。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785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7856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7856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7857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785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7855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习惯与边界</a:t>
            </a:r>
            <a:endParaRPr/>
          </a:p>
        </p:txBody>
      </p:sp>
      <p:sp>
        <p:nvSpPr>
          <p:cNvPr id="8" name="el-1789644947852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学习金字塔：AI的正确位置</a:t>
            </a:r>
            <a:endParaRPr/>
          </a:p>
        </p:txBody>
      </p:sp>
      <p:sp>
        <p:nvSpPr>
          <p:cNvPr id="9" name="el-1789644947857-13"/>
          <p:cNvSpPr txBox="1"/>
          <p:nvPr/>
        </p:nvSpPr>
        <p:spPr>
          <a:xfrm>
            <a:off x="685629" y="1828010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底座</a:t>
            </a:r>
            <a:endParaRPr/>
          </a:p>
        </p:txBody>
      </p:sp>
      <p:sp>
        <p:nvSpPr>
          <p:cNvPr id="10" name="el-1789644947862-19"/>
          <p:cNvSpPr txBox="1"/>
          <p:nvPr/>
        </p:nvSpPr>
        <p:spPr>
          <a:xfrm>
            <a:off x="1961659" y="1885145"/>
            <a:ext cx="120842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被动输入</a:t>
            </a:r>
            <a:endParaRPr/>
          </a:p>
        </p:txBody>
      </p:sp>
      <p:sp>
        <p:nvSpPr>
          <p:cNvPr id="11" name="el-1789644947862-20"/>
          <p:cNvSpPr txBox="1"/>
          <p:nvPr/>
        </p:nvSpPr>
        <p:spPr>
          <a:xfrm>
            <a:off x="3161509" y="1989894"/>
            <a:ext cx="103941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听讲·阅读</a:t>
            </a:r>
            <a:endParaRPr/>
          </a:p>
        </p:txBody>
      </p:sp>
      <p:sp>
        <p:nvSpPr>
          <p:cNvPr id="12" name="el-1789644947860-16"/>
          <p:cNvSpPr txBox="1"/>
          <p:nvPr/>
        </p:nvSpPr>
        <p:spPr>
          <a:xfrm>
            <a:off x="1961659" y="2332709"/>
            <a:ext cx="6452824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传统方式，保持率最低——但仍是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必要的起点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：AI可以帮你预习和扫盲。</a:t>
            </a:r>
            <a:endParaRPr/>
          </a:p>
        </p:txBody>
      </p:sp>
      <p:sp>
        <p:nvSpPr>
          <p:cNvPr id="13" name="el-1789644947858-14"/>
          <p:cNvSpPr txBox="1"/>
          <p:nvPr/>
        </p:nvSpPr>
        <p:spPr>
          <a:xfrm>
            <a:off x="1447438" y="2966855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中层</a:t>
            </a:r>
            <a:endParaRPr/>
          </a:p>
        </p:txBody>
      </p:sp>
      <p:sp>
        <p:nvSpPr>
          <p:cNvPr id="14" name="el-1789644947862-21"/>
          <p:cNvSpPr txBox="1"/>
          <p:nvPr/>
        </p:nvSpPr>
        <p:spPr>
          <a:xfrm>
            <a:off x="2723469" y="3023991"/>
            <a:ext cx="120842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主动加工</a:t>
            </a:r>
            <a:endParaRPr/>
          </a:p>
        </p:txBody>
      </p:sp>
      <p:sp>
        <p:nvSpPr>
          <p:cNvPr id="15" name="el-1789644947862-22"/>
          <p:cNvSpPr txBox="1"/>
          <p:nvPr/>
        </p:nvSpPr>
        <p:spPr>
          <a:xfrm>
            <a:off x="3923319" y="3128740"/>
            <a:ext cx="103941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讨论·练习</a:t>
            </a:r>
            <a:endParaRPr/>
          </a:p>
        </p:txBody>
      </p:sp>
      <p:sp>
        <p:nvSpPr>
          <p:cNvPr id="16" name="el-1789644947860-17"/>
          <p:cNvSpPr txBox="1"/>
          <p:nvPr/>
        </p:nvSpPr>
        <p:spPr>
          <a:xfrm>
            <a:off x="2723469" y="3471554"/>
            <a:ext cx="5984609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与AI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对话、被追问、做题纠错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——AI替代的是这一层的陪练缺位。</a:t>
            </a:r>
            <a:endParaRPr/>
          </a:p>
        </p:txBody>
      </p:sp>
      <p:sp>
        <p:nvSpPr>
          <p:cNvPr id="17" name="el-1789644947858-15"/>
          <p:cNvSpPr txBox="1"/>
          <p:nvPr/>
        </p:nvSpPr>
        <p:spPr>
          <a:xfrm>
            <a:off x="2209248" y="4105701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塔尖</a:t>
            </a:r>
            <a:endParaRPr/>
          </a:p>
        </p:txBody>
      </p:sp>
      <p:sp>
        <p:nvSpPr>
          <p:cNvPr id="18" name="el-1789644947863-23"/>
          <p:cNvSpPr txBox="1"/>
          <p:nvPr/>
        </p:nvSpPr>
        <p:spPr>
          <a:xfrm>
            <a:off x="3485278" y="4162837"/>
            <a:ext cx="120842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输出教授</a:t>
            </a:r>
            <a:endParaRPr/>
          </a:p>
        </p:txBody>
      </p:sp>
      <p:sp>
        <p:nvSpPr>
          <p:cNvPr id="19" name="el-1789644947863-24"/>
          <p:cNvSpPr txBox="1"/>
          <p:nvPr/>
        </p:nvSpPr>
        <p:spPr>
          <a:xfrm>
            <a:off x="4685128" y="4267586"/>
            <a:ext cx="987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讲给别人听</a:t>
            </a:r>
            <a:endParaRPr/>
          </a:p>
        </p:txBody>
      </p:sp>
      <p:sp>
        <p:nvSpPr>
          <p:cNvPr id="20" name="el-1789644947860-18"/>
          <p:cNvSpPr txBox="1"/>
          <p:nvPr/>
        </p:nvSpPr>
        <p:spPr>
          <a:xfrm>
            <a:off x="3485278" y="4610400"/>
            <a:ext cx="5704257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保持率最高的一层——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费曼式讲给AI听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，把它推到塔尖当听众。</a:t>
            </a:r>
            <a:endParaRPr/>
          </a:p>
        </p:txBody>
      </p:sp>
      <p:sp>
        <p:nvSpPr>
          <p:cNvPr id="21" name="el-1789644947855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位置原则</a:t>
            </a:r>
            <a:endParaRPr/>
          </a:p>
        </p:txBody>
      </p:sp>
      <p:sp>
        <p:nvSpPr>
          <p:cNvPr id="22" name="el-1789644947855-7"/>
          <p:cNvSpPr txBox="1"/>
          <p:nvPr/>
        </p:nvSpPr>
        <p:spPr>
          <a:xfrm>
            <a:off x="1715708" y="5520703"/>
            <a:ext cx="911915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AI该出现在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每一层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，但角色不同：底座当讲解员、中层当陪练、塔尖当听众——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唯独不能替你站上塔尖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4494785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习惯与边界</a:t>
            </a:r>
            <a:endParaRPr/>
          </a:p>
        </p:txBody>
      </p:sp>
      <p:sp>
        <p:nvSpPr>
          <p:cNvPr id="24" name="el-1789644947852-4"/>
          <p:cNvSpPr txBox="1"/>
          <p:nvPr/>
        </p:nvSpPr>
        <p:spPr>
          <a:xfrm>
            <a:off x="4997441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5" name="el-178964494785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801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8020-11"/>
          <p:cNvCxnSpPr/>
          <p:nvPr/>
        </p:nvCxnSpPr>
        <p:spPr>
          <a:xfrm>
            <a:off x="4296189" y="1946299"/>
            <a:ext cx="914" cy="27895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8020-12"/>
          <p:cNvCxnSpPr/>
          <p:nvPr/>
        </p:nvCxnSpPr>
        <p:spPr>
          <a:xfrm>
            <a:off x="7902137" y="1946299"/>
            <a:ext cx="914" cy="27895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8017-6"/>
          <p:cNvCxnSpPr/>
          <p:nvPr/>
        </p:nvCxnSpPr>
        <p:spPr>
          <a:xfrm>
            <a:off x="685629" y="50262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801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8019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习惯与边界</a:t>
            </a:r>
            <a:endParaRPr/>
          </a:p>
        </p:txBody>
      </p:sp>
      <p:sp>
        <p:nvSpPr>
          <p:cNvPr id="8" name="el-178964494801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周自查：三个灵魂拷问</a:t>
            </a:r>
            <a:endParaRPr/>
          </a:p>
        </p:txBody>
      </p:sp>
      <p:sp>
        <p:nvSpPr>
          <p:cNvPr id="9" name="el-1789644948023-16"/>
          <p:cNvSpPr txBox="1"/>
          <p:nvPr/>
        </p:nvSpPr>
        <p:spPr>
          <a:xfrm>
            <a:off x="685629" y="2022479"/>
            <a:ext cx="3600086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拷问一</a:t>
            </a:r>
            <a:endParaRPr/>
          </a:p>
        </p:txBody>
      </p:sp>
      <p:sp>
        <p:nvSpPr>
          <p:cNvPr id="10" name="el-1789644948023-17"/>
          <p:cNvSpPr txBox="1"/>
          <p:nvPr/>
        </p:nvSpPr>
        <p:spPr>
          <a:xfrm>
            <a:off x="685629" y="2536701"/>
            <a:ext cx="3540093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离线测试</a:t>
            </a:r>
            <a:endParaRPr/>
          </a:p>
        </p:txBody>
      </p:sp>
      <p:sp>
        <p:nvSpPr>
          <p:cNvPr id="11" name="el-1789644948024-18"/>
          <p:cNvSpPr txBox="1"/>
          <p:nvPr/>
        </p:nvSpPr>
        <p:spPr>
          <a:xfrm>
            <a:off x="685629" y="3041400"/>
            <a:ext cx="376806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OFFLINE</a:t>
            </a:r>
            <a:endParaRPr/>
          </a:p>
        </p:txBody>
      </p:sp>
      <p:sp>
        <p:nvSpPr>
          <p:cNvPr id="12" name="el-1789644948024-19"/>
          <p:cNvSpPr txBox="1"/>
          <p:nvPr/>
        </p:nvSpPr>
        <p:spPr>
          <a:xfrm>
            <a:off x="685629" y="3384214"/>
            <a:ext cx="3600847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关掉AI我能复述多少</a:t>
            </a:r>
            <a:endParaRPr/>
          </a:p>
        </p:txBody>
      </p:sp>
      <p:sp>
        <p:nvSpPr>
          <p:cNvPr id="13" name="el-1789644948022-13"/>
          <p:cNvSpPr txBox="1"/>
          <p:nvPr/>
        </p:nvSpPr>
        <p:spPr>
          <a:xfrm>
            <a:off x="685629" y="3802168"/>
            <a:ext cx="3320121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每周挑一个学过的主题，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不用AI复述三分钟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——卡壳处就是你与AI的"假懂区"。</a:t>
            </a:r>
            <a:endParaRPr/>
          </a:p>
        </p:txBody>
      </p:sp>
      <p:sp>
        <p:nvSpPr>
          <p:cNvPr id="14" name="el-1789644948024-20"/>
          <p:cNvSpPr txBox="1"/>
          <p:nvPr/>
        </p:nvSpPr>
        <p:spPr>
          <a:xfrm>
            <a:off x="4586629" y="2022479"/>
            <a:ext cx="3590712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拷问二</a:t>
            </a:r>
            <a:endParaRPr/>
          </a:p>
        </p:txBody>
      </p:sp>
      <p:sp>
        <p:nvSpPr>
          <p:cNvPr id="15" name="el-1789644948024-21"/>
          <p:cNvSpPr txBox="1"/>
          <p:nvPr/>
        </p:nvSpPr>
        <p:spPr>
          <a:xfrm>
            <a:off x="4586629" y="2536701"/>
            <a:ext cx="3530719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提问质量</a:t>
            </a:r>
            <a:endParaRPr/>
          </a:p>
        </p:txBody>
      </p:sp>
      <p:sp>
        <p:nvSpPr>
          <p:cNvPr id="16" name="el-1789644948024-22"/>
          <p:cNvSpPr txBox="1"/>
          <p:nvPr/>
        </p:nvSpPr>
        <p:spPr>
          <a:xfrm>
            <a:off x="4586629" y="3041400"/>
            <a:ext cx="380744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QUESTION</a:t>
            </a:r>
            <a:endParaRPr/>
          </a:p>
        </p:txBody>
      </p:sp>
      <p:sp>
        <p:nvSpPr>
          <p:cNvPr id="17" name="el-1789644948025-23"/>
          <p:cNvSpPr txBox="1"/>
          <p:nvPr/>
        </p:nvSpPr>
        <p:spPr>
          <a:xfrm>
            <a:off x="4586629" y="3384214"/>
            <a:ext cx="3457395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我的问题在变刁钻吗</a:t>
            </a:r>
            <a:endParaRPr/>
          </a:p>
        </p:txBody>
      </p:sp>
      <p:sp>
        <p:nvSpPr>
          <p:cNvPr id="18" name="el-1789644948022-14"/>
          <p:cNvSpPr txBox="1"/>
          <p:nvPr/>
        </p:nvSpPr>
        <p:spPr>
          <a:xfrm>
            <a:off x="4586629" y="3802168"/>
            <a:ext cx="3310747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回看本周与AI的对话——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问题是否从"是什么"进化到"为什么/如果"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？问题不变，学习没长。</a:t>
            </a:r>
            <a:endParaRPr/>
          </a:p>
        </p:txBody>
      </p:sp>
      <p:sp>
        <p:nvSpPr>
          <p:cNvPr id="19" name="el-1789644948025-24"/>
          <p:cNvSpPr txBox="1"/>
          <p:nvPr/>
        </p:nvSpPr>
        <p:spPr>
          <a:xfrm>
            <a:off x="8192577" y="2022479"/>
            <a:ext cx="3590563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拷问三</a:t>
            </a:r>
            <a:endParaRPr/>
          </a:p>
        </p:txBody>
      </p:sp>
      <p:sp>
        <p:nvSpPr>
          <p:cNvPr id="20" name="el-1789644948025-25"/>
          <p:cNvSpPr txBox="1"/>
          <p:nvPr/>
        </p:nvSpPr>
        <p:spPr>
          <a:xfrm>
            <a:off x="8192577" y="2536701"/>
            <a:ext cx="3530570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依赖比重</a:t>
            </a:r>
            <a:endParaRPr/>
          </a:p>
        </p:txBody>
      </p:sp>
      <p:sp>
        <p:nvSpPr>
          <p:cNvPr id="21" name="el-1789644948025-26"/>
          <p:cNvSpPr txBox="1"/>
          <p:nvPr/>
        </p:nvSpPr>
        <p:spPr>
          <a:xfrm>
            <a:off x="8192577" y="3041400"/>
            <a:ext cx="3661030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RATIO</a:t>
            </a:r>
            <a:endParaRPr/>
          </a:p>
        </p:txBody>
      </p:sp>
      <p:sp>
        <p:nvSpPr>
          <p:cNvPr id="22" name="el-1789644948025-27"/>
          <p:cNvSpPr txBox="1"/>
          <p:nvPr/>
        </p:nvSpPr>
        <p:spPr>
          <a:xfrm>
            <a:off x="8192577" y="3384214"/>
            <a:ext cx="3591325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AI占了我几成思考</a:t>
            </a:r>
            <a:endParaRPr/>
          </a:p>
        </p:txBody>
      </p:sp>
      <p:sp>
        <p:nvSpPr>
          <p:cNvPr id="23" name="el-1789644948023-15"/>
          <p:cNvSpPr txBox="1"/>
          <p:nvPr/>
        </p:nvSpPr>
        <p:spPr>
          <a:xfrm>
            <a:off x="8192577" y="3802168"/>
            <a:ext cx="3310598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诚实估算：本周的学习成果里，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AI贡献与自主思考的比例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——健康区间是它供弹药、你扣扳机。</a:t>
            </a:r>
            <a:endParaRPr/>
          </a:p>
        </p:txBody>
      </p:sp>
      <p:sp>
        <p:nvSpPr>
          <p:cNvPr id="24" name="el-1789644948019-10"/>
          <p:cNvSpPr txBox="1"/>
          <p:nvPr/>
        </p:nvSpPr>
        <p:spPr>
          <a:xfrm>
            <a:off x="685629" y="5231007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判定标准</a:t>
            </a:r>
            <a:endParaRPr/>
          </a:p>
        </p:txBody>
      </p:sp>
      <p:sp>
        <p:nvSpPr>
          <p:cNvPr id="25" name="el-1789644948018-8"/>
          <p:cNvSpPr txBox="1"/>
          <p:nvPr/>
        </p:nvSpPr>
        <p:spPr>
          <a:xfrm>
            <a:off x="1759899" y="5221484"/>
            <a:ext cx="68337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三个拷问连续两周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答案健康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，说明你已越过依赖期——AI真正开始为你打工。</a:t>
            </a:r>
            <a:endParaRPr/>
          </a:p>
        </p:txBody>
      </p:sp>
      <p:sp>
        <p:nvSpPr>
          <p:cNvPr id="26" name="el-1789644948016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习惯与边界</a:t>
            </a:r>
            <a:endParaRPr/>
          </a:p>
        </p:txBody>
      </p:sp>
      <p:sp>
        <p:nvSpPr>
          <p:cNvPr id="27" name="el-1789644948016-4"/>
          <p:cNvSpPr txBox="1"/>
          <p:nvPr/>
        </p:nvSpPr>
        <p:spPr>
          <a:xfrm>
            <a:off x="4997441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8" name="el-178964494801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803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8038-7"/>
          <p:cNvCxnSpPr/>
          <p:nvPr/>
        </p:nvCxnSpPr>
        <p:spPr>
          <a:xfrm>
            <a:off x="704674" y="2197458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8041-10"/>
          <p:cNvCxnSpPr/>
          <p:nvPr/>
        </p:nvCxnSpPr>
        <p:spPr>
          <a:xfrm>
            <a:off x="685629" y="341337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8041-11"/>
          <p:cNvCxnSpPr/>
          <p:nvPr/>
        </p:nvCxnSpPr>
        <p:spPr>
          <a:xfrm>
            <a:off x="685629" y="403234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8041-12"/>
          <p:cNvCxnSpPr/>
          <p:nvPr/>
        </p:nvCxnSpPr>
        <p:spPr>
          <a:xfrm>
            <a:off x="685629" y="465131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948042-13"/>
          <p:cNvCxnSpPr/>
          <p:nvPr/>
        </p:nvCxnSpPr>
        <p:spPr>
          <a:xfrm>
            <a:off x="6437290" y="341337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948042-14"/>
          <p:cNvCxnSpPr/>
          <p:nvPr/>
        </p:nvCxnSpPr>
        <p:spPr>
          <a:xfrm>
            <a:off x="6437290" y="403234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4494803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44948039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习惯与边界</a:t>
            </a:r>
            <a:endParaRPr/>
          </a:p>
        </p:txBody>
      </p:sp>
      <p:sp>
        <p:nvSpPr>
          <p:cNvPr id="11" name="el-178964494803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带走的清单：本周七件事</a:t>
            </a:r>
            <a:endParaRPr/>
          </a:p>
        </p:txBody>
      </p:sp>
      <p:sp>
        <p:nvSpPr>
          <p:cNvPr id="12" name="el-1789644948037-3"/>
          <p:cNvSpPr txBox="1"/>
          <p:nvPr/>
        </p:nvSpPr>
        <p:spPr>
          <a:xfrm>
            <a:off x="914171" y="2197458"/>
            <a:ext cx="10869879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学法不练等于没学——本周完成：</a:t>
            </a:r>
            <a:endParaRPr/>
          </a:p>
        </p:txBody>
      </p:sp>
      <p:sp>
        <p:nvSpPr>
          <p:cNvPr id="13" name="el-1789644948044-15"/>
          <p:cNvSpPr txBox="1"/>
          <p:nvPr/>
        </p:nvSpPr>
        <p:spPr>
          <a:xfrm>
            <a:off x="685629" y="298009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4" name="el-1789644948048-22"/>
          <p:cNvSpPr txBox="1"/>
          <p:nvPr/>
        </p:nvSpPr>
        <p:spPr>
          <a:xfrm>
            <a:off x="1256986" y="2942007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跑一遍循环</a:t>
            </a:r>
            <a:endParaRPr/>
          </a:p>
        </p:txBody>
      </p:sp>
      <p:sp>
        <p:nvSpPr>
          <p:cNvPr id="15" name="el-1789644948048-23"/>
          <p:cNvSpPr txBox="1"/>
          <p:nvPr/>
        </p:nvSpPr>
        <p:spPr>
          <a:xfrm>
            <a:off x="2447313" y="2989620"/>
            <a:ext cx="284074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用学习循环五步学一个专业知识点</a:t>
            </a:r>
            <a:endParaRPr/>
          </a:p>
        </p:txBody>
      </p:sp>
      <p:sp>
        <p:nvSpPr>
          <p:cNvPr id="16" name="el-1789644948044-16"/>
          <p:cNvSpPr txBox="1"/>
          <p:nvPr/>
        </p:nvSpPr>
        <p:spPr>
          <a:xfrm>
            <a:off x="685629" y="359906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7" name="el-1789644948048-24"/>
          <p:cNvSpPr txBox="1"/>
          <p:nvPr/>
        </p:nvSpPr>
        <p:spPr>
          <a:xfrm>
            <a:off x="1256986" y="356097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三式提问</a:t>
            </a:r>
            <a:endParaRPr/>
          </a:p>
        </p:txBody>
      </p:sp>
      <p:sp>
        <p:nvSpPr>
          <p:cNvPr id="18" name="el-1789644948048-25"/>
          <p:cNvSpPr txBox="1"/>
          <p:nvPr/>
        </p:nvSpPr>
        <p:spPr>
          <a:xfrm>
            <a:off x="2228293" y="3608591"/>
            <a:ext cx="320260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同一个知识点分别用三种问法各问一轮</a:t>
            </a:r>
            <a:endParaRPr/>
          </a:p>
        </p:txBody>
      </p:sp>
      <p:sp>
        <p:nvSpPr>
          <p:cNvPr id="19" name="el-1789644948044-17"/>
          <p:cNvSpPr txBox="1"/>
          <p:nvPr/>
        </p:nvSpPr>
        <p:spPr>
          <a:xfrm>
            <a:off x="685629" y="421803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0" name="el-1789644948049-26"/>
          <p:cNvSpPr txBox="1"/>
          <p:nvPr/>
        </p:nvSpPr>
        <p:spPr>
          <a:xfrm>
            <a:off x="1256986" y="417994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费曼一次</a:t>
            </a:r>
            <a:endParaRPr/>
          </a:p>
        </p:txBody>
      </p:sp>
      <p:sp>
        <p:nvSpPr>
          <p:cNvPr id="21" name="el-1789644948049-27"/>
          <p:cNvSpPr txBox="1"/>
          <p:nvPr/>
        </p:nvSpPr>
        <p:spPr>
          <a:xfrm>
            <a:off x="2228293" y="4227561"/>
            <a:ext cx="293853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挑一个概念讲给AI听，被追问到底</a:t>
            </a:r>
            <a:endParaRPr/>
          </a:p>
        </p:txBody>
      </p:sp>
      <p:sp>
        <p:nvSpPr>
          <p:cNvPr id="22" name="el-1789644948044-18"/>
          <p:cNvSpPr txBox="1"/>
          <p:nvPr/>
        </p:nvSpPr>
        <p:spPr>
          <a:xfrm>
            <a:off x="685629" y="483700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3" name="el-1789644948049-28"/>
          <p:cNvSpPr txBox="1"/>
          <p:nvPr/>
        </p:nvSpPr>
        <p:spPr>
          <a:xfrm>
            <a:off x="1256986" y="479891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法条实战</a:t>
            </a:r>
            <a:endParaRPr/>
          </a:p>
        </p:txBody>
      </p:sp>
      <p:sp>
        <p:nvSpPr>
          <p:cNvPr id="24" name="el-1789644948049-29"/>
          <p:cNvSpPr txBox="1"/>
          <p:nvPr/>
        </p:nvSpPr>
        <p:spPr>
          <a:xfrm>
            <a:off x="2228293" y="4846531"/>
            <a:ext cx="363965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用AI拆解《旅游法》一条法条并做3道判断</a:t>
            </a:r>
            <a:endParaRPr/>
          </a:p>
        </p:txBody>
      </p:sp>
      <p:sp>
        <p:nvSpPr>
          <p:cNvPr id="25" name="el-1789644948044-19"/>
          <p:cNvSpPr txBox="1"/>
          <p:nvPr/>
        </p:nvSpPr>
        <p:spPr>
          <a:xfrm>
            <a:off x="6437290" y="298009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6" name="el-1789644948049-30"/>
          <p:cNvSpPr txBox="1"/>
          <p:nvPr/>
        </p:nvSpPr>
        <p:spPr>
          <a:xfrm>
            <a:off x="7008647" y="2942007"/>
            <a:ext cx="1208998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口语20分</a:t>
            </a:r>
            <a:endParaRPr/>
          </a:p>
        </p:txBody>
      </p:sp>
      <p:sp>
        <p:nvSpPr>
          <p:cNvPr id="27" name="el-1789644948049-31"/>
          <p:cNvSpPr txBox="1"/>
          <p:nvPr/>
        </p:nvSpPr>
        <p:spPr>
          <a:xfrm>
            <a:off x="8019384" y="2989620"/>
            <a:ext cx="307427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每天20分钟AI语音对话，坚持五天</a:t>
            </a:r>
            <a:endParaRPr/>
          </a:p>
        </p:txBody>
      </p:sp>
      <p:sp>
        <p:nvSpPr>
          <p:cNvPr id="28" name="el-1789644948045-20"/>
          <p:cNvSpPr txBox="1"/>
          <p:nvPr/>
        </p:nvSpPr>
        <p:spPr>
          <a:xfrm>
            <a:off x="6437290" y="359906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9" name="el-1789644948049-32"/>
          <p:cNvSpPr txBox="1"/>
          <p:nvPr/>
        </p:nvSpPr>
        <p:spPr>
          <a:xfrm>
            <a:off x="7008647" y="356097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出题自测</a:t>
            </a:r>
            <a:endParaRPr/>
          </a:p>
        </p:txBody>
      </p:sp>
      <p:sp>
        <p:nvSpPr>
          <p:cNvPr id="30" name="el-1789644948050-33"/>
          <p:cNvSpPr txBox="1"/>
          <p:nvPr/>
        </p:nvSpPr>
        <p:spPr>
          <a:xfrm>
            <a:off x="7979955" y="3608591"/>
            <a:ext cx="33003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让AI出一套本周所学的小卷并计时完成</a:t>
            </a:r>
            <a:endParaRPr/>
          </a:p>
        </p:txBody>
      </p:sp>
      <p:sp>
        <p:nvSpPr>
          <p:cNvPr id="31" name="el-1789644948045-21"/>
          <p:cNvSpPr txBox="1"/>
          <p:nvPr/>
        </p:nvSpPr>
        <p:spPr>
          <a:xfrm>
            <a:off x="6437290" y="421803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</a:t>
            </a:r>
            <a:endParaRPr/>
          </a:p>
        </p:txBody>
      </p:sp>
      <p:sp>
        <p:nvSpPr>
          <p:cNvPr id="32" name="el-1789644948050-34"/>
          <p:cNvSpPr txBox="1"/>
          <p:nvPr/>
        </p:nvSpPr>
        <p:spPr>
          <a:xfrm>
            <a:off x="7008647" y="4179948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周自查</a:t>
            </a:r>
            <a:endParaRPr/>
          </a:p>
        </p:txBody>
      </p:sp>
      <p:sp>
        <p:nvSpPr>
          <p:cNvPr id="33" name="el-1789644948050-35"/>
          <p:cNvSpPr txBox="1"/>
          <p:nvPr/>
        </p:nvSpPr>
        <p:spPr>
          <a:xfrm>
            <a:off x="7760934" y="4227561"/>
            <a:ext cx="297633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周五做三个灵魂拷问，写50字记录</a:t>
            </a:r>
            <a:endParaRPr/>
          </a:p>
        </p:txBody>
      </p:sp>
      <p:sp>
        <p:nvSpPr>
          <p:cNvPr id="34" name="el-1789644948037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习惯与边界</a:t>
            </a:r>
            <a:endParaRPr/>
          </a:p>
        </p:txBody>
      </p:sp>
      <p:sp>
        <p:nvSpPr>
          <p:cNvPr id="35" name="el-1789644948037-5"/>
          <p:cNvSpPr txBox="1"/>
          <p:nvPr/>
        </p:nvSpPr>
        <p:spPr>
          <a:xfrm>
            <a:off x="4997441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36" name="el-1789644948038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820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8201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8201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8201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819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8200-7"/>
          <p:cNvSpPr txBox="1"/>
          <p:nvPr/>
        </p:nvSpPr>
        <p:spPr>
          <a:xfrm>
            <a:off x="1237940" y="457943"/>
            <a:ext cx="31305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8" name="el-178964494819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44948202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44948207-19"/>
          <p:cNvSpPr txBox="1"/>
          <p:nvPr/>
        </p:nvSpPr>
        <p:spPr>
          <a:xfrm>
            <a:off x="1618845" y="1698413"/>
            <a:ext cx="736574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AI学习与搜索学习的本质区别？</a:t>
            </a:r>
            <a:endParaRPr/>
          </a:p>
        </p:txBody>
      </p:sp>
      <p:sp>
        <p:nvSpPr>
          <p:cNvPr id="11" name="el-1789644948205-15"/>
          <p:cNvSpPr txBox="1"/>
          <p:nvPr/>
        </p:nvSpPr>
        <p:spPr>
          <a:xfrm>
            <a:off x="1618845" y="2117408"/>
            <a:ext cx="73019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搜索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找已有答案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，对话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生成此刻需要的讲解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——答案能跟着你的疑问走，才是学习。</a:t>
            </a:r>
            <a:endParaRPr/>
          </a:p>
        </p:txBody>
      </p:sp>
      <p:sp>
        <p:nvSpPr>
          <p:cNvPr id="12" name="el-1789644948203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44948207-20"/>
          <p:cNvSpPr txBox="1"/>
          <p:nvPr/>
        </p:nvSpPr>
        <p:spPr>
          <a:xfrm>
            <a:off x="1618845" y="2812559"/>
            <a:ext cx="58421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AI学习法的核心循环？</a:t>
            </a:r>
            <a:endParaRPr/>
          </a:p>
        </p:txBody>
      </p:sp>
      <p:sp>
        <p:nvSpPr>
          <p:cNvPr id="14" name="el-1789644948206-16"/>
          <p:cNvSpPr txBox="1"/>
          <p:nvPr/>
        </p:nvSpPr>
        <p:spPr>
          <a:xfrm>
            <a:off x="1618845" y="3231554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定目标→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先自答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→带疑问→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被考验证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→输出——中间两步防依赖。</a:t>
            </a:r>
            <a:endParaRPr/>
          </a:p>
        </p:txBody>
      </p:sp>
      <p:sp>
        <p:nvSpPr>
          <p:cNvPr id="15" name="el-1789644948203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44948208-21"/>
          <p:cNvSpPr txBox="1"/>
          <p:nvPr/>
        </p:nvSpPr>
        <p:spPr>
          <a:xfrm>
            <a:off x="1618845" y="3926706"/>
            <a:ext cx="619863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最高效的两种用法？</a:t>
            </a:r>
            <a:endParaRPr/>
          </a:p>
        </p:txBody>
      </p:sp>
      <p:sp>
        <p:nvSpPr>
          <p:cNvPr id="17" name="el-1789644948206-17"/>
          <p:cNvSpPr txBox="1"/>
          <p:nvPr/>
        </p:nvSpPr>
        <p:spPr>
          <a:xfrm>
            <a:off x="1618845" y="4345701"/>
            <a:ext cx="677474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让AI考你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（检索练习）+ 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讲给AI听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（费曼输出）——都是"输出型"学法。</a:t>
            </a:r>
            <a:endParaRPr/>
          </a:p>
        </p:txBody>
      </p:sp>
      <p:sp>
        <p:nvSpPr>
          <p:cNvPr id="18" name="el-1789644948203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44948208-22"/>
          <p:cNvSpPr txBox="1"/>
          <p:nvPr/>
        </p:nvSpPr>
        <p:spPr>
          <a:xfrm>
            <a:off x="1618845" y="5040852"/>
            <a:ext cx="700418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如何判断自己没陷入依赖？</a:t>
            </a:r>
            <a:endParaRPr/>
          </a:p>
        </p:txBody>
      </p:sp>
      <p:sp>
        <p:nvSpPr>
          <p:cNvPr id="20" name="el-1789644948207-18"/>
          <p:cNvSpPr txBox="1"/>
          <p:nvPr/>
        </p:nvSpPr>
        <p:spPr>
          <a:xfrm>
            <a:off x="1618845" y="5459847"/>
            <a:ext cx="721463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每周三问：离线能复述多少？问题在变刁钻吗？AI占了几成思考？——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诚实作答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44948198-3"/>
          <p:cNvSpPr txBox="1"/>
          <p:nvPr/>
        </p:nvSpPr>
        <p:spPr>
          <a:xfrm>
            <a:off x="685629" y="6228650"/>
            <a:ext cx="26505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22" name="el-1789644948198-4"/>
          <p:cNvSpPr txBox="1"/>
          <p:nvPr/>
        </p:nvSpPr>
        <p:spPr>
          <a:xfrm>
            <a:off x="4986876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3" name="el-178964494819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822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8223-13"/>
          <p:cNvCxnSpPr/>
          <p:nvPr/>
        </p:nvCxnSpPr>
        <p:spPr>
          <a:xfrm>
            <a:off x="685629" y="241260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8220-6"/>
          <p:cNvCxnSpPr/>
          <p:nvPr/>
        </p:nvCxnSpPr>
        <p:spPr>
          <a:xfrm>
            <a:off x="685629" y="33133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8226-20"/>
          <p:cNvSpPr/>
          <p:nvPr/>
        </p:nvSpPr>
        <p:spPr>
          <a:xfrm>
            <a:off x="685629" y="4060915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4948224-14"/>
          <p:cNvCxnSpPr/>
          <p:nvPr/>
        </p:nvCxnSpPr>
        <p:spPr>
          <a:xfrm>
            <a:off x="685629" y="477987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8227-22"/>
          <p:cNvSpPr/>
          <p:nvPr/>
        </p:nvSpPr>
        <p:spPr>
          <a:xfrm>
            <a:off x="685629" y="4908428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4948222-12"/>
          <p:cNvCxnSpPr/>
          <p:nvPr/>
        </p:nvCxnSpPr>
        <p:spPr>
          <a:xfrm>
            <a:off x="685629" y="562738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4494821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44948222-9"/>
          <p:cNvSpPr txBox="1"/>
          <p:nvPr/>
        </p:nvSpPr>
        <p:spPr>
          <a:xfrm>
            <a:off x="1237940" y="457943"/>
            <a:ext cx="297112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11" name="el-178964494821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作业：一次完整的学习实验</a:t>
            </a:r>
            <a:endParaRPr/>
          </a:p>
        </p:txBody>
      </p:sp>
      <p:sp>
        <p:nvSpPr>
          <p:cNvPr id="12" name="el-1789644948222-10"/>
          <p:cNvSpPr txBox="1"/>
          <p:nvPr/>
        </p:nvSpPr>
        <p:spPr>
          <a:xfrm>
            <a:off x="685629" y="1449932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44948225-17"/>
          <p:cNvSpPr txBox="1"/>
          <p:nvPr/>
        </p:nvSpPr>
        <p:spPr>
          <a:xfrm>
            <a:off x="685629" y="1992721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14" name="el-1789644948225-15"/>
          <p:cNvSpPr txBox="1"/>
          <p:nvPr/>
        </p:nvSpPr>
        <p:spPr>
          <a:xfrm>
            <a:off x="1371257" y="1964153"/>
            <a:ext cx="413948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本周实验中，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哪一步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让你最难坚持？为什么？</a:t>
            </a:r>
            <a:endParaRPr/>
          </a:p>
        </p:txBody>
      </p:sp>
      <p:sp>
        <p:nvSpPr>
          <p:cNvPr id="15" name="el-1789644948226-18"/>
          <p:cNvSpPr txBox="1"/>
          <p:nvPr/>
        </p:nvSpPr>
        <p:spPr>
          <a:xfrm>
            <a:off x="685629" y="2569732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16" name="el-1789644948225-16"/>
          <p:cNvSpPr txBox="1"/>
          <p:nvPr/>
        </p:nvSpPr>
        <p:spPr>
          <a:xfrm>
            <a:off x="1371257" y="2541165"/>
            <a:ext cx="593037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你估计自己目前的AI使用段位在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浅/中/深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哪一带？依据是什么？</a:t>
            </a:r>
            <a:endParaRPr/>
          </a:p>
        </p:txBody>
      </p:sp>
      <p:sp>
        <p:nvSpPr>
          <p:cNvPr id="17" name="el-1789644948222-11"/>
          <p:cNvSpPr txBox="1"/>
          <p:nvPr/>
        </p:nvSpPr>
        <p:spPr>
          <a:xfrm>
            <a:off x="685629" y="3546694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44948226-19"/>
          <p:cNvSpPr txBox="1"/>
          <p:nvPr/>
        </p:nvSpPr>
        <p:spPr>
          <a:xfrm>
            <a:off x="818945" y="4089483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任务一</a:t>
            </a:r>
            <a:endParaRPr/>
          </a:p>
        </p:txBody>
      </p:sp>
      <p:sp>
        <p:nvSpPr>
          <p:cNvPr id="19" name="el-1789644948228-23"/>
          <p:cNvSpPr txBox="1"/>
          <p:nvPr/>
        </p:nvSpPr>
        <p:spPr>
          <a:xfrm>
            <a:off x="1704698" y="4070438"/>
            <a:ext cx="765624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选一个完全陌生的旅游知识点，用学习循环五步学完，提交全程对话截图+300字复盘。</a:t>
            </a:r>
            <a:endParaRPr/>
          </a:p>
        </p:txBody>
      </p:sp>
      <p:sp>
        <p:nvSpPr>
          <p:cNvPr id="20" name="el-1789644948228-24"/>
          <p:cNvSpPr txBox="1"/>
          <p:nvPr/>
        </p:nvSpPr>
        <p:spPr>
          <a:xfrm>
            <a:off x="1704698" y="4413252"/>
            <a:ext cx="749607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必须包含：你的第一次自答、AI考你的环节、最终输出。</a:t>
            </a:r>
            <a:endParaRPr/>
          </a:p>
        </p:txBody>
      </p:sp>
      <p:sp>
        <p:nvSpPr>
          <p:cNvPr id="21" name="el-1789644948226-21"/>
          <p:cNvSpPr txBox="1"/>
          <p:nvPr/>
        </p:nvSpPr>
        <p:spPr>
          <a:xfrm>
            <a:off x="818945" y="4936996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任务二</a:t>
            </a:r>
            <a:endParaRPr/>
          </a:p>
        </p:txBody>
      </p:sp>
      <p:sp>
        <p:nvSpPr>
          <p:cNvPr id="22" name="el-1789644948229-25"/>
          <p:cNvSpPr txBox="1"/>
          <p:nvPr/>
        </p:nvSpPr>
        <p:spPr>
          <a:xfrm>
            <a:off x="1704698" y="4917951"/>
            <a:ext cx="601362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录一段3分钟语音：用费曼方式讲解这个知识点，模拟讲给高中生听。</a:t>
            </a:r>
            <a:endParaRPr/>
          </a:p>
        </p:txBody>
      </p:sp>
      <p:sp>
        <p:nvSpPr>
          <p:cNvPr id="23" name="el-1789644948229-26"/>
          <p:cNvSpPr txBox="1"/>
          <p:nvPr/>
        </p:nvSpPr>
        <p:spPr>
          <a:xfrm>
            <a:off x="1704698" y="5260765"/>
            <a:ext cx="61398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评分只看"是否讲明白"，不看辞藻——大白话最加分。</a:t>
            </a:r>
            <a:endParaRPr/>
          </a:p>
        </p:txBody>
      </p:sp>
      <p:sp>
        <p:nvSpPr>
          <p:cNvPr id="24" name="el-1789644948222-8"/>
          <p:cNvSpPr txBox="1"/>
          <p:nvPr/>
        </p:nvSpPr>
        <p:spPr>
          <a:xfrm>
            <a:off x="685629" y="5765464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下次课前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上传课程平台；优秀实验将作为下届教学案例。</a:t>
            </a:r>
            <a:endParaRPr/>
          </a:p>
        </p:txBody>
      </p:sp>
      <p:sp>
        <p:nvSpPr>
          <p:cNvPr id="25" name="el-1789644948219-3"/>
          <p:cNvSpPr txBox="1"/>
          <p:nvPr/>
        </p:nvSpPr>
        <p:spPr>
          <a:xfrm>
            <a:off x="685629" y="6228650"/>
            <a:ext cx="25253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26" name="el-1789644948219-4"/>
          <p:cNvSpPr txBox="1"/>
          <p:nvPr/>
        </p:nvSpPr>
        <p:spPr>
          <a:xfrm>
            <a:off x="4896858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7" name="el-178964494821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837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948377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948376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8378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4948376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8378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4948376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948378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44948372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449483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44948375-9"/>
          <p:cNvSpPr txBox="1"/>
          <p:nvPr/>
        </p:nvSpPr>
        <p:spPr>
          <a:xfrm>
            <a:off x="1237940" y="457943"/>
            <a:ext cx="34812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13" name="el-178964494837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延伸学习资源</a:t>
            </a:r>
            <a:endParaRPr/>
          </a:p>
        </p:txBody>
      </p:sp>
      <p:sp>
        <p:nvSpPr>
          <p:cNvPr id="14" name="el-1789644948377-13"/>
          <p:cNvSpPr txBox="1"/>
          <p:nvPr/>
        </p:nvSpPr>
        <p:spPr>
          <a:xfrm>
            <a:off x="644110" y="1709126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方 法</a:t>
            </a:r>
            <a:endParaRPr/>
          </a:p>
        </p:txBody>
      </p:sp>
      <p:sp>
        <p:nvSpPr>
          <p:cNvPr id="15" name="el-1789644948382-25"/>
          <p:cNvSpPr txBox="1"/>
          <p:nvPr/>
        </p:nvSpPr>
        <p:spPr>
          <a:xfrm>
            <a:off x="1980705" y="1661513"/>
            <a:ext cx="502684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《学习之道》与费曼技巧相关著作</a:t>
            </a:r>
            <a:endParaRPr/>
          </a:p>
        </p:txBody>
      </p:sp>
      <p:sp>
        <p:nvSpPr>
          <p:cNvPr id="16" name="el-1789644948381-21"/>
          <p:cNvSpPr txBox="1"/>
          <p:nvPr/>
        </p:nvSpPr>
        <p:spPr>
          <a:xfrm>
            <a:off x="1980705" y="2023372"/>
            <a:ext cx="523843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学习科学的经典入门——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先懂原理，再叠AI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，工具才不跑偏。</a:t>
            </a:r>
            <a:endParaRPr/>
          </a:p>
        </p:txBody>
      </p:sp>
      <p:sp>
        <p:nvSpPr>
          <p:cNvPr id="17" name="el-1789644948377-15"/>
          <p:cNvSpPr txBox="1"/>
          <p:nvPr/>
        </p:nvSpPr>
        <p:spPr>
          <a:xfrm>
            <a:off x="644110" y="2722690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课 程</a:t>
            </a:r>
            <a:endParaRPr/>
          </a:p>
        </p:txBody>
      </p:sp>
      <p:sp>
        <p:nvSpPr>
          <p:cNvPr id="18" name="el-1789644948382-26"/>
          <p:cNvSpPr txBox="1"/>
          <p:nvPr/>
        </p:nvSpPr>
        <p:spPr>
          <a:xfrm>
            <a:off x="1980705" y="2675076"/>
            <a:ext cx="566221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各平台"AI时代的高效学习"公开课</a:t>
            </a:r>
            <a:endParaRPr/>
          </a:p>
        </p:txBody>
      </p:sp>
      <p:sp>
        <p:nvSpPr>
          <p:cNvPr id="19" name="el-1789644948381-22"/>
          <p:cNvSpPr txBox="1"/>
          <p:nvPr/>
        </p:nvSpPr>
        <p:spPr>
          <a:xfrm>
            <a:off x="1980705" y="3036936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多看几家的方法对比，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提炼自己的组合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——方法论没有标准答案。</a:t>
            </a:r>
            <a:endParaRPr/>
          </a:p>
        </p:txBody>
      </p:sp>
      <p:sp>
        <p:nvSpPr>
          <p:cNvPr id="20" name="el-1789644948378-17"/>
          <p:cNvSpPr txBox="1"/>
          <p:nvPr/>
        </p:nvSpPr>
        <p:spPr>
          <a:xfrm>
            <a:off x="644110" y="3736253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工 具</a:t>
            </a:r>
            <a:endParaRPr/>
          </a:p>
        </p:txBody>
      </p:sp>
      <p:sp>
        <p:nvSpPr>
          <p:cNvPr id="21" name="el-1789644948383-27"/>
          <p:cNvSpPr txBox="1"/>
          <p:nvPr/>
        </p:nvSpPr>
        <p:spPr>
          <a:xfrm>
            <a:off x="1980705" y="3688640"/>
            <a:ext cx="64147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你常用工具的"学习模式"</a:t>
            </a:r>
            <a:endParaRPr/>
          </a:p>
        </p:txBody>
      </p:sp>
      <p:sp>
        <p:nvSpPr>
          <p:cNvPr id="22" name="el-1789644948381-23"/>
          <p:cNvSpPr txBox="1"/>
          <p:nvPr/>
        </p:nvSpPr>
        <p:spPr>
          <a:xfrm>
            <a:off x="1980705" y="4050500"/>
            <a:ext cx="649229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不少AI产品内置出题、笔记、记忆卡片功能——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挖掘你已有工具的隐藏技能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44948378-19"/>
          <p:cNvSpPr txBox="1"/>
          <p:nvPr/>
        </p:nvSpPr>
        <p:spPr>
          <a:xfrm>
            <a:off x="644110" y="4749817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社 群</a:t>
            </a:r>
            <a:endParaRPr/>
          </a:p>
        </p:txBody>
      </p:sp>
      <p:sp>
        <p:nvSpPr>
          <p:cNvPr id="24" name="el-1789644948383-28"/>
          <p:cNvSpPr txBox="1"/>
          <p:nvPr/>
        </p:nvSpPr>
        <p:spPr>
          <a:xfrm>
            <a:off x="1980705" y="4702204"/>
            <a:ext cx="53760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学习型社区与打卡小组</a:t>
            </a:r>
            <a:endParaRPr/>
          </a:p>
        </p:txBody>
      </p:sp>
      <p:sp>
        <p:nvSpPr>
          <p:cNvPr id="25" name="el-1789644948382-24"/>
          <p:cNvSpPr txBox="1"/>
          <p:nvPr/>
        </p:nvSpPr>
        <p:spPr>
          <a:xfrm>
            <a:off x="1980705" y="5064063"/>
            <a:ext cx="558764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AI学习最难的是坚持——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找个搭子互相晒学习日志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，比自律管用。</a:t>
            </a:r>
            <a:endParaRPr/>
          </a:p>
        </p:txBody>
      </p:sp>
      <p:sp>
        <p:nvSpPr>
          <p:cNvPr id="26" name="el-1789644948372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下一讲我们把镜头拉近：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一次高质量对话是怎么炼成的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——交互方法全解。</a:t>
            </a:r>
            <a:endParaRPr/>
          </a:p>
        </p:txBody>
      </p:sp>
      <p:sp>
        <p:nvSpPr>
          <p:cNvPr id="27" name="el-1789644948373-5"/>
          <p:cNvSpPr txBox="1"/>
          <p:nvPr/>
        </p:nvSpPr>
        <p:spPr>
          <a:xfrm>
            <a:off x="685629" y="6228650"/>
            <a:ext cx="29328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28" name="el-1789644948373-6"/>
          <p:cNvSpPr txBox="1"/>
          <p:nvPr/>
        </p:nvSpPr>
        <p:spPr>
          <a:xfrm>
            <a:off x="5073175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9" name="el-178964494837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839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8388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44948392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44948389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项目二：掌握生成式AI工具的交互方法</a:t>
            </a:r>
            <a:endParaRPr/>
          </a:p>
        </p:txBody>
      </p:sp>
      <p:sp>
        <p:nvSpPr>
          <p:cNvPr id="6" name="el-1789644948389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44948389-5"/>
          <p:cNvSpPr txBox="1"/>
          <p:nvPr/>
        </p:nvSpPr>
        <p:spPr>
          <a:xfrm>
            <a:off x="5319127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8" name="el-1789644948389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44948390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44948394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44948394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44948387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1F5B4D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44948392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02 · PROJECT 02</a:t>
            </a:r>
            <a:endParaRPr/>
          </a:p>
        </p:txBody>
      </p:sp>
      <p:sp>
        <p:nvSpPr>
          <p:cNvPr id="14" name="el-1789644948392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会问，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更会聊</a:t>
            </a:r>
            <a:endParaRPr/>
          </a:p>
        </p:txBody>
      </p:sp>
      <p:sp>
        <p:nvSpPr>
          <p:cNvPr id="15" name="el-1789644948392-12"/>
          <p:cNvSpPr txBox="1"/>
          <p:nvPr/>
        </p:nvSpPr>
        <p:spPr>
          <a:xfrm>
            <a:off x="685629" y="4513239"/>
            <a:ext cx="474797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从"能用"到"好用"</a:t>
            </a:r>
            <a:endParaRPr/>
          </a:p>
        </p:txBody>
      </p:sp>
      <p:sp>
        <p:nvSpPr>
          <p:cNvPr id="16" name="el-1789644948394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44948398-21"/>
          <p:cNvSpPr txBox="1"/>
          <p:nvPr/>
        </p:nvSpPr>
        <p:spPr>
          <a:xfrm>
            <a:off x="6951512" y="2415883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提示词解剖</a:t>
            </a:r>
            <a:endParaRPr/>
          </a:p>
        </p:txBody>
      </p:sp>
      <p:sp>
        <p:nvSpPr>
          <p:cNvPr id="18" name="el-1789644948397-18"/>
          <p:cNvSpPr txBox="1"/>
          <p:nvPr/>
        </p:nvSpPr>
        <p:spPr>
          <a:xfrm>
            <a:off x="6951512" y="2777742"/>
            <a:ext cx="446217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一条好提示词的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四要素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：角色·任务·背景·要求。</a:t>
            </a:r>
            <a:endParaRPr/>
          </a:p>
        </p:txBody>
      </p:sp>
      <p:sp>
        <p:nvSpPr>
          <p:cNvPr id="19" name="el-1789644948395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44948398-22"/>
          <p:cNvSpPr txBox="1"/>
          <p:nvPr/>
        </p:nvSpPr>
        <p:spPr>
          <a:xfrm>
            <a:off x="6951512" y="3410401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对话进阶</a:t>
            </a:r>
            <a:endParaRPr/>
          </a:p>
        </p:txBody>
      </p:sp>
      <p:sp>
        <p:nvSpPr>
          <p:cNvPr id="21" name="el-1789644948397-19"/>
          <p:cNvSpPr txBox="1"/>
          <p:nvPr/>
        </p:nvSpPr>
        <p:spPr>
          <a:xfrm>
            <a:off x="6951512" y="3772261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追问、改稿、角色扮演——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多轮对话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的节奏与技巧。</a:t>
            </a:r>
            <a:endParaRPr/>
          </a:p>
        </p:txBody>
      </p:sp>
      <p:sp>
        <p:nvSpPr>
          <p:cNvPr id="22" name="el-1789644948395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44948398-23"/>
          <p:cNvSpPr txBox="1"/>
          <p:nvPr/>
        </p:nvSpPr>
        <p:spPr>
          <a:xfrm>
            <a:off x="6951512" y="4404920"/>
            <a:ext cx="374768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常见翻车</a:t>
            </a:r>
            <a:endParaRPr/>
          </a:p>
        </p:txBody>
      </p:sp>
      <p:sp>
        <p:nvSpPr>
          <p:cNvPr id="24" name="el-1789644948398-20"/>
          <p:cNvSpPr txBox="1"/>
          <p:nvPr/>
        </p:nvSpPr>
        <p:spPr>
          <a:xfrm>
            <a:off x="6951512" y="4766779"/>
            <a:ext cx="395927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AI听不懂人话时怎么办——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调教与兜底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策略。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2026-09-17T11:35:53.104Z</dcterms:created>
  <dcterms:modified xsi:type="dcterms:W3CDTF">2026-09-17T11:35:53.104Z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{"Label":"1","ContentProducer":"001191110108587665983J10000","ProduceID":"1880570814_7dfad852-6394-4732-9623-6dfd8896a360","ReservedCode1":"","ContentPropagator":"001191110108587665983J20000","PropagateID":"1880570814_7dfad852-6394-4732-9623-6dfd8896a360","ReservedCode2":""}</vt:lpwstr>
  </property>
</Properties>
</file>