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7C3A0E"/>
              </a:solidFill>
            </c:spPr>
          </c:dPt>
          <c:dPt>
            <c:idx val="3"/>
            <c:spPr>
              <a:solidFill>
                <a:srgbClr val="7C3A0E"/>
              </a:solidFill>
            </c:spPr>
          </c:dPt>
          <c:dPt>
            <c:idx val="4"/>
            <c:spPr>
              <a:solidFill>
                <a:srgbClr val="7C3A0E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信息流广告</c:v>
                </c:pt>
                <c:pt idx="1">
                  <c:v>竞价搜索</c:v>
                </c:pt>
                <c:pt idx="2">
                  <c:v>达人投放</c:v>
                </c:pt>
                <c:pt idx="3">
                  <c:v>私域复购</c:v>
                </c:pt>
                <c:pt idx="4">
                  <c:v>口碑转介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1.2</c:v>
                </c:pt>
                <c:pt idx="1">
                  <c:v>1.8</c:v>
                </c:pt>
                <c:pt idx="2">
                  <c:v>2.5</c:v>
                </c:pt>
                <c:pt idx="3">
                  <c:v>3.8</c:v>
                </c:pt>
                <c:pt idx="4">
                  <c:v>4.5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212833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4211968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1797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1801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1796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1798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项目四</a:t>
            </a:r>
            <a:endParaRPr/>
          </a:p>
        </p:txBody>
      </p:sp>
      <p:sp>
        <p:nvSpPr>
          <p:cNvPr id="8" name="el-1789694211798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4211799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旅游互联网</a:t>
            </a:r>
            <a:endParaRPr/>
          </a:p>
        </p:txBody>
      </p:sp>
      <p:sp>
        <p:nvSpPr>
          <p:cNvPr id="10" name="el-1789694211799-6"/>
          <p:cNvSpPr txBox="1"/>
          <p:nvPr/>
        </p:nvSpPr>
        <p:spPr>
          <a:xfrm>
            <a:off x="685629" y="3045268"/>
            <a:ext cx="2005612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营销</a:t>
            </a:r>
            <a:endParaRPr/>
          </a:p>
        </p:txBody>
      </p:sp>
      <p:sp>
        <p:nvSpPr>
          <p:cNvPr id="11" name="el-1789694211801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4211801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4211800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4211800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04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1612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1619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1617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1617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1617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16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211614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4211615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让流量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落地</a:t>
            </a:r>
            <a:endParaRPr/>
          </a:p>
        </p:txBody>
      </p:sp>
      <p:sp>
        <p:nvSpPr>
          <p:cNvPr id="10" name="el-1789694211615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TRAFFIC · FUNNEL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 · BOUNDARY</a:t>
            </a:r>
            <a:endParaRPr/>
          </a:p>
        </p:txBody>
      </p:sp>
      <p:sp>
        <p:nvSpPr>
          <p:cNvPr id="11" name="el-1789694211619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4211622-17"/>
          <p:cNvSpPr txBox="1"/>
          <p:nvPr/>
        </p:nvSpPr>
        <p:spPr>
          <a:xfrm>
            <a:off x="5218395" y="1134049"/>
            <a:ext cx="514272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营销之变</a:t>
            </a:r>
            <a:endParaRPr/>
          </a:p>
        </p:txBody>
      </p:sp>
      <p:sp>
        <p:nvSpPr>
          <p:cNvPr id="13" name="el-1789694211622-18"/>
          <p:cNvSpPr txBox="1"/>
          <p:nvPr/>
        </p:nvSpPr>
        <p:spPr>
          <a:xfrm>
            <a:off x="5218395" y="1591135"/>
            <a:ext cx="5777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定义之变 · 渠道演化 · 好差之辨 · 流量结构 · 漏斗模型</a:t>
            </a:r>
            <a:endParaRPr/>
          </a:p>
        </p:txBody>
      </p:sp>
      <p:sp>
        <p:nvSpPr>
          <p:cNvPr id="14" name="el-1789694211619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4211623-19"/>
          <p:cNvSpPr txBox="1"/>
          <p:nvPr/>
        </p:nvSpPr>
        <p:spPr>
          <a:xfrm>
            <a:off x="5218395" y="2324376"/>
            <a:ext cx="416561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营销工具箱</a:t>
            </a:r>
            <a:endParaRPr/>
          </a:p>
        </p:txBody>
      </p:sp>
      <p:sp>
        <p:nvSpPr>
          <p:cNvPr id="16" name="el-1789694211623-20"/>
          <p:cNvSpPr txBox="1"/>
          <p:nvPr/>
        </p:nvSpPr>
        <p:spPr>
          <a:xfrm>
            <a:off x="5218395" y="2781462"/>
            <a:ext cx="46845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四件工具 · 平台选择 · 种草-拔草 · 直播复盘</a:t>
            </a:r>
            <a:endParaRPr/>
          </a:p>
        </p:txBody>
      </p:sp>
      <p:sp>
        <p:nvSpPr>
          <p:cNvPr id="17" name="el-1789694211620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4211623-21"/>
          <p:cNvSpPr txBox="1"/>
          <p:nvPr/>
        </p:nvSpPr>
        <p:spPr>
          <a:xfrm>
            <a:off x="5218395" y="3514704"/>
            <a:ext cx="404077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数据驱动</a:t>
            </a:r>
            <a:endParaRPr/>
          </a:p>
        </p:txBody>
      </p:sp>
      <p:sp>
        <p:nvSpPr>
          <p:cNvPr id="19" name="el-1789694211624-22"/>
          <p:cNvSpPr txBox="1"/>
          <p:nvPr/>
        </p:nvSpPr>
        <p:spPr>
          <a:xfrm>
            <a:off x="5218395" y="3971789"/>
            <a:ext cx="467555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三组指标 · 投放五步 · A/B测试 · 智能投放</a:t>
            </a:r>
            <a:endParaRPr/>
          </a:p>
        </p:txBody>
      </p:sp>
      <p:sp>
        <p:nvSpPr>
          <p:cNvPr id="20" name="el-1789694211620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4211624-23"/>
          <p:cNvSpPr txBox="1"/>
          <p:nvPr/>
        </p:nvSpPr>
        <p:spPr>
          <a:xfrm>
            <a:off x="5218395" y="4705031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边界与未来</a:t>
            </a:r>
            <a:endParaRPr/>
          </a:p>
        </p:txBody>
      </p:sp>
      <p:sp>
        <p:nvSpPr>
          <p:cNvPr id="22" name="el-1789694211624-24"/>
          <p:cNvSpPr txBox="1"/>
          <p:nvPr/>
        </p:nvSpPr>
        <p:spPr>
          <a:xfrm>
            <a:off x="5218395" y="5162117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认知演化 · 分工三层 · 合规红线 · 营销守则</a:t>
            </a:r>
            <a:endParaRPr/>
          </a:p>
        </p:txBody>
      </p:sp>
      <p:sp>
        <p:nvSpPr>
          <p:cNvPr id="23" name="el-1789694211608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4211609-3"/>
          <p:cNvSpPr txBox="1"/>
          <p:nvPr/>
        </p:nvSpPr>
        <p:spPr>
          <a:xfrm>
            <a:off x="7661691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5" name="el-1789694211609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163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1636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1640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1640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16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1638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421163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4211638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4211638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让流量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落地</a:t>
            </a:r>
            <a:endParaRPr/>
          </a:p>
        </p:txBody>
      </p:sp>
      <p:sp>
        <p:nvSpPr>
          <p:cNvPr id="11" name="el-1789694211638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MAKE TRAFFIC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CONVERT</a:t>
            </a:r>
            <a:endParaRPr/>
          </a:p>
        </p:txBody>
      </p:sp>
      <p:sp>
        <p:nvSpPr>
          <p:cNvPr id="12" name="el-1789694211641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4211644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能说出互联网营销的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转化漏斗模型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与四类主流工具；描述种草-拔草链路与数据指标体系。</a:t>
            </a:r>
            <a:endParaRPr/>
          </a:p>
        </p:txBody>
      </p:sp>
      <p:sp>
        <p:nvSpPr>
          <p:cNvPr id="14" name="el-1789694211641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4211644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能为一个小型旅游产品设计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完整的线上投放方案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：目标、渠道、预算、指标与复盘。</a:t>
            </a:r>
            <a:endParaRPr/>
          </a:p>
        </p:txBody>
      </p:sp>
      <p:sp>
        <p:nvSpPr>
          <p:cNvPr id="16" name="el-1789694211641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4211645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数据敬畏与合规底线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：不刷量、不杀熟、不误导——做有操守的营销人。</a:t>
            </a:r>
            <a:endParaRPr/>
          </a:p>
        </p:txBody>
      </p:sp>
      <p:sp>
        <p:nvSpPr>
          <p:cNvPr id="18" name="el-1789694211635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4211635-4"/>
          <p:cNvSpPr txBox="1"/>
          <p:nvPr/>
        </p:nvSpPr>
        <p:spPr>
          <a:xfrm>
            <a:off x="5763416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0" name="el-178969421163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267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2673-10"/>
          <p:cNvCxnSpPr/>
          <p:nvPr/>
        </p:nvCxnSpPr>
        <p:spPr>
          <a:xfrm>
            <a:off x="685629" y="357079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266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2673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421266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两个店主，两种流量</a:t>
            </a:r>
            <a:endParaRPr/>
          </a:p>
        </p:txBody>
      </p:sp>
      <p:sp>
        <p:nvSpPr>
          <p:cNvPr id="7" name="el-1789694212672-7"/>
          <p:cNvSpPr txBox="1"/>
          <p:nvPr/>
        </p:nvSpPr>
        <p:spPr>
          <a:xfrm>
            <a:off x="685629" y="1892436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同一条老街的两家茶馆：甲店投竞价广告，点击一次付一次钱，停投即没客人——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流量是租来的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；乙店拍制茶过程攒了十万粉——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发条视频就排队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8" name="el-1789694212677-13"/>
          <p:cNvSpPr txBox="1"/>
          <p:nvPr/>
        </p:nvSpPr>
        <p:spPr>
          <a:xfrm>
            <a:off x="685629" y="3842192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甲买流量、乙攒流量——哪种更可持续？</a:t>
            </a:r>
            <a:endParaRPr/>
          </a:p>
        </p:txBody>
      </p:sp>
      <p:sp>
        <p:nvSpPr>
          <p:cNvPr id="9" name="el-1789694212677-14"/>
          <p:cNvSpPr txBox="1"/>
          <p:nvPr/>
        </p:nvSpPr>
        <p:spPr>
          <a:xfrm>
            <a:off x="685629" y="432308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「品效合一」到底是什么意思？</a:t>
            </a:r>
            <a:endParaRPr/>
          </a:p>
        </p:txBody>
      </p:sp>
      <p:sp>
        <p:nvSpPr>
          <p:cNvPr id="10" name="el-1789694212677-15"/>
          <p:cNvSpPr txBox="1"/>
          <p:nvPr/>
        </p:nvSpPr>
        <p:spPr>
          <a:xfrm>
            <a:off x="685629" y="4803977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AI会让投放变得更公平，还是更卷？</a:t>
            </a:r>
            <a:endParaRPr/>
          </a:p>
        </p:txBody>
      </p:sp>
      <p:sp>
        <p:nvSpPr>
          <p:cNvPr id="11" name="el-1789694212672-8"/>
          <p:cNvSpPr txBox="1"/>
          <p:nvPr/>
        </p:nvSpPr>
        <p:spPr>
          <a:xfrm>
            <a:off x="685629" y="5342005"/>
            <a:ext cx="642948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营销之变 + 工具箱 + 数据驱动 + 边界合规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4212669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4212669-4"/>
          <p:cNvSpPr txBox="1"/>
          <p:nvPr/>
        </p:nvSpPr>
        <p:spPr>
          <a:xfrm>
            <a:off x="5762970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4" name="el-178969421266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4212674-11"/>
          <p:cNvSpPr/>
          <p:nvPr/>
        </p:nvSpPr>
        <p:spPr>
          <a:xfrm>
            <a:off x="6932466" y="1835300"/>
            <a:ext cx="4570857" cy="37923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4212676-12"/>
          <p:cNvPicPr/>
          <p:nvPr/>
        </p:nvPicPr>
        <p:blipFill>
          <a:blip r:embed="rId2"/>
          <a:srcRect l="22964" t="0" r="8931" b="0"/>
          <a:stretch>
            <a:fillRect/>
          </a:stretch>
        </p:blipFill>
        <p:spPr>
          <a:xfrm>
            <a:off x="6932466" y="1835300"/>
            <a:ext cx="4570857" cy="3792383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212858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21266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2657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2660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4212660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421266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营销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之变</a:t>
            </a:r>
            <a:endParaRPr/>
          </a:p>
        </p:txBody>
      </p:sp>
      <p:sp>
        <p:nvSpPr>
          <p:cNvPr id="8" name="el-178969421266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SHIFT OF MARKETING</a:t>
            </a:r>
            <a:endParaRPr/>
          </a:p>
        </p:txBody>
      </p:sp>
      <p:sp>
        <p:nvSpPr>
          <p:cNvPr id="9" name="el-1789694212663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定义之变</a:t>
            </a:r>
            <a:endParaRPr/>
          </a:p>
        </p:txBody>
      </p:sp>
      <p:sp>
        <p:nvSpPr>
          <p:cNvPr id="10" name="el-1789694212663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渠道演化</a:t>
            </a:r>
            <a:endParaRPr/>
          </a:p>
        </p:txBody>
      </p:sp>
      <p:sp>
        <p:nvSpPr>
          <p:cNvPr id="11" name="el-1789694212664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2" name="el-1789694212664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流量结构</a:t>
            </a:r>
            <a:endParaRPr/>
          </a:p>
        </p:txBody>
      </p:sp>
      <p:sp>
        <p:nvSpPr>
          <p:cNvPr id="13" name="el-1789694212665-13"/>
          <p:cNvSpPr txBox="1"/>
          <p:nvPr/>
        </p:nvSpPr>
        <p:spPr>
          <a:xfrm>
            <a:off x="9980300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漏斗模型</a:t>
            </a:r>
            <a:endParaRPr/>
          </a:p>
        </p:txBody>
      </p:sp>
      <p:sp>
        <p:nvSpPr>
          <p:cNvPr id="14" name="el-1789694212658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项目四</a:t>
            </a:r>
            <a:endParaRPr/>
          </a:p>
        </p:txBody>
      </p:sp>
      <p:sp>
        <p:nvSpPr>
          <p:cNvPr id="15" name="el-1789694212658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299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2998-8"/>
          <p:cNvCxnSpPr/>
          <p:nvPr/>
        </p:nvCxnSpPr>
        <p:spPr>
          <a:xfrm>
            <a:off x="704674" y="1720731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001-13"/>
          <p:cNvCxnSpPr/>
          <p:nvPr/>
        </p:nvCxnSpPr>
        <p:spPr>
          <a:xfrm>
            <a:off x="4296189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001-14"/>
          <p:cNvCxnSpPr/>
          <p:nvPr/>
        </p:nvCxnSpPr>
        <p:spPr>
          <a:xfrm>
            <a:off x="7902137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2996-4"/>
          <p:cNvCxnSpPr/>
          <p:nvPr/>
        </p:nvCxnSpPr>
        <p:spPr>
          <a:xfrm>
            <a:off x="685629" y="533010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29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21299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9" name="el-178969421299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互联网营销：对话而非广播</a:t>
            </a:r>
            <a:endParaRPr/>
          </a:p>
        </p:txBody>
      </p:sp>
      <p:sp>
        <p:nvSpPr>
          <p:cNvPr id="10" name="el-1789694212999-10"/>
          <p:cNvSpPr txBox="1"/>
          <p:nvPr/>
        </p:nvSpPr>
        <p:spPr>
          <a:xfrm>
            <a:off x="723719" y="1758822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互联网营销不是"把广告搬上网"——它是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一场可测量的对话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：每一次点击、停留、下单，都在替你写下答案。</a:t>
            </a:r>
            <a:endParaRPr/>
          </a:p>
        </p:txBody>
      </p:sp>
      <p:sp>
        <p:nvSpPr>
          <p:cNvPr id="11" name="el-1789694213000-12"/>
          <p:cNvSpPr txBox="1"/>
          <p:nvPr/>
        </p:nvSpPr>
        <p:spPr>
          <a:xfrm>
            <a:off x="723719" y="265603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213003-18"/>
          <p:cNvSpPr txBox="1"/>
          <p:nvPr/>
        </p:nvSpPr>
        <p:spPr>
          <a:xfrm>
            <a:off x="685629" y="334166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可测量</a:t>
            </a:r>
            <a:endParaRPr/>
          </a:p>
        </p:txBody>
      </p:sp>
      <p:sp>
        <p:nvSpPr>
          <p:cNvPr id="13" name="el-1789694213003-19"/>
          <p:cNvSpPr txBox="1"/>
          <p:nvPr/>
        </p:nvSpPr>
        <p:spPr>
          <a:xfrm>
            <a:off x="685629" y="3817791"/>
            <a:ext cx="393337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MEASURABLE</a:t>
            </a:r>
            <a:endParaRPr/>
          </a:p>
        </p:txBody>
      </p:sp>
      <p:sp>
        <p:nvSpPr>
          <p:cNvPr id="14" name="el-1789694213002-15"/>
          <p:cNvSpPr txBox="1"/>
          <p:nvPr/>
        </p:nvSpPr>
        <p:spPr>
          <a:xfrm>
            <a:off x="685629" y="408442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曝光、点击、转化全链路留痕——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每一分预算有据可查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，告别"半张广告费浪费在哪"。</a:t>
            </a:r>
            <a:endParaRPr/>
          </a:p>
        </p:txBody>
      </p:sp>
      <p:sp>
        <p:nvSpPr>
          <p:cNvPr id="15" name="el-1789694213003-20"/>
          <p:cNvSpPr txBox="1"/>
          <p:nvPr/>
        </p:nvSpPr>
        <p:spPr>
          <a:xfrm>
            <a:off x="4567584" y="334166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可对话</a:t>
            </a:r>
            <a:endParaRPr/>
          </a:p>
        </p:txBody>
      </p:sp>
      <p:sp>
        <p:nvSpPr>
          <p:cNvPr id="16" name="el-1789694213004-21"/>
          <p:cNvSpPr txBox="1"/>
          <p:nvPr/>
        </p:nvSpPr>
        <p:spPr>
          <a:xfrm>
            <a:off x="4567584" y="3817791"/>
            <a:ext cx="370612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INTERACTIVE</a:t>
            </a:r>
            <a:endParaRPr/>
          </a:p>
        </p:txBody>
      </p:sp>
      <p:sp>
        <p:nvSpPr>
          <p:cNvPr id="17" name="el-1789694213002-16"/>
          <p:cNvSpPr txBox="1"/>
          <p:nvPr/>
        </p:nvSpPr>
        <p:spPr>
          <a:xfrm>
            <a:off x="4567584" y="408442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评论、私信、社群实时互动——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用户不是靶子，是对话者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：反馈即时回流。</a:t>
            </a:r>
            <a:endParaRPr/>
          </a:p>
        </p:txBody>
      </p:sp>
      <p:sp>
        <p:nvSpPr>
          <p:cNvPr id="18" name="el-1789694213004-22"/>
          <p:cNvSpPr txBox="1"/>
          <p:nvPr/>
        </p:nvSpPr>
        <p:spPr>
          <a:xfrm>
            <a:off x="8173531" y="334166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可迭代</a:t>
            </a:r>
            <a:endParaRPr/>
          </a:p>
        </p:txBody>
      </p:sp>
      <p:sp>
        <p:nvSpPr>
          <p:cNvPr id="19" name="el-1789694213004-23"/>
          <p:cNvSpPr txBox="1"/>
          <p:nvPr/>
        </p:nvSpPr>
        <p:spPr>
          <a:xfrm>
            <a:off x="8173531" y="3817791"/>
            <a:ext cx="360846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ITERATIVE</a:t>
            </a:r>
            <a:endParaRPr/>
          </a:p>
        </p:txBody>
      </p:sp>
      <p:sp>
        <p:nvSpPr>
          <p:cNvPr id="20" name="el-1789694213003-17"/>
          <p:cNvSpPr txBox="1"/>
          <p:nvPr/>
        </p:nvSpPr>
        <p:spPr>
          <a:xfrm>
            <a:off x="8173531" y="4084424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数据回来马上调整——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小步快跑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：今天上的素材，明天就能换。</a:t>
            </a:r>
            <a:endParaRPr/>
          </a:p>
        </p:txBody>
      </p:sp>
      <p:sp>
        <p:nvSpPr>
          <p:cNvPr id="21" name="el-1789694212995-2"/>
          <p:cNvSpPr txBox="1"/>
          <p:nvPr/>
        </p:nvSpPr>
        <p:spPr>
          <a:xfrm>
            <a:off x="685629" y="5468180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传统营销靠经验，互联网营销靠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数据闭环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——这是两种职业思维。</a:t>
            </a:r>
            <a:endParaRPr/>
          </a:p>
        </p:txBody>
      </p:sp>
      <p:sp>
        <p:nvSpPr>
          <p:cNvPr id="22" name="el-178969421299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23" name="el-1789694212996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4" name="el-178969421299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01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016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019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019-13"/>
          <p:cNvCxnSpPr/>
          <p:nvPr/>
        </p:nvCxnSpPr>
        <p:spPr>
          <a:xfrm>
            <a:off x="4627993" y="448526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01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301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8" name="el-178969421301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线上营销：三组行业数据</a:t>
            </a:r>
            <a:endParaRPr/>
          </a:p>
        </p:txBody>
      </p:sp>
      <p:sp>
        <p:nvSpPr>
          <p:cNvPr id="9" name="el-1789694213018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旅游产品线上渠道预订占比（示意）</a:t>
            </a:r>
            <a:endParaRPr/>
          </a:p>
        </p:txBody>
      </p:sp>
      <p:sp>
        <p:nvSpPr>
          <p:cNvPr id="10" name="el-1789694213018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80%</a:t>
            </a:r>
            <a:endParaRPr/>
          </a:p>
        </p:txBody>
      </p:sp>
      <p:sp>
        <p:nvSpPr>
          <p:cNvPr id="11" name="el-1789694213017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游客的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决策与交易都在网上完成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——线上营销不再是"补充渠道"，是主战场。</a:t>
            </a:r>
            <a:endParaRPr/>
          </a:p>
        </p:txBody>
      </p:sp>
      <p:sp>
        <p:nvSpPr>
          <p:cNvPr id="12" name="el-1789694213020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5次</a:t>
            </a:r>
            <a:endParaRPr/>
          </a:p>
        </p:txBody>
      </p:sp>
      <p:sp>
        <p:nvSpPr>
          <p:cNvPr id="13" name="el-1789694213023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出行前的平均比价次数</a:t>
            </a:r>
            <a:endParaRPr/>
          </a:p>
        </p:txBody>
      </p:sp>
      <p:sp>
        <p:nvSpPr>
          <p:cNvPr id="14" name="el-1789694213022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跨平台搜索比价成为习惯——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价格与口碑都在被比较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，糊弄不了人。</a:t>
            </a:r>
            <a:endParaRPr/>
          </a:p>
        </p:txBody>
      </p:sp>
      <p:sp>
        <p:nvSpPr>
          <p:cNvPr id="15" name="el-1789694213020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2周</a:t>
            </a:r>
            <a:endParaRPr/>
          </a:p>
        </p:txBody>
      </p:sp>
      <p:sp>
        <p:nvSpPr>
          <p:cNvPr id="16" name="el-1789694213024-21"/>
          <p:cNvSpPr txBox="1"/>
          <p:nvPr/>
        </p:nvSpPr>
        <p:spPr>
          <a:xfrm>
            <a:off x="6075431" y="3415162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决策周期的平均长度</a:t>
            </a:r>
            <a:endParaRPr/>
          </a:p>
        </p:txBody>
      </p:sp>
      <p:sp>
        <p:nvSpPr>
          <p:cNvPr id="17" name="el-1789694213023-18"/>
          <p:cNvSpPr txBox="1"/>
          <p:nvPr/>
        </p:nvSpPr>
        <p:spPr>
          <a:xfrm>
            <a:off x="6075431" y="3767499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从种草到下单约两周——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内容触达要打"持久战"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，一次曝光远远不够。</a:t>
            </a:r>
            <a:endParaRPr/>
          </a:p>
        </p:txBody>
      </p:sp>
      <p:sp>
        <p:nvSpPr>
          <p:cNvPr id="18" name="el-1789694213021-16"/>
          <p:cNvSpPr txBox="1"/>
          <p:nvPr/>
        </p:nvSpPr>
        <p:spPr>
          <a:xfrm>
            <a:off x="4627993" y="4680480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3秒</a:t>
            </a:r>
            <a:endParaRPr/>
          </a:p>
        </p:txBody>
      </p:sp>
      <p:sp>
        <p:nvSpPr>
          <p:cNvPr id="19" name="el-1789694213024-22"/>
          <p:cNvSpPr txBox="1"/>
          <p:nvPr/>
        </p:nvSpPr>
        <p:spPr>
          <a:xfrm>
            <a:off x="6075431" y="4642390"/>
            <a:ext cx="549434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信息流广告的判断窗口</a:t>
            </a:r>
            <a:endParaRPr/>
          </a:p>
        </p:txBody>
      </p:sp>
      <p:sp>
        <p:nvSpPr>
          <p:cNvPr id="20" name="el-1789694213023-19"/>
          <p:cNvSpPr txBox="1"/>
          <p:nvPr/>
        </p:nvSpPr>
        <p:spPr>
          <a:xfrm>
            <a:off x="6075431" y="4994727"/>
            <a:ext cx="564803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用户划走广告只要3秒——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素材质量决定生死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，差素材烧钱不出单。</a:t>
            </a:r>
            <a:endParaRPr/>
          </a:p>
        </p:txBody>
      </p:sp>
      <p:sp>
        <p:nvSpPr>
          <p:cNvPr id="21" name="el-178969421301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22" name="el-1789694213014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301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03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03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033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0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21303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7" name="el-1789694213033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好营销 vs 差营销</a:t>
            </a:r>
            <a:endParaRPr/>
          </a:p>
        </p:txBody>
      </p:sp>
      <p:sp>
        <p:nvSpPr>
          <p:cNvPr id="8" name="el-178969421303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差营销 · 买流量</a:t>
            </a:r>
            <a:endParaRPr/>
          </a:p>
        </p:txBody>
      </p:sp>
      <p:sp>
        <p:nvSpPr>
          <p:cNvPr id="9" name="el-1789694213038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"点击就送优惠券"</a:t>
            </a:r>
            <a:endParaRPr/>
          </a:p>
        </p:txBody>
      </p:sp>
      <p:sp>
        <p:nvSpPr>
          <p:cNvPr id="10" name="el-178969421303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烧钱买点击、低价冲单量——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停投即停单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，用户记住了券，没记住你。</a:t>
            </a:r>
            <a:endParaRPr/>
          </a:p>
        </p:txBody>
      </p:sp>
      <p:sp>
        <p:nvSpPr>
          <p:cNvPr id="11" name="el-178969421303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好营销 · 攒流量</a:t>
            </a:r>
            <a:endParaRPr/>
          </a:p>
        </p:txBody>
      </p:sp>
      <p:sp>
        <p:nvSpPr>
          <p:cNvPr id="12" name="el-178969421303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"关注看明早的采茶直播"</a:t>
            </a:r>
            <a:endParaRPr/>
          </a:p>
        </p:txBody>
      </p:sp>
      <p:sp>
        <p:nvSpPr>
          <p:cNvPr id="13" name="el-178969421303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内容养账号、服务攒口碑——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流量是自己的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：发条视频就有排队。</a:t>
            </a:r>
            <a:endParaRPr/>
          </a:p>
        </p:txBody>
      </p:sp>
      <p:sp>
        <p:nvSpPr>
          <p:cNvPr id="14" name="el-1789694213032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一句话检验：停掉预算的第二天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还有没有新客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——有，是品牌；没有，是租赁。</a:t>
            </a:r>
            <a:endParaRPr/>
          </a:p>
        </p:txBody>
      </p:sp>
      <p:sp>
        <p:nvSpPr>
          <p:cNvPr id="15" name="el-178969421303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16" name="el-1789694213033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7" name="el-178969421303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19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195-10"/>
          <p:cNvCxnSpPr/>
          <p:nvPr/>
        </p:nvCxnSpPr>
        <p:spPr>
          <a:xfrm>
            <a:off x="704674" y="1407229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198-15"/>
          <p:cNvCxnSpPr/>
          <p:nvPr/>
        </p:nvCxnSpPr>
        <p:spPr>
          <a:xfrm>
            <a:off x="685629" y="273027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198-16"/>
          <p:cNvCxnSpPr/>
          <p:nvPr/>
        </p:nvCxnSpPr>
        <p:spPr>
          <a:xfrm>
            <a:off x="685629" y="358195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198-17"/>
          <p:cNvCxnSpPr/>
          <p:nvPr/>
        </p:nvCxnSpPr>
        <p:spPr>
          <a:xfrm>
            <a:off x="685629" y="4433636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3198-18"/>
          <p:cNvCxnSpPr/>
          <p:nvPr/>
        </p:nvCxnSpPr>
        <p:spPr>
          <a:xfrm>
            <a:off x="685629" y="5285315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213193-6"/>
          <p:cNvSpPr/>
          <p:nvPr/>
        </p:nvSpPr>
        <p:spPr>
          <a:xfrm>
            <a:off x="8075181" y="1331048"/>
            <a:ext cx="3428143" cy="480118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2131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21319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11" name="el-178969421318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营销渠道：二十年演化</a:t>
            </a:r>
            <a:endParaRPr/>
          </a:p>
        </p:txBody>
      </p:sp>
      <p:sp>
        <p:nvSpPr>
          <p:cNvPr id="12" name="el-1789694213195-8"/>
          <p:cNvSpPr txBox="1"/>
          <p:nvPr/>
        </p:nvSpPr>
        <p:spPr>
          <a:xfrm>
            <a:off x="914171" y="1407229"/>
            <a:ext cx="700407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二十年五次渠道革命——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每次都在重新回答"游客从哪来"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3" name="el-1789694213199-19"/>
          <p:cNvSpPr txBox="1"/>
          <p:nvPr/>
        </p:nvSpPr>
        <p:spPr>
          <a:xfrm>
            <a:off x="685629" y="1988109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2005</a:t>
            </a:r>
            <a:endParaRPr/>
          </a:p>
        </p:txBody>
      </p:sp>
      <p:sp>
        <p:nvSpPr>
          <p:cNvPr id="14" name="el-1789694213205-29"/>
          <p:cNvSpPr txBox="1"/>
          <p:nvPr/>
        </p:nvSpPr>
        <p:spPr>
          <a:xfrm>
            <a:off x="1828343" y="1988109"/>
            <a:ext cx="466126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官网时代</a:t>
            </a:r>
            <a:endParaRPr/>
          </a:p>
        </p:txBody>
      </p:sp>
      <p:sp>
        <p:nvSpPr>
          <p:cNvPr id="15" name="el-1789694213203-24"/>
          <p:cNvSpPr txBox="1"/>
          <p:nvPr/>
        </p:nvSpPr>
        <p:spPr>
          <a:xfrm>
            <a:off x="1828343" y="2340446"/>
            <a:ext cx="4872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建官网、挂电话——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等人上门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，营销约等于"有个网址"。</a:t>
            </a:r>
            <a:endParaRPr/>
          </a:p>
        </p:txBody>
      </p:sp>
      <p:sp>
        <p:nvSpPr>
          <p:cNvPr id="16" name="el-1789694213200-20"/>
          <p:cNvSpPr txBox="1"/>
          <p:nvPr/>
        </p:nvSpPr>
        <p:spPr>
          <a:xfrm>
            <a:off x="685629" y="2839788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2010</a:t>
            </a:r>
            <a:endParaRPr/>
          </a:p>
        </p:txBody>
      </p:sp>
      <p:sp>
        <p:nvSpPr>
          <p:cNvPr id="17" name="el-1789694213205-30"/>
          <p:cNvSpPr txBox="1"/>
          <p:nvPr/>
        </p:nvSpPr>
        <p:spPr>
          <a:xfrm>
            <a:off x="1828343" y="2839788"/>
            <a:ext cx="450959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OTA时代</a:t>
            </a:r>
            <a:endParaRPr/>
          </a:p>
        </p:txBody>
      </p:sp>
      <p:sp>
        <p:nvSpPr>
          <p:cNvPr id="18" name="el-1789694213203-25"/>
          <p:cNvSpPr txBox="1"/>
          <p:nvPr/>
        </p:nvSpPr>
        <p:spPr>
          <a:xfrm>
            <a:off x="1828343" y="3192125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上架平台换流量——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佣金换订单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，评分运营成显学。</a:t>
            </a:r>
            <a:endParaRPr/>
          </a:p>
        </p:txBody>
      </p:sp>
      <p:sp>
        <p:nvSpPr>
          <p:cNvPr id="19" name="el-1789694213200-21"/>
          <p:cNvSpPr txBox="1"/>
          <p:nvPr/>
        </p:nvSpPr>
        <p:spPr>
          <a:xfrm>
            <a:off x="685629" y="3691467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2015</a:t>
            </a:r>
            <a:endParaRPr/>
          </a:p>
        </p:txBody>
      </p:sp>
      <p:sp>
        <p:nvSpPr>
          <p:cNvPr id="20" name="el-1789694213205-31"/>
          <p:cNvSpPr txBox="1"/>
          <p:nvPr/>
        </p:nvSpPr>
        <p:spPr>
          <a:xfrm>
            <a:off x="1828343" y="3691467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社交媒体时代</a:t>
            </a:r>
            <a:endParaRPr/>
          </a:p>
        </p:txBody>
      </p:sp>
      <p:sp>
        <p:nvSpPr>
          <p:cNvPr id="21" name="el-1789694213204-26"/>
          <p:cNvSpPr txBox="1"/>
          <p:nvPr/>
        </p:nvSpPr>
        <p:spPr>
          <a:xfrm>
            <a:off x="1828343" y="4043804"/>
            <a:ext cx="45852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双微运营起步——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品牌有了自己的话筒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，转发即传播。</a:t>
            </a:r>
            <a:endParaRPr/>
          </a:p>
        </p:txBody>
      </p:sp>
      <p:sp>
        <p:nvSpPr>
          <p:cNvPr id="22" name="el-1789694213200-22"/>
          <p:cNvSpPr txBox="1"/>
          <p:nvPr/>
        </p:nvSpPr>
        <p:spPr>
          <a:xfrm>
            <a:off x="685629" y="4543146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2020</a:t>
            </a:r>
            <a:endParaRPr/>
          </a:p>
        </p:txBody>
      </p:sp>
      <p:sp>
        <p:nvSpPr>
          <p:cNvPr id="23" name="el-1789694213206-32"/>
          <p:cNvSpPr txBox="1"/>
          <p:nvPr/>
        </p:nvSpPr>
        <p:spPr>
          <a:xfrm>
            <a:off x="1828343" y="4543146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直播短视频时代</a:t>
            </a:r>
            <a:endParaRPr/>
          </a:p>
        </p:txBody>
      </p:sp>
      <p:sp>
        <p:nvSpPr>
          <p:cNvPr id="24" name="el-1789694213204-27"/>
          <p:cNvSpPr txBox="1"/>
          <p:nvPr/>
        </p:nvSpPr>
        <p:spPr>
          <a:xfrm>
            <a:off x="1828343" y="4895483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内容即货架——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边看边买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，种草与交易一屏完成。</a:t>
            </a:r>
            <a:endParaRPr/>
          </a:p>
        </p:txBody>
      </p:sp>
      <p:sp>
        <p:nvSpPr>
          <p:cNvPr id="25" name="el-1789694213200-23"/>
          <p:cNvSpPr txBox="1"/>
          <p:nvPr/>
        </p:nvSpPr>
        <p:spPr>
          <a:xfrm>
            <a:off x="685629" y="5394826"/>
            <a:ext cx="1479815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2025</a:t>
            </a:r>
            <a:endParaRPr/>
          </a:p>
        </p:txBody>
      </p:sp>
      <p:sp>
        <p:nvSpPr>
          <p:cNvPr id="26" name="el-1789694213206-33"/>
          <p:cNvSpPr txBox="1"/>
          <p:nvPr/>
        </p:nvSpPr>
        <p:spPr>
          <a:xfrm>
            <a:off x="1828343" y="5394826"/>
            <a:ext cx="48044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AI智能时代</a:t>
            </a:r>
            <a:endParaRPr/>
          </a:p>
        </p:txBody>
      </p:sp>
      <p:sp>
        <p:nvSpPr>
          <p:cNvPr id="27" name="el-1789694213205-28"/>
          <p:cNvSpPr txBox="1"/>
          <p:nvPr/>
        </p:nvSpPr>
        <p:spPr>
          <a:xfrm>
            <a:off x="1828343" y="5747163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智能投放与千人千面——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预算不再是门槛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，判断力才是。</a:t>
            </a:r>
            <a:endParaRPr/>
          </a:p>
        </p:txBody>
      </p:sp>
      <p:sp>
        <p:nvSpPr>
          <p:cNvPr id="28" name="el-1789694213196-13"/>
          <p:cNvSpPr txBox="1"/>
          <p:nvPr/>
        </p:nvSpPr>
        <p:spPr>
          <a:xfrm>
            <a:off x="8417995" y="2475697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规律</a:t>
            </a:r>
            <a:endParaRPr/>
          </a:p>
        </p:txBody>
      </p:sp>
      <p:sp>
        <p:nvSpPr>
          <p:cNvPr id="29" name="el-1789694213197-14"/>
          <p:cNvSpPr txBox="1"/>
          <p:nvPr/>
        </p:nvSpPr>
        <p:spPr>
          <a:xfrm>
            <a:off x="8417995" y="2875647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渠道在变，什么不变</a:t>
            </a:r>
            <a:endParaRPr/>
          </a:p>
        </p:txBody>
      </p:sp>
      <p:sp>
        <p:nvSpPr>
          <p:cNvPr id="30" name="el-1789694213196-11"/>
          <p:cNvSpPr txBox="1"/>
          <p:nvPr/>
        </p:nvSpPr>
        <p:spPr>
          <a:xfrm>
            <a:off x="8417995" y="3354158"/>
            <a:ext cx="2742514" cy="91149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二十年间工具换了五轮，但营销的母题没变：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在对的地方，被对的人看见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1" name="el-1789694213196-12"/>
          <p:cNvSpPr txBox="1"/>
          <p:nvPr/>
        </p:nvSpPr>
        <p:spPr>
          <a:xfrm>
            <a:off x="8417995" y="4379923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跟不上渠道的牌子会被淘汰——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但只会追渠道的，永远在追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2" name="el-178969421318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33" name="el-1789694213189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34" name="el-178969421318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22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227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228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228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228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3228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3219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3222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213222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213223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213223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213224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213217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21321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21322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17" name="el-1789694213217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流量结构：五种来源，五种脾气</a:t>
            </a:r>
            <a:endParaRPr/>
          </a:p>
        </p:txBody>
      </p:sp>
      <p:sp>
        <p:nvSpPr>
          <p:cNvPr id="18" name="el-1789694213230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源①</a:t>
            </a:r>
            <a:endParaRPr/>
          </a:p>
        </p:txBody>
      </p:sp>
      <p:sp>
        <p:nvSpPr>
          <p:cNvPr id="19" name="el-1789694213231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搜索流量</a:t>
            </a:r>
            <a:endParaRPr/>
          </a:p>
        </p:txBody>
      </p:sp>
      <p:sp>
        <p:nvSpPr>
          <p:cNvPr id="20" name="el-1789694213231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意图明确</a:t>
            </a:r>
            <a:endParaRPr/>
          </a:p>
        </p:txBody>
      </p:sp>
      <p:sp>
        <p:nvSpPr>
          <p:cNvPr id="21" name="el-1789694213229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用户主动搜"厦门民宿"——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转化率最高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，SEO与关键词是钥匙。</a:t>
            </a:r>
            <a:endParaRPr/>
          </a:p>
        </p:txBody>
      </p:sp>
      <p:sp>
        <p:nvSpPr>
          <p:cNvPr id="22" name="el-1789694213231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源②</a:t>
            </a:r>
            <a:endParaRPr/>
          </a:p>
        </p:txBody>
      </p:sp>
      <p:sp>
        <p:nvSpPr>
          <p:cNvPr id="23" name="el-1789694213231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推荐流量</a:t>
            </a:r>
            <a:endParaRPr/>
          </a:p>
        </p:txBody>
      </p:sp>
      <p:sp>
        <p:nvSpPr>
          <p:cNvPr id="24" name="el-1789694213231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算法分配</a:t>
            </a:r>
            <a:endParaRPr/>
          </a:p>
        </p:txBody>
      </p:sp>
      <p:sp>
        <p:nvSpPr>
          <p:cNvPr id="25" name="el-1789694213229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平台按兴趣标签推送——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量大但不稳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，内容质量决定分配。</a:t>
            </a:r>
            <a:endParaRPr/>
          </a:p>
        </p:txBody>
      </p:sp>
      <p:sp>
        <p:nvSpPr>
          <p:cNvPr id="26" name="el-1789694213232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源③</a:t>
            </a:r>
            <a:endParaRPr/>
          </a:p>
        </p:txBody>
      </p:sp>
      <p:sp>
        <p:nvSpPr>
          <p:cNvPr id="27" name="el-1789694213232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社交流量</a:t>
            </a:r>
            <a:endParaRPr/>
          </a:p>
        </p:txBody>
      </p:sp>
      <p:sp>
        <p:nvSpPr>
          <p:cNvPr id="28" name="el-1789694213232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信任背书</a:t>
            </a:r>
            <a:endParaRPr/>
          </a:p>
        </p:txBody>
      </p:sp>
      <p:sp>
        <p:nvSpPr>
          <p:cNvPr id="29" name="el-1789694213229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朋友转发、社群裂变——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信任度最高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，靠口碑与利益设计。</a:t>
            </a:r>
            <a:endParaRPr/>
          </a:p>
        </p:txBody>
      </p:sp>
      <p:sp>
        <p:nvSpPr>
          <p:cNvPr id="30" name="el-1789694213232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源④</a:t>
            </a:r>
            <a:endParaRPr/>
          </a:p>
        </p:txBody>
      </p:sp>
      <p:sp>
        <p:nvSpPr>
          <p:cNvPr id="31" name="el-1789694213232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私域流量</a:t>
            </a:r>
            <a:endParaRPr/>
          </a:p>
        </p:txBody>
      </p:sp>
      <p:sp>
        <p:nvSpPr>
          <p:cNvPr id="32" name="el-1789694213232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自有资产</a:t>
            </a:r>
            <a:endParaRPr/>
          </a:p>
        </p:txBody>
      </p:sp>
      <p:sp>
        <p:nvSpPr>
          <p:cNvPr id="33" name="el-1789694213230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公众号、社群、会员——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可反复触达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，不花钱也喊得动人。</a:t>
            </a:r>
            <a:endParaRPr/>
          </a:p>
        </p:txBody>
      </p:sp>
      <p:sp>
        <p:nvSpPr>
          <p:cNvPr id="34" name="el-1789694213233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源⑤</a:t>
            </a:r>
            <a:endParaRPr/>
          </a:p>
        </p:txBody>
      </p:sp>
      <p:sp>
        <p:nvSpPr>
          <p:cNvPr id="35" name="el-1789694213233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付费流量</a:t>
            </a:r>
            <a:endParaRPr/>
          </a:p>
        </p:txBody>
      </p:sp>
      <p:sp>
        <p:nvSpPr>
          <p:cNvPr id="36" name="el-1789694213233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即买即得</a:t>
            </a:r>
            <a:endParaRPr/>
          </a:p>
        </p:txBody>
      </p:sp>
      <p:sp>
        <p:nvSpPr>
          <p:cNvPr id="37" name="el-1789694213230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竞价广告、达人投放——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起量最快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，停投即断，适合冷启动。</a:t>
            </a:r>
            <a:endParaRPr/>
          </a:p>
        </p:txBody>
      </p:sp>
      <p:sp>
        <p:nvSpPr>
          <p:cNvPr id="38" name="el-1789694213216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健康的结构像金字塔：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付费在顶上点火，私域在底下续命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——只靠付费的是租客。</a:t>
            </a:r>
            <a:endParaRPr/>
          </a:p>
        </p:txBody>
      </p:sp>
      <p:sp>
        <p:nvSpPr>
          <p:cNvPr id="39" name="el-178969421321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40" name="el-1789694213217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41" name="el-178969421321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24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248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248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245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24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324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8" name="el-1789694213243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转化漏斗：曝光 · 兴趣 · 行动</a:t>
            </a:r>
            <a:endParaRPr/>
          </a:p>
        </p:txBody>
      </p:sp>
      <p:sp>
        <p:nvSpPr>
          <p:cNvPr id="9" name="el-1789694213249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层一 · 曝光</a:t>
            </a:r>
            <a:endParaRPr/>
          </a:p>
        </p:txBody>
      </p:sp>
      <p:sp>
        <p:nvSpPr>
          <p:cNvPr id="10" name="el-1789694213249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被看见</a:t>
            </a:r>
            <a:endParaRPr/>
          </a:p>
        </p:txBody>
      </p:sp>
      <p:sp>
        <p:nvSpPr>
          <p:cNvPr id="11" name="el-1789694213249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漏斗口</a:t>
            </a:r>
            <a:endParaRPr/>
          </a:p>
        </p:txBody>
      </p:sp>
      <p:sp>
        <p:nvSpPr>
          <p:cNvPr id="12" name="el-1789694213250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层二 · 兴趣</a:t>
            </a:r>
            <a:endParaRPr/>
          </a:p>
        </p:txBody>
      </p:sp>
      <p:sp>
        <p:nvSpPr>
          <p:cNvPr id="13" name="el-1789694213250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被记住</a:t>
            </a:r>
            <a:endParaRPr/>
          </a:p>
        </p:txBody>
      </p:sp>
      <p:sp>
        <p:nvSpPr>
          <p:cNvPr id="14" name="el-1789694213250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漏斗颈</a:t>
            </a:r>
            <a:endParaRPr/>
          </a:p>
        </p:txBody>
      </p:sp>
      <p:sp>
        <p:nvSpPr>
          <p:cNvPr id="15" name="el-1789694213250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层三 · 行动</a:t>
            </a:r>
            <a:endParaRPr/>
          </a:p>
        </p:txBody>
      </p:sp>
      <p:sp>
        <p:nvSpPr>
          <p:cNvPr id="16" name="el-1789694213250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被选择</a:t>
            </a:r>
            <a:endParaRPr/>
          </a:p>
        </p:txBody>
      </p:sp>
      <p:sp>
        <p:nvSpPr>
          <p:cNvPr id="17" name="el-1789694213250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漏斗底</a:t>
            </a:r>
            <a:endParaRPr/>
          </a:p>
        </p:txBody>
      </p:sp>
      <p:sp>
        <p:nvSpPr>
          <p:cNvPr id="18" name="el-1789694213247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诊断口诀</a:t>
            </a:r>
            <a:endParaRPr/>
          </a:p>
        </p:txBody>
      </p:sp>
      <p:sp>
        <p:nvSpPr>
          <p:cNvPr id="19" name="el-1789694213246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没曝光怪素材，没互动怪内容，没转化怪产品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——漏斗的每一层，责任对象不同，先定位再动手。</a:t>
            </a:r>
            <a:endParaRPr/>
          </a:p>
        </p:txBody>
      </p:sp>
      <p:sp>
        <p:nvSpPr>
          <p:cNvPr id="20" name="el-178969421324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营销之变</a:t>
            </a:r>
            <a:endParaRPr/>
          </a:p>
        </p:txBody>
      </p:sp>
      <p:sp>
        <p:nvSpPr>
          <p:cNvPr id="21" name="el-1789694213244-4"/>
          <p:cNvSpPr txBox="1"/>
          <p:nvPr/>
        </p:nvSpPr>
        <p:spPr>
          <a:xfrm>
            <a:off x="5566268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2" name="el-1789694213244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94213254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4213255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213255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213255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213256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4213256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4213256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4213256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4213257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4213253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广告与内容触达</a:t>
            </a:r>
            <a:endParaRPr/>
          </a:p>
        </p:txBody>
      </p:sp>
      <p:sp>
        <p:nvSpPr>
          <p:cNvPr id="33" name="el-1789694213253-23"/>
          <p:cNvSpPr txBox="1"/>
          <p:nvPr/>
        </p:nvSpPr>
        <p:spPr>
          <a:xfrm>
            <a:off x="857036" y="3560085"/>
            <a:ext cx="335648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衡量：曝光量/CPM</a:t>
            </a:r>
            <a:endParaRPr/>
          </a:p>
        </p:txBody>
      </p:sp>
      <p:sp>
        <p:nvSpPr>
          <p:cNvPr id="34" name="el-1789694213253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拼的是素材与出价</a:t>
            </a:r>
            <a:endParaRPr/>
          </a:p>
        </p:txBody>
      </p:sp>
      <p:sp>
        <p:nvSpPr>
          <p:cNvPr id="35" name="el-1789694213253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点击、停留、关注、收藏</a:t>
            </a:r>
            <a:endParaRPr/>
          </a:p>
        </p:txBody>
      </p:sp>
      <p:sp>
        <p:nvSpPr>
          <p:cNvPr id="36" name="el-1789694213253-26"/>
          <p:cNvSpPr txBox="1"/>
          <p:nvPr/>
        </p:nvSpPr>
        <p:spPr>
          <a:xfrm>
            <a:off x="4626802" y="3560085"/>
            <a:ext cx="334711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衡量：CTR/互动率</a:t>
            </a:r>
            <a:endParaRPr/>
          </a:p>
        </p:txBody>
      </p:sp>
      <p:sp>
        <p:nvSpPr>
          <p:cNvPr id="37" name="el-1789694213254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拼的是内容质量</a:t>
            </a:r>
            <a:endParaRPr/>
          </a:p>
        </p:txBody>
      </p:sp>
      <p:sp>
        <p:nvSpPr>
          <p:cNvPr id="38" name="el-1789694213254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下单、到店、复购</a:t>
            </a:r>
            <a:endParaRPr/>
          </a:p>
        </p:txBody>
      </p:sp>
      <p:sp>
        <p:nvSpPr>
          <p:cNvPr id="39" name="el-1789694213254-29"/>
          <p:cNvSpPr txBox="1"/>
          <p:nvPr/>
        </p:nvSpPr>
        <p:spPr>
          <a:xfrm>
            <a:off x="8082471" y="3560085"/>
            <a:ext cx="379794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衡量：转化率/ROI</a:t>
            </a:r>
            <a:endParaRPr/>
          </a:p>
        </p:txBody>
      </p:sp>
      <p:sp>
        <p:nvSpPr>
          <p:cNvPr id="40" name="el-1789694213254-30"/>
          <p:cNvSpPr txBox="1"/>
          <p:nvPr/>
        </p:nvSpPr>
        <p:spPr>
          <a:xfrm>
            <a:off x="8082471" y="392194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拼的是产品与信任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40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40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40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40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40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340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421340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营销之变：四问四答</a:t>
            </a:r>
            <a:endParaRPr/>
          </a:p>
        </p:txBody>
      </p:sp>
      <p:sp>
        <p:nvSpPr>
          <p:cNvPr id="9" name="el-178969421340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213412-19"/>
          <p:cNvSpPr txBox="1"/>
          <p:nvPr/>
        </p:nvSpPr>
        <p:spPr>
          <a:xfrm>
            <a:off x="1618845" y="1698413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互联网营销与传统营销的本质区别？</a:t>
            </a:r>
            <a:endParaRPr/>
          </a:p>
        </p:txBody>
      </p:sp>
      <p:sp>
        <p:nvSpPr>
          <p:cNvPr id="11" name="el-1789694213410-15"/>
          <p:cNvSpPr txBox="1"/>
          <p:nvPr/>
        </p:nvSpPr>
        <p:spPr>
          <a:xfrm>
            <a:off x="1618845" y="2117408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可测量、可对话、可迭代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——数据闭环取代经验直觉，反馈以小时计而非以年计。</a:t>
            </a:r>
            <a:endParaRPr/>
          </a:p>
        </p:txBody>
      </p:sp>
      <p:sp>
        <p:nvSpPr>
          <p:cNvPr id="12" name="el-178969421340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213412-20"/>
          <p:cNvSpPr txBox="1"/>
          <p:nvPr/>
        </p:nvSpPr>
        <p:spPr>
          <a:xfrm>
            <a:off x="1618845" y="2812559"/>
            <a:ext cx="66420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如何评价一次营销活动的好坏？</a:t>
            </a:r>
            <a:endParaRPr/>
          </a:p>
        </p:txBody>
      </p:sp>
      <p:sp>
        <p:nvSpPr>
          <p:cNvPr id="14" name="el-1789694213411-16"/>
          <p:cNvSpPr txBox="1"/>
          <p:nvPr/>
        </p:nvSpPr>
        <p:spPr>
          <a:xfrm>
            <a:off x="1618845" y="3231554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停掉预算的第二天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还有没有自然新客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——买来的是流量，留下来的才是资产。</a:t>
            </a:r>
            <a:endParaRPr/>
          </a:p>
        </p:txBody>
      </p:sp>
      <p:sp>
        <p:nvSpPr>
          <p:cNvPr id="15" name="el-178969421340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213413-21"/>
          <p:cNvSpPr txBox="1"/>
          <p:nvPr/>
        </p:nvSpPr>
        <p:spPr>
          <a:xfrm>
            <a:off x="1618845" y="3926706"/>
            <a:ext cx="56117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五种流量该优先经营哪种？</a:t>
            </a:r>
            <a:endParaRPr/>
          </a:p>
        </p:txBody>
      </p:sp>
      <p:sp>
        <p:nvSpPr>
          <p:cNvPr id="17" name="el-1789694213411-17"/>
          <p:cNvSpPr txBox="1"/>
          <p:nvPr/>
        </p:nvSpPr>
        <p:spPr>
          <a:xfrm>
            <a:off x="1618845" y="4345701"/>
            <a:ext cx="57613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冷启动靠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付费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起量，长期看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搜索+私域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——前者是柴，后者是灶。</a:t>
            </a:r>
            <a:endParaRPr/>
          </a:p>
        </p:txBody>
      </p:sp>
      <p:sp>
        <p:nvSpPr>
          <p:cNvPr id="18" name="el-178969421340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213413-22"/>
          <p:cNvSpPr txBox="1"/>
          <p:nvPr/>
        </p:nvSpPr>
        <p:spPr>
          <a:xfrm>
            <a:off x="1618845" y="5040852"/>
            <a:ext cx="70229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漏斗各层的责任对象？</a:t>
            </a:r>
            <a:endParaRPr/>
          </a:p>
        </p:txBody>
      </p:sp>
      <p:sp>
        <p:nvSpPr>
          <p:cNvPr id="20" name="el-1789694213412-18"/>
          <p:cNvSpPr txBox="1"/>
          <p:nvPr/>
        </p:nvSpPr>
        <p:spPr>
          <a:xfrm>
            <a:off x="1618845" y="5459847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曝光怪素材、互动怪内容、转化怪产品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——先定位漏斗哪一层漏了，再对症下药。</a:t>
            </a:r>
            <a:endParaRPr/>
          </a:p>
        </p:txBody>
      </p:sp>
      <p:sp>
        <p:nvSpPr>
          <p:cNvPr id="21" name="el-178969421340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4213404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34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213470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21342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42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342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4213425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421342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营销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工具箱</a:t>
            </a:r>
            <a:endParaRPr/>
          </a:p>
        </p:txBody>
      </p:sp>
      <p:sp>
        <p:nvSpPr>
          <p:cNvPr id="8" name="el-178969421342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MARKETING TOOLKIT</a:t>
            </a:r>
            <a:endParaRPr/>
          </a:p>
        </p:txBody>
      </p:sp>
      <p:sp>
        <p:nvSpPr>
          <p:cNvPr id="9" name="el-178969421342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四件工具</a:t>
            </a:r>
            <a:endParaRPr/>
          </a:p>
        </p:txBody>
      </p:sp>
      <p:sp>
        <p:nvSpPr>
          <p:cNvPr id="10" name="el-178969421342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平台选择</a:t>
            </a:r>
            <a:endParaRPr/>
          </a:p>
        </p:txBody>
      </p:sp>
      <p:sp>
        <p:nvSpPr>
          <p:cNvPr id="11" name="el-1789694213428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种草链路</a:t>
            </a:r>
            <a:endParaRPr/>
          </a:p>
        </p:txBody>
      </p:sp>
      <p:sp>
        <p:nvSpPr>
          <p:cNvPr id="12" name="el-1789694213428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直播复盘</a:t>
            </a:r>
            <a:endParaRPr/>
          </a:p>
        </p:txBody>
      </p:sp>
      <p:sp>
        <p:nvSpPr>
          <p:cNvPr id="13" name="el-178969421342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项目四</a:t>
            </a:r>
            <a:endParaRPr/>
          </a:p>
        </p:txBody>
      </p:sp>
      <p:sp>
        <p:nvSpPr>
          <p:cNvPr id="14" name="el-178969421342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43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433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213435-11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213437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437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3437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34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343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0" name="el-17896942134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四件主流工具</a:t>
            </a:r>
            <a:endParaRPr/>
          </a:p>
        </p:txBody>
      </p:sp>
      <p:sp>
        <p:nvSpPr>
          <p:cNvPr id="11" name="el-1789694213435-10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工具图谱</a:t>
            </a:r>
            <a:endParaRPr/>
          </a:p>
        </p:txBody>
      </p:sp>
      <p:sp>
        <p:nvSpPr>
          <p:cNvPr id="12" name="el-1789694213435-12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什么场景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用什么锤</a:t>
            </a:r>
            <a:endParaRPr/>
          </a:p>
        </p:txBody>
      </p:sp>
      <p:sp>
        <p:nvSpPr>
          <p:cNvPr id="13" name="el-1789694213434-8"/>
          <p:cNvSpPr txBox="1"/>
          <p:nvPr/>
        </p:nvSpPr>
        <p:spPr>
          <a:xfrm>
            <a:off x="685629" y="3674654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工具没有高下，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只有合不合场景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——预算、人力、产品形态决定选型。</a:t>
            </a:r>
            <a:endParaRPr/>
          </a:p>
        </p:txBody>
      </p:sp>
      <p:sp>
        <p:nvSpPr>
          <p:cNvPr id="14" name="el-1789694213436-13"/>
          <p:cNvSpPr txBox="1"/>
          <p:nvPr/>
        </p:nvSpPr>
        <p:spPr>
          <a:xfrm>
            <a:off x="685629" y="4775111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四件工具，各有明确的性价比区间。</a:t>
            </a:r>
            <a:endParaRPr/>
          </a:p>
        </p:txBody>
      </p:sp>
      <p:sp>
        <p:nvSpPr>
          <p:cNvPr id="15" name="el-1789694213438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4213442-25"/>
          <p:cNvSpPr txBox="1"/>
          <p:nvPr/>
        </p:nvSpPr>
        <p:spPr>
          <a:xfrm>
            <a:off x="5218395" y="1964749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效果广告</a:t>
            </a:r>
            <a:endParaRPr/>
          </a:p>
        </p:txBody>
      </p:sp>
      <p:sp>
        <p:nvSpPr>
          <p:cNvPr id="17" name="el-1789694213441-21"/>
          <p:cNvSpPr txBox="1"/>
          <p:nvPr/>
        </p:nvSpPr>
        <p:spPr>
          <a:xfrm>
            <a:off x="5218395" y="2326608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竞价投放、按点击付费——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起量最快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，适合冷启动与节点大促。</a:t>
            </a:r>
            <a:endParaRPr/>
          </a:p>
        </p:txBody>
      </p:sp>
      <p:sp>
        <p:nvSpPr>
          <p:cNvPr id="18" name="el-1789694213438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4213442-26"/>
          <p:cNvSpPr txBox="1"/>
          <p:nvPr/>
        </p:nvSpPr>
        <p:spPr>
          <a:xfrm>
            <a:off x="5218395" y="292668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内容种草</a:t>
            </a:r>
            <a:endParaRPr/>
          </a:p>
        </p:txBody>
      </p:sp>
      <p:sp>
        <p:nvSpPr>
          <p:cNvPr id="20" name="el-1789694213441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图文与短视频铺口碑——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长尾最长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，适合决策周期长的产品。</a:t>
            </a:r>
            <a:endParaRPr/>
          </a:p>
        </p:txBody>
      </p:sp>
      <p:sp>
        <p:nvSpPr>
          <p:cNvPr id="21" name="el-1789694213438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4213443-27"/>
          <p:cNvSpPr txBox="1"/>
          <p:nvPr/>
        </p:nvSpPr>
        <p:spPr>
          <a:xfrm>
            <a:off x="5218395" y="3888615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直播转化</a:t>
            </a:r>
            <a:endParaRPr/>
          </a:p>
        </p:txBody>
      </p:sp>
      <p:sp>
        <p:nvSpPr>
          <p:cNvPr id="23" name="el-1789694213442-23"/>
          <p:cNvSpPr txBox="1"/>
          <p:nvPr/>
        </p:nvSpPr>
        <p:spPr>
          <a:xfrm>
            <a:off x="5218395" y="4250475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边看边买实时逼单——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爆发力最强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，适合有现货的服务产品。</a:t>
            </a:r>
            <a:endParaRPr/>
          </a:p>
        </p:txBody>
      </p:sp>
      <p:sp>
        <p:nvSpPr>
          <p:cNvPr id="24" name="el-1789694213439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4213443-28"/>
          <p:cNvSpPr txBox="1"/>
          <p:nvPr/>
        </p:nvSpPr>
        <p:spPr>
          <a:xfrm>
            <a:off x="5218395" y="4850548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私域运营</a:t>
            </a:r>
            <a:endParaRPr/>
          </a:p>
        </p:txBody>
      </p:sp>
      <p:sp>
        <p:nvSpPr>
          <p:cNvPr id="26" name="el-1789694213442-24"/>
          <p:cNvSpPr txBox="1"/>
          <p:nvPr/>
        </p:nvSpPr>
        <p:spPr>
          <a:xfrm>
            <a:off x="5218395" y="5212408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社群与会员反复触达——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成本最低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，适合复购型业务。</a:t>
            </a:r>
            <a:endParaRPr/>
          </a:p>
        </p:txBody>
      </p:sp>
      <p:sp>
        <p:nvSpPr>
          <p:cNvPr id="27" name="el-178969421343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28" name="el-1789694213431-4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9" name="el-17896942134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61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213618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13390"/>
                <a:gridCol w="3814553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见效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快：当天见数据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停投即断，持续烧钱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积累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无沉淀，买多少是多少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节点大促、冷启动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213613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4213620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96266"/>
                <a:gridCol w="372215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见效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慢：两周起效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一次创作长尾一年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积累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口碑可搜、账号可涨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决策期长的产品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4213610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36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21361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9" name="el-1789694213610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效果广告 vs 内容种草</a:t>
            </a:r>
            <a:endParaRPr/>
          </a:p>
        </p:txBody>
      </p:sp>
      <p:sp>
        <p:nvSpPr>
          <p:cNvPr id="10" name="el-1789694213621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效果广告 · 拿结果</a:t>
            </a:r>
            <a:endParaRPr/>
          </a:p>
        </p:txBody>
      </p:sp>
      <p:sp>
        <p:nvSpPr>
          <p:cNvPr id="11" name="el-1789694213621-34"/>
          <p:cNvSpPr txBox="1"/>
          <p:nvPr/>
        </p:nvSpPr>
        <p:spPr>
          <a:xfrm>
            <a:off x="6484903" y="2136453"/>
            <a:ext cx="531876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内容种草 · 攒资产</a:t>
            </a:r>
            <a:endParaRPr/>
          </a:p>
        </p:txBody>
      </p:sp>
      <p:sp>
        <p:nvSpPr>
          <p:cNvPr id="12" name="el-1789694213610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经典配方：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效果广告点火，内容种草续柴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——只用前者是租客，只用后者太慢。</a:t>
            </a:r>
            <a:endParaRPr/>
          </a:p>
        </p:txBody>
      </p:sp>
      <p:sp>
        <p:nvSpPr>
          <p:cNvPr id="13" name="el-1789694213610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4" name="el-1789694213611-6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5" name="el-178969421361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636-34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4213633-27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700829"/>
                <a:gridCol w="1860779"/>
                <a:gridCol w="2854851"/>
                <a:gridCol w="1834443"/>
                <a:gridCol w="2566792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平台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流量脾气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适合产品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起投预算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关键动作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小红书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搜索+推荐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民宿、小众目的地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低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铺笔记做口碑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抖音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推荐为主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门票、一日游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短视频冲爆款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OTA平台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搜索为主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标品住宿线路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中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评分与排名优化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微信生态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社交+私域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复购型、定制游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低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社群养熟客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4213634-3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6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213636-35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7" name="el-1789694213634-29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投放平台选择对照表</a:t>
            </a:r>
            <a:endParaRPr/>
          </a:p>
        </p:txBody>
      </p:sp>
      <p:sp>
        <p:nvSpPr>
          <p:cNvPr id="8" name="el-1789694213633-28"/>
          <p:cNvSpPr txBox="1"/>
          <p:nvPr/>
        </p:nvSpPr>
        <p:spPr>
          <a:xfrm>
            <a:off x="685629" y="5002762"/>
            <a:ext cx="111338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先定「产品-平台」匹配，再谈预算——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在错的平台加预算，是加速亏损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213634-31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0" name="el-1789694213634-32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1" name="el-1789694213634-33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64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653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653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653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654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3654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3646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3648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213649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213649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213650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213650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213644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21364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213647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7" name="el-1789694213644-3"/>
          <p:cNvSpPr txBox="1"/>
          <p:nvPr/>
        </p:nvSpPr>
        <p:spPr>
          <a:xfrm>
            <a:off x="685629" y="819802"/>
            <a:ext cx="11283922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种草-拔草：五步链路</a:t>
            </a:r>
            <a:endParaRPr/>
          </a:p>
        </p:txBody>
      </p:sp>
      <p:sp>
        <p:nvSpPr>
          <p:cNvPr id="18" name="el-1789694213656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213656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触达</a:t>
            </a:r>
            <a:endParaRPr/>
          </a:p>
        </p:txBody>
      </p:sp>
      <p:sp>
        <p:nvSpPr>
          <p:cNvPr id="20" name="el-1789694213656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看见</a:t>
            </a:r>
            <a:endParaRPr/>
          </a:p>
        </p:txBody>
      </p:sp>
      <p:sp>
        <p:nvSpPr>
          <p:cNvPr id="21" name="el-1789694213654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内容进入推荐流或搜索结果——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首图与标题决定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这一眼。</a:t>
            </a:r>
            <a:endParaRPr/>
          </a:p>
        </p:txBody>
      </p:sp>
      <p:sp>
        <p:nvSpPr>
          <p:cNvPr id="22" name="el-1789694213657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213657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</a:t>
            </a:r>
            <a:endParaRPr/>
          </a:p>
        </p:txBody>
      </p:sp>
      <p:sp>
        <p:nvSpPr>
          <p:cNvPr id="24" name="el-1789694213657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心动</a:t>
            </a:r>
            <a:endParaRPr/>
          </a:p>
        </p:txBody>
      </p:sp>
      <p:sp>
        <p:nvSpPr>
          <p:cNvPr id="25" name="el-1789694213655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真实体验引发向往——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细节与情绪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让人收藏进「想去」清单。</a:t>
            </a:r>
            <a:endParaRPr/>
          </a:p>
        </p:txBody>
      </p:sp>
      <p:sp>
        <p:nvSpPr>
          <p:cNvPr id="26" name="el-1789694213657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213657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比价</a:t>
            </a:r>
            <a:endParaRPr/>
          </a:p>
        </p:txBody>
      </p:sp>
      <p:sp>
        <p:nvSpPr>
          <p:cNvPr id="28" name="el-1789694213658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决策</a:t>
            </a:r>
            <a:endParaRPr/>
          </a:p>
        </p:txBody>
      </p:sp>
      <p:sp>
        <p:nvSpPr>
          <p:cNvPr id="29" name="el-1789694213655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跨平台搜评价、比价格——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口碑资产在此显形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，差评比差价更致命。</a:t>
            </a:r>
            <a:endParaRPr/>
          </a:p>
        </p:txBody>
      </p:sp>
      <p:sp>
        <p:nvSpPr>
          <p:cNvPr id="30" name="el-1789694213658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213658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拔草</a:t>
            </a:r>
            <a:endParaRPr/>
          </a:p>
        </p:txBody>
      </p:sp>
      <p:sp>
        <p:nvSpPr>
          <p:cNvPr id="32" name="el-1789694213658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下单</a:t>
            </a:r>
            <a:endParaRPr/>
          </a:p>
        </p:txBody>
      </p:sp>
      <p:sp>
        <p:nvSpPr>
          <p:cNvPr id="33" name="el-1789694213655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预订或到店——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转化链路越短越好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：每多一步，流失一成。</a:t>
            </a:r>
            <a:endParaRPr/>
          </a:p>
        </p:txBody>
      </p:sp>
      <p:sp>
        <p:nvSpPr>
          <p:cNvPr id="34" name="el-1789694213658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213659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分享</a:t>
            </a:r>
            <a:endParaRPr/>
          </a:p>
        </p:txBody>
      </p:sp>
      <p:sp>
        <p:nvSpPr>
          <p:cNvPr id="36" name="el-1789694213659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回流</a:t>
            </a:r>
            <a:endParaRPr/>
          </a:p>
        </p:txBody>
      </p:sp>
      <p:sp>
        <p:nvSpPr>
          <p:cNvPr id="37" name="el-1789694213656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晒图、评论、推荐朋友——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老客成为新触达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，链路开始循环。</a:t>
            </a:r>
            <a:endParaRPr/>
          </a:p>
        </p:txBody>
      </p:sp>
      <p:sp>
        <p:nvSpPr>
          <p:cNvPr id="38" name="el-1789694213644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营销的功夫多在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步③之前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——比价那一刻，胜负其实已定。</a:t>
            </a:r>
            <a:endParaRPr/>
          </a:p>
        </p:txBody>
      </p:sp>
      <p:sp>
        <p:nvSpPr>
          <p:cNvPr id="39" name="el-1789694213644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40" name="el-1789694213644-6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41" name="el-178969421364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81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213815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3822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822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3816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3813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38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3814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0" name="el-17896942138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直播复盘：一场门票专场</a:t>
            </a:r>
            <a:endParaRPr/>
          </a:p>
        </p:txBody>
      </p:sp>
      <p:sp>
        <p:nvSpPr>
          <p:cNvPr id="11" name="el-1789694213814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直播复盘</a:t>
            </a:r>
            <a:endParaRPr/>
          </a:p>
        </p:txBody>
      </p:sp>
      <p:sp>
        <p:nvSpPr>
          <p:cNvPr id="12" name="el-1789694213815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任务：某溶洞景区门票直播专场——4小时GMV目标20万</a:t>
            </a:r>
            <a:endParaRPr/>
          </a:p>
        </p:txBody>
      </p:sp>
      <p:sp>
        <p:nvSpPr>
          <p:cNvPr id="13" name="el-1789694213818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主播+场控2人、投流3000元、前期种草笔记12篇</a:t>
            </a:r>
            <a:endParaRPr/>
          </a:p>
        </p:txBody>
      </p:sp>
      <p:sp>
        <p:nvSpPr>
          <p:cNvPr id="14" name="el-178969421381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GMV18.6万、涨粉4200、次日自然单+15%</a:t>
            </a:r>
            <a:endParaRPr/>
          </a:p>
        </p:txBody>
      </p:sp>
      <p:sp>
        <p:nvSpPr>
          <p:cNvPr id="15" name="el-1789694213823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213821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18.6万中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年卡占六成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——引流品带火利润品，结构对了GMV自然成。</a:t>
            </a:r>
            <a:endParaRPr/>
          </a:p>
        </p:txBody>
      </p:sp>
      <p:sp>
        <p:nvSpPr>
          <p:cNvPr id="17" name="el-1789694213823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213821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前一小时在线仅200人——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投流过早放大了冷场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，应先靠自然流试节奏。</a:t>
            </a:r>
            <a:endParaRPr/>
          </a:p>
        </p:txBody>
      </p:sp>
      <p:sp>
        <p:nvSpPr>
          <p:cNvPr id="19" name="el-1789694213823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213821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直播是「人货场」的乘法——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任何一项为零，全盘归零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21381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22" name="el-1789694213812-4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381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24" name="el-1789694213822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213822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213823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213819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选品（策略）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：39.9元双人票做钩子，199元年卡做利润——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引流品+利润品组合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4213820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投流（付费）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：3000元投相似人群，开播1小时投出——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人货场对了再放大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9" name="el-178969421382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节奏（现场）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：整点抽奖留人，洞穴灯光秀切片返场——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憋单与放单交替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83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83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83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8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21383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7" name="el-1789694213834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AI投放助手：能包办与不能</a:t>
            </a:r>
            <a:endParaRPr/>
          </a:p>
        </p:txBody>
      </p:sp>
      <p:sp>
        <p:nvSpPr>
          <p:cNvPr id="8" name="el-1789694213838-13"/>
          <p:cNvSpPr txBox="1"/>
          <p:nvPr/>
        </p:nvSpPr>
        <p:spPr>
          <a:xfrm>
            <a:off x="685629" y="2628505"/>
            <a:ext cx="5633772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能包办 · 2026</a:t>
            </a:r>
            <a:endParaRPr/>
          </a:p>
        </p:txBody>
      </p:sp>
      <p:sp>
        <p:nvSpPr>
          <p:cNvPr id="9" name="el-1789694213839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托管已上线</a:t>
            </a:r>
            <a:endParaRPr/>
          </a:p>
        </p:txBody>
      </p:sp>
      <p:sp>
        <p:nvSpPr>
          <p:cNvPr id="10" name="el-1789694213838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自动出价与预算分配；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素材批量生成与测试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；人群包智能扩展；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报表自动生成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——投手的重复劳动大半被接走。</a:t>
            </a:r>
            <a:endParaRPr/>
          </a:p>
        </p:txBody>
      </p:sp>
      <p:sp>
        <p:nvSpPr>
          <p:cNvPr id="11" name="el-1789694213839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不能包办</a:t>
            </a:r>
            <a:endParaRPr/>
          </a:p>
        </p:txBody>
      </p:sp>
      <p:sp>
        <p:nvSpPr>
          <p:cNvPr id="12" name="el-1789694213839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仍是人的事</a:t>
            </a:r>
            <a:endParaRPr/>
          </a:p>
        </p:txBody>
      </p:sp>
      <p:sp>
        <p:nvSpPr>
          <p:cNvPr id="13" name="el-178969421383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投放策略与预算决策；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素材的创意与判断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；品牌风险的把关；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异动的归因与止损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——脑力劳动的核心留下。</a:t>
            </a:r>
            <a:endParaRPr/>
          </a:p>
        </p:txBody>
      </p:sp>
      <p:sp>
        <p:nvSpPr>
          <p:cNvPr id="14" name="el-1789694213833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把AI当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操盘助理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——它管执行与报表，你管策略与刹车。</a:t>
            </a:r>
            <a:endParaRPr/>
          </a:p>
        </p:txBody>
      </p:sp>
      <p:sp>
        <p:nvSpPr>
          <p:cNvPr id="15" name="el-1789694213834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6" name="el-1789694213834-6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7" name="el-178969421383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385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3850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3848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384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213851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7" name="el-178969421384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课堂辩论：小预算砸爆款还是铺口碑</a:t>
            </a:r>
            <a:endParaRPr/>
          </a:p>
        </p:txBody>
      </p:sp>
      <p:sp>
        <p:nvSpPr>
          <p:cNvPr id="8" name="el-1789694213851-11"/>
          <p:cNvSpPr txBox="1"/>
          <p:nvPr/>
        </p:nvSpPr>
        <p:spPr>
          <a:xfrm>
            <a:off x="952262" y="2136007"/>
            <a:ext cx="11124895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一家新开民宿只有5000元营销预算——集中火力冲一条爆款，还是分散铺五十篇笔记？</a:t>
            </a:r>
            <a:endParaRPr/>
          </a:p>
        </p:txBody>
      </p:sp>
      <p:sp>
        <p:nvSpPr>
          <p:cNvPr id="9" name="el-1789694213851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4213855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爆款派</a:t>
            </a:r>
            <a:endParaRPr/>
          </a:p>
        </p:txBody>
      </p:sp>
      <p:sp>
        <p:nvSpPr>
          <p:cNvPr id="11" name="el-1789694213856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4213857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口碑派</a:t>
            </a:r>
            <a:endParaRPr/>
          </a:p>
        </p:txBody>
      </p:sp>
      <p:sp>
        <p:nvSpPr>
          <p:cNvPr id="13" name="el-1789694213848-2"/>
          <p:cNvSpPr txBox="1"/>
          <p:nvPr/>
        </p:nvSpPr>
        <p:spPr>
          <a:xfrm>
            <a:off x="685629" y="5050821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「5000元花完后的第三个月，分别剩什么」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用资产视角算这笔账。</a:t>
            </a:r>
            <a:endParaRPr/>
          </a:p>
        </p:txBody>
      </p:sp>
      <p:sp>
        <p:nvSpPr>
          <p:cNvPr id="14" name="el-1789694213848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营销工具箱</a:t>
            </a:r>
            <a:endParaRPr/>
          </a:p>
        </p:txBody>
      </p:sp>
      <p:sp>
        <p:nvSpPr>
          <p:cNvPr id="15" name="el-1789694213848-6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6" name="el-178969421384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  <p:sp>
        <p:nvSpPr>
          <p:cNvPr id="17" name="el-1789694213856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4213856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4213856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4213857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4213857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213857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4213853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流量时代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赢家通吃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，一条顶百条</a:t>
            </a:r>
            <a:endParaRPr/>
          </a:p>
        </p:txBody>
      </p:sp>
      <p:sp>
        <p:nvSpPr>
          <p:cNvPr id="24" name="el-1789694213854-14"/>
          <p:cNvSpPr txBox="1"/>
          <p:nvPr/>
        </p:nvSpPr>
        <p:spPr>
          <a:xfrm>
            <a:off x="857036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爆款带来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账号跃迁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：粉丝与搜索双涨</a:t>
            </a:r>
            <a:endParaRPr/>
          </a:p>
        </p:txBody>
      </p:sp>
      <p:sp>
        <p:nvSpPr>
          <p:cNvPr id="25" name="el-1789694213854-15"/>
          <p:cNvSpPr txBox="1"/>
          <p:nvPr/>
        </p:nvSpPr>
        <p:spPr>
          <a:xfrm>
            <a:off x="857036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分散投放是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撒胡椒面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，谁也记不住</a:t>
            </a:r>
            <a:endParaRPr/>
          </a:p>
        </p:txBody>
      </p:sp>
      <p:sp>
        <p:nvSpPr>
          <p:cNvPr id="26" name="el-1789694213854-16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爆款是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彩票逻辑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，小预算赌不起</a:t>
            </a:r>
            <a:endParaRPr/>
          </a:p>
        </p:txBody>
      </p:sp>
      <p:sp>
        <p:nvSpPr>
          <p:cNvPr id="27" name="el-1789694213855-17"/>
          <p:cNvSpPr txBox="1"/>
          <p:nvPr/>
        </p:nvSpPr>
        <p:spPr>
          <a:xfrm>
            <a:off x="6694401" y="38985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五十篇笔记是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搜索资产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，客户来前都在搜</a:t>
            </a:r>
            <a:endParaRPr/>
          </a:p>
        </p:txBody>
      </p:sp>
      <p:sp>
        <p:nvSpPr>
          <p:cNvPr id="28" name="el-1789694213855-18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民宿是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本地生意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，精准比声量值钱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00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00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00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400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40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4006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42140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营销工具箱：四问四答</a:t>
            </a:r>
            <a:endParaRPr/>
          </a:p>
        </p:txBody>
      </p:sp>
      <p:sp>
        <p:nvSpPr>
          <p:cNvPr id="9" name="el-178969421401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214024-19"/>
          <p:cNvSpPr txBox="1"/>
          <p:nvPr/>
        </p:nvSpPr>
        <p:spPr>
          <a:xfrm>
            <a:off x="1618845" y="1698413"/>
            <a:ext cx="701534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预算有限先投哪个平台？</a:t>
            </a:r>
            <a:endParaRPr/>
          </a:p>
        </p:txBody>
      </p:sp>
      <p:sp>
        <p:nvSpPr>
          <p:cNvPr id="11" name="el-1789694214022-15"/>
          <p:cNvSpPr txBox="1"/>
          <p:nvPr/>
        </p:nvSpPr>
        <p:spPr>
          <a:xfrm>
            <a:off x="1618845" y="2117408"/>
            <a:ext cx="72867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看产品：民宿小众选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小红书铺口碑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，标品冲量选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OTA优化排名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——匹配优于跟风。</a:t>
            </a:r>
            <a:endParaRPr/>
          </a:p>
        </p:txBody>
      </p:sp>
      <p:sp>
        <p:nvSpPr>
          <p:cNvPr id="12" name="el-178969421401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214024-20"/>
          <p:cNvSpPr txBox="1"/>
          <p:nvPr/>
        </p:nvSpPr>
        <p:spPr>
          <a:xfrm>
            <a:off x="1618845" y="2812559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种草链路的关键一环？</a:t>
            </a:r>
            <a:endParaRPr/>
          </a:p>
        </p:txBody>
      </p:sp>
      <p:sp>
        <p:nvSpPr>
          <p:cNvPr id="14" name="el-1789694214022-16"/>
          <p:cNvSpPr txBox="1"/>
          <p:nvPr/>
        </p:nvSpPr>
        <p:spPr>
          <a:xfrm>
            <a:off x="1618845" y="3231554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步③比价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——用户搜你名字的那一刻，全网口碑替你回答；差评比差价更致命。</a:t>
            </a:r>
            <a:endParaRPr/>
          </a:p>
        </p:txBody>
      </p:sp>
      <p:sp>
        <p:nvSpPr>
          <p:cNvPr id="15" name="el-178969421401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214024-21"/>
          <p:cNvSpPr txBox="1"/>
          <p:nvPr/>
        </p:nvSpPr>
        <p:spPr>
          <a:xfrm>
            <a:off x="1618845" y="3926706"/>
            <a:ext cx="61831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直播最重要的准备？</a:t>
            </a:r>
            <a:endParaRPr/>
          </a:p>
        </p:txBody>
      </p:sp>
      <p:sp>
        <p:nvSpPr>
          <p:cNvPr id="17" name="el-1789694214023-17"/>
          <p:cNvSpPr txBox="1"/>
          <p:nvPr/>
        </p:nvSpPr>
        <p:spPr>
          <a:xfrm>
            <a:off x="1618845" y="4345701"/>
            <a:ext cx="63326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人货场乘法——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品组结构（引流+利润）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先于投流，节奏设计先于话术。</a:t>
            </a:r>
            <a:endParaRPr/>
          </a:p>
        </p:txBody>
      </p:sp>
      <p:sp>
        <p:nvSpPr>
          <p:cNvPr id="18" name="el-178969421401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214025-22"/>
          <p:cNvSpPr txBox="1"/>
          <p:nvPr/>
        </p:nvSpPr>
        <p:spPr>
          <a:xfrm>
            <a:off x="1618845" y="5040852"/>
            <a:ext cx="64134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AI投放助手该信任几分？</a:t>
            </a:r>
            <a:endParaRPr/>
          </a:p>
        </p:txBody>
      </p:sp>
      <p:sp>
        <p:nvSpPr>
          <p:cNvPr id="20" name="el-1789694214023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执行层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充分授权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，策略层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人拍板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——它没有品牌观，也没有止损的痛感。</a:t>
            </a:r>
            <a:endParaRPr/>
          </a:p>
        </p:txBody>
      </p:sp>
      <p:sp>
        <p:nvSpPr>
          <p:cNvPr id="21" name="el-178969421400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4214004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40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214102-24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21403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03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03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4214037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421403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数据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驱动</a:t>
            </a:r>
            <a:endParaRPr/>
          </a:p>
        </p:txBody>
      </p:sp>
      <p:sp>
        <p:nvSpPr>
          <p:cNvPr id="8" name="el-1789694214038-7"/>
          <p:cNvSpPr txBox="1"/>
          <p:nvPr/>
        </p:nvSpPr>
        <p:spPr>
          <a:xfrm>
            <a:off x="4266133" y="3676737"/>
            <a:ext cx="7848352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DATA-DRIVEN</a:t>
            </a:r>
            <a:endParaRPr/>
          </a:p>
        </p:txBody>
      </p:sp>
      <p:sp>
        <p:nvSpPr>
          <p:cNvPr id="9" name="el-178969421403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三组指标</a:t>
            </a:r>
            <a:endParaRPr/>
          </a:p>
        </p:txBody>
      </p:sp>
      <p:sp>
        <p:nvSpPr>
          <p:cNvPr id="10" name="el-178969421404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投放五步</a:t>
            </a:r>
            <a:endParaRPr/>
          </a:p>
        </p:txBody>
      </p:sp>
      <p:sp>
        <p:nvSpPr>
          <p:cNvPr id="11" name="el-1789694214040-11"/>
          <p:cNvSpPr txBox="1"/>
          <p:nvPr/>
        </p:nvSpPr>
        <p:spPr>
          <a:xfrm>
            <a:off x="7123216" y="4575136"/>
            <a:ext cx="1200921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AB测试</a:t>
            </a:r>
            <a:endParaRPr/>
          </a:p>
        </p:txBody>
      </p:sp>
      <p:sp>
        <p:nvSpPr>
          <p:cNvPr id="12" name="el-1789694214040-12"/>
          <p:cNvSpPr txBox="1"/>
          <p:nvPr/>
        </p:nvSpPr>
        <p:spPr>
          <a:xfrm>
            <a:off x="84117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成本对比</a:t>
            </a:r>
            <a:endParaRPr/>
          </a:p>
        </p:txBody>
      </p:sp>
      <p:sp>
        <p:nvSpPr>
          <p:cNvPr id="13" name="el-178969421403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项目四</a:t>
            </a:r>
            <a:endParaRPr/>
          </a:p>
        </p:txBody>
      </p:sp>
      <p:sp>
        <p:nvSpPr>
          <p:cNvPr id="14" name="el-1789694214036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04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046-8"/>
          <p:cNvCxnSpPr/>
          <p:nvPr/>
        </p:nvCxnSpPr>
        <p:spPr>
          <a:xfrm>
            <a:off x="704674" y="1897346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048-13"/>
          <p:cNvCxnSpPr/>
          <p:nvPr/>
        </p:nvCxnSpPr>
        <p:spPr>
          <a:xfrm>
            <a:off x="4296189" y="2964921"/>
            <a:ext cx="914" cy="193606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4049-14"/>
          <p:cNvCxnSpPr/>
          <p:nvPr/>
        </p:nvCxnSpPr>
        <p:spPr>
          <a:xfrm>
            <a:off x="7902137" y="2964921"/>
            <a:ext cx="914" cy="193606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4044-4"/>
          <p:cNvCxnSpPr/>
          <p:nvPr/>
        </p:nvCxnSpPr>
        <p:spPr>
          <a:xfrm>
            <a:off x="685629" y="51533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40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21404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9" name="el-178969421404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三个指标，看懂一张报表</a:t>
            </a:r>
            <a:endParaRPr/>
          </a:p>
        </p:txBody>
      </p:sp>
      <p:sp>
        <p:nvSpPr>
          <p:cNvPr id="10" name="el-1789694214047-10"/>
          <p:cNvSpPr txBox="1"/>
          <p:nvPr/>
        </p:nvSpPr>
        <p:spPr>
          <a:xfrm>
            <a:off x="723719" y="1935437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营销报表不是数字的海洋——盯住三个指标，就能判断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钱花得值不值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1" name="el-1789694214048-12"/>
          <p:cNvSpPr txBox="1"/>
          <p:nvPr/>
        </p:nvSpPr>
        <p:spPr>
          <a:xfrm>
            <a:off x="723719" y="2431654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4214050-18"/>
          <p:cNvSpPr txBox="1"/>
          <p:nvPr/>
        </p:nvSpPr>
        <p:spPr>
          <a:xfrm>
            <a:off x="685629" y="3117283"/>
            <a:ext cx="381339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CTR</a:t>
            </a:r>
            <a:endParaRPr/>
          </a:p>
        </p:txBody>
      </p:sp>
      <p:sp>
        <p:nvSpPr>
          <p:cNvPr id="13" name="el-1789694214051-19"/>
          <p:cNvSpPr txBox="1"/>
          <p:nvPr/>
        </p:nvSpPr>
        <p:spPr>
          <a:xfrm>
            <a:off x="685629" y="3593414"/>
            <a:ext cx="3445819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点击率</a:t>
            </a:r>
            <a:endParaRPr/>
          </a:p>
        </p:txBody>
      </p:sp>
      <p:sp>
        <p:nvSpPr>
          <p:cNvPr id="14" name="el-1789694214050-15"/>
          <p:cNvSpPr txBox="1"/>
          <p:nvPr/>
        </p:nvSpPr>
        <p:spPr>
          <a:xfrm>
            <a:off x="685629" y="3907660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看到的人里多少点了——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素材的体检表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：低于均值，先换素材再谈别的。</a:t>
            </a:r>
            <a:endParaRPr/>
          </a:p>
        </p:txBody>
      </p:sp>
      <p:sp>
        <p:nvSpPr>
          <p:cNvPr id="15" name="el-1789694214051-20"/>
          <p:cNvSpPr txBox="1"/>
          <p:nvPr/>
        </p:nvSpPr>
        <p:spPr>
          <a:xfrm>
            <a:off x="4567584" y="3117283"/>
            <a:ext cx="35373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CVR</a:t>
            </a:r>
            <a:endParaRPr/>
          </a:p>
        </p:txBody>
      </p:sp>
      <p:sp>
        <p:nvSpPr>
          <p:cNvPr id="16" name="el-1789694214051-21"/>
          <p:cNvSpPr txBox="1"/>
          <p:nvPr/>
        </p:nvSpPr>
        <p:spPr>
          <a:xfrm>
            <a:off x="4567584" y="3593414"/>
            <a:ext cx="3169812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转化率</a:t>
            </a:r>
            <a:endParaRPr/>
          </a:p>
        </p:txBody>
      </p:sp>
      <p:sp>
        <p:nvSpPr>
          <p:cNvPr id="17" name="el-1789694214050-16"/>
          <p:cNvSpPr txBox="1"/>
          <p:nvPr/>
        </p:nvSpPr>
        <p:spPr>
          <a:xfrm>
            <a:off x="4567584" y="3907660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点了的人里多少买了——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产品与页面的体检表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：详情页、价格、评价都在这显形。</a:t>
            </a:r>
            <a:endParaRPr/>
          </a:p>
        </p:txBody>
      </p:sp>
      <p:sp>
        <p:nvSpPr>
          <p:cNvPr id="18" name="el-1789694214051-22"/>
          <p:cNvSpPr txBox="1"/>
          <p:nvPr/>
        </p:nvSpPr>
        <p:spPr>
          <a:xfrm>
            <a:off x="8173531" y="3117283"/>
            <a:ext cx="3537236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ROI</a:t>
            </a:r>
            <a:endParaRPr/>
          </a:p>
        </p:txBody>
      </p:sp>
      <p:sp>
        <p:nvSpPr>
          <p:cNvPr id="19" name="el-1789694214051-23"/>
          <p:cNvSpPr txBox="1"/>
          <p:nvPr/>
        </p:nvSpPr>
        <p:spPr>
          <a:xfrm>
            <a:off x="8173531" y="3593414"/>
            <a:ext cx="3169663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投产比</a:t>
            </a:r>
            <a:endParaRPr/>
          </a:p>
        </p:txBody>
      </p:sp>
      <p:sp>
        <p:nvSpPr>
          <p:cNvPr id="20" name="el-1789694214050-17"/>
          <p:cNvSpPr txBox="1"/>
          <p:nvPr/>
        </p:nvSpPr>
        <p:spPr>
          <a:xfrm>
            <a:off x="8173531" y="3907660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花一块钱收回几块——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生意的总账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：低于1的投放，规模越大亏得越多。</a:t>
            </a:r>
            <a:endParaRPr/>
          </a:p>
        </p:txBody>
      </p:sp>
      <p:sp>
        <p:nvSpPr>
          <p:cNvPr id="21" name="el-1789694214044-2"/>
          <p:cNvSpPr txBox="1"/>
          <p:nvPr/>
        </p:nvSpPr>
        <p:spPr>
          <a:xfrm>
            <a:off x="685629" y="5291416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三个指标是漏斗的三层体温计——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哪层异常查哪层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，别眉毛胡子一把抓。</a:t>
            </a:r>
            <a:endParaRPr/>
          </a:p>
        </p:txBody>
      </p:sp>
      <p:sp>
        <p:nvSpPr>
          <p:cNvPr id="22" name="el-178969421404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23" name="el-1789694214045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4" name="el-178969421404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93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4219391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4219386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93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21939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7" name="el-1789694219385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常见渠道ROI参考（示意）</a:t>
            </a:r>
            <a:endParaRPr/>
          </a:p>
        </p:txBody>
      </p:sp>
      <p:sp>
        <p:nvSpPr>
          <p:cNvPr id="8" name="el-1789694219392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数据为课堂示意——规律真实：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自有流量越厚，付费依赖越低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219395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4.5</a:t>
            </a:r>
            <a:endParaRPr/>
          </a:p>
        </p:txBody>
      </p:sp>
      <p:sp>
        <p:nvSpPr>
          <p:cNvPr id="10" name="el-1789694219394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口碑转介ROI最高——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但前提是产品过硬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，无法直接购买</a:t>
            </a:r>
            <a:endParaRPr/>
          </a:p>
        </p:txBody>
      </p:sp>
      <p:sp>
        <p:nvSpPr>
          <p:cNvPr id="11" name="el-1789694219396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3.8</a:t>
            </a:r>
            <a:endParaRPr/>
          </a:p>
        </p:txBody>
      </p:sp>
      <p:sp>
        <p:nvSpPr>
          <p:cNvPr id="12" name="el-1789694219395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私域复购近乎零成本——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老客是利润仓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，越早沉淀越值钱</a:t>
            </a:r>
            <a:endParaRPr/>
          </a:p>
        </p:txBody>
      </p:sp>
      <p:sp>
        <p:nvSpPr>
          <p:cNvPr id="13" name="el-1789694219396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1.2</a:t>
            </a:r>
            <a:endParaRPr/>
          </a:p>
        </p:txBody>
      </p:sp>
      <p:sp>
        <p:nvSpPr>
          <p:cNvPr id="14" name="el-1789694219395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信息流广告ROI最低——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买量是学费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，只为换启动与数据</a:t>
            </a:r>
            <a:endParaRPr/>
          </a:p>
        </p:txBody>
      </p:sp>
      <p:sp>
        <p:nvSpPr>
          <p:cNvPr id="15" name="el-178969421938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16" name="el-1789694219385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7" name="el-17896942193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22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228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229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4229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4229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4229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4222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4224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4214225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4214225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4214225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214226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4214220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42142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4214223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17" name="el-178969421422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一次投放：五步流程</a:t>
            </a:r>
            <a:endParaRPr/>
          </a:p>
        </p:txBody>
      </p:sp>
      <p:sp>
        <p:nvSpPr>
          <p:cNvPr id="18" name="el-1789694214231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4214231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定目标</a:t>
            </a:r>
            <a:endParaRPr/>
          </a:p>
        </p:txBody>
      </p:sp>
      <p:sp>
        <p:nvSpPr>
          <p:cNvPr id="20" name="el-1789694214231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策略层</a:t>
            </a:r>
            <a:endParaRPr/>
          </a:p>
        </p:txBody>
      </p:sp>
      <p:sp>
        <p:nvSpPr>
          <p:cNvPr id="21" name="el-1789694214229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要曝光、要线索还是要成交——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目标决定指标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，别用曝光考核转化。</a:t>
            </a:r>
            <a:endParaRPr/>
          </a:p>
        </p:txBody>
      </p:sp>
      <p:sp>
        <p:nvSpPr>
          <p:cNvPr id="22" name="el-1789694214232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4214232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选渠道</a:t>
            </a:r>
            <a:endParaRPr/>
          </a:p>
        </p:txBody>
      </p:sp>
      <p:sp>
        <p:nvSpPr>
          <p:cNvPr id="24" name="el-1789694214232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匹配层</a:t>
            </a:r>
            <a:endParaRPr/>
          </a:p>
        </p:txBody>
      </p:sp>
      <p:sp>
        <p:nvSpPr>
          <p:cNvPr id="25" name="el-1789694214230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按产品形态与人群选平台——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平台选错，预算加倍打水漂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214232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4214232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备素材</a:t>
            </a:r>
            <a:endParaRPr/>
          </a:p>
        </p:txBody>
      </p:sp>
      <p:sp>
        <p:nvSpPr>
          <p:cNvPr id="28" name="el-1789694214232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内容层</a:t>
            </a:r>
            <a:endParaRPr/>
          </a:p>
        </p:txBody>
      </p:sp>
      <p:sp>
        <p:nvSpPr>
          <p:cNvPr id="29" name="el-1789694214230-23"/>
          <p:cNvSpPr txBox="1"/>
          <p:nvPr/>
        </p:nvSpPr>
        <p:spPr>
          <a:xfrm>
            <a:off x="4855494" y="321548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每渠道至少3组素材——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AI批量出，人挑爆款相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94214233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4214233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小步测</a:t>
            </a:r>
            <a:endParaRPr/>
          </a:p>
        </p:txBody>
      </p:sp>
      <p:sp>
        <p:nvSpPr>
          <p:cNvPr id="32" name="el-1789694214233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验证层</a:t>
            </a:r>
            <a:endParaRPr/>
          </a:p>
        </p:txBody>
      </p:sp>
      <p:sp>
        <p:nvSpPr>
          <p:cNvPr id="33" name="el-1789694214231-24"/>
          <p:cNvSpPr txBox="1"/>
          <p:nvPr/>
        </p:nvSpPr>
        <p:spPr>
          <a:xfrm>
            <a:off x="7287333" y="3215485"/>
            <a:ext cx="220329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小预算跑A/B测试——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数据说话，赢者放大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，输者关停。</a:t>
            </a:r>
            <a:endParaRPr/>
          </a:p>
        </p:txBody>
      </p:sp>
      <p:sp>
        <p:nvSpPr>
          <p:cNvPr id="34" name="el-1789694214233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4214233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勤复盘</a:t>
            </a:r>
            <a:endParaRPr/>
          </a:p>
        </p:txBody>
      </p:sp>
      <p:sp>
        <p:nvSpPr>
          <p:cNvPr id="36" name="el-1789694214234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迭代层</a:t>
            </a:r>
            <a:endParaRPr/>
          </a:p>
        </p:txBody>
      </p:sp>
      <p:sp>
        <p:nvSpPr>
          <p:cNvPr id="37" name="el-1789694214231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日报盯异动、周报调结构——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投放是循环，不是一锤子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94214220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五步里最反人性的是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步④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：人人都想一把梭哈——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测试的克制，是专业的标志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9421422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40" name="el-1789694214221-6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41" name="el-178969421422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29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214302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42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300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6" name="el-1789694214296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A/B测试：让素材自己说话</a:t>
            </a:r>
            <a:endParaRPr/>
          </a:p>
        </p:txBody>
      </p:sp>
      <p:sp>
        <p:nvSpPr>
          <p:cNvPr id="7" name="el-1789694214301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原则一 · 单变量</a:t>
            </a:r>
            <a:endParaRPr/>
          </a:p>
        </p:txBody>
      </p:sp>
      <p:sp>
        <p:nvSpPr>
          <p:cNvPr id="8" name="el-1789694214299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一次只改一个变量——封面、标题或出价——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改两个就说不清谁立功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9" name="el-1789694214301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原则二 · 够样本</a:t>
            </a:r>
            <a:endParaRPr/>
          </a:p>
        </p:txBody>
      </p:sp>
      <p:sp>
        <p:nvSpPr>
          <p:cNvPr id="10" name="el-1789694214299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每组至少跑够量级（如1万曝光）——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三天数据看不出命运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，别被波动骗。</a:t>
            </a:r>
            <a:endParaRPr/>
          </a:p>
        </p:txBody>
      </p:sp>
      <p:sp>
        <p:nvSpPr>
          <p:cNvPr id="11" name="el-1789694214301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原则三 · 快决策</a:t>
            </a:r>
            <a:endParaRPr/>
          </a:p>
        </p:txBody>
      </p:sp>
      <p:sp>
        <p:nvSpPr>
          <p:cNvPr id="12" name="el-1789694214300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赢家放大、输家关停——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48小时内出结论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，素材的新鲜度比完美更重要。</a:t>
            </a:r>
            <a:endParaRPr/>
          </a:p>
        </p:txBody>
      </p:sp>
      <p:sp>
        <p:nvSpPr>
          <p:cNvPr id="13" name="el-1789694214303-16"/>
          <p:cNvSpPr txBox="1"/>
          <p:nvPr/>
        </p:nvSpPr>
        <p:spPr>
          <a:xfrm>
            <a:off x="7675231" y="2466174"/>
            <a:ext cx="37911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一次真实的AB</a:t>
            </a:r>
            <a:endParaRPr/>
          </a:p>
        </p:txBody>
      </p:sp>
      <p:sp>
        <p:nvSpPr>
          <p:cNvPr id="14" name="el-1789694214304-17"/>
          <p:cNvSpPr txBox="1"/>
          <p:nvPr/>
        </p:nvSpPr>
        <p:spPr>
          <a:xfrm>
            <a:off x="7675231" y="2913737"/>
            <a:ext cx="239230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A组封面：溶洞灯光全景图</a:t>
            </a:r>
            <a:endParaRPr/>
          </a:p>
        </p:txBody>
      </p:sp>
      <p:sp>
        <p:nvSpPr>
          <p:cNvPr id="15" name="el-1789694214304-18"/>
          <p:cNvSpPr txBox="1"/>
          <p:nvPr/>
        </p:nvSpPr>
        <p:spPr>
          <a:xfrm>
            <a:off x="7675231" y="3257444"/>
            <a:ext cx="257056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B组封面：游客仰拍惊叹瞬间</a:t>
            </a:r>
            <a:endParaRPr/>
          </a:p>
        </p:txBody>
      </p:sp>
      <p:sp>
        <p:nvSpPr>
          <p:cNvPr id="16" name="el-1789694214304-19"/>
          <p:cNvSpPr txBox="1"/>
          <p:nvPr/>
        </p:nvSpPr>
        <p:spPr>
          <a:xfrm>
            <a:off x="7675231" y="3601151"/>
            <a:ext cx="348929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结果：B组CTR高出71%——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「人的反应」胜过「景的美」</a:t>
            </a:r>
            <a:endParaRPr/>
          </a:p>
        </p:txBody>
      </p:sp>
      <p:sp>
        <p:nvSpPr>
          <p:cNvPr id="17" name="el-1789694214300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A/B测试的本质是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把审美之争变成数据之争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——会议室里少吵架，报表上见真章。</a:t>
            </a:r>
            <a:endParaRPr/>
          </a:p>
        </p:txBody>
      </p:sp>
      <p:sp>
        <p:nvSpPr>
          <p:cNvPr id="18" name="el-178969421429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19" name="el-1789694214296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0" name="el-17896942142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37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373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214380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4214376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421438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4214376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421438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4214375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2143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421437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12" name="el-178969421437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先算账：一场投放的耗时</a:t>
            </a:r>
            <a:endParaRPr/>
          </a:p>
        </p:txBody>
      </p:sp>
      <p:sp>
        <p:nvSpPr>
          <p:cNvPr id="13" name="el-1789694214377-15"/>
          <p:cNvSpPr txBox="1"/>
          <p:nvPr/>
        </p:nvSpPr>
        <p:spPr>
          <a:xfrm>
            <a:off x="685629" y="2845888"/>
            <a:ext cx="3673916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传统：人工盯盘+手工调价+拼表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3天</a:t>
            </a:r>
            <a:endParaRPr/>
          </a:p>
        </p:txBody>
      </p:sp>
      <p:sp>
        <p:nvSpPr>
          <p:cNvPr id="14" name="el-1789694214380-19"/>
          <p:cNvSpPr txBox="1"/>
          <p:nvPr/>
        </p:nvSpPr>
        <p:spPr>
          <a:xfrm>
            <a:off x="685629" y="3322019"/>
            <a:ext cx="28157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3小时</a:t>
            </a:r>
            <a:endParaRPr/>
          </a:p>
        </p:txBody>
      </p:sp>
      <p:sp>
        <p:nvSpPr>
          <p:cNvPr id="15" name="el-1789694214375-10"/>
          <p:cNvSpPr txBox="1"/>
          <p:nvPr/>
        </p:nvSpPr>
        <p:spPr>
          <a:xfrm>
            <a:off x="685629" y="4312372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AI托管（策略与复盘仍由人做）</a:t>
            </a:r>
            <a:endParaRPr/>
          </a:p>
        </p:txBody>
      </p:sp>
      <p:sp>
        <p:nvSpPr>
          <p:cNvPr id="16" name="el-1789694214375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盯盘从3天到3小时</a:t>
            </a:r>
            <a:endParaRPr/>
          </a:p>
        </p:txBody>
      </p:sp>
      <p:sp>
        <p:nvSpPr>
          <p:cNvPr id="17" name="el-1789694214380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4214378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盯盘调价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AI实时调整出价与预算分配——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夜间与凌晨也在岗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，人不用熬夜。</a:t>
            </a:r>
            <a:endParaRPr/>
          </a:p>
        </p:txBody>
      </p:sp>
      <p:sp>
        <p:nvSpPr>
          <p:cNvPr id="19" name="el-1789694214381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4214379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素材批量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一个卖点批量生成十组图文视频变体——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测试素材从周级到小时级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214381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留给</a:t>
            </a:r>
            <a:endParaRPr/>
          </a:p>
        </p:txBody>
      </p:sp>
      <p:sp>
        <p:nvSpPr>
          <p:cNvPr id="22" name="el-1789694214380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人的工序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定策略、审素材、看归因——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机器管执行，人管方向盘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214374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前提：托管不等于免责——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预算烧穿和品牌风险，AI不背锅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，止损线必须人定。</a:t>
            </a:r>
            <a:endParaRPr/>
          </a:p>
        </p:txBody>
      </p:sp>
      <p:sp>
        <p:nvSpPr>
          <p:cNvPr id="24" name="el-178969421437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25" name="el-1789694214372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6" name="el-178969421437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44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444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444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441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2144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444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8" name="el-17896942144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数据三坑，对症下药</a:t>
            </a:r>
            <a:endParaRPr/>
          </a:p>
        </p:txBody>
      </p:sp>
      <p:sp>
        <p:nvSpPr>
          <p:cNvPr id="9" name="el-1789694214445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4214450-20"/>
          <p:cNvSpPr txBox="1"/>
          <p:nvPr/>
        </p:nvSpPr>
        <p:spPr>
          <a:xfrm>
            <a:off x="1809298" y="1719839"/>
            <a:ext cx="607733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只看总量</a:t>
            </a:r>
            <a:endParaRPr/>
          </a:p>
        </p:txBody>
      </p:sp>
      <p:sp>
        <p:nvSpPr>
          <p:cNvPr id="11" name="el-1789694214450-21"/>
          <p:cNvSpPr txBox="1"/>
          <p:nvPr/>
        </p:nvSpPr>
        <p:spPr>
          <a:xfrm>
            <a:off x="1809298" y="2148357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「曝光破百万」——但没问曝光的是谁：泛流量再大，不下单都是零。</a:t>
            </a:r>
            <a:endParaRPr/>
          </a:p>
        </p:txBody>
      </p:sp>
      <p:sp>
        <p:nvSpPr>
          <p:cNvPr id="12" name="el-1789694214445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4214450-22"/>
          <p:cNvSpPr txBox="1"/>
          <p:nvPr/>
        </p:nvSpPr>
        <p:spPr>
          <a:xfrm>
            <a:off x="1809298" y="2881598"/>
            <a:ext cx="512507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幸存者偏差</a:t>
            </a:r>
            <a:endParaRPr/>
          </a:p>
        </p:txBody>
      </p:sp>
      <p:sp>
        <p:nvSpPr>
          <p:cNvPr id="14" name="el-1789694214449-18"/>
          <p:cNvSpPr txBox="1"/>
          <p:nvPr/>
        </p:nvSpPr>
        <p:spPr>
          <a:xfrm>
            <a:off x="1809298" y="3310116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只复盘爆了的案例——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死掉的九个里全是教训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，却没人看。</a:t>
            </a:r>
            <a:endParaRPr/>
          </a:p>
        </p:txBody>
      </p:sp>
      <p:sp>
        <p:nvSpPr>
          <p:cNvPr id="15" name="el-1789694214445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4214450-23"/>
          <p:cNvSpPr txBox="1"/>
          <p:nvPr/>
        </p:nvSpPr>
        <p:spPr>
          <a:xfrm>
            <a:off x="1809298" y="4043358"/>
            <a:ext cx="582409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短周期归因</a:t>
            </a:r>
            <a:endParaRPr/>
          </a:p>
        </p:txBody>
      </p:sp>
      <p:sp>
        <p:nvSpPr>
          <p:cNvPr id="17" name="el-1789694214450-19"/>
          <p:cNvSpPr txBox="1"/>
          <p:nvPr/>
        </p:nvSpPr>
        <p:spPr>
          <a:xfrm>
            <a:off x="1809298" y="4471876"/>
            <a:ext cx="608882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今天投今天要ROI——旅游决策周期两周，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提前关停等于掐死花苞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4214443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4214446-15"/>
          <p:cNvSpPr txBox="1"/>
          <p:nvPr/>
        </p:nvSpPr>
        <p:spPr>
          <a:xfrm>
            <a:off x="223603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分层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按漏斗分层看指标</a:t>
            </a:r>
            <a:endParaRPr/>
          </a:p>
        </p:txBody>
      </p:sp>
      <p:sp>
        <p:nvSpPr>
          <p:cNvPr id="20" name="el-1789694214447-16"/>
          <p:cNvSpPr txBox="1"/>
          <p:nvPr/>
        </p:nvSpPr>
        <p:spPr>
          <a:xfrm>
            <a:off x="465046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对照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失败案例同样复盘</a:t>
            </a:r>
            <a:endParaRPr/>
          </a:p>
        </p:txBody>
      </p:sp>
      <p:sp>
        <p:nvSpPr>
          <p:cNvPr id="21" name="el-1789694214447-17"/>
          <p:cNvSpPr txBox="1"/>
          <p:nvPr/>
        </p:nvSpPr>
        <p:spPr>
          <a:xfrm>
            <a:off x="706489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耐心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给足决策周期再判</a:t>
            </a:r>
            <a:endParaRPr/>
          </a:p>
        </p:txBody>
      </p:sp>
      <p:sp>
        <p:nvSpPr>
          <p:cNvPr id="22" name="el-178969421444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数据驱动</a:t>
            </a:r>
            <a:endParaRPr/>
          </a:p>
        </p:txBody>
      </p:sp>
      <p:sp>
        <p:nvSpPr>
          <p:cNvPr id="23" name="el-1789694214440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4" name="el-17896942144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51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520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520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4520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45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4519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42145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数据驱动：四问四答</a:t>
            </a:r>
            <a:endParaRPr/>
          </a:p>
        </p:txBody>
      </p:sp>
      <p:sp>
        <p:nvSpPr>
          <p:cNvPr id="9" name="el-1789694214521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214526-19"/>
          <p:cNvSpPr txBox="1"/>
          <p:nvPr/>
        </p:nvSpPr>
        <p:spPr>
          <a:xfrm>
            <a:off x="1618845" y="1698413"/>
            <a:ext cx="639042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三个核心指标是什么？</a:t>
            </a:r>
            <a:endParaRPr/>
          </a:p>
        </p:txBody>
      </p:sp>
      <p:sp>
        <p:nvSpPr>
          <p:cNvPr id="11" name="el-1789694214524-15"/>
          <p:cNvSpPr txBox="1"/>
          <p:nvPr/>
        </p:nvSpPr>
        <p:spPr>
          <a:xfrm>
            <a:off x="1618845" y="2117408"/>
            <a:ext cx="702748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CTR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（素材）、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CVR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（产品）、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ROI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（总账）——漏斗三层各有一个体温计。</a:t>
            </a:r>
            <a:endParaRPr/>
          </a:p>
        </p:txBody>
      </p:sp>
      <p:sp>
        <p:nvSpPr>
          <p:cNvPr id="12" name="el-1789694214521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214526-20"/>
          <p:cNvSpPr txBox="1"/>
          <p:nvPr/>
        </p:nvSpPr>
        <p:spPr>
          <a:xfrm>
            <a:off x="1618845" y="2812559"/>
            <a:ext cx="534695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A/B测试最重要的原则？</a:t>
            </a:r>
            <a:endParaRPr/>
          </a:p>
        </p:txBody>
      </p:sp>
      <p:sp>
        <p:nvSpPr>
          <p:cNvPr id="14" name="el-1789694214525-16"/>
          <p:cNvSpPr txBox="1"/>
          <p:nvPr/>
        </p:nvSpPr>
        <p:spPr>
          <a:xfrm>
            <a:off x="1618845" y="3231554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单变量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——一次只改一个，否则赢了也不知道是谁的功劳。</a:t>
            </a:r>
            <a:endParaRPr/>
          </a:p>
        </p:txBody>
      </p:sp>
      <p:sp>
        <p:nvSpPr>
          <p:cNvPr id="15" name="el-1789694214522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214526-21"/>
          <p:cNvSpPr txBox="1"/>
          <p:nvPr/>
        </p:nvSpPr>
        <p:spPr>
          <a:xfrm>
            <a:off x="1618845" y="3926706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为什么不能只看总量数据？</a:t>
            </a:r>
            <a:endParaRPr/>
          </a:p>
        </p:txBody>
      </p:sp>
      <p:sp>
        <p:nvSpPr>
          <p:cNvPr id="17" name="el-1789694214525-17"/>
          <p:cNvSpPr txBox="1"/>
          <p:nvPr/>
        </p:nvSpPr>
        <p:spPr>
          <a:xfrm>
            <a:off x="1618845" y="4345701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泛流量再大不下单都是零——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分层看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：曝光里有多少是对的人。</a:t>
            </a:r>
            <a:endParaRPr/>
          </a:p>
        </p:txBody>
      </p:sp>
      <p:sp>
        <p:nvSpPr>
          <p:cNvPr id="18" name="el-1789694214522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214527-22"/>
          <p:cNvSpPr txBox="1"/>
          <p:nvPr/>
        </p:nvSpPr>
        <p:spPr>
          <a:xfrm>
            <a:off x="1618845" y="5040852"/>
            <a:ext cx="56516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AI托管投放后，人的价值在哪？</a:t>
            </a:r>
            <a:endParaRPr/>
          </a:p>
        </p:txBody>
      </p:sp>
      <p:sp>
        <p:nvSpPr>
          <p:cNvPr id="20" name="el-1789694214526-18"/>
          <p:cNvSpPr txBox="1"/>
          <p:nvPr/>
        </p:nvSpPr>
        <p:spPr>
          <a:xfrm>
            <a:off x="1618845" y="5459847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策略、素材判断与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止损决策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——机器没有品牌观，也没有痛感。</a:t>
            </a:r>
            <a:endParaRPr/>
          </a:p>
        </p:txBody>
      </p:sp>
      <p:sp>
        <p:nvSpPr>
          <p:cNvPr id="21" name="el-178969421451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4214517-4"/>
          <p:cNvSpPr txBox="1"/>
          <p:nvPr/>
        </p:nvSpPr>
        <p:spPr>
          <a:xfrm>
            <a:off x="5563144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45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421461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421459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59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59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4214594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421459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边界与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未来</a:t>
            </a:r>
            <a:endParaRPr/>
          </a:p>
        </p:txBody>
      </p:sp>
      <p:sp>
        <p:nvSpPr>
          <p:cNvPr id="8" name="el-178969421459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BOUNDARY &amp; FUTURE</a:t>
            </a:r>
            <a:endParaRPr/>
          </a:p>
        </p:txBody>
      </p:sp>
      <p:sp>
        <p:nvSpPr>
          <p:cNvPr id="9" name="el-1789694214596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认知演化</a:t>
            </a:r>
            <a:endParaRPr/>
          </a:p>
        </p:txBody>
      </p:sp>
      <p:sp>
        <p:nvSpPr>
          <p:cNvPr id="10" name="el-178969421459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分工三层</a:t>
            </a:r>
            <a:endParaRPr/>
          </a:p>
        </p:txBody>
      </p:sp>
      <p:sp>
        <p:nvSpPr>
          <p:cNvPr id="11" name="el-1789694214597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合规红线</a:t>
            </a:r>
            <a:endParaRPr/>
          </a:p>
        </p:txBody>
      </p:sp>
      <p:sp>
        <p:nvSpPr>
          <p:cNvPr id="12" name="el-1789694214597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营销守则</a:t>
            </a:r>
            <a:endParaRPr/>
          </a:p>
        </p:txBody>
      </p:sp>
      <p:sp>
        <p:nvSpPr>
          <p:cNvPr id="13" name="el-178969421459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项目四</a:t>
            </a:r>
            <a:endParaRPr/>
          </a:p>
        </p:txBody>
      </p:sp>
      <p:sp>
        <p:nvSpPr>
          <p:cNvPr id="14" name="el-178969421459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66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665-5"/>
          <p:cNvCxnSpPr/>
          <p:nvPr/>
        </p:nvCxnSpPr>
        <p:spPr>
          <a:xfrm>
            <a:off x="685629" y="478701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6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668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6" name="el-1789694214665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营销人认知：四年演化</a:t>
            </a:r>
            <a:endParaRPr/>
          </a:p>
        </p:txBody>
      </p:sp>
      <p:sp>
        <p:nvSpPr>
          <p:cNvPr id="7" name="el-1789694214664-3"/>
          <p:cNvSpPr txBox="1"/>
          <p:nvPr/>
        </p:nvSpPr>
        <p:spPr>
          <a:xfrm>
            <a:off x="685629" y="4982228"/>
            <a:ext cx="10957677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认知升级的规律：工具每两年一换，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但「对的人看到对的东西」从未变过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8" name="el-1789694214665-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9" name="el-1789694214665-7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0" name="el-1789694214665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cxnSp>
        <p:nvCxnSpPr>
          <p:cNvPr id="11" name="el-1789694214663-2"/>
          <p:cNvCxnSpPr/>
          <p:nvPr/>
        </p:nvCxnSpPr>
        <p:spPr>
          <a:xfrm>
            <a:off x="742764" y="245233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214669-11"/>
          <p:cNvSpPr/>
          <p:nvPr/>
        </p:nvSpPr>
        <p:spPr>
          <a:xfrm>
            <a:off x="685629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4214670-12"/>
          <p:cNvSpPr/>
          <p:nvPr/>
        </p:nvSpPr>
        <p:spPr>
          <a:xfrm>
            <a:off x="247201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4214670-13"/>
          <p:cNvSpPr/>
          <p:nvPr/>
        </p:nvSpPr>
        <p:spPr>
          <a:xfrm>
            <a:off x="4953101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214670-14"/>
          <p:cNvSpPr/>
          <p:nvPr/>
        </p:nvSpPr>
        <p:spPr>
          <a:xfrm>
            <a:off x="6937972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4214671-15"/>
          <p:cNvSpPr/>
          <p:nvPr/>
        </p:nvSpPr>
        <p:spPr>
          <a:xfrm>
            <a:off x="9121330" y="239520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4214675-20"/>
          <p:cNvSpPr txBox="1"/>
          <p:nvPr/>
        </p:nvSpPr>
        <p:spPr>
          <a:xfrm>
            <a:off x="685629" y="2671357"/>
            <a:ext cx="210501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2022</a:t>
            </a:r>
            <a:endParaRPr/>
          </a:p>
        </p:txBody>
      </p:sp>
      <p:sp>
        <p:nvSpPr>
          <p:cNvPr id="18" name="el-1789694214675-21"/>
          <p:cNvSpPr txBox="1"/>
          <p:nvPr/>
        </p:nvSpPr>
        <p:spPr>
          <a:xfrm>
            <a:off x="685629" y="304273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渠道期</a:t>
            </a:r>
            <a:endParaRPr/>
          </a:p>
        </p:txBody>
      </p:sp>
      <p:sp>
        <p:nvSpPr>
          <p:cNvPr id="19" name="el-1789694214675-22"/>
          <p:cNvSpPr txBox="1"/>
          <p:nvPr/>
        </p:nvSpPr>
        <p:spPr>
          <a:xfrm>
            <a:off x="685629" y="3442689"/>
            <a:ext cx="159593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信奉「流量为王」——哪里有流量往哪扑。</a:t>
            </a:r>
            <a:endParaRPr/>
          </a:p>
        </p:txBody>
      </p:sp>
      <p:sp>
        <p:nvSpPr>
          <p:cNvPr id="20" name="el-1789694214675-23"/>
          <p:cNvSpPr txBox="1"/>
          <p:nvPr/>
        </p:nvSpPr>
        <p:spPr>
          <a:xfrm>
            <a:off x="2472012" y="2671357"/>
            <a:ext cx="279971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21" name="el-1789694214675-24"/>
          <p:cNvSpPr txBox="1"/>
          <p:nvPr/>
        </p:nvSpPr>
        <p:spPr>
          <a:xfrm>
            <a:off x="2472012" y="304273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内容期</a:t>
            </a:r>
            <a:endParaRPr/>
          </a:p>
        </p:txBody>
      </p:sp>
      <p:sp>
        <p:nvSpPr>
          <p:cNvPr id="22" name="el-1789694214673-16"/>
          <p:cNvSpPr txBox="1"/>
          <p:nvPr/>
        </p:nvSpPr>
        <p:spPr>
          <a:xfrm>
            <a:off x="2472012" y="344268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发现内容才是硬通货——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「素材即定向」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，好内容自带人群。</a:t>
            </a:r>
            <a:endParaRPr/>
          </a:p>
        </p:txBody>
      </p:sp>
      <p:sp>
        <p:nvSpPr>
          <p:cNvPr id="23" name="el-1789694214675-25"/>
          <p:cNvSpPr txBox="1"/>
          <p:nvPr/>
        </p:nvSpPr>
        <p:spPr>
          <a:xfrm>
            <a:off x="4953101" y="2671357"/>
            <a:ext cx="2303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2024</a:t>
            </a:r>
            <a:endParaRPr/>
          </a:p>
        </p:txBody>
      </p:sp>
      <p:sp>
        <p:nvSpPr>
          <p:cNvPr id="24" name="el-1789694214676-26"/>
          <p:cNvSpPr txBox="1"/>
          <p:nvPr/>
        </p:nvSpPr>
        <p:spPr>
          <a:xfrm>
            <a:off x="4953101" y="304273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数据期</a:t>
            </a:r>
            <a:endParaRPr/>
          </a:p>
        </p:txBody>
      </p:sp>
      <p:sp>
        <p:nvSpPr>
          <p:cNvPr id="25" name="el-1789694214674-17"/>
          <p:cNvSpPr txBox="1"/>
          <p:nvPr/>
        </p:nvSpPr>
        <p:spPr>
          <a:xfrm>
            <a:off x="4953101" y="344268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报表说话——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漏斗诊断+AB测试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成为日常，经验让位于数据。</a:t>
            </a:r>
            <a:endParaRPr/>
          </a:p>
        </p:txBody>
      </p:sp>
      <p:sp>
        <p:nvSpPr>
          <p:cNvPr id="26" name="el-1789694214676-27"/>
          <p:cNvSpPr txBox="1"/>
          <p:nvPr/>
        </p:nvSpPr>
        <p:spPr>
          <a:xfrm>
            <a:off x="6937972" y="2671357"/>
            <a:ext cx="250198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2025</a:t>
            </a:r>
            <a:endParaRPr/>
          </a:p>
        </p:txBody>
      </p:sp>
      <p:sp>
        <p:nvSpPr>
          <p:cNvPr id="27" name="el-1789694214676-28"/>
          <p:cNvSpPr txBox="1"/>
          <p:nvPr/>
        </p:nvSpPr>
        <p:spPr>
          <a:xfrm>
            <a:off x="6937972" y="3042739"/>
            <a:ext cx="227363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AI期</a:t>
            </a:r>
            <a:endParaRPr/>
          </a:p>
        </p:txBody>
      </p:sp>
      <p:sp>
        <p:nvSpPr>
          <p:cNvPr id="28" name="el-1789694214674-18"/>
          <p:cNvSpPr txBox="1"/>
          <p:nvPr/>
        </p:nvSpPr>
        <p:spPr>
          <a:xfrm>
            <a:off x="6937972" y="344268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工具接管执行——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人的重心移向策略与创意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，一人顶一个小团队。</a:t>
            </a:r>
            <a:endParaRPr/>
          </a:p>
        </p:txBody>
      </p:sp>
      <p:sp>
        <p:nvSpPr>
          <p:cNvPr id="29" name="el-1789694214676-29"/>
          <p:cNvSpPr txBox="1"/>
          <p:nvPr/>
        </p:nvSpPr>
        <p:spPr>
          <a:xfrm>
            <a:off x="9121330" y="2671357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4214676-30"/>
          <p:cNvSpPr txBox="1"/>
          <p:nvPr/>
        </p:nvSpPr>
        <p:spPr>
          <a:xfrm>
            <a:off x="9121330" y="2890377"/>
            <a:ext cx="270062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2026</a:t>
            </a:r>
            <a:endParaRPr/>
          </a:p>
        </p:txBody>
      </p:sp>
      <p:sp>
        <p:nvSpPr>
          <p:cNvPr id="31" name="el-1789694214677-31"/>
          <p:cNvSpPr txBox="1"/>
          <p:nvPr/>
        </p:nvSpPr>
        <p:spPr>
          <a:xfrm>
            <a:off x="9121330" y="326175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合规期</a:t>
            </a:r>
            <a:endParaRPr/>
          </a:p>
        </p:txBody>
      </p:sp>
      <p:sp>
        <p:nvSpPr>
          <p:cNvPr id="32" name="el-1789694214674-19"/>
          <p:cNvSpPr txBox="1"/>
          <p:nvPr/>
        </p:nvSpPr>
        <p:spPr>
          <a:xfrm>
            <a:off x="9121330" y="366170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监管收紧与算法透明化——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合规与信任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成为新的竞争力。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75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4758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4758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4758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47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4757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8" name="el-178969421475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人机分工：营销的三层分配</a:t>
            </a:r>
            <a:endParaRPr/>
          </a:p>
        </p:txBody>
      </p:sp>
      <p:sp>
        <p:nvSpPr>
          <p:cNvPr id="9" name="el-1789694214759-13"/>
          <p:cNvSpPr txBox="1"/>
          <p:nvPr/>
        </p:nvSpPr>
        <p:spPr>
          <a:xfrm>
            <a:off x="685629" y="1828010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层①</a:t>
            </a:r>
            <a:endParaRPr/>
          </a:p>
        </p:txBody>
      </p:sp>
      <p:sp>
        <p:nvSpPr>
          <p:cNvPr id="10" name="el-1789694214764-19"/>
          <p:cNvSpPr txBox="1"/>
          <p:nvPr/>
        </p:nvSpPr>
        <p:spPr>
          <a:xfrm>
            <a:off x="1961659" y="1885145"/>
            <a:ext cx="1415674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AI托管层</a:t>
            </a:r>
            <a:endParaRPr/>
          </a:p>
        </p:txBody>
      </p:sp>
      <p:sp>
        <p:nvSpPr>
          <p:cNvPr id="11" name="el-1789694214764-20"/>
          <p:cNvSpPr txBox="1"/>
          <p:nvPr/>
        </p:nvSpPr>
        <p:spPr>
          <a:xfrm>
            <a:off x="3204212" y="1989894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2" name="el-1789694214761-16"/>
          <p:cNvSpPr txBox="1"/>
          <p:nvPr/>
        </p:nvSpPr>
        <p:spPr>
          <a:xfrm>
            <a:off x="1961659" y="2332709"/>
            <a:ext cx="6468834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出价、预算分配、报表、素材变体——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重复性劳动全托管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，7×24在岗。</a:t>
            </a:r>
            <a:endParaRPr/>
          </a:p>
        </p:txBody>
      </p:sp>
      <p:sp>
        <p:nvSpPr>
          <p:cNvPr id="13" name="el-1789694214759-14"/>
          <p:cNvSpPr txBox="1"/>
          <p:nvPr/>
        </p:nvSpPr>
        <p:spPr>
          <a:xfrm>
            <a:off x="1447438" y="2966855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层②</a:t>
            </a:r>
            <a:endParaRPr/>
          </a:p>
        </p:txBody>
      </p:sp>
      <p:sp>
        <p:nvSpPr>
          <p:cNvPr id="14" name="el-1789694214764-21"/>
          <p:cNvSpPr txBox="1"/>
          <p:nvPr/>
        </p:nvSpPr>
        <p:spPr>
          <a:xfrm>
            <a:off x="2723469" y="3023991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人机协作层</a:t>
            </a:r>
            <a:endParaRPr/>
          </a:p>
        </p:txBody>
      </p:sp>
      <p:sp>
        <p:nvSpPr>
          <p:cNvPr id="15" name="el-1789694214764-22"/>
          <p:cNvSpPr txBox="1"/>
          <p:nvPr/>
        </p:nvSpPr>
        <p:spPr>
          <a:xfrm>
            <a:off x="4180430" y="3128740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16" name="el-1789694214762-17"/>
          <p:cNvSpPr txBox="1"/>
          <p:nvPr/>
        </p:nvSpPr>
        <p:spPr>
          <a:xfrm>
            <a:off x="2723469" y="3471554"/>
            <a:ext cx="563132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素材创意、投放策略——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人定方向，AI量产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，A/B测试筛优。</a:t>
            </a:r>
            <a:endParaRPr/>
          </a:p>
        </p:txBody>
      </p:sp>
      <p:sp>
        <p:nvSpPr>
          <p:cNvPr id="17" name="el-1789694214760-15"/>
          <p:cNvSpPr txBox="1"/>
          <p:nvPr/>
        </p:nvSpPr>
        <p:spPr>
          <a:xfrm>
            <a:off x="2209248" y="4105701"/>
            <a:ext cx="1241749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层③</a:t>
            </a:r>
            <a:endParaRPr/>
          </a:p>
        </p:txBody>
      </p:sp>
      <p:sp>
        <p:nvSpPr>
          <p:cNvPr id="18" name="el-1789694214764-23"/>
          <p:cNvSpPr txBox="1"/>
          <p:nvPr/>
        </p:nvSpPr>
        <p:spPr>
          <a:xfrm>
            <a:off x="3485278" y="4162837"/>
            <a:ext cx="1465531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真人决策层</a:t>
            </a:r>
            <a:endParaRPr/>
          </a:p>
        </p:txBody>
      </p:sp>
      <p:sp>
        <p:nvSpPr>
          <p:cNvPr id="19" name="el-1789694214764-24"/>
          <p:cNvSpPr txBox="1"/>
          <p:nvPr/>
        </p:nvSpPr>
        <p:spPr>
          <a:xfrm>
            <a:off x="4942239" y="4267586"/>
            <a:ext cx="26793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3</a:t>
            </a:r>
            <a:endParaRPr/>
          </a:p>
        </p:txBody>
      </p:sp>
      <p:sp>
        <p:nvSpPr>
          <p:cNvPr id="20" name="el-1789694214762-18"/>
          <p:cNvSpPr txBox="1"/>
          <p:nvPr/>
        </p:nvSpPr>
        <p:spPr>
          <a:xfrm>
            <a:off x="3485278" y="4610400"/>
            <a:ext cx="6159230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品牌定位、预算决策、危机公关——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只属于人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：担责的事机器做不了。</a:t>
            </a:r>
            <a:endParaRPr/>
          </a:p>
        </p:txBody>
      </p:sp>
      <p:sp>
        <p:nvSpPr>
          <p:cNvPr id="21" name="el-1789694214757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分工原则</a:t>
            </a:r>
            <a:endParaRPr/>
          </a:p>
        </p:txBody>
      </p:sp>
      <p:sp>
        <p:nvSpPr>
          <p:cNvPr id="22" name="el-1789694214757-7"/>
          <p:cNvSpPr txBox="1"/>
          <p:nvPr/>
        </p:nvSpPr>
        <p:spPr>
          <a:xfrm>
            <a:off x="1715708" y="5520703"/>
            <a:ext cx="67305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执行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，真人管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担责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——托管的边界，画在「出了事谁负责」那条线上。</a:t>
            </a:r>
            <a:endParaRPr/>
          </a:p>
        </p:txBody>
      </p:sp>
      <p:sp>
        <p:nvSpPr>
          <p:cNvPr id="23" name="el-1789694214754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24" name="el-1789694214754-4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5" name="el-178969421475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82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214824-15"/>
          <p:cNvSpPr/>
          <p:nvPr/>
        </p:nvSpPr>
        <p:spPr>
          <a:xfrm>
            <a:off x="7408597" y="2550836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48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822-11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6" name="el-17896942148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营销人的看家本领：三样</a:t>
            </a:r>
            <a:endParaRPr/>
          </a:p>
        </p:txBody>
      </p:sp>
      <p:sp>
        <p:nvSpPr>
          <p:cNvPr id="7" name="el-1789694214822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本领一 · 洞察</a:t>
            </a:r>
            <a:endParaRPr/>
          </a:p>
        </p:txBody>
      </p:sp>
      <p:sp>
        <p:nvSpPr>
          <p:cNvPr id="8" name="el-1789694214820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数据说「发生了什么」，洞察答「为什么」——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竞对降价背后是现金流紧张还是策略转向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，报表读不出。</a:t>
            </a:r>
            <a:endParaRPr/>
          </a:p>
        </p:txBody>
      </p:sp>
      <p:sp>
        <p:nvSpPr>
          <p:cNvPr id="9" name="el-1789694214822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本领二 · 创意</a:t>
            </a:r>
            <a:endParaRPr/>
          </a:p>
        </p:txBody>
      </p:sp>
      <p:sp>
        <p:nvSpPr>
          <p:cNvPr id="10" name="el-178969421482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AI能生成一百版标题——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但「凌晨四点的山顶」这样的钩子，来自人的生活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，不来自语料。</a:t>
            </a:r>
            <a:endParaRPr/>
          </a:p>
        </p:txBody>
      </p:sp>
      <p:sp>
        <p:nvSpPr>
          <p:cNvPr id="11" name="el-1789694214822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本领三 · 操守</a:t>
            </a:r>
            <a:endParaRPr/>
          </a:p>
        </p:txBody>
      </p:sp>
      <p:sp>
        <p:nvSpPr>
          <p:cNvPr id="12" name="el-1789694214821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知道什么不能做——不刷量、不杀熟、不误导——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信任是复购的土壤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，砸了就长不回来。</a:t>
            </a:r>
            <a:endParaRPr/>
          </a:p>
        </p:txBody>
      </p:sp>
      <p:sp>
        <p:nvSpPr>
          <p:cNvPr id="13" name="el-1789694214824-16"/>
          <p:cNvSpPr txBox="1"/>
          <p:nvPr/>
        </p:nvSpPr>
        <p:spPr>
          <a:xfrm>
            <a:off x="7675231" y="2779379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机器替代不了的三个判断</a:t>
            </a:r>
            <a:endParaRPr/>
          </a:p>
        </p:txBody>
      </p:sp>
      <p:sp>
        <p:nvSpPr>
          <p:cNvPr id="14" name="el-1789694214825-17"/>
          <p:cNvSpPr txBox="1"/>
          <p:nvPr/>
        </p:nvSpPr>
        <p:spPr>
          <a:xfrm>
            <a:off x="7675231" y="3160284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预算砍半时先保品牌还是先保转化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差评爆发时是回应还是沉默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爆单前夕要不要限流保体验</a:t>
            </a:r>
            <a:endParaRPr/>
          </a:p>
        </p:txBody>
      </p:sp>
      <p:sp>
        <p:nvSpPr>
          <p:cNvPr id="15" name="el-1789694214822-10"/>
          <p:cNvSpPr txBox="1"/>
          <p:nvPr/>
        </p:nvSpPr>
        <p:spPr>
          <a:xfrm>
            <a:off x="7408597" y="4629445"/>
            <a:ext cx="4214711" cy="282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报表告诉你发生了什么，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判断力决定接下来做什么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6" name="el-1789694214818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17" name="el-1789694214818-4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8" name="el-17896942148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90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214904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4911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4911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4905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4902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49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4904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10" name="el-178969421490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共生实例：一家民宿的整合营销</a:t>
            </a:r>
            <a:endParaRPr/>
          </a:p>
        </p:txBody>
      </p:sp>
      <p:sp>
        <p:nvSpPr>
          <p:cNvPr id="11" name="el-1789694214904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一年复盘</a:t>
            </a:r>
            <a:endParaRPr/>
          </a:p>
        </p:txBody>
      </p:sp>
      <p:sp>
        <p:nvSpPr>
          <p:cNvPr id="12" name="el-1789694214904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对象：莫干山某民宿——开业一年，营销预算月均3000元</a:t>
            </a:r>
            <a:endParaRPr/>
          </a:p>
        </p:txBody>
      </p:sp>
      <p:sp>
        <p:nvSpPr>
          <p:cNvPr id="13" name="el-1789694214907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起点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开业首月：OTA排名靠后，自然订单为零</a:t>
            </a:r>
            <a:endParaRPr/>
          </a:p>
        </p:txBody>
      </p:sp>
      <p:sp>
        <p:nvSpPr>
          <p:cNvPr id="14" name="el-178969421490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一年后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OTA评分4.9、私域复购占四成、节假日满房</a:t>
            </a:r>
            <a:endParaRPr/>
          </a:p>
        </p:txBody>
      </p:sp>
      <p:sp>
        <p:nvSpPr>
          <p:cNvPr id="15" name="el-1789694214912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4214910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营销成本从月3000降到800——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订单量反而翻倍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：结构对了，钱越花越少。</a:t>
            </a:r>
            <a:endParaRPr/>
          </a:p>
        </p:txBody>
      </p:sp>
      <p:sp>
        <p:nvSpPr>
          <p:cNvPr id="17" name="el-1789694214912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4214910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第八个月试投达人视频——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带货不适配高客单民宿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，观感热闹转化寥寥。</a:t>
            </a:r>
            <a:endParaRPr/>
          </a:p>
        </p:txBody>
      </p:sp>
      <p:sp>
        <p:nvSpPr>
          <p:cNvPr id="19" name="el-1789694214912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4214910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小预算的最优解是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顺序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：先买流量攒口碑，再转内容建资产——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阶段错配是最大浪费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4214901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22" name="el-1789694214901-4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490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24" name="el-1789694214911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4214911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4214912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4214908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冷启动（月1-3）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：全部预算投效果广告——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先换流量与评价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，攒下前一百条好评。</a:t>
            </a:r>
            <a:endParaRPr/>
          </a:p>
        </p:txBody>
      </p:sp>
      <p:sp>
        <p:nvSpPr>
          <p:cNvPr id="28" name="el-1789694214909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转内容（月4-8）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：停投广告，改产周更笔记——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管家视角的日常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养出搜索长尾。</a:t>
            </a:r>
            <a:endParaRPr/>
          </a:p>
        </p:txBody>
      </p:sp>
      <p:sp>
        <p:nvSpPr>
          <p:cNvPr id="29" name="el-1789694214909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建私域（月9起）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：到店客扫码进群——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老客带新客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，复购占了四成营收。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496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214961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49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496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6" name="el-17896942149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合规红线：四条底线</a:t>
            </a:r>
            <a:endParaRPr/>
          </a:p>
        </p:txBody>
      </p:sp>
      <p:sp>
        <p:nvSpPr>
          <p:cNvPr id="7" name="el-1789694214964-11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4214964-12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胜过十次爆单</a:t>
            </a:r>
            <a:endParaRPr/>
          </a:p>
        </p:txBody>
      </p:sp>
      <p:sp>
        <p:nvSpPr>
          <p:cNvPr id="9" name="el-1789694214964-10"/>
          <p:cNvSpPr txBox="1"/>
          <p:nvPr/>
        </p:nvSpPr>
        <p:spPr>
          <a:xfrm>
            <a:off x="8227543" y="3651889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营销放大的是产品——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产品不行，营销放大的是差评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0" name="el-1789694214964-13"/>
          <p:cNvSpPr txBox="1"/>
          <p:nvPr/>
        </p:nvSpPr>
        <p:spPr>
          <a:xfrm>
            <a:off x="8227543" y="4373822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把四条红线写进团队手册。</a:t>
            </a:r>
            <a:endParaRPr/>
          </a:p>
        </p:txBody>
      </p:sp>
      <p:sp>
        <p:nvSpPr>
          <p:cNvPr id="11" name="el-1789694214960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12" name="el-1789694214960-4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13" name="el-17896942149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94214962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4214965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4214966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4214966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4214966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4214966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94214966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94214966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4214967-21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价格</a:t>
            </a:r>
            <a:endParaRPr/>
          </a:p>
        </p:txBody>
      </p:sp>
      <p:sp>
        <p:nvSpPr>
          <p:cNvPr id="23" name="el-1789694214967-22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禁止大数据杀熟</a:t>
            </a:r>
            <a:endParaRPr/>
          </a:p>
        </p:txBody>
      </p:sp>
      <p:sp>
        <p:nvSpPr>
          <p:cNvPr id="24" name="el-1789694214968-23"/>
          <p:cNvSpPr txBox="1"/>
          <p:nvPr/>
        </p:nvSpPr>
        <p:spPr>
          <a:xfrm>
            <a:off x="1180805" y="2212634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同品不同价、会员反而更贵——属价格歧视</a:t>
            </a:r>
            <a:endParaRPr/>
          </a:p>
        </p:txBody>
      </p:sp>
      <p:sp>
        <p:nvSpPr>
          <p:cNvPr id="25" name="el-1789694214968-24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流量</a:t>
            </a:r>
            <a:endParaRPr/>
          </a:p>
        </p:txBody>
      </p:sp>
      <p:sp>
        <p:nvSpPr>
          <p:cNvPr id="26" name="el-1789694214968-25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禁止刷量刷单</a:t>
            </a:r>
            <a:endParaRPr/>
          </a:p>
        </p:txBody>
      </p:sp>
      <p:sp>
        <p:nvSpPr>
          <p:cNvPr id="27" name="el-1789694214968-26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虚假销量与好评——反不正当竞争法明令禁止</a:t>
            </a:r>
            <a:endParaRPr/>
          </a:p>
        </p:txBody>
      </p:sp>
      <p:sp>
        <p:nvSpPr>
          <p:cNvPr id="28" name="el-1789694214968-27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广告</a:t>
            </a:r>
            <a:endParaRPr/>
          </a:p>
        </p:txBody>
      </p:sp>
      <p:sp>
        <p:nvSpPr>
          <p:cNvPr id="29" name="el-1789694214968-28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广告须可识别</a:t>
            </a:r>
            <a:endParaRPr/>
          </a:p>
        </p:txBody>
      </p:sp>
      <p:sp>
        <p:nvSpPr>
          <p:cNvPr id="30" name="el-1789694214968-29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软文与达人推广须标「广告」——隐形营销违规</a:t>
            </a:r>
            <a:endParaRPr/>
          </a:p>
        </p:txBody>
      </p:sp>
      <p:sp>
        <p:nvSpPr>
          <p:cNvPr id="31" name="el-1789694214969-30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数据</a:t>
            </a:r>
            <a:endParaRPr/>
          </a:p>
        </p:txBody>
      </p:sp>
      <p:sp>
        <p:nvSpPr>
          <p:cNvPr id="32" name="el-1789694214969-31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用户数据合规</a:t>
            </a:r>
            <a:endParaRPr/>
          </a:p>
        </p:txBody>
      </p:sp>
      <p:sp>
        <p:nvSpPr>
          <p:cNvPr id="33" name="el-1789694214969-32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个人信息采集须授权——最小必要原则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505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5051-7"/>
          <p:cNvCxnSpPr/>
          <p:nvPr/>
        </p:nvCxnSpPr>
        <p:spPr>
          <a:xfrm>
            <a:off x="704674" y="2249832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5053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5054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5054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4215054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421504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505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10" name="el-178969421505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带走的清单：营销六守则</a:t>
            </a:r>
            <a:endParaRPr/>
          </a:p>
        </p:txBody>
      </p:sp>
      <p:sp>
        <p:nvSpPr>
          <p:cNvPr id="11" name="el-1789694215050-3"/>
          <p:cNvSpPr txBox="1"/>
          <p:nvPr/>
        </p:nvSpPr>
        <p:spPr>
          <a:xfrm>
            <a:off x="914171" y="2249832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做旅游营销，六条底线要守：</a:t>
            </a:r>
            <a:endParaRPr/>
          </a:p>
        </p:txBody>
      </p:sp>
      <p:sp>
        <p:nvSpPr>
          <p:cNvPr id="12" name="el-1789694215058-18"/>
          <p:cNvSpPr txBox="1"/>
          <p:nvPr/>
        </p:nvSpPr>
        <p:spPr>
          <a:xfrm>
            <a:off x="685629" y="3032472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4215056-14"/>
          <p:cNvSpPr txBox="1"/>
          <p:nvPr/>
        </p:nvSpPr>
        <p:spPr>
          <a:xfrm>
            <a:off x="1256986" y="2994382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先产品后营销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差评比差价更致命——产品是1，营销是后面的0</a:t>
            </a:r>
            <a:endParaRPr/>
          </a:p>
        </p:txBody>
      </p:sp>
      <p:sp>
        <p:nvSpPr>
          <p:cNvPr id="14" name="el-1789694215058-19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4215061-24"/>
          <p:cNvSpPr txBox="1"/>
          <p:nvPr/>
        </p:nvSpPr>
        <p:spPr>
          <a:xfrm>
            <a:off x="1256986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买量是学费</a:t>
            </a:r>
            <a:endParaRPr/>
          </a:p>
        </p:txBody>
      </p:sp>
      <p:sp>
        <p:nvSpPr>
          <p:cNvPr id="16" name="el-1789694215061-25"/>
          <p:cNvSpPr txBox="1"/>
          <p:nvPr/>
        </p:nvSpPr>
        <p:spPr>
          <a:xfrm>
            <a:off x="2447313" y="3918076"/>
            <a:ext cx="33835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付费流量只为启动与数据，别当长期口粮</a:t>
            </a:r>
            <a:endParaRPr/>
          </a:p>
        </p:txBody>
      </p:sp>
      <p:sp>
        <p:nvSpPr>
          <p:cNvPr id="17" name="el-1789694215058-20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4215056-15"/>
          <p:cNvSpPr txBox="1"/>
          <p:nvPr/>
        </p:nvSpPr>
        <p:spPr>
          <a:xfrm>
            <a:off x="1256986" y="4489433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私域是资产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每个到店客都值得留下——社群与会员越早做越好</a:t>
            </a:r>
            <a:endParaRPr/>
          </a:p>
        </p:txBody>
      </p:sp>
      <p:sp>
        <p:nvSpPr>
          <p:cNvPr id="19" name="el-1789694215058-21"/>
          <p:cNvSpPr txBox="1"/>
          <p:nvPr/>
        </p:nvSpPr>
        <p:spPr>
          <a:xfrm>
            <a:off x="6437290" y="3032472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0" name="el-1789694215057-16"/>
          <p:cNvSpPr txBox="1"/>
          <p:nvPr/>
        </p:nvSpPr>
        <p:spPr>
          <a:xfrm>
            <a:off x="7008647" y="2994382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测试是纪律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单变量、够样本、快决策——克制是专业的标志</a:t>
            </a:r>
            <a:endParaRPr/>
          </a:p>
        </p:txBody>
      </p:sp>
      <p:sp>
        <p:nvSpPr>
          <p:cNvPr id="21" name="el-1789694215059-22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2" name="el-1789694215061-26"/>
          <p:cNvSpPr txBox="1"/>
          <p:nvPr/>
        </p:nvSpPr>
        <p:spPr>
          <a:xfrm>
            <a:off x="7008647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归因要耐心</a:t>
            </a:r>
            <a:endParaRPr/>
          </a:p>
        </p:txBody>
      </p:sp>
      <p:sp>
        <p:nvSpPr>
          <p:cNvPr id="23" name="el-1789694215061-27"/>
          <p:cNvSpPr txBox="1"/>
          <p:nvPr/>
        </p:nvSpPr>
        <p:spPr>
          <a:xfrm>
            <a:off x="8198975" y="3918076"/>
            <a:ext cx="331840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旅游决策两周起——给足周期再下结论</a:t>
            </a:r>
            <a:endParaRPr/>
          </a:p>
        </p:txBody>
      </p:sp>
      <p:sp>
        <p:nvSpPr>
          <p:cNvPr id="24" name="el-1789694215059-23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5" name="el-1789694215058-17"/>
          <p:cNvSpPr txBox="1"/>
          <p:nvPr/>
        </p:nvSpPr>
        <p:spPr>
          <a:xfrm>
            <a:off x="7008647" y="4489433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合规是生命线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不刷量、不杀熟、不隐形——信任不可透支</a:t>
            </a:r>
            <a:endParaRPr/>
          </a:p>
        </p:txBody>
      </p:sp>
      <p:sp>
        <p:nvSpPr>
          <p:cNvPr id="26" name="el-1789694215050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边界与未来</a:t>
            </a:r>
            <a:endParaRPr/>
          </a:p>
        </p:txBody>
      </p:sp>
      <p:sp>
        <p:nvSpPr>
          <p:cNvPr id="27" name="el-1789694215050-5"/>
          <p:cNvSpPr txBox="1"/>
          <p:nvPr/>
        </p:nvSpPr>
        <p:spPr>
          <a:xfrm>
            <a:off x="5657477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8" name="el-178969421505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510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5109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5109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4215109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42151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5108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8" name="el-17896942151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4215110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4215114-19"/>
          <p:cNvSpPr txBox="1"/>
          <p:nvPr/>
        </p:nvSpPr>
        <p:spPr>
          <a:xfrm>
            <a:off x="1618845" y="1698413"/>
            <a:ext cx="64515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营销预算的第一性原则？</a:t>
            </a:r>
            <a:endParaRPr/>
          </a:p>
        </p:txBody>
      </p:sp>
      <p:sp>
        <p:nvSpPr>
          <p:cNvPr id="11" name="el-1789694215113-15"/>
          <p:cNvSpPr txBox="1"/>
          <p:nvPr/>
        </p:nvSpPr>
        <p:spPr>
          <a:xfrm>
            <a:off x="1618845" y="2117408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匹配优于跟风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——产品形态决定平台选型，在错的平台加预算是加速亏损。</a:t>
            </a:r>
            <a:endParaRPr/>
          </a:p>
        </p:txBody>
      </p:sp>
      <p:sp>
        <p:nvSpPr>
          <p:cNvPr id="12" name="el-1789694215110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4215114-20"/>
          <p:cNvSpPr txBox="1"/>
          <p:nvPr/>
        </p:nvSpPr>
        <p:spPr>
          <a:xfrm>
            <a:off x="1618845" y="2812559"/>
            <a:ext cx="658072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如何评价一次投放成败？</a:t>
            </a:r>
            <a:endParaRPr/>
          </a:p>
        </p:txBody>
      </p:sp>
      <p:sp>
        <p:nvSpPr>
          <p:cNvPr id="14" name="el-1789694215113-16"/>
          <p:cNvSpPr txBox="1"/>
          <p:nvPr/>
        </p:nvSpPr>
        <p:spPr>
          <a:xfrm>
            <a:off x="1618845" y="3231554"/>
            <a:ext cx="721778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分层看漏斗——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CTR怪素材、CVR怪产品、ROI算总账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，别拿一个指标说事。</a:t>
            </a:r>
            <a:endParaRPr/>
          </a:p>
        </p:txBody>
      </p:sp>
      <p:sp>
        <p:nvSpPr>
          <p:cNvPr id="15" name="el-1789694215110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4215115-21"/>
          <p:cNvSpPr txBox="1"/>
          <p:nvPr/>
        </p:nvSpPr>
        <p:spPr>
          <a:xfrm>
            <a:off x="1618845" y="3926706"/>
            <a:ext cx="62230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AI时代营销人会被替代吗？</a:t>
            </a:r>
            <a:endParaRPr/>
          </a:p>
        </p:txBody>
      </p:sp>
      <p:sp>
        <p:nvSpPr>
          <p:cNvPr id="17" name="el-1789694215114-17"/>
          <p:cNvSpPr txBox="1"/>
          <p:nvPr/>
        </p:nvSpPr>
        <p:spPr>
          <a:xfrm>
            <a:off x="1618845" y="4345701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执行层大半被接走——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洞察、创意与担责留下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：工具越强，判断越贵。</a:t>
            </a:r>
            <a:endParaRPr/>
          </a:p>
        </p:txBody>
      </p:sp>
      <p:sp>
        <p:nvSpPr>
          <p:cNvPr id="18" name="el-1789694215111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4215115-22"/>
          <p:cNvSpPr txBox="1"/>
          <p:nvPr/>
        </p:nvSpPr>
        <p:spPr>
          <a:xfrm>
            <a:off x="1618845" y="5040852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中小企业最该做什么？</a:t>
            </a:r>
            <a:endParaRPr/>
          </a:p>
        </p:txBody>
      </p:sp>
      <p:sp>
        <p:nvSpPr>
          <p:cNvPr id="20" name="el-1789694215114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今天就开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私域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：把每个到店客沉淀下来——三年后它是你最值钱的资产。</a:t>
            </a:r>
            <a:endParaRPr/>
          </a:p>
        </p:txBody>
      </p:sp>
      <p:sp>
        <p:nvSpPr>
          <p:cNvPr id="21" name="el-1789694215106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课程小结 · WRAP-UP</a:t>
            </a:r>
            <a:endParaRPr/>
          </a:p>
        </p:txBody>
      </p:sp>
      <p:sp>
        <p:nvSpPr>
          <p:cNvPr id="22" name="el-1789694215106-4"/>
          <p:cNvSpPr txBox="1"/>
          <p:nvPr/>
        </p:nvSpPr>
        <p:spPr>
          <a:xfrm>
            <a:off x="5621023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3" name="el-178969421510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519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5201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4215199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5203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215201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5204-22"/>
          <p:cNvSpPr/>
          <p:nvPr/>
        </p:nvSpPr>
        <p:spPr>
          <a:xfrm>
            <a:off x="685629" y="4660840"/>
            <a:ext cx="867749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215201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42151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4215200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421519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作业：一份投放方案</a:t>
            </a:r>
            <a:endParaRPr/>
          </a:p>
        </p:txBody>
      </p:sp>
      <p:sp>
        <p:nvSpPr>
          <p:cNvPr id="12" name="el-1789694215200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4215202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4215202-16"/>
          <p:cNvSpPr txBox="1"/>
          <p:nvPr/>
        </p:nvSpPr>
        <p:spPr>
          <a:xfrm>
            <a:off x="1966570" y="2173651"/>
            <a:ext cx="471442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如果你有1万元预算推广家乡一处景点，怎么分配？</a:t>
            </a:r>
            <a:endParaRPr/>
          </a:p>
        </p:txBody>
      </p:sp>
      <p:sp>
        <p:nvSpPr>
          <p:cNvPr id="15" name="el-1789694215203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4215203-18"/>
          <p:cNvSpPr txBox="1"/>
          <p:nvPr/>
        </p:nvSpPr>
        <p:spPr>
          <a:xfrm>
            <a:off x="1966570" y="2674481"/>
            <a:ext cx="373953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哪类产品适合直播，哪类适合种草笔记？</a:t>
            </a:r>
            <a:endParaRPr/>
          </a:p>
        </p:txBody>
      </p:sp>
      <p:sp>
        <p:nvSpPr>
          <p:cNvPr id="17" name="el-1789694215200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4215203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方案任务</a:t>
            </a:r>
            <a:endParaRPr/>
          </a:p>
        </p:txBody>
      </p:sp>
      <p:sp>
        <p:nvSpPr>
          <p:cNvPr id="19" name="el-1789694215205-23"/>
          <p:cNvSpPr txBox="1"/>
          <p:nvPr/>
        </p:nvSpPr>
        <p:spPr>
          <a:xfrm>
            <a:off x="1885627" y="3899031"/>
            <a:ext cx="73417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为一个小型旅游产品写完整投放方案：目标/平台/预算分配/素材计划/指标与止损线</a:t>
            </a:r>
            <a:endParaRPr/>
          </a:p>
        </p:txBody>
      </p:sp>
      <p:sp>
        <p:nvSpPr>
          <p:cNvPr id="20" name="el-1789694215205-24"/>
          <p:cNvSpPr txBox="1"/>
          <p:nvPr/>
        </p:nvSpPr>
        <p:spPr>
          <a:xfrm>
            <a:off x="1885627" y="4241845"/>
            <a:ext cx="7077924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两页纸，表格优先</a:t>
            </a:r>
            <a:endParaRPr/>
          </a:p>
        </p:txBody>
      </p:sp>
      <p:sp>
        <p:nvSpPr>
          <p:cNvPr id="21" name="el-1789694215203-21"/>
          <p:cNvSpPr txBox="1"/>
          <p:nvPr/>
        </p:nvSpPr>
        <p:spPr>
          <a:xfrm>
            <a:off x="818945" y="4689408"/>
            <a:ext cx="9768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AB任务</a:t>
            </a:r>
            <a:endParaRPr/>
          </a:p>
        </p:txBody>
      </p:sp>
      <p:sp>
        <p:nvSpPr>
          <p:cNvPr id="22" name="el-1789694215206-25"/>
          <p:cNvSpPr txBox="1"/>
          <p:nvPr/>
        </p:nvSpPr>
        <p:spPr>
          <a:xfrm>
            <a:off x="1762875" y="4670363"/>
            <a:ext cx="527553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为一款民宿设计两组朋友圈文案，说明单变量设计与判断标准</a:t>
            </a:r>
            <a:endParaRPr/>
          </a:p>
        </p:txBody>
      </p:sp>
      <p:sp>
        <p:nvSpPr>
          <p:cNvPr id="23" name="el-1789694215206-26"/>
          <p:cNvSpPr txBox="1"/>
          <p:nvPr/>
        </p:nvSpPr>
        <p:spPr>
          <a:xfrm>
            <a:off x="1762875" y="5013177"/>
            <a:ext cx="525553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预测哪组赢及理由</a:t>
            </a:r>
            <a:endParaRPr/>
          </a:p>
        </p:txBody>
      </p:sp>
      <p:sp>
        <p:nvSpPr>
          <p:cNvPr id="24" name="el-1789694215200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下次课前提交至课程平台，方案优秀者课堂路演</a:t>
            </a:r>
            <a:endParaRPr/>
          </a:p>
        </p:txBody>
      </p:sp>
      <p:sp>
        <p:nvSpPr>
          <p:cNvPr id="25" name="el-1789694215197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4215197-4"/>
          <p:cNvSpPr txBox="1"/>
          <p:nvPr/>
        </p:nvSpPr>
        <p:spPr>
          <a:xfrm>
            <a:off x="5745413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7" name="el-178969421519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525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4215256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4215255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4215257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4215255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4215257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4215255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4215258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4215252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21525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215254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421525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推荐资源</a:t>
            </a:r>
            <a:endParaRPr/>
          </a:p>
        </p:txBody>
      </p:sp>
      <p:sp>
        <p:nvSpPr>
          <p:cNvPr id="14" name="el-1789694215256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平台</a:t>
            </a:r>
            <a:endParaRPr/>
          </a:p>
        </p:txBody>
      </p:sp>
      <p:sp>
        <p:nvSpPr>
          <p:cNvPr id="15" name="el-1789694215261-25"/>
          <p:cNvSpPr txBox="1"/>
          <p:nvPr/>
        </p:nvSpPr>
        <p:spPr>
          <a:xfrm>
            <a:off x="1980705" y="1661513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巨量学堂与商业学堂</a:t>
            </a:r>
            <a:endParaRPr/>
          </a:p>
        </p:txBody>
      </p:sp>
      <p:sp>
        <p:nvSpPr>
          <p:cNvPr id="16" name="el-1789694215260-21"/>
          <p:cNvSpPr txBox="1"/>
          <p:nvPr/>
        </p:nvSpPr>
        <p:spPr>
          <a:xfrm>
            <a:off x="1980705" y="2023372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抖音、小红书官方营销学堂——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投放规则一手更新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4215257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图书</a:t>
            </a:r>
            <a:endParaRPr/>
          </a:p>
        </p:txBody>
      </p:sp>
      <p:sp>
        <p:nvSpPr>
          <p:cNvPr id="18" name="el-1789694215261-26"/>
          <p:cNvSpPr txBox="1"/>
          <p:nvPr/>
        </p:nvSpPr>
        <p:spPr>
          <a:xfrm>
            <a:off x="1980705" y="2675076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《流量池》</a:t>
            </a:r>
            <a:endParaRPr/>
          </a:p>
        </p:txBody>
      </p:sp>
      <p:sp>
        <p:nvSpPr>
          <p:cNvPr id="19" name="el-1789694215260-22"/>
          <p:cNvSpPr txBox="1"/>
          <p:nvPr/>
        </p:nvSpPr>
        <p:spPr>
          <a:xfrm>
            <a:off x="1980705" y="3036936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选读「品牌广告与效果广告」章节——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建立流量观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4215257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报告</a:t>
            </a:r>
            <a:endParaRPr/>
          </a:p>
        </p:txBody>
      </p:sp>
      <p:sp>
        <p:nvSpPr>
          <p:cNvPr id="21" name="el-1789694215261-27"/>
          <p:cNvSpPr txBox="1"/>
          <p:nvPr/>
        </p:nvSpPr>
        <p:spPr>
          <a:xfrm>
            <a:off x="1980705" y="3688640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行业白皮书</a:t>
            </a:r>
            <a:endParaRPr/>
          </a:p>
        </p:txBody>
      </p:sp>
      <p:sp>
        <p:nvSpPr>
          <p:cNvPr id="22" name="el-1789694215260-23"/>
          <p:cNvSpPr txBox="1"/>
          <p:nvPr/>
        </p:nvSpPr>
        <p:spPr>
          <a:xfrm>
            <a:off x="1980705" y="4050500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各平台年度旅游行业报告——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数据感是喂出来的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4215257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24" name="el-1789694215262-28"/>
          <p:cNvSpPr txBox="1"/>
          <p:nvPr/>
        </p:nvSpPr>
        <p:spPr>
          <a:xfrm>
            <a:off x="1980705" y="4702204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数据分析工具</a:t>
            </a:r>
            <a:endParaRPr/>
          </a:p>
        </p:txBody>
      </p:sp>
      <p:sp>
        <p:nvSpPr>
          <p:cNvPr id="25" name="el-1789694215261-24"/>
          <p:cNvSpPr txBox="1"/>
          <p:nvPr/>
        </p:nvSpPr>
        <p:spPr>
          <a:xfrm>
            <a:off x="1980705" y="5064063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各平台后台的免费分析模块——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先用免费够用的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4215252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每周拆一份投放案例——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拆十份，就有手感了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4215252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4215252-6"/>
          <p:cNvSpPr txBox="1"/>
          <p:nvPr/>
        </p:nvSpPr>
        <p:spPr>
          <a:xfrm>
            <a:off x="5751959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29" name="el-178969421525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421534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4215341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4215344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421534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项目五：多语言支持和翻译</a:t>
            </a:r>
            <a:endParaRPr/>
          </a:p>
        </p:txBody>
      </p:sp>
      <p:sp>
        <p:nvSpPr>
          <p:cNvPr id="6" name="el-1789694215342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4215342-5"/>
          <p:cNvSpPr txBox="1"/>
          <p:nvPr/>
        </p:nvSpPr>
        <p:spPr>
          <a:xfrm>
            <a:off x="5979163" y="6228650"/>
            <a:ext cx="246967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项目四 · 旅游互联网营销</a:t>
            </a:r>
            <a:endParaRPr/>
          </a:p>
        </p:txBody>
      </p:sp>
      <p:sp>
        <p:nvSpPr>
          <p:cNvPr id="8" name="el-1789694215342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4215343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4215346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4215346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4215340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4215344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05</a:t>
            </a:r>
            <a:endParaRPr/>
          </a:p>
        </p:txBody>
      </p:sp>
      <p:sp>
        <p:nvSpPr>
          <p:cNvPr id="14" name="el-1789694215345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语言的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边界</a:t>
            </a:r>
            <a:endParaRPr/>
          </a:p>
        </p:txBody>
      </p:sp>
      <p:sp>
        <p:nvSpPr>
          <p:cNvPr id="15" name="el-1789694215345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服务半径由语言决定</a:t>
            </a:r>
            <a:endParaRPr/>
          </a:p>
        </p:txBody>
      </p:sp>
      <p:sp>
        <p:nvSpPr>
          <p:cNvPr id="16" name="el-1789694215347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4215350-21"/>
          <p:cNvSpPr txBox="1"/>
          <p:nvPr/>
        </p:nvSpPr>
        <p:spPr>
          <a:xfrm>
            <a:off x="6951512" y="2415883"/>
            <a:ext cx="374753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机器翻译</a:t>
            </a:r>
            <a:endParaRPr/>
          </a:p>
        </p:txBody>
      </p:sp>
      <p:sp>
        <p:nvSpPr>
          <p:cNvPr id="18" name="el-1789694215349-18"/>
          <p:cNvSpPr txBox="1"/>
          <p:nvPr/>
        </p:nvSpPr>
        <p:spPr>
          <a:xfrm>
            <a:off x="6951512" y="2777742"/>
            <a:ext cx="4074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从"能用"到"好用"——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旅游场景的翻译实战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4215347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4215350-22"/>
          <p:cNvSpPr txBox="1"/>
          <p:nvPr/>
        </p:nvSpPr>
        <p:spPr>
          <a:xfrm>
            <a:off x="6951512" y="3410401"/>
            <a:ext cx="28610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多语言服务</a:t>
            </a:r>
            <a:endParaRPr/>
          </a:p>
        </p:txBody>
      </p:sp>
      <p:sp>
        <p:nvSpPr>
          <p:cNvPr id="21" name="el-1789694215349-19"/>
          <p:cNvSpPr txBox="1"/>
          <p:nvPr/>
        </p:nvSpPr>
        <p:spPr>
          <a:xfrm>
            <a:off x="6951512" y="3772261"/>
            <a:ext cx="284104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官网、菜单、导览的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多语言改造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4215347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4215350-23"/>
          <p:cNvSpPr txBox="1"/>
          <p:nvPr/>
        </p:nvSpPr>
        <p:spPr>
          <a:xfrm>
            <a:off x="6951512" y="4404920"/>
            <a:ext cx="26801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文化转译</a:t>
            </a:r>
            <a:endParaRPr/>
          </a:p>
        </p:txBody>
      </p:sp>
      <p:sp>
        <p:nvSpPr>
          <p:cNvPr id="24" name="el-1789694215350-20"/>
          <p:cNvSpPr txBox="1"/>
          <p:nvPr/>
        </p:nvSpPr>
        <p:spPr>
          <a:xfrm>
            <a:off x="6951512" y="4766779"/>
            <a:ext cx="266011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翻译是表面，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文化适配是里子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2026-09-18T01:16:59.925Z</dcterms:created>
  <dcterms:modified xsi:type="dcterms:W3CDTF">2026-09-18T01:16:59.925Z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{"Label":"1","ContentProducer":"001191110108587665983J10000","ProduceID":"1880570814_a4c50747-907a-4881-8334-110af16a2ce0","ReservedCode1":"","ContentPropagator":"001191110108587665983J20000","PropagateID":"1880570814_a4c50747-907a-4881-8334-110af16a2ce0","ReservedCode2":""}</vt:lpwstr>
  </property>
</Properties>
</file>