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charts/chart1.xml" ContentType="application/vnd.openxmlformats-officedocument.drawingml.chart+xml"/>
  <Override PartName="/ppt/embeddings/Microsoft_Excel_Worksheet1.xlsx" ContentType="application/vnd.openxmlformats-officedocument.spreadsheetml.sheet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  <Relationship Id="rId45" Type="http://schemas.openxmlformats.org/officeDocument/2006/relationships/theme" Target="theme/theme1.xml"/>
</Relationships>
</file>

<file path=ppt/charts/_rels/chart1.xml.rels><?xml version="1.0" encoding="UTF-8" standalone="yes"?>
<Relationships xmlns="http://schemas.openxmlformats.org/package/2006/relationships">
  <Relationship Id="rId1" Type="http://schemas.openxmlformats.org/officeDocument/2006/relationships/package" Target="../embeddings/Microsoft_Excel_Worksheet1.xlsx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157"/>
          <c:y val="0.093"/>
          <c:w val="0.757"/>
          <c:h val="0.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5470C6"/>
            </a:solidFill>
          </c:spPr>
          <c:dPt>
            <c:idx val="0"/>
            <c:spPr>
              <a:solidFill>
                <a:srgbClr val="9CA8A0"/>
              </a:solidFill>
            </c:spPr>
          </c:dPt>
          <c:dPt>
            <c:idx val="1"/>
            <c:spPr>
              <a:solidFill>
                <a:srgbClr val="9CA8A0"/>
              </a:solidFill>
            </c:spPr>
          </c:dPt>
          <c:dPt>
            <c:idx val="2"/>
            <c:spPr>
              <a:solidFill>
                <a:srgbClr val="7C3A0E"/>
              </a:solidFill>
            </c:spPr>
          </c:dPt>
          <c:dPt>
            <c:idx val="3"/>
            <c:spPr>
              <a:solidFill>
                <a:srgbClr val="7C3A0E"/>
              </a:solidFill>
            </c:spPr>
          </c:dPt>
          <c:dLbls>
            <c:txPr>
              <a:bodyPr/>
              <a:lstStyle/>
              <a:p>
                <a:pPr>
                  <a:defRPr sz="1125">
                    <a:solidFill>
                      <a:srgbClr val="1F2B26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</c:dLbls>
          <c:cat>
            <c:strRef>
              <c:f>Sheet1!$A$2:$A$5</c:f>
              <c:strCache>
                <c:ptCount val="4"/>
                <c:pt idx="0">
                  <c:v>外包坐席</c:v>
                </c:pt>
                <c:pt idx="1">
                  <c:v>自建坐席</c:v>
                </c:pt>
                <c:pt idx="2">
                  <c:v>机器人1.0</c:v>
                </c:pt>
                <c:pt idx="3">
                  <c:v>大模型客服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60</c:v>
                </c:pt>
                <c:pt idx="1">
                  <c:v>85</c:v>
                </c:pt>
                <c:pt idx="2">
                  <c:v>25</c:v>
                </c:pt>
                <c:pt idx="3">
                  <c:v>35</c:v>
                </c:pt>
              </c:numCache>
            </c:numRef>
          </c:val>
        </c:ser>
        <c:gapWidth val="192"/>
        <c:overlap val="-20"/>
        <c:axId val="111111111"/>
        <c:axId val="222222222"/>
      </c:barChart>
      <c:catAx>
        <c:axId val="111111111"/>
        <c:scaling>
          <c:orientation val="minMax"/>
        </c:scaling>
        <c:delete val="0"/>
        <c:axPos val="l"/>
        <c:majorTickMark val="none"/>
        <c:tickLblPos val="low"/>
        <c:spPr>
          <a:ln w="9523">
            <a:solidFill>
              <a:srgbClr val="D6CDB8"/>
            </a:solidFill>
          </a:ln>
        </c:spPr>
        <c:txPr>
          <a:bodyPr/>
          <a:lstStyle/>
          <a:p>
            <a:pPr>
              <a:defRPr sz="1125">
                <a:solidFill>
                  <a:srgbClr val="1F2B26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ax val="100"/>
          <c:min val="0"/>
        </c:scaling>
        <c:delete val="0"/>
        <c:axPos val="b"/>
        <c:majorGridlines>
          <c:spPr>
            <a:ln w="9523">
              <a:solidFill>
                <a:srgbClr val="EBE6D9"/>
              </a:solidFill>
              <a:prstDash val="solid"/>
            </a:ln>
          </c:spPr>
        </c:majorGridlines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1125">
                <a:solidFill>
                  <a:srgbClr val="6E7A70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25"/>
      </c:valAx>
    </c:plotArea>
    <c:plotVisOnly val="1"/>
  </c:chart>
  <c:externalData r:id="rId1">
    <c:autoUpdate val="0"/>
  </c:externalData>
</c:chartSpace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4561169-16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88952" cy="6856286"/>
          </a:xfrm>
          <a:prstGeom prst="rect">
            <a:avLst/>
          </a:prstGeom>
          <a:ln>
            <a:noFill/>
          </a:ln>
        </p:spPr>
      </p:pic>
      <p:sp>
        <p:nvSpPr>
          <p:cNvPr id="3" name="el-1789694560236-12"/>
          <p:cNvSpPr/>
          <p:nvPr/>
        </p:nvSpPr>
        <p:spPr>
          <a:xfrm>
            <a:off x="0" y="857"/>
            <a:ext cx="12188952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/>
              </a:gs>
              <a:gs pos="38000">
                <a:srgbClr val="F7F4EC"/>
              </a:gs>
              <a:gs pos="48000">
                <a:srgbClr val="F7F4EC">
                  <a:alpha val="94000"/>
                </a:srgbClr>
              </a:gs>
              <a:gs pos="60000">
                <a:srgbClr val="F7F4EC">
                  <a:alpha val="55000"/>
                </a:srgbClr>
              </a:gs>
              <a:gs pos="78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560022-2"/>
          <p:cNvCxnSpPr/>
          <p:nvPr/>
        </p:nvCxnSpPr>
        <p:spPr>
          <a:xfrm>
            <a:off x="685629" y="65315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560027-9"/>
          <p:cNvCxnSpPr/>
          <p:nvPr/>
        </p:nvCxnSpPr>
        <p:spPr>
          <a:xfrm>
            <a:off x="685629" y="4289458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560021-1"/>
          <p:cNvCxnSpPr/>
          <p:nvPr/>
        </p:nvCxnSpPr>
        <p:spPr>
          <a:xfrm>
            <a:off x="685629" y="5694491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560024-3"/>
          <p:cNvSpPr txBox="1"/>
          <p:nvPr/>
        </p:nvSpPr>
        <p:spPr>
          <a:xfrm>
            <a:off x="1218895" y="534124"/>
            <a:ext cx="357899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40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× TOURISM · 项目六</a:t>
            </a:r>
            <a:endParaRPr/>
          </a:p>
        </p:txBody>
      </p:sp>
      <p:sp>
        <p:nvSpPr>
          <p:cNvPr id="8" name="el-1789694560025-4"/>
          <p:cNvSpPr txBox="1"/>
          <p:nvPr/>
        </p:nvSpPr>
        <p:spPr>
          <a:xfrm>
            <a:off x="685629" y="1720136"/>
            <a:ext cx="6421995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96">
                <a:solidFill>
                  <a:srgbClr val="5A6B60"/>
                </a:solidFill>
                <a:latin typeface="SimSun"/>
                <a:ea typeface="SimSun"/>
                <a:cs typeface="SimSun"/>
              </a:rPr>
              <a:t>《人工智能与旅游创新应用》</a:t>
            </a:r>
            <a:endParaRPr/>
          </a:p>
        </p:txBody>
      </p:sp>
      <p:sp>
        <p:nvSpPr>
          <p:cNvPr id="9" name="el-1789694560025-5"/>
          <p:cNvSpPr txBox="1"/>
          <p:nvPr/>
        </p:nvSpPr>
        <p:spPr>
          <a:xfrm>
            <a:off x="685629" y="2139132"/>
            <a:ext cx="4233905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智能客服和</a:t>
            </a:r>
            <a:endParaRPr/>
          </a:p>
        </p:txBody>
      </p:sp>
      <p:sp>
        <p:nvSpPr>
          <p:cNvPr id="10" name="el-1789694560026-6"/>
          <p:cNvSpPr txBox="1"/>
          <p:nvPr/>
        </p:nvSpPr>
        <p:spPr>
          <a:xfrm>
            <a:off x="685629" y="3045268"/>
            <a:ext cx="3491141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问答系统</a:t>
            </a:r>
            <a:endParaRPr/>
          </a:p>
        </p:txBody>
      </p:sp>
      <p:sp>
        <p:nvSpPr>
          <p:cNvPr id="11" name="el-1789694560028-10"/>
          <p:cNvSpPr txBox="1"/>
          <p:nvPr/>
        </p:nvSpPr>
        <p:spPr>
          <a:xfrm>
            <a:off x="685629" y="4465626"/>
            <a:ext cx="7732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8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模块三</a:t>
            </a:r>
            <a:endParaRPr/>
          </a:p>
        </p:txBody>
      </p:sp>
      <p:sp>
        <p:nvSpPr>
          <p:cNvPr id="12" name="el-1789694560028-11"/>
          <p:cNvSpPr txBox="1"/>
          <p:nvPr/>
        </p:nvSpPr>
        <p:spPr>
          <a:xfrm>
            <a:off x="1477940" y="4465626"/>
            <a:ext cx="3607287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21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生成式人工智能的旅游应用场景认知</a:t>
            </a:r>
            <a:endParaRPr/>
          </a:p>
        </p:txBody>
      </p:sp>
      <p:sp>
        <p:nvSpPr>
          <p:cNvPr id="13" name="el-1789694560026-7"/>
          <p:cNvSpPr txBox="1"/>
          <p:nvPr/>
        </p:nvSpPr>
        <p:spPr>
          <a:xfrm>
            <a:off x="685629" y="5851614"/>
            <a:ext cx="2670678" cy="548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旅游管理专业核心课程</a:t>
            </a:r>
            <a:endParaRPr/>
          </a:p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主讲教师：____ · 2026 秋季学期</a:t>
            </a:r>
            <a:endParaRPr/>
          </a:p>
        </p:txBody>
      </p:sp>
      <p:sp>
        <p:nvSpPr>
          <p:cNvPr id="14" name="el-1789694560026-8"/>
          <p:cNvSpPr txBox="1"/>
          <p:nvPr/>
        </p:nvSpPr>
        <p:spPr>
          <a:xfrm>
            <a:off x="4473250" y="6238173"/>
            <a:ext cx="3579969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47">
                <a:solidFill>
                  <a:srgbClr val="A08B6A"/>
                </a:solidFill>
                <a:latin typeface="Georgia"/>
                <a:ea typeface="Georgia"/>
                <a:cs typeface="Georgia"/>
              </a:rPr>
              <a:t>MODULE 03 — PROJECT 06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59578-5"/>
          <p:cNvCxnSpPr/>
          <p:nvPr/>
        </p:nvCxnSpPr>
        <p:spPr>
          <a:xfrm>
            <a:off x="3728105" y="895983"/>
            <a:ext cx="914" cy="475178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59585-12"/>
          <p:cNvCxnSpPr/>
          <p:nvPr/>
        </p:nvCxnSpPr>
        <p:spPr>
          <a:xfrm>
            <a:off x="685629" y="1846460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59583-9"/>
          <p:cNvCxnSpPr/>
          <p:nvPr/>
        </p:nvCxnSpPr>
        <p:spPr>
          <a:xfrm>
            <a:off x="4342314" y="2081549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559583-10"/>
          <p:cNvCxnSpPr/>
          <p:nvPr/>
        </p:nvCxnSpPr>
        <p:spPr>
          <a:xfrm>
            <a:off x="4342314" y="3271877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559583-11"/>
          <p:cNvCxnSpPr/>
          <p:nvPr/>
        </p:nvCxnSpPr>
        <p:spPr>
          <a:xfrm>
            <a:off x="4342314" y="4462204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55957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4559580-6"/>
          <p:cNvSpPr txBox="1"/>
          <p:nvPr/>
        </p:nvSpPr>
        <p:spPr>
          <a:xfrm>
            <a:off x="685629" y="1908357"/>
            <a:ext cx="250444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CONTENTS · 本讲目录</a:t>
            </a:r>
            <a:endParaRPr/>
          </a:p>
        </p:txBody>
      </p:sp>
      <p:sp>
        <p:nvSpPr>
          <p:cNvPr id="9" name="el-1789694559581-7"/>
          <p:cNvSpPr txBox="1"/>
          <p:nvPr/>
        </p:nvSpPr>
        <p:spPr>
          <a:xfrm>
            <a:off x="685629" y="2574940"/>
            <a:ext cx="2687283" cy="14626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有问</a:t>
            </a:r>
            <a:endParaRPr/>
          </a:p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必答</a:t>
            </a:r>
            <a:endParaRPr/>
          </a:p>
        </p:txBody>
      </p:sp>
      <p:sp>
        <p:nvSpPr>
          <p:cNvPr id="10" name="el-1789694559581-8"/>
          <p:cNvSpPr txBox="1"/>
          <p:nvPr/>
        </p:nvSpPr>
        <p:spPr>
          <a:xfrm>
            <a:off x="685629" y="4247052"/>
            <a:ext cx="2555871" cy="6168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ASK · ANSWER</a:t>
            </a:r>
            <a:endParaRPr/>
          </a:p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ROUTING · WARMTH</a:t>
            </a:r>
            <a:endParaRPr/>
          </a:p>
        </p:txBody>
      </p:sp>
      <p:sp>
        <p:nvSpPr>
          <p:cNvPr id="11" name="el-1789694559585-13"/>
          <p:cNvSpPr txBox="1"/>
          <p:nvPr/>
        </p:nvSpPr>
        <p:spPr>
          <a:xfrm>
            <a:off x="4342314" y="1124526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2" name="el-1789694559589-17"/>
          <p:cNvSpPr txBox="1"/>
          <p:nvPr/>
        </p:nvSpPr>
        <p:spPr>
          <a:xfrm>
            <a:off x="5218395" y="1134049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客服之变</a:t>
            </a:r>
            <a:endParaRPr/>
          </a:p>
        </p:txBody>
      </p:sp>
      <p:sp>
        <p:nvSpPr>
          <p:cNvPr id="13" name="el-1789694559589-18"/>
          <p:cNvSpPr txBox="1"/>
          <p:nvPr/>
        </p:nvSpPr>
        <p:spPr>
          <a:xfrm>
            <a:off x="5218395" y="1591135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行业痛点 · 演化四阶 · 好差之辨 · 需求结构</a:t>
            </a:r>
            <a:endParaRPr/>
          </a:p>
        </p:txBody>
      </p:sp>
      <p:sp>
        <p:nvSpPr>
          <p:cNvPr id="14" name="el-1789694559585-14"/>
          <p:cNvSpPr txBox="1"/>
          <p:nvPr/>
        </p:nvSpPr>
        <p:spPr>
          <a:xfrm>
            <a:off x="4342314" y="2314854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94559589-19"/>
          <p:cNvSpPr txBox="1"/>
          <p:nvPr/>
        </p:nvSpPr>
        <p:spPr>
          <a:xfrm>
            <a:off x="5218395" y="2324376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智能客服</a:t>
            </a:r>
            <a:endParaRPr/>
          </a:p>
        </p:txBody>
      </p:sp>
      <p:sp>
        <p:nvSpPr>
          <p:cNvPr id="16" name="el-1789694559590-20"/>
          <p:cNvSpPr txBox="1"/>
          <p:nvPr/>
        </p:nvSpPr>
        <p:spPr>
          <a:xfrm>
            <a:off x="5218395" y="2781462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工作原理 · 能答边界 · 三大流派 · 效果对比</a:t>
            </a:r>
            <a:endParaRPr/>
          </a:p>
        </p:txBody>
      </p:sp>
      <p:sp>
        <p:nvSpPr>
          <p:cNvPr id="17" name="el-1789694559586-15"/>
          <p:cNvSpPr txBox="1"/>
          <p:nvPr/>
        </p:nvSpPr>
        <p:spPr>
          <a:xfrm>
            <a:off x="4342314" y="3505181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94559590-21"/>
          <p:cNvSpPr txBox="1"/>
          <p:nvPr/>
        </p:nvSpPr>
        <p:spPr>
          <a:xfrm>
            <a:off x="5218395" y="3514704"/>
            <a:ext cx="390373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问答系统</a:t>
            </a:r>
            <a:endParaRPr/>
          </a:p>
        </p:txBody>
      </p:sp>
      <p:sp>
        <p:nvSpPr>
          <p:cNvPr id="19" name="el-1789694559590-22"/>
          <p:cNvSpPr txBox="1"/>
          <p:nvPr/>
        </p:nvSpPr>
        <p:spPr>
          <a:xfrm>
            <a:off x="5218395" y="3971789"/>
            <a:ext cx="436482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知识库 · 对话设计 · 转接机制 · 上线五步</a:t>
            </a:r>
            <a:endParaRPr/>
          </a:p>
        </p:txBody>
      </p:sp>
      <p:sp>
        <p:nvSpPr>
          <p:cNvPr id="20" name="el-1789694559586-16"/>
          <p:cNvSpPr txBox="1"/>
          <p:nvPr/>
        </p:nvSpPr>
        <p:spPr>
          <a:xfrm>
            <a:off x="4342314" y="4695508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94559590-23"/>
          <p:cNvSpPr txBox="1"/>
          <p:nvPr/>
        </p:nvSpPr>
        <p:spPr>
          <a:xfrm>
            <a:off x="5218395" y="4705031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人机协作</a:t>
            </a:r>
            <a:endParaRPr/>
          </a:p>
        </p:txBody>
      </p:sp>
      <p:sp>
        <p:nvSpPr>
          <p:cNvPr id="22" name="el-1789694559590-24"/>
          <p:cNvSpPr txBox="1"/>
          <p:nvPr/>
        </p:nvSpPr>
        <p:spPr>
          <a:xfrm>
            <a:off x="5218395" y="5162117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分工三层 · 投诉温度 · 实战复盘 · 行动清单</a:t>
            </a:r>
            <a:endParaRPr/>
          </a:p>
        </p:txBody>
      </p:sp>
      <p:sp>
        <p:nvSpPr>
          <p:cNvPr id="23" name="el-1789694559575-2"/>
          <p:cNvSpPr txBox="1"/>
          <p:nvPr/>
        </p:nvSpPr>
        <p:spPr>
          <a:xfrm>
            <a:off x="685629" y="6228650"/>
            <a:ext cx="63509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人工智能与旅游创新应用 · 模块三 生成式人工智能的旅游应用场景认知</a:t>
            </a:r>
            <a:endParaRPr/>
          </a:p>
        </p:txBody>
      </p:sp>
      <p:sp>
        <p:nvSpPr>
          <p:cNvPr id="24" name="el-1789694559575-3"/>
          <p:cNvSpPr txBox="1"/>
          <p:nvPr/>
        </p:nvSpPr>
        <p:spPr>
          <a:xfrm>
            <a:off x="7473173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25" name="el-1789694559576-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 / 40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5977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59777-6"/>
          <p:cNvCxnSpPr/>
          <p:nvPr/>
        </p:nvCxnSpPr>
        <p:spPr>
          <a:xfrm>
            <a:off x="3537653" y="1915052"/>
            <a:ext cx="914" cy="363287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59780-12"/>
          <p:cNvCxnSpPr/>
          <p:nvPr/>
        </p:nvCxnSpPr>
        <p:spPr>
          <a:xfrm>
            <a:off x="4151862" y="3124425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559781-13"/>
          <p:cNvCxnSpPr/>
          <p:nvPr/>
        </p:nvCxnSpPr>
        <p:spPr>
          <a:xfrm>
            <a:off x="4151862" y="4338559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55977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559778-8"/>
          <p:cNvSpPr txBox="1"/>
          <p:nvPr/>
        </p:nvSpPr>
        <p:spPr>
          <a:xfrm>
            <a:off x="1237940" y="457943"/>
            <a:ext cx="36310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8" name="el-178969455977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学习目标</a:t>
            </a:r>
            <a:endParaRPr/>
          </a:p>
        </p:txBody>
      </p:sp>
      <p:sp>
        <p:nvSpPr>
          <p:cNvPr id="9" name="el-1789694559778-9"/>
          <p:cNvSpPr txBox="1"/>
          <p:nvPr/>
        </p:nvSpPr>
        <p:spPr>
          <a:xfrm>
            <a:off x="685629" y="2593539"/>
            <a:ext cx="247207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三维目标</a:t>
            </a:r>
            <a:endParaRPr/>
          </a:p>
        </p:txBody>
      </p:sp>
      <p:sp>
        <p:nvSpPr>
          <p:cNvPr id="10" name="el-1789694559779-10"/>
          <p:cNvSpPr txBox="1"/>
          <p:nvPr/>
        </p:nvSpPr>
        <p:spPr>
          <a:xfrm>
            <a:off x="685629" y="2993489"/>
            <a:ext cx="2506353" cy="12855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有问</a:t>
            </a:r>
            <a:endParaRPr/>
          </a:p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必答</a:t>
            </a:r>
            <a:endParaRPr/>
          </a:p>
        </p:txBody>
      </p:sp>
      <p:sp>
        <p:nvSpPr>
          <p:cNvPr id="11" name="el-1789694559779-11"/>
          <p:cNvSpPr txBox="1"/>
          <p:nvPr/>
        </p:nvSpPr>
        <p:spPr>
          <a:xfrm>
            <a:off x="685629" y="4469495"/>
            <a:ext cx="2403509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ALWAYS ON,</a:t>
            </a:r>
            <a:endParaRPr/>
          </a:p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ALWAYS RIGHT</a:t>
            </a:r>
            <a:endParaRPr/>
          </a:p>
        </p:txBody>
      </p:sp>
      <p:sp>
        <p:nvSpPr>
          <p:cNvPr id="12" name="el-1789694559782-14"/>
          <p:cNvSpPr txBox="1"/>
          <p:nvPr/>
        </p:nvSpPr>
        <p:spPr>
          <a:xfrm>
            <a:off x="4151862" y="2200731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知识目标</a:t>
            </a:r>
            <a:endParaRPr/>
          </a:p>
        </p:txBody>
      </p:sp>
      <p:sp>
        <p:nvSpPr>
          <p:cNvPr id="13" name="el-1789694559785-17"/>
          <p:cNvSpPr txBox="1"/>
          <p:nvPr/>
        </p:nvSpPr>
        <p:spPr>
          <a:xfrm>
            <a:off x="5504074" y="2162640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能说出智能客服的</a:t>
            </a:r>
            <a:r>
              <a:rPr b="1" sz="17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工作原理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（意图识别-知识库-回复生成）；描述其能答边界与三大技术流派。</a:t>
            </a:r>
            <a:endParaRPr/>
          </a:p>
        </p:txBody>
      </p:sp>
      <p:sp>
        <p:nvSpPr>
          <p:cNvPr id="14" name="el-1789694559782-15"/>
          <p:cNvSpPr txBox="1"/>
          <p:nvPr/>
        </p:nvSpPr>
        <p:spPr>
          <a:xfrm>
            <a:off x="4151862" y="3414865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能力目标</a:t>
            </a:r>
            <a:endParaRPr/>
          </a:p>
        </p:txBody>
      </p:sp>
      <p:sp>
        <p:nvSpPr>
          <p:cNvPr id="15" name="el-1789694559786-18"/>
          <p:cNvSpPr txBox="1"/>
          <p:nvPr/>
        </p:nvSpPr>
        <p:spPr>
          <a:xfrm>
            <a:off x="5504074" y="3376774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能为一处旅游场所搭建</a:t>
            </a:r>
            <a:r>
              <a:rPr b="1" sz="17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基础问答知识库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（50条QA），并设计人机转接规则。</a:t>
            </a:r>
            <a:endParaRPr/>
          </a:p>
        </p:txBody>
      </p:sp>
      <p:sp>
        <p:nvSpPr>
          <p:cNvPr id="16" name="el-1789694559782-16"/>
          <p:cNvSpPr txBox="1"/>
          <p:nvPr/>
        </p:nvSpPr>
        <p:spPr>
          <a:xfrm>
            <a:off x="4151862" y="4628999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素养目标</a:t>
            </a:r>
            <a:endParaRPr/>
          </a:p>
        </p:txBody>
      </p:sp>
      <p:sp>
        <p:nvSpPr>
          <p:cNvPr id="17" name="el-1789694559786-19"/>
          <p:cNvSpPr txBox="1"/>
          <p:nvPr/>
        </p:nvSpPr>
        <p:spPr>
          <a:xfrm>
            <a:off x="5504074" y="4590908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理解</a:t>
            </a:r>
            <a:r>
              <a:rPr b="1" sz="17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「机器管效率，人管温度」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：投诉与危机时刻，人是最后的答案。</a:t>
            </a:r>
            <a:endParaRPr/>
          </a:p>
        </p:txBody>
      </p:sp>
      <p:sp>
        <p:nvSpPr>
          <p:cNvPr id="18" name="el-1789694559775-3"/>
          <p:cNvSpPr txBox="1"/>
          <p:nvPr/>
        </p:nvSpPr>
        <p:spPr>
          <a:xfrm>
            <a:off x="685629" y="6228650"/>
            <a:ext cx="304823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19" name="el-1789694559775-4"/>
          <p:cNvSpPr txBox="1"/>
          <p:nvPr/>
        </p:nvSpPr>
        <p:spPr>
          <a:xfrm>
            <a:off x="5574898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20" name="el-178969455977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 / 40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0999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61002-10"/>
          <p:cNvCxnSpPr/>
          <p:nvPr/>
        </p:nvCxnSpPr>
        <p:spPr>
          <a:xfrm>
            <a:off x="685629" y="3570798"/>
            <a:ext cx="57135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6099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561001-9"/>
          <p:cNvSpPr txBox="1"/>
          <p:nvPr/>
        </p:nvSpPr>
        <p:spPr>
          <a:xfrm>
            <a:off x="1237940" y="457943"/>
            <a:ext cx="38289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6" name="el-178969456099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凌晨两点的两个电话</a:t>
            </a:r>
            <a:endParaRPr/>
          </a:p>
        </p:txBody>
      </p:sp>
      <p:sp>
        <p:nvSpPr>
          <p:cNvPr id="7" name="el-1789694561000-7"/>
          <p:cNvSpPr txBox="1"/>
          <p:nvPr/>
        </p:nvSpPr>
        <p:spPr>
          <a:xfrm>
            <a:off x="685629" y="1892436"/>
            <a:ext cx="5713571" cy="1349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535"/>
              </a:lnSpc>
            </a:pP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凌晨两点，游客打民宿电话：「明天几点有日出？」——值班员工睡眼惺忪答错时间，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客人错过了日出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；隔壁店的AI客服秒答——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同一晚被夸了三次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8" name="el-1789694561005-13"/>
          <p:cNvSpPr txBox="1"/>
          <p:nvPr/>
        </p:nvSpPr>
        <p:spPr>
          <a:xfrm>
            <a:off x="685629" y="3842192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客服的价值时刻都在什么时间发生？</a:t>
            </a:r>
            <a:endParaRPr/>
          </a:p>
        </p:txBody>
      </p:sp>
      <p:sp>
        <p:nvSpPr>
          <p:cNvPr id="9" name="el-1789694561006-14"/>
          <p:cNvSpPr txBox="1"/>
          <p:nvPr/>
        </p:nvSpPr>
        <p:spPr>
          <a:xfrm>
            <a:off x="685629" y="4323085"/>
            <a:ext cx="6007058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AI客服的「秒回」能替代人的「会哄」吗？</a:t>
            </a:r>
            <a:endParaRPr/>
          </a:p>
        </p:txBody>
      </p:sp>
      <p:sp>
        <p:nvSpPr>
          <p:cNvPr id="10" name="el-1789694561006-15"/>
          <p:cNvSpPr txBox="1"/>
          <p:nvPr/>
        </p:nvSpPr>
        <p:spPr>
          <a:xfrm>
            <a:off x="685629" y="4803977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什么问题必须留给真人？</a:t>
            </a:r>
            <a:endParaRPr/>
          </a:p>
        </p:txBody>
      </p:sp>
      <p:sp>
        <p:nvSpPr>
          <p:cNvPr id="11" name="el-1789694561000-8"/>
          <p:cNvSpPr txBox="1"/>
          <p:nvPr/>
        </p:nvSpPr>
        <p:spPr>
          <a:xfrm>
            <a:off x="685629" y="5342005"/>
            <a:ext cx="642948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本讲主线：</a:t>
            </a:r>
            <a:r>
              <a:rPr b="1" sz="1570" spc="94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客服之变 + 智能客服 + 问答系统 + 人机协作</a:t>
            </a: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2" name="el-1789694560996-3"/>
          <p:cNvSpPr txBox="1"/>
          <p:nvPr/>
        </p:nvSpPr>
        <p:spPr>
          <a:xfrm>
            <a:off x="685629" y="6228650"/>
            <a:ext cx="32118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13" name="el-1789694560996-4"/>
          <p:cNvSpPr txBox="1"/>
          <p:nvPr/>
        </p:nvSpPr>
        <p:spPr>
          <a:xfrm>
            <a:off x="5574452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14" name="el-178969456099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 / 40</a:t>
            </a:r>
            <a:endParaRPr/>
          </a:p>
        </p:txBody>
      </p:sp>
      <p:sp>
        <p:nvSpPr>
          <p:cNvPr id="15" name="el-1789694561002-11"/>
          <p:cNvSpPr/>
          <p:nvPr/>
        </p:nvSpPr>
        <p:spPr>
          <a:xfrm>
            <a:off x="6932466" y="1835300"/>
            <a:ext cx="4570857" cy="379238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>
                  <a:alpha val="28000"/>
                </a:srgbClr>
              </a:gs>
              <a:gs pos="22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6" name="el-1789694561005-12"/>
          <p:cNvPicPr/>
          <p:nvPr/>
        </p:nvPicPr>
        <p:blipFill>
          <a:blip r:embed="rId2"/>
          <a:srcRect l="22964" t="0" r="8931" b="0"/>
          <a:stretch>
            <a:fillRect/>
          </a:stretch>
        </p:blipFill>
        <p:spPr>
          <a:xfrm>
            <a:off x="6932466" y="1835300"/>
            <a:ext cx="4570857" cy="3792383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4561184-17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4560546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60542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560545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6" name="el-1789694560545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ONE</a:t>
            </a:r>
            <a:endParaRPr/>
          </a:p>
        </p:txBody>
      </p:sp>
      <p:sp>
        <p:nvSpPr>
          <p:cNvPr id="7" name="el-1789694560545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客服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之变</a:t>
            </a:r>
            <a:endParaRPr/>
          </a:p>
        </p:txBody>
      </p:sp>
      <p:sp>
        <p:nvSpPr>
          <p:cNvPr id="8" name="el-1789694560545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CHANGING SERVICE</a:t>
            </a:r>
            <a:endParaRPr/>
          </a:p>
        </p:txBody>
      </p:sp>
      <p:sp>
        <p:nvSpPr>
          <p:cNvPr id="9" name="el-1789694560547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行业痛点</a:t>
            </a:r>
            <a:endParaRPr/>
          </a:p>
        </p:txBody>
      </p:sp>
      <p:sp>
        <p:nvSpPr>
          <p:cNvPr id="10" name="el-1789694560548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演化四阶</a:t>
            </a:r>
            <a:endParaRPr/>
          </a:p>
        </p:txBody>
      </p:sp>
      <p:sp>
        <p:nvSpPr>
          <p:cNvPr id="11" name="el-1789694560548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好差之辨</a:t>
            </a:r>
            <a:endParaRPr/>
          </a:p>
        </p:txBody>
      </p:sp>
      <p:sp>
        <p:nvSpPr>
          <p:cNvPr id="12" name="el-1789694560549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需求结构</a:t>
            </a:r>
            <a:endParaRPr/>
          </a:p>
        </p:txBody>
      </p:sp>
      <p:sp>
        <p:nvSpPr>
          <p:cNvPr id="13" name="el-1789694560543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项目六</a:t>
            </a:r>
            <a:endParaRPr/>
          </a:p>
        </p:txBody>
      </p:sp>
      <p:sp>
        <p:nvSpPr>
          <p:cNvPr id="14" name="el-1789694560543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05 / 40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1332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61331-8"/>
          <p:cNvCxnSpPr/>
          <p:nvPr/>
        </p:nvCxnSpPr>
        <p:spPr>
          <a:xfrm>
            <a:off x="704674" y="1720731"/>
            <a:ext cx="914" cy="1220978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61334-13"/>
          <p:cNvCxnSpPr/>
          <p:nvPr/>
        </p:nvCxnSpPr>
        <p:spPr>
          <a:xfrm>
            <a:off x="4296189" y="318929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561335-14"/>
          <p:cNvCxnSpPr/>
          <p:nvPr/>
        </p:nvCxnSpPr>
        <p:spPr>
          <a:xfrm>
            <a:off x="7902137" y="318929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561329-4"/>
          <p:cNvCxnSpPr/>
          <p:nvPr/>
        </p:nvCxnSpPr>
        <p:spPr>
          <a:xfrm>
            <a:off x="685629" y="533010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56132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4561333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客服之变</a:t>
            </a:r>
            <a:endParaRPr/>
          </a:p>
        </p:txBody>
      </p:sp>
      <p:sp>
        <p:nvSpPr>
          <p:cNvPr id="9" name="el-1789694561329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客服：体验的最后一米</a:t>
            </a:r>
            <a:endParaRPr/>
          </a:p>
        </p:txBody>
      </p:sp>
      <p:sp>
        <p:nvSpPr>
          <p:cNvPr id="10" name="el-1789694561333-10"/>
          <p:cNvSpPr txBox="1"/>
          <p:nvPr/>
        </p:nvSpPr>
        <p:spPr>
          <a:xfrm>
            <a:off x="723719" y="1758822"/>
            <a:ext cx="10779604" cy="80198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143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客服不是"接电话的"——它是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体验的最后一米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：前面九十九米铺得再好，这一米掉链子，差评立等可取。</a:t>
            </a:r>
            <a:endParaRPr/>
          </a:p>
        </p:txBody>
      </p:sp>
      <p:sp>
        <p:nvSpPr>
          <p:cNvPr id="11" name="el-1789694561333-12"/>
          <p:cNvSpPr txBox="1"/>
          <p:nvPr/>
        </p:nvSpPr>
        <p:spPr>
          <a:xfrm>
            <a:off x="723719" y="2656031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94561337-18"/>
          <p:cNvSpPr txBox="1"/>
          <p:nvPr/>
        </p:nvSpPr>
        <p:spPr>
          <a:xfrm>
            <a:off x="685629" y="3341660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答疑</a:t>
            </a:r>
            <a:endParaRPr/>
          </a:p>
        </p:txBody>
      </p:sp>
      <p:sp>
        <p:nvSpPr>
          <p:cNvPr id="13" name="el-1789694561337-19"/>
          <p:cNvSpPr txBox="1"/>
          <p:nvPr/>
        </p:nvSpPr>
        <p:spPr>
          <a:xfrm>
            <a:off x="685629" y="3817791"/>
            <a:ext cx="3738354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ANSWER</a:t>
            </a:r>
            <a:endParaRPr/>
          </a:p>
        </p:txBody>
      </p:sp>
      <p:sp>
        <p:nvSpPr>
          <p:cNvPr id="14" name="el-1789694561336-15"/>
          <p:cNvSpPr txBox="1"/>
          <p:nvPr/>
        </p:nvSpPr>
        <p:spPr>
          <a:xfrm>
            <a:off x="685629" y="4084424"/>
            <a:ext cx="3339166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时间、路线、政策、设施——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高频问题的即时响应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：快，是这一层的全部。</a:t>
            </a:r>
            <a:endParaRPr/>
          </a:p>
        </p:txBody>
      </p:sp>
      <p:sp>
        <p:nvSpPr>
          <p:cNvPr id="15" name="el-1789694561337-20"/>
          <p:cNvSpPr txBox="1"/>
          <p:nvPr/>
        </p:nvSpPr>
        <p:spPr>
          <a:xfrm>
            <a:off x="4567584" y="3341660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安抚</a:t>
            </a:r>
            <a:endParaRPr/>
          </a:p>
        </p:txBody>
      </p:sp>
      <p:sp>
        <p:nvSpPr>
          <p:cNvPr id="16" name="el-1789694561338-21"/>
          <p:cNvSpPr txBox="1"/>
          <p:nvPr/>
        </p:nvSpPr>
        <p:spPr>
          <a:xfrm>
            <a:off x="4567584" y="3817791"/>
            <a:ext cx="3462347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SOOTHE</a:t>
            </a:r>
            <a:endParaRPr/>
          </a:p>
        </p:txBody>
      </p:sp>
      <p:sp>
        <p:nvSpPr>
          <p:cNvPr id="17" name="el-1789694561336-16"/>
          <p:cNvSpPr txBox="1"/>
          <p:nvPr/>
        </p:nvSpPr>
        <p:spPr>
          <a:xfrm>
            <a:off x="4567584" y="4084424"/>
            <a:ext cx="3063159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延误、纠纷、突发事件——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情绪的承接与化解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：暖，是这一层的核心。</a:t>
            </a:r>
            <a:endParaRPr/>
          </a:p>
        </p:txBody>
      </p:sp>
      <p:sp>
        <p:nvSpPr>
          <p:cNvPr id="18" name="el-1789694561338-22"/>
          <p:cNvSpPr txBox="1"/>
          <p:nvPr/>
        </p:nvSpPr>
        <p:spPr>
          <a:xfrm>
            <a:off x="8173531" y="3341660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挽留</a:t>
            </a:r>
            <a:endParaRPr/>
          </a:p>
        </p:txBody>
      </p:sp>
      <p:sp>
        <p:nvSpPr>
          <p:cNvPr id="19" name="el-1789694561338-23"/>
          <p:cNvSpPr txBox="1"/>
          <p:nvPr/>
        </p:nvSpPr>
        <p:spPr>
          <a:xfrm>
            <a:off x="8173531" y="3817791"/>
            <a:ext cx="3462198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RETAIN</a:t>
            </a:r>
            <a:endParaRPr/>
          </a:p>
        </p:txBody>
      </p:sp>
      <p:sp>
        <p:nvSpPr>
          <p:cNvPr id="20" name="el-1789694561337-17"/>
          <p:cNvSpPr txBox="1"/>
          <p:nvPr/>
        </p:nvSpPr>
        <p:spPr>
          <a:xfrm>
            <a:off x="8173531" y="4084424"/>
            <a:ext cx="3063010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差评、退订、投诉——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把要走的客人往回拉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：机智与权限，是这一层的武器。</a:t>
            </a:r>
            <a:endParaRPr/>
          </a:p>
        </p:txBody>
      </p:sp>
      <p:sp>
        <p:nvSpPr>
          <p:cNvPr id="21" name="el-1789694561329-2"/>
          <p:cNvSpPr txBox="1"/>
          <p:nvPr/>
        </p:nvSpPr>
        <p:spPr>
          <a:xfrm>
            <a:off x="685629" y="5468180"/>
            <a:ext cx="11047380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答疑机器能干、安抚人最擅长、挽留</a:t>
            </a:r>
            <a:r>
              <a:rPr b="1" sz="1340" spc="54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必须有人的权限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——客服的三层，天然是分工地图。</a:t>
            </a:r>
            <a:endParaRPr/>
          </a:p>
        </p:txBody>
      </p:sp>
      <p:sp>
        <p:nvSpPr>
          <p:cNvPr id="22" name="el-1789694561330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客服之变</a:t>
            </a:r>
            <a:endParaRPr/>
          </a:p>
        </p:txBody>
      </p:sp>
      <p:sp>
        <p:nvSpPr>
          <p:cNvPr id="23" name="el-1789694561330-6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24" name="el-1789694561330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 / 40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135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61351-6"/>
          <p:cNvCxnSpPr/>
          <p:nvPr/>
        </p:nvCxnSpPr>
        <p:spPr>
          <a:xfrm>
            <a:off x="4013784" y="2035573"/>
            <a:ext cx="914" cy="3391838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61355-12"/>
          <p:cNvCxnSpPr/>
          <p:nvPr/>
        </p:nvCxnSpPr>
        <p:spPr>
          <a:xfrm>
            <a:off x="4627993" y="3258039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561355-13"/>
          <p:cNvCxnSpPr/>
          <p:nvPr/>
        </p:nvCxnSpPr>
        <p:spPr>
          <a:xfrm>
            <a:off x="4627993" y="4204945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56134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561353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客服之变</a:t>
            </a:r>
            <a:endParaRPr/>
          </a:p>
        </p:txBody>
      </p:sp>
      <p:sp>
        <p:nvSpPr>
          <p:cNvPr id="8" name="el-178969456134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客服现状：三组行业数据</a:t>
            </a:r>
            <a:endParaRPr/>
          </a:p>
        </p:txBody>
      </p:sp>
      <p:sp>
        <p:nvSpPr>
          <p:cNvPr id="9" name="el-1789694561353-10"/>
          <p:cNvSpPr txBox="1"/>
          <p:nvPr/>
        </p:nvSpPr>
        <p:spPr>
          <a:xfrm>
            <a:off x="685629" y="2388951"/>
            <a:ext cx="2790127" cy="5523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88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客服咨询中的高频重复问题占比（示意）</a:t>
            </a:r>
            <a:endParaRPr/>
          </a:p>
        </p:txBody>
      </p:sp>
      <p:sp>
        <p:nvSpPr>
          <p:cNvPr id="10" name="el-1789694561353-11"/>
          <p:cNvSpPr txBox="1"/>
          <p:nvPr/>
        </p:nvSpPr>
        <p:spPr>
          <a:xfrm>
            <a:off x="685629" y="3036490"/>
            <a:ext cx="430765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80%</a:t>
            </a:r>
            <a:endParaRPr/>
          </a:p>
        </p:txBody>
      </p:sp>
      <p:sp>
        <p:nvSpPr>
          <p:cNvPr id="11" name="el-1789694561353-8"/>
          <p:cNvSpPr txBox="1"/>
          <p:nvPr/>
        </p:nvSpPr>
        <p:spPr>
          <a:xfrm>
            <a:off x="685629" y="4205837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「几点开门」「怎么到」问了一遍又一遍——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重复，正是机器的主场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2" name="el-1789694561356-14"/>
          <p:cNvSpPr txBox="1"/>
          <p:nvPr/>
        </p:nvSpPr>
        <p:spPr>
          <a:xfrm>
            <a:off x="4627993" y="2226025"/>
            <a:ext cx="1550663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23点</a:t>
            </a:r>
            <a:endParaRPr/>
          </a:p>
        </p:txBody>
      </p:sp>
      <p:sp>
        <p:nvSpPr>
          <p:cNvPr id="13" name="el-1789694561359-20"/>
          <p:cNvSpPr txBox="1"/>
          <p:nvPr/>
        </p:nvSpPr>
        <p:spPr>
          <a:xfrm>
            <a:off x="6075431" y="2187935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咨询高峰出现在深夜</a:t>
            </a:r>
            <a:endParaRPr/>
          </a:p>
        </p:txBody>
      </p:sp>
      <p:sp>
        <p:nvSpPr>
          <p:cNvPr id="14" name="el-1789694561358-17"/>
          <p:cNvSpPr txBox="1"/>
          <p:nvPr/>
        </p:nvSpPr>
        <p:spPr>
          <a:xfrm>
            <a:off x="6075431" y="2540272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游客行程中的疑问不分昼夜——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人工坐席排班永远追不上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，机器人天生7×24。</a:t>
            </a:r>
            <a:endParaRPr/>
          </a:p>
        </p:txBody>
      </p:sp>
      <p:sp>
        <p:nvSpPr>
          <p:cNvPr id="15" name="el-1789694561356-15"/>
          <p:cNvSpPr txBox="1"/>
          <p:nvPr/>
        </p:nvSpPr>
        <p:spPr>
          <a:xfrm>
            <a:off x="4627993" y="3453253"/>
            <a:ext cx="1550663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48秒</a:t>
            </a:r>
            <a:endParaRPr/>
          </a:p>
        </p:txBody>
      </p:sp>
      <p:sp>
        <p:nvSpPr>
          <p:cNvPr id="16" name="el-1789694561360-21"/>
          <p:cNvSpPr txBox="1"/>
          <p:nvPr/>
        </p:nvSpPr>
        <p:spPr>
          <a:xfrm>
            <a:off x="6075431" y="3415162"/>
            <a:ext cx="539405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游客的等待耐心上限</a:t>
            </a:r>
            <a:endParaRPr/>
          </a:p>
        </p:txBody>
      </p:sp>
      <p:sp>
        <p:nvSpPr>
          <p:cNvPr id="17" name="el-1789694561359-18"/>
          <p:cNvSpPr txBox="1"/>
          <p:nvPr/>
        </p:nvSpPr>
        <p:spPr>
          <a:xfrm>
            <a:off x="6075431" y="3767499"/>
            <a:ext cx="548985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超时即流失——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「秒回」从加分项变及格线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，响应速度就是体验。</a:t>
            </a:r>
            <a:endParaRPr/>
          </a:p>
        </p:txBody>
      </p:sp>
      <p:sp>
        <p:nvSpPr>
          <p:cNvPr id="18" name="el-1789694561356-16"/>
          <p:cNvSpPr txBox="1"/>
          <p:nvPr/>
        </p:nvSpPr>
        <p:spPr>
          <a:xfrm>
            <a:off x="4627993" y="4400158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3倍</a:t>
            </a:r>
            <a:endParaRPr/>
          </a:p>
        </p:txBody>
      </p:sp>
      <p:sp>
        <p:nvSpPr>
          <p:cNvPr id="19" name="el-1789694561360-22"/>
          <p:cNvSpPr txBox="1"/>
          <p:nvPr/>
        </p:nvSpPr>
        <p:spPr>
          <a:xfrm>
            <a:off x="6075431" y="4362068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旺季客服咨询量的波动</a:t>
            </a:r>
            <a:endParaRPr/>
          </a:p>
        </p:txBody>
      </p:sp>
      <p:sp>
        <p:nvSpPr>
          <p:cNvPr id="20" name="el-1789694561359-19"/>
          <p:cNvSpPr txBox="1"/>
          <p:nvPr/>
        </p:nvSpPr>
        <p:spPr>
          <a:xfrm>
            <a:off x="6075431" y="4714405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节假日咨询量翻三倍——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弹性扩容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只有AI做得到：人不可能为峰值配编制。</a:t>
            </a:r>
            <a:endParaRPr/>
          </a:p>
        </p:txBody>
      </p:sp>
      <p:sp>
        <p:nvSpPr>
          <p:cNvPr id="21" name="el-1789694561349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客服之变</a:t>
            </a:r>
            <a:endParaRPr/>
          </a:p>
        </p:txBody>
      </p:sp>
      <p:sp>
        <p:nvSpPr>
          <p:cNvPr id="22" name="el-1789694561350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23" name="el-178969456135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 / 40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1373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61374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61371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56136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561373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客服之变</a:t>
            </a:r>
            <a:endParaRPr/>
          </a:p>
        </p:txBody>
      </p:sp>
      <p:sp>
        <p:nvSpPr>
          <p:cNvPr id="7" name="el-1789694561370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好客服 vs 差客服</a:t>
            </a:r>
            <a:endParaRPr/>
          </a:p>
        </p:txBody>
      </p:sp>
      <p:sp>
        <p:nvSpPr>
          <p:cNvPr id="8" name="el-1789694561376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差客服 · 踢皮球</a:t>
            </a:r>
            <a:endParaRPr/>
          </a:p>
        </p:txBody>
      </p:sp>
      <p:sp>
        <p:nvSpPr>
          <p:cNvPr id="9" name="el-1789694561376-14"/>
          <p:cNvSpPr txBox="1"/>
          <p:nvPr/>
        </p:nvSpPr>
        <p:spPr>
          <a:xfrm>
            <a:off x="685629" y="3066545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"这不归我们管"</a:t>
            </a:r>
            <a:endParaRPr/>
          </a:p>
        </p:txBody>
      </p:sp>
      <p:sp>
        <p:nvSpPr>
          <p:cNvPr id="10" name="el-1789694561375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机器人答非所问、真人三小时不回、问题层层转接——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客人最后带着怨气写差评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，还@了官方。</a:t>
            </a:r>
            <a:endParaRPr/>
          </a:p>
        </p:txBody>
      </p:sp>
      <p:sp>
        <p:nvSpPr>
          <p:cNvPr id="11" name="el-1789694561376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好客服 · 有接应</a:t>
            </a:r>
            <a:endParaRPr/>
          </a:p>
        </p:txBody>
      </p:sp>
      <p:sp>
        <p:nvSpPr>
          <p:cNvPr id="12" name="el-1789694561376-16"/>
          <p:cNvSpPr txBox="1"/>
          <p:nvPr/>
        </p:nvSpPr>
        <p:spPr>
          <a:xfrm>
            <a:off x="6522994" y="3066545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"我帮您盯着，有消息马上说"</a:t>
            </a:r>
            <a:endParaRPr/>
          </a:p>
        </p:txBody>
      </p:sp>
      <p:sp>
        <p:nvSpPr>
          <p:cNvPr id="13" name="el-1789694561375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秒答高频问题、复杂问题有人认领、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全程有进度感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——客人觉得被当作人对待。</a:t>
            </a:r>
            <a:endParaRPr/>
          </a:p>
        </p:txBody>
      </p:sp>
      <p:sp>
        <p:nvSpPr>
          <p:cNvPr id="14" name="el-1789694561370-2"/>
          <p:cNvSpPr txBox="1"/>
          <p:nvPr/>
        </p:nvSpPr>
        <p:spPr>
          <a:xfrm>
            <a:off x="685629" y="4558472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一句话检验：客人遇到问题时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有没有"接得住"的感觉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——接得住是服务，接不住是踢球。</a:t>
            </a:r>
            <a:endParaRPr/>
          </a:p>
        </p:txBody>
      </p:sp>
      <p:sp>
        <p:nvSpPr>
          <p:cNvPr id="15" name="el-1789694561371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客服之变</a:t>
            </a:r>
            <a:endParaRPr/>
          </a:p>
        </p:txBody>
      </p:sp>
      <p:sp>
        <p:nvSpPr>
          <p:cNvPr id="16" name="el-1789694561371-6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17" name="el-1789694561371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 / 40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153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61537-10"/>
          <p:cNvCxnSpPr/>
          <p:nvPr/>
        </p:nvCxnSpPr>
        <p:spPr>
          <a:xfrm>
            <a:off x="704674" y="1832920"/>
            <a:ext cx="914" cy="342814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61540-15"/>
          <p:cNvCxnSpPr/>
          <p:nvPr/>
        </p:nvCxnSpPr>
        <p:spPr>
          <a:xfrm>
            <a:off x="685629" y="3155969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561541-16"/>
          <p:cNvCxnSpPr/>
          <p:nvPr/>
        </p:nvCxnSpPr>
        <p:spPr>
          <a:xfrm>
            <a:off x="685629" y="4007648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561541-17"/>
          <p:cNvCxnSpPr/>
          <p:nvPr/>
        </p:nvCxnSpPr>
        <p:spPr>
          <a:xfrm>
            <a:off x="685629" y="4859327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561534-6"/>
          <p:cNvSpPr/>
          <p:nvPr/>
        </p:nvSpPr>
        <p:spPr>
          <a:xfrm>
            <a:off x="8075181" y="1756739"/>
            <a:ext cx="3428143" cy="39495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456152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561537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客服之变</a:t>
            </a:r>
            <a:endParaRPr/>
          </a:p>
        </p:txBody>
      </p:sp>
      <p:sp>
        <p:nvSpPr>
          <p:cNvPr id="10" name="el-178969456153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客服形态：二十年演化</a:t>
            </a:r>
            <a:endParaRPr/>
          </a:p>
        </p:txBody>
      </p:sp>
      <p:sp>
        <p:nvSpPr>
          <p:cNvPr id="11" name="el-1789694561536-8"/>
          <p:cNvSpPr txBox="1"/>
          <p:nvPr/>
        </p:nvSpPr>
        <p:spPr>
          <a:xfrm>
            <a:off x="914171" y="1832920"/>
            <a:ext cx="685780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二十年四代客服——</a:t>
            </a:r>
            <a:r>
              <a:rPr b="1" sz="1789">
                <a:solidFill>
                  <a:srgbClr val="7C3A0E"/>
                </a:solidFill>
                <a:latin typeface="SimSun"/>
                <a:ea typeface="SimSun"/>
                <a:cs typeface="SimSun"/>
              </a:rPr>
              <a:t>每代解决一个瓶颈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，又留下新瓶颈。</a:t>
            </a:r>
            <a:endParaRPr/>
          </a:p>
        </p:txBody>
      </p:sp>
      <p:sp>
        <p:nvSpPr>
          <p:cNvPr id="12" name="el-1789694561543-18"/>
          <p:cNvSpPr txBox="1"/>
          <p:nvPr/>
        </p:nvSpPr>
        <p:spPr>
          <a:xfrm>
            <a:off x="685629" y="2413800"/>
            <a:ext cx="1571232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2000s</a:t>
            </a:r>
            <a:endParaRPr/>
          </a:p>
        </p:txBody>
      </p:sp>
      <p:sp>
        <p:nvSpPr>
          <p:cNvPr id="13" name="el-1789694561548-26"/>
          <p:cNvSpPr txBox="1"/>
          <p:nvPr/>
        </p:nvSpPr>
        <p:spPr>
          <a:xfrm>
            <a:off x="1828343" y="2413800"/>
            <a:ext cx="477062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人工坐席</a:t>
            </a:r>
            <a:endParaRPr/>
          </a:p>
        </p:txBody>
      </p:sp>
      <p:sp>
        <p:nvSpPr>
          <p:cNvPr id="14" name="el-1789694561546-22"/>
          <p:cNvSpPr txBox="1"/>
          <p:nvPr/>
        </p:nvSpPr>
        <p:spPr>
          <a:xfrm>
            <a:off x="1828343" y="2766136"/>
            <a:ext cx="4924319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电话热线+排班——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有温度但成本高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，深夜与旺季是死穴。</a:t>
            </a:r>
            <a:endParaRPr/>
          </a:p>
        </p:txBody>
      </p:sp>
      <p:sp>
        <p:nvSpPr>
          <p:cNvPr id="15" name="el-1789694561543-19"/>
          <p:cNvSpPr txBox="1"/>
          <p:nvPr/>
        </p:nvSpPr>
        <p:spPr>
          <a:xfrm>
            <a:off x="685629" y="3265479"/>
            <a:ext cx="1571232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2010s</a:t>
            </a:r>
            <a:endParaRPr/>
          </a:p>
        </p:txBody>
      </p:sp>
      <p:sp>
        <p:nvSpPr>
          <p:cNvPr id="16" name="el-1789694561548-27"/>
          <p:cNvSpPr txBox="1"/>
          <p:nvPr/>
        </p:nvSpPr>
        <p:spPr>
          <a:xfrm>
            <a:off x="1828343" y="3265479"/>
            <a:ext cx="51194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FAQ+表单</a:t>
            </a:r>
            <a:endParaRPr/>
          </a:p>
        </p:txBody>
      </p:sp>
      <p:sp>
        <p:nvSpPr>
          <p:cNvPr id="17" name="el-1789694561547-23"/>
          <p:cNvSpPr txBox="1"/>
          <p:nvPr/>
        </p:nvSpPr>
        <p:spPr>
          <a:xfrm>
            <a:off x="1828343" y="3617816"/>
            <a:ext cx="494706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网站常见问题页——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把高频问题搬到网页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，但客人懒得翻。</a:t>
            </a:r>
            <a:endParaRPr/>
          </a:p>
        </p:txBody>
      </p:sp>
      <p:sp>
        <p:nvSpPr>
          <p:cNvPr id="18" name="el-1789694561543-20"/>
          <p:cNvSpPr txBox="1"/>
          <p:nvPr/>
        </p:nvSpPr>
        <p:spPr>
          <a:xfrm>
            <a:off x="685629" y="4117158"/>
            <a:ext cx="1479815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2018</a:t>
            </a:r>
            <a:endParaRPr/>
          </a:p>
        </p:txBody>
      </p:sp>
      <p:sp>
        <p:nvSpPr>
          <p:cNvPr id="19" name="el-1789694561549-28"/>
          <p:cNvSpPr txBox="1"/>
          <p:nvPr/>
        </p:nvSpPr>
        <p:spPr>
          <a:xfrm>
            <a:off x="1828343" y="4117158"/>
            <a:ext cx="479081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机器人1.0</a:t>
            </a:r>
            <a:endParaRPr/>
          </a:p>
        </p:txBody>
      </p:sp>
      <p:sp>
        <p:nvSpPr>
          <p:cNvPr id="20" name="el-1789694561547-24"/>
          <p:cNvSpPr txBox="1"/>
          <p:nvPr/>
        </p:nvSpPr>
        <p:spPr>
          <a:xfrm>
            <a:off x="1828343" y="4469495"/>
            <a:ext cx="4743389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关键词匹配+菜单导航——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能答标准句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，换个问法就懵。</a:t>
            </a:r>
            <a:endParaRPr/>
          </a:p>
        </p:txBody>
      </p:sp>
      <p:sp>
        <p:nvSpPr>
          <p:cNvPr id="21" name="el-1789694561544-21"/>
          <p:cNvSpPr txBox="1"/>
          <p:nvPr/>
        </p:nvSpPr>
        <p:spPr>
          <a:xfrm>
            <a:off x="685629" y="4968837"/>
            <a:ext cx="1479815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2023</a:t>
            </a:r>
            <a:endParaRPr/>
          </a:p>
        </p:txBody>
      </p:sp>
      <p:sp>
        <p:nvSpPr>
          <p:cNvPr id="22" name="el-1789694561549-29"/>
          <p:cNvSpPr txBox="1"/>
          <p:nvPr/>
        </p:nvSpPr>
        <p:spPr>
          <a:xfrm>
            <a:off x="1828343" y="4968837"/>
            <a:ext cx="46703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大模型客服</a:t>
            </a:r>
            <a:endParaRPr/>
          </a:p>
        </p:txBody>
      </p:sp>
      <p:sp>
        <p:nvSpPr>
          <p:cNvPr id="23" name="el-1789694561548-25"/>
          <p:cNvSpPr txBox="1"/>
          <p:nvPr/>
        </p:nvSpPr>
        <p:spPr>
          <a:xfrm>
            <a:off x="1828343" y="5321174"/>
            <a:ext cx="476613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理解意图自由对话——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答得像人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，知识库质量成新命门。</a:t>
            </a:r>
            <a:endParaRPr/>
          </a:p>
        </p:txBody>
      </p:sp>
      <p:sp>
        <p:nvSpPr>
          <p:cNvPr id="24" name="el-1789694561538-13"/>
          <p:cNvSpPr txBox="1"/>
          <p:nvPr/>
        </p:nvSpPr>
        <p:spPr>
          <a:xfrm>
            <a:off x="8417995" y="2475548"/>
            <a:ext cx="286249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规律</a:t>
            </a:r>
            <a:endParaRPr/>
          </a:p>
        </p:txBody>
      </p:sp>
      <p:sp>
        <p:nvSpPr>
          <p:cNvPr id="25" name="el-1789694561538-14"/>
          <p:cNvSpPr txBox="1"/>
          <p:nvPr/>
        </p:nvSpPr>
        <p:spPr>
          <a:xfrm>
            <a:off x="8417995" y="2875498"/>
            <a:ext cx="2909160" cy="345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每代解决什么</a:t>
            </a:r>
            <a:endParaRPr/>
          </a:p>
        </p:txBody>
      </p:sp>
      <p:sp>
        <p:nvSpPr>
          <p:cNvPr id="26" name="el-1789694561537-11"/>
          <p:cNvSpPr txBox="1"/>
          <p:nvPr/>
        </p:nvSpPr>
        <p:spPr>
          <a:xfrm>
            <a:off x="8417995" y="3354009"/>
            <a:ext cx="2742514" cy="91149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人工贵→FAQ搬网页→机器人省钱→大模型变聪明——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一路都在追赶「像人」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94561538-12"/>
          <p:cNvSpPr txBox="1"/>
          <p:nvPr/>
        </p:nvSpPr>
        <p:spPr>
          <a:xfrm>
            <a:off x="8417995" y="4379774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但「像人」不等于「是人」——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最后的1%见下文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8" name="el-178969456153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客服之变</a:t>
            </a:r>
            <a:endParaRPr/>
          </a:p>
        </p:txBody>
      </p:sp>
      <p:sp>
        <p:nvSpPr>
          <p:cNvPr id="29" name="el-1789694561530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30" name="el-178969456153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09 / 40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156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61562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4561565-11"/>
          <p:cNvSpPr/>
          <p:nvPr/>
        </p:nvSpPr>
        <p:spPr>
          <a:xfrm>
            <a:off x="685629" y="2213825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4561567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561567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561567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56155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561564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客服之变</a:t>
            </a:r>
            <a:endParaRPr/>
          </a:p>
        </p:txBody>
      </p:sp>
      <p:sp>
        <p:nvSpPr>
          <p:cNvPr id="10" name="el-178969456156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客服的一天：四个典型时刻</a:t>
            </a:r>
            <a:endParaRPr/>
          </a:p>
        </p:txBody>
      </p:sp>
      <p:sp>
        <p:nvSpPr>
          <p:cNvPr id="11" name="el-1789694561564-10"/>
          <p:cNvSpPr txBox="1"/>
          <p:nvPr/>
        </p:nvSpPr>
        <p:spPr>
          <a:xfrm>
            <a:off x="837990" y="2251915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场景图谱</a:t>
            </a:r>
            <a:endParaRPr/>
          </a:p>
        </p:txBody>
      </p:sp>
      <p:sp>
        <p:nvSpPr>
          <p:cNvPr id="12" name="el-1789694561565-12"/>
          <p:cNvSpPr txBox="1"/>
          <p:nvPr/>
        </p:nvSpPr>
        <p:spPr>
          <a:xfrm>
            <a:off x="685629" y="2689956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价值都藏在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什么时刻</a:t>
            </a:r>
            <a:endParaRPr/>
          </a:p>
        </p:txBody>
      </p:sp>
      <p:sp>
        <p:nvSpPr>
          <p:cNvPr id="13" name="el-1789694561563-8"/>
          <p:cNvSpPr txBox="1"/>
          <p:nvPr/>
        </p:nvSpPr>
        <p:spPr>
          <a:xfrm>
            <a:off x="685629" y="3832670"/>
            <a:ext cx="2637765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跟一天客服排班走一圈——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价值的分布极不均匀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：四个时刻决定了全部口碑。</a:t>
            </a:r>
            <a:endParaRPr/>
          </a:p>
        </p:txBody>
      </p:sp>
      <p:sp>
        <p:nvSpPr>
          <p:cNvPr id="14" name="el-1789694561565-13"/>
          <p:cNvSpPr txBox="1"/>
          <p:nvPr/>
        </p:nvSpPr>
        <p:spPr>
          <a:xfrm>
            <a:off x="685629" y="4933127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人机配比，按时刻设计。</a:t>
            </a:r>
            <a:endParaRPr/>
          </a:p>
        </p:txBody>
      </p:sp>
      <p:sp>
        <p:nvSpPr>
          <p:cNvPr id="15" name="el-1789694561568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4561573-25"/>
          <p:cNvSpPr txBox="1"/>
          <p:nvPr/>
        </p:nvSpPr>
        <p:spPr>
          <a:xfrm>
            <a:off x="5218395" y="1964749"/>
            <a:ext cx="48512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上午十点</a:t>
            </a:r>
            <a:endParaRPr/>
          </a:p>
        </p:txBody>
      </p:sp>
      <p:sp>
        <p:nvSpPr>
          <p:cNvPr id="17" name="el-1789694561571-21"/>
          <p:cNvSpPr txBox="1"/>
          <p:nvPr/>
        </p:nvSpPr>
        <p:spPr>
          <a:xfrm>
            <a:off x="5218395" y="2326608"/>
            <a:ext cx="494706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咨询洪峰：门票、路线、寄存——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高频标准问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，机器全接。</a:t>
            </a:r>
            <a:endParaRPr/>
          </a:p>
        </p:txBody>
      </p:sp>
      <p:sp>
        <p:nvSpPr>
          <p:cNvPr id="18" name="el-1789694561568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4561573-26"/>
          <p:cNvSpPr txBox="1"/>
          <p:nvPr/>
        </p:nvSpPr>
        <p:spPr>
          <a:xfrm>
            <a:off x="5218395" y="2926682"/>
            <a:ext cx="503219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下午三点</a:t>
            </a:r>
            <a:endParaRPr/>
          </a:p>
        </p:txBody>
      </p:sp>
      <p:sp>
        <p:nvSpPr>
          <p:cNvPr id="20" name="el-1789694561572-22"/>
          <p:cNvSpPr txBox="1"/>
          <p:nvPr/>
        </p:nvSpPr>
        <p:spPr>
          <a:xfrm>
            <a:off x="5218395" y="3288541"/>
            <a:ext cx="512799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行程改签、多需求组合——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复杂个案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：机器备料，人工端菜。</a:t>
            </a:r>
            <a:endParaRPr/>
          </a:p>
        </p:txBody>
      </p:sp>
      <p:sp>
        <p:nvSpPr>
          <p:cNvPr id="21" name="el-1789694561569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4561573-27"/>
          <p:cNvSpPr txBox="1"/>
          <p:nvPr/>
        </p:nvSpPr>
        <p:spPr>
          <a:xfrm>
            <a:off x="5218395" y="3888615"/>
            <a:ext cx="43084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晚上八点</a:t>
            </a:r>
            <a:endParaRPr/>
          </a:p>
        </p:txBody>
      </p:sp>
      <p:sp>
        <p:nvSpPr>
          <p:cNvPr id="23" name="el-1789694561572-23"/>
          <p:cNvSpPr txBox="1"/>
          <p:nvPr/>
        </p:nvSpPr>
        <p:spPr>
          <a:xfrm>
            <a:off x="5218395" y="4250475"/>
            <a:ext cx="4404277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「酒店和图片不符」——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投诉情绪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：必须老手来接。</a:t>
            </a:r>
            <a:endParaRPr/>
          </a:p>
        </p:txBody>
      </p:sp>
      <p:sp>
        <p:nvSpPr>
          <p:cNvPr id="24" name="el-1789694561569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4561574-28"/>
          <p:cNvSpPr txBox="1"/>
          <p:nvPr/>
        </p:nvSpPr>
        <p:spPr>
          <a:xfrm>
            <a:off x="5218395" y="4850548"/>
            <a:ext cx="43084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凌晨两点</a:t>
            </a:r>
            <a:endParaRPr/>
          </a:p>
        </p:txBody>
      </p:sp>
      <p:sp>
        <p:nvSpPr>
          <p:cNvPr id="26" name="el-1789694561572-24"/>
          <p:cNvSpPr txBox="1"/>
          <p:nvPr/>
        </p:nvSpPr>
        <p:spPr>
          <a:xfrm>
            <a:off x="5218395" y="5212408"/>
            <a:ext cx="4404277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「明天日出几点？」——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深夜孤问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：只有机器醒着。</a:t>
            </a:r>
            <a:endParaRPr/>
          </a:p>
        </p:txBody>
      </p:sp>
      <p:sp>
        <p:nvSpPr>
          <p:cNvPr id="27" name="el-178969456156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客服之变</a:t>
            </a:r>
            <a:endParaRPr/>
          </a:p>
        </p:txBody>
      </p:sp>
      <p:sp>
        <p:nvSpPr>
          <p:cNvPr id="28" name="el-1789694561560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29" name="el-178969456156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 / 40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158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61588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61588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561585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56158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561587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客服之变</a:t>
            </a:r>
            <a:endParaRPr/>
          </a:p>
        </p:txBody>
      </p:sp>
      <p:sp>
        <p:nvSpPr>
          <p:cNvPr id="8" name="el-178969456158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咨询需求：三类结构</a:t>
            </a:r>
            <a:endParaRPr/>
          </a:p>
        </p:txBody>
      </p:sp>
      <p:sp>
        <p:nvSpPr>
          <p:cNvPr id="9" name="el-1789694561589-13"/>
          <p:cNvSpPr txBox="1"/>
          <p:nvPr/>
        </p:nvSpPr>
        <p:spPr>
          <a:xfrm>
            <a:off x="685629" y="2255486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类一 · 标准问</a:t>
            </a:r>
            <a:endParaRPr/>
          </a:p>
        </p:txBody>
      </p:sp>
      <p:sp>
        <p:nvSpPr>
          <p:cNvPr id="10" name="el-1789694561589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占八成的重复</a:t>
            </a:r>
            <a:endParaRPr/>
          </a:p>
        </p:txBody>
      </p:sp>
      <p:sp>
        <p:nvSpPr>
          <p:cNvPr id="11" name="el-1789694561589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机器主场</a:t>
            </a:r>
            <a:endParaRPr/>
          </a:p>
        </p:txBody>
      </p:sp>
      <p:sp>
        <p:nvSpPr>
          <p:cNvPr id="12" name="el-1789694561589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类二 · 复杂问</a:t>
            </a:r>
            <a:endParaRPr/>
          </a:p>
        </p:txBody>
      </p:sp>
      <p:sp>
        <p:nvSpPr>
          <p:cNvPr id="13" name="el-1789694561590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占一成的个案</a:t>
            </a:r>
            <a:endParaRPr/>
          </a:p>
        </p:txBody>
      </p:sp>
      <p:sp>
        <p:nvSpPr>
          <p:cNvPr id="14" name="el-1789694561590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人机接力</a:t>
            </a:r>
            <a:endParaRPr/>
          </a:p>
        </p:txBody>
      </p:sp>
      <p:sp>
        <p:nvSpPr>
          <p:cNvPr id="15" name="el-1789694561590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类三 · 情绪问</a:t>
            </a:r>
            <a:endParaRPr/>
          </a:p>
        </p:txBody>
      </p:sp>
      <p:sp>
        <p:nvSpPr>
          <p:cNvPr id="16" name="el-1789694561590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占一成的危机</a:t>
            </a:r>
            <a:endParaRPr/>
          </a:p>
        </p:txBody>
      </p:sp>
      <p:sp>
        <p:nvSpPr>
          <p:cNvPr id="17" name="el-1789694561590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真人兜底</a:t>
            </a:r>
            <a:endParaRPr/>
          </a:p>
        </p:txBody>
      </p:sp>
      <p:sp>
        <p:nvSpPr>
          <p:cNvPr id="18" name="el-1789694561587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结构启示</a:t>
            </a:r>
            <a:endParaRPr/>
          </a:p>
        </p:txBody>
      </p:sp>
      <p:sp>
        <p:nvSpPr>
          <p:cNvPr id="19" name="el-1789694561586-8"/>
          <p:cNvSpPr txBox="1"/>
          <p:nvPr/>
        </p:nvSpPr>
        <p:spPr>
          <a:xfrm>
            <a:off x="1753799" y="4959910"/>
            <a:ext cx="8533790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八成标准问交给机器——</a:t>
            </a:r>
            <a:r>
              <a:rPr b="1" sz="1789">
                <a:solidFill>
                  <a:srgbClr val="7C3A0E"/>
                </a:solidFill>
                <a:latin typeface="SimSun"/>
                <a:ea typeface="SimSun"/>
                <a:cs typeface="SimSun"/>
              </a:rPr>
              <a:t>省下的编制补强那两成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：复杂问给精兵，情绪问给老手。</a:t>
            </a:r>
            <a:endParaRPr/>
          </a:p>
        </p:txBody>
      </p:sp>
      <p:sp>
        <p:nvSpPr>
          <p:cNvPr id="20" name="el-1789694561583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客服之变</a:t>
            </a:r>
            <a:endParaRPr/>
          </a:p>
        </p:txBody>
      </p:sp>
      <p:sp>
        <p:nvSpPr>
          <p:cNvPr id="21" name="el-1789694561584-4"/>
          <p:cNvSpPr txBox="1"/>
          <p:nvPr/>
        </p:nvSpPr>
        <p:spPr>
          <a:xfrm>
            <a:off x="5377750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22" name="el-1789694561584-5"/>
          <p:cNvSpPr txBox="1"/>
          <p:nvPr/>
        </p:nvSpPr>
        <p:spPr>
          <a:xfrm>
            <a:off x="10817546" y="6276263"/>
            <a:ext cx="1189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11 / 40</a:t>
            </a:r>
            <a:endParaRPr/>
          </a:p>
        </p:txBody>
      </p:sp>
      <p:sp>
        <p:nvSpPr>
          <p:cNvPr id="23" name="el-1789694561595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4561595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4561596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4561596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4561596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4561597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4561597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4561597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4561597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4561593-22"/>
          <p:cNvSpPr txBox="1"/>
          <p:nvPr/>
        </p:nvSpPr>
        <p:spPr>
          <a:xfrm>
            <a:off x="857036" y="336963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时间、价格、路线、政策</a:t>
            </a:r>
            <a:endParaRPr/>
          </a:p>
        </p:txBody>
      </p:sp>
      <p:sp>
        <p:nvSpPr>
          <p:cNvPr id="33" name="el-1789694561593-23"/>
          <p:cNvSpPr txBox="1"/>
          <p:nvPr/>
        </p:nvSpPr>
        <p:spPr>
          <a:xfrm>
            <a:off x="857036" y="373149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答案唯一、无情绪</a:t>
            </a:r>
            <a:endParaRPr/>
          </a:p>
        </p:txBody>
      </p:sp>
      <p:sp>
        <p:nvSpPr>
          <p:cNvPr id="34" name="el-1789694561594-24"/>
          <p:cNvSpPr txBox="1"/>
          <p:nvPr/>
        </p:nvSpPr>
        <p:spPr>
          <a:xfrm>
            <a:off x="857036" y="4093351"/>
            <a:ext cx="3295540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FAQ与机器人全包</a:t>
            </a:r>
            <a:endParaRPr/>
          </a:p>
        </p:txBody>
      </p:sp>
      <p:sp>
        <p:nvSpPr>
          <p:cNvPr id="35" name="el-1789694561594-25"/>
          <p:cNvSpPr txBox="1"/>
          <p:nvPr/>
        </p:nvSpPr>
        <p:spPr>
          <a:xfrm>
            <a:off x="4626802" y="336963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定制行程、多需求组合</a:t>
            </a:r>
            <a:endParaRPr/>
          </a:p>
        </p:txBody>
      </p:sp>
      <p:sp>
        <p:nvSpPr>
          <p:cNvPr id="36" name="el-1789694561594-26"/>
          <p:cNvSpPr txBox="1"/>
          <p:nvPr/>
        </p:nvSpPr>
        <p:spPr>
          <a:xfrm>
            <a:off x="4626802" y="373149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需要查询与判断</a:t>
            </a:r>
            <a:endParaRPr/>
          </a:p>
        </p:txBody>
      </p:sp>
      <p:sp>
        <p:nvSpPr>
          <p:cNvPr id="37" name="el-1789694561594-27"/>
          <p:cNvSpPr txBox="1"/>
          <p:nvPr/>
        </p:nvSpPr>
        <p:spPr>
          <a:xfrm>
            <a:off x="4626802" y="4093351"/>
            <a:ext cx="328616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AI初答+人工确认</a:t>
            </a:r>
            <a:endParaRPr/>
          </a:p>
        </p:txBody>
      </p:sp>
      <p:sp>
        <p:nvSpPr>
          <p:cNvPr id="38" name="el-1789694561594-28"/>
          <p:cNvSpPr txBox="1"/>
          <p:nvPr/>
        </p:nvSpPr>
        <p:spPr>
          <a:xfrm>
            <a:off x="8082471" y="336963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投诉、纠纷、突发事故</a:t>
            </a:r>
            <a:endParaRPr/>
          </a:p>
        </p:txBody>
      </p:sp>
      <p:sp>
        <p:nvSpPr>
          <p:cNvPr id="39" name="el-1789694561594-29"/>
          <p:cNvSpPr txBox="1"/>
          <p:nvPr/>
        </p:nvSpPr>
        <p:spPr>
          <a:xfrm>
            <a:off x="8082471" y="373149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情绪优先于问题</a:t>
            </a:r>
            <a:endParaRPr/>
          </a:p>
        </p:txBody>
      </p:sp>
      <p:sp>
        <p:nvSpPr>
          <p:cNvPr id="40" name="el-1789694561594-30"/>
          <p:cNvSpPr txBox="1"/>
          <p:nvPr/>
        </p:nvSpPr>
        <p:spPr>
          <a:xfrm>
            <a:off x="8082471" y="4093351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必须人来接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174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61748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4561757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4561752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561757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94561752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4561758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4561751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456174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94561750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客服之变</a:t>
            </a:r>
            <a:endParaRPr/>
          </a:p>
        </p:txBody>
      </p:sp>
      <p:sp>
        <p:nvSpPr>
          <p:cNvPr id="12" name="el-178969456174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先算账：一支客服队的成本</a:t>
            </a:r>
            <a:endParaRPr/>
          </a:p>
        </p:txBody>
      </p:sp>
      <p:sp>
        <p:nvSpPr>
          <p:cNvPr id="13" name="el-1789694561753-15"/>
          <p:cNvSpPr txBox="1"/>
          <p:nvPr/>
        </p:nvSpPr>
        <p:spPr>
          <a:xfrm>
            <a:off x="685629" y="2707810"/>
            <a:ext cx="3970932" cy="6570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传统：4坐席三班倒的年人力成本（示意）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40万</a:t>
            </a:r>
            <a:endParaRPr/>
          </a:p>
        </p:txBody>
      </p:sp>
      <p:sp>
        <p:nvSpPr>
          <p:cNvPr id="14" name="el-1789694561756-19"/>
          <p:cNvSpPr txBox="1"/>
          <p:nvPr/>
        </p:nvSpPr>
        <p:spPr>
          <a:xfrm>
            <a:off x="685629" y="3460097"/>
            <a:ext cx="2015897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6万</a:t>
            </a:r>
            <a:endParaRPr/>
          </a:p>
        </p:txBody>
      </p:sp>
      <p:sp>
        <p:nvSpPr>
          <p:cNvPr id="15" name="el-1789694561750-10"/>
          <p:cNvSpPr txBox="1"/>
          <p:nvPr/>
        </p:nvSpPr>
        <p:spPr>
          <a:xfrm>
            <a:off x="685629" y="4450450"/>
            <a:ext cx="440897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AI接管八成标准问后（1-2人处置复杂问）</a:t>
            </a:r>
            <a:endParaRPr/>
          </a:p>
        </p:txBody>
      </p:sp>
      <p:sp>
        <p:nvSpPr>
          <p:cNvPr id="16" name="el-1789694561750-11"/>
          <p:cNvSpPr txBox="1"/>
          <p:nvPr/>
        </p:nvSpPr>
        <p:spPr>
          <a:xfrm>
            <a:off x="5923069" y="1737545"/>
            <a:ext cx="592802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成本从40万到6万</a:t>
            </a:r>
            <a:endParaRPr/>
          </a:p>
        </p:txBody>
      </p:sp>
      <p:sp>
        <p:nvSpPr>
          <p:cNvPr id="17" name="el-1789694561756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省在</a:t>
            </a:r>
            <a:endParaRPr/>
          </a:p>
        </p:txBody>
      </p:sp>
      <p:sp>
        <p:nvSpPr>
          <p:cNvPr id="18" name="el-1789694561754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标准问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八成重复问题机器全接——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坐席从四缩到一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，深夜旺季不再抓瞎。</a:t>
            </a:r>
            <a:endParaRPr/>
          </a:p>
        </p:txBody>
      </p:sp>
      <p:sp>
        <p:nvSpPr>
          <p:cNvPr id="19" name="el-1789694561757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稳在</a:t>
            </a:r>
            <a:endParaRPr/>
          </a:p>
        </p:txBody>
      </p:sp>
      <p:sp>
        <p:nvSpPr>
          <p:cNvPr id="20" name="el-1789694561755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服务质量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机器不闹情绪不打错数字——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答案一致性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首次有了保证。</a:t>
            </a:r>
            <a:endParaRPr/>
          </a:p>
        </p:txBody>
      </p:sp>
      <p:sp>
        <p:nvSpPr>
          <p:cNvPr id="21" name="el-1789694561758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花在</a:t>
            </a:r>
            <a:endParaRPr/>
          </a:p>
        </p:txBody>
      </p:sp>
      <p:sp>
        <p:nvSpPr>
          <p:cNvPr id="22" name="el-1789694561756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人的升级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省下的预算给处置员加薪培训——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好钢用在刀刃上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：投诉翻盘值这个价。</a:t>
            </a:r>
            <a:endParaRPr/>
          </a:p>
        </p:txBody>
      </p:sp>
      <p:sp>
        <p:nvSpPr>
          <p:cNvPr id="23" name="el-1789694561750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前提：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转接机制必须先建好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——机器接不住的漏给人，人接不住的漏给差评。</a:t>
            </a:r>
            <a:endParaRPr/>
          </a:p>
        </p:txBody>
      </p:sp>
      <p:sp>
        <p:nvSpPr>
          <p:cNvPr id="24" name="el-178969456174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客服之变</a:t>
            </a:r>
            <a:endParaRPr/>
          </a:p>
        </p:txBody>
      </p:sp>
      <p:sp>
        <p:nvSpPr>
          <p:cNvPr id="25" name="el-1789694561747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26" name="el-178969456174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12 / 40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1775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61776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61776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561776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56177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561775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8" name="el-178969456177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客服之变：四问四答</a:t>
            </a:r>
            <a:endParaRPr/>
          </a:p>
        </p:txBody>
      </p:sp>
      <p:sp>
        <p:nvSpPr>
          <p:cNvPr id="9" name="el-1789694561777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4561783-19"/>
          <p:cNvSpPr txBox="1"/>
          <p:nvPr/>
        </p:nvSpPr>
        <p:spPr>
          <a:xfrm>
            <a:off x="1618845" y="1698413"/>
            <a:ext cx="636691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客服的三层职能？</a:t>
            </a:r>
            <a:endParaRPr/>
          </a:p>
        </p:txBody>
      </p:sp>
      <p:sp>
        <p:nvSpPr>
          <p:cNvPr id="11" name="el-1789694561781-15"/>
          <p:cNvSpPr txBox="1"/>
          <p:nvPr/>
        </p:nvSpPr>
        <p:spPr>
          <a:xfrm>
            <a:off x="1618845" y="2117408"/>
            <a:ext cx="651641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答疑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（快）、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安抚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（暖）、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挽留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（机智+权限）——三层对应三种人机配比。</a:t>
            </a:r>
            <a:endParaRPr/>
          </a:p>
        </p:txBody>
      </p:sp>
      <p:sp>
        <p:nvSpPr>
          <p:cNvPr id="12" name="el-1789694561777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4561783-20"/>
          <p:cNvSpPr txBox="1"/>
          <p:nvPr/>
        </p:nvSpPr>
        <p:spPr>
          <a:xfrm>
            <a:off x="1618845" y="2812559"/>
            <a:ext cx="717187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为什么深夜是客服的死穴？</a:t>
            </a:r>
            <a:endParaRPr/>
          </a:p>
        </p:txBody>
      </p:sp>
      <p:sp>
        <p:nvSpPr>
          <p:cNvPr id="14" name="el-1789694561781-16"/>
          <p:cNvSpPr txBox="1"/>
          <p:nvPr/>
        </p:nvSpPr>
        <p:spPr>
          <a:xfrm>
            <a:off x="1618845" y="3231554"/>
            <a:ext cx="768704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23点咨询高峰撞上人工下班——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7×24只有机器做得到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，这是AI客服的第一性价值。</a:t>
            </a:r>
            <a:endParaRPr/>
          </a:p>
        </p:txBody>
      </p:sp>
      <p:sp>
        <p:nvSpPr>
          <p:cNvPr id="15" name="el-1789694561778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4561783-21"/>
          <p:cNvSpPr txBox="1"/>
          <p:nvPr/>
        </p:nvSpPr>
        <p:spPr>
          <a:xfrm>
            <a:off x="1618845" y="3926706"/>
            <a:ext cx="782997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四代客服各解决了什么？</a:t>
            </a:r>
            <a:endParaRPr/>
          </a:p>
        </p:txBody>
      </p:sp>
      <p:sp>
        <p:nvSpPr>
          <p:cNvPr id="17" name="el-1789694561782-17"/>
          <p:cNvSpPr txBox="1"/>
          <p:nvPr/>
        </p:nvSpPr>
        <p:spPr>
          <a:xfrm>
            <a:off x="1618845" y="4345701"/>
            <a:ext cx="828420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人工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有温度但贵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→FAQ省钱、机器人1.0答标准句、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大模型终于「像人」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——一路追赶像人。</a:t>
            </a:r>
            <a:endParaRPr/>
          </a:p>
        </p:txBody>
      </p:sp>
      <p:sp>
        <p:nvSpPr>
          <p:cNvPr id="18" name="el-1789694561778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4561784-22"/>
          <p:cNvSpPr txBox="1"/>
          <p:nvPr/>
        </p:nvSpPr>
        <p:spPr>
          <a:xfrm>
            <a:off x="1618845" y="5040852"/>
            <a:ext cx="611277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三类咨询的处置原则？</a:t>
            </a:r>
            <a:endParaRPr/>
          </a:p>
        </p:txBody>
      </p:sp>
      <p:sp>
        <p:nvSpPr>
          <p:cNvPr id="20" name="el-1789694561783-18"/>
          <p:cNvSpPr txBox="1"/>
          <p:nvPr/>
        </p:nvSpPr>
        <p:spPr>
          <a:xfrm>
            <a:off x="1618845" y="5459847"/>
            <a:ext cx="650606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标准问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机器全包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、复杂问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人机接力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、情绪问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真人兜底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——比例约8:1:1。</a:t>
            </a:r>
            <a:endParaRPr/>
          </a:p>
        </p:txBody>
      </p:sp>
      <p:sp>
        <p:nvSpPr>
          <p:cNvPr id="21" name="el-1789694561773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22" name="el-1789694561773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23" name="el-178969456177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13 / 40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4561831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4561800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61796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561799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6" name="el-1789694561799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TWO</a:t>
            </a:r>
            <a:endParaRPr/>
          </a:p>
        </p:txBody>
      </p:sp>
      <p:sp>
        <p:nvSpPr>
          <p:cNvPr id="7" name="el-1789694561799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智能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客服</a:t>
            </a:r>
            <a:endParaRPr/>
          </a:p>
        </p:txBody>
      </p:sp>
      <p:sp>
        <p:nvSpPr>
          <p:cNvPr id="8" name="el-1789694561799-7"/>
          <p:cNvSpPr txBox="1"/>
          <p:nvPr/>
        </p:nvSpPr>
        <p:spPr>
          <a:xfrm>
            <a:off x="4266133" y="3676737"/>
            <a:ext cx="790624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AI AGENT</a:t>
            </a:r>
            <a:endParaRPr/>
          </a:p>
        </p:txBody>
      </p:sp>
      <p:sp>
        <p:nvSpPr>
          <p:cNvPr id="9" name="el-1789694561801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工作原理</a:t>
            </a:r>
            <a:endParaRPr/>
          </a:p>
        </p:txBody>
      </p:sp>
      <p:sp>
        <p:nvSpPr>
          <p:cNvPr id="10" name="el-1789694561801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能答边界</a:t>
            </a:r>
            <a:endParaRPr/>
          </a:p>
        </p:txBody>
      </p:sp>
      <p:sp>
        <p:nvSpPr>
          <p:cNvPr id="11" name="el-1789694561802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三大流派</a:t>
            </a:r>
            <a:endParaRPr/>
          </a:p>
        </p:txBody>
      </p:sp>
      <p:sp>
        <p:nvSpPr>
          <p:cNvPr id="12" name="el-1789694561802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效果对比</a:t>
            </a:r>
            <a:endParaRPr/>
          </a:p>
        </p:txBody>
      </p:sp>
      <p:sp>
        <p:nvSpPr>
          <p:cNvPr id="13" name="el-1789694561797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项目六</a:t>
            </a:r>
            <a:endParaRPr/>
          </a:p>
        </p:txBody>
      </p:sp>
      <p:sp>
        <p:nvSpPr>
          <p:cNvPr id="14" name="el-1789694561797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14 / 40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1975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61983-16"/>
          <p:cNvCxnSpPr/>
          <p:nvPr/>
        </p:nvCxnSpPr>
        <p:spPr>
          <a:xfrm>
            <a:off x="685629" y="200432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61983-17"/>
          <p:cNvCxnSpPr/>
          <p:nvPr/>
        </p:nvCxnSpPr>
        <p:spPr>
          <a:xfrm>
            <a:off x="2884758" y="200432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561984-18"/>
          <p:cNvCxnSpPr/>
          <p:nvPr/>
        </p:nvCxnSpPr>
        <p:spPr>
          <a:xfrm>
            <a:off x="4855494" y="200432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561984-19"/>
          <p:cNvCxnSpPr/>
          <p:nvPr/>
        </p:nvCxnSpPr>
        <p:spPr>
          <a:xfrm>
            <a:off x="7287333" y="200432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561984-20"/>
          <p:cNvCxnSpPr/>
          <p:nvPr/>
        </p:nvCxnSpPr>
        <p:spPr>
          <a:xfrm>
            <a:off x="9719172" y="200432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561974-8"/>
          <p:cNvCxnSpPr/>
          <p:nvPr/>
        </p:nvCxnSpPr>
        <p:spPr>
          <a:xfrm>
            <a:off x="685629" y="4611144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561977-11"/>
          <p:cNvSpPr/>
          <p:nvPr/>
        </p:nvSpPr>
        <p:spPr>
          <a:xfrm>
            <a:off x="685629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4561978-12"/>
          <p:cNvSpPr/>
          <p:nvPr/>
        </p:nvSpPr>
        <p:spPr>
          <a:xfrm>
            <a:off x="3361484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4561979-13"/>
          <p:cNvSpPr/>
          <p:nvPr/>
        </p:nvSpPr>
        <p:spPr>
          <a:xfrm>
            <a:off x="6037340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4561979-14"/>
          <p:cNvSpPr/>
          <p:nvPr/>
        </p:nvSpPr>
        <p:spPr>
          <a:xfrm>
            <a:off x="8713196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4561980-15"/>
          <p:cNvSpPr/>
          <p:nvPr/>
        </p:nvSpPr>
        <p:spPr>
          <a:xfrm>
            <a:off x="11389052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4561972-4"/>
          <p:cNvCxnSpPr/>
          <p:nvPr/>
        </p:nvCxnSpPr>
        <p:spPr>
          <a:xfrm>
            <a:off x="685629" y="49968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456197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4561975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智能客服</a:t>
            </a:r>
            <a:endParaRPr/>
          </a:p>
        </p:txBody>
      </p:sp>
      <p:sp>
        <p:nvSpPr>
          <p:cNvPr id="17" name="el-1789694561972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智能客服：五步工作流</a:t>
            </a:r>
            <a:endParaRPr/>
          </a:p>
        </p:txBody>
      </p:sp>
      <p:sp>
        <p:nvSpPr>
          <p:cNvPr id="18" name="el-1789694561986-26"/>
          <p:cNvSpPr txBox="1"/>
          <p:nvPr/>
        </p:nvSpPr>
        <p:spPr>
          <a:xfrm>
            <a:off x="685629" y="217573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步①</a:t>
            </a:r>
            <a:endParaRPr/>
          </a:p>
        </p:txBody>
      </p:sp>
      <p:sp>
        <p:nvSpPr>
          <p:cNvPr id="19" name="el-1789694561986-27"/>
          <p:cNvSpPr txBox="1"/>
          <p:nvPr/>
        </p:nvSpPr>
        <p:spPr>
          <a:xfrm>
            <a:off x="685629" y="250902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听懂</a:t>
            </a:r>
            <a:endParaRPr/>
          </a:p>
        </p:txBody>
      </p:sp>
      <p:sp>
        <p:nvSpPr>
          <p:cNvPr id="20" name="el-1789694561987-28"/>
          <p:cNvSpPr txBox="1"/>
          <p:nvPr/>
        </p:nvSpPr>
        <p:spPr>
          <a:xfrm>
            <a:off x="685629" y="286314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理解层</a:t>
            </a:r>
            <a:endParaRPr/>
          </a:p>
        </p:txBody>
      </p:sp>
      <p:sp>
        <p:nvSpPr>
          <p:cNvPr id="21" name="el-1789694561984-21"/>
          <p:cNvSpPr txBox="1"/>
          <p:nvPr/>
        </p:nvSpPr>
        <p:spPr>
          <a:xfrm>
            <a:off x="685629" y="3215485"/>
            <a:ext cx="1742044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意图识别：「几点关门」→查营业时间——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换个问法也能听懂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，这是大模型的跃迁。</a:t>
            </a:r>
            <a:endParaRPr/>
          </a:p>
        </p:txBody>
      </p:sp>
      <p:sp>
        <p:nvSpPr>
          <p:cNvPr id="22" name="el-1789694561987-29"/>
          <p:cNvSpPr txBox="1"/>
          <p:nvPr/>
        </p:nvSpPr>
        <p:spPr>
          <a:xfrm>
            <a:off x="2884758" y="217573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步②</a:t>
            </a:r>
            <a:endParaRPr/>
          </a:p>
        </p:txBody>
      </p:sp>
      <p:sp>
        <p:nvSpPr>
          <p:cNvPr id="23" name="el-1789694561987-30"/>
          <p:cNvSpPr txBox="1"/>
          <p:nvPr/>
        </p:nvSpPr>
        <p:spPr>
          <a:xfrm>
            <a:off x="2884758" y="250902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找据</a:t>
            </a:r>
            <a:endParaRPr/>
          </a:p>
        </p:txBody>
      </p:sp>
      <p:sp>
        <p:nvSpPr>
          <p:cNvPr id="24" name="el-1789694561987-31"/>
          <p:cNvSpPr txBox="1"/>
          <p:nvPr/>
        </p:nvSpPr>
        <p:spPr>
          <a:xfrm>
            <a:off x="2884758" y="286314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检索层</a:t>
            </a:r>
            <a:endParaRPr/>
          </a:p>
        </p:txBody>
      </p:sp>
      <p:sp>
        <p:nvSpPr>
          <p:cNvPr id="25" name="el-1789694561985-22"/>
          <p:cNvSpPr txBox="1"/>
          <p:nvPr/>
        </p:nvSpPr>
        <p:spPr>
          <a:xfrm>
            <a:off x="2884758" y="3215485"/>
            <a:ext cx="174219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从知识库检索依据——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答得对不对，看库里有没有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：垃圾进垃圾出。</a:t>
            </a:r>
            <a:endParaRPr/>
          </a:p>
        </p:txBody>
      </p:sp>
      <p:sp>
        <p:nvSpPr>
          <p:cNvPr id="26" name="el-1789694561988-32"/>
          <p:cNvSpPr txBox="1"/>
          <p:nvPr/>
        </p:nvSpPr>
        <p:spPr>
          <a:xfrm>
            <a:off x="4855494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步③</a:t>
            </a:r>
            <a:endParaRPr/>
          </a:p>
        </p:txBody>
      </p:sp>
      <p:sp>
        <p:nvSpPr>
          <p:cNvPr id="27" name="el-1789694561988-33"/>
          <p:cNvSpPr txBox="1"/>
          <p:nvPr/>
        </p:nvSpPr>
        <p:spPr>
          <a:xfrm>
            <a:off x="4855494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生成</a:t>
            </a:r>
            <a:endParaRPr/>
          </a:p>
        </p:txBody>
      </p:sp>
      <p:sp>
        <p:nvSpPr>
          <p:cNvPr id="28" name="el-1789694561988-34"/>
          <p:cNvSpPr txBox="1"/>
          <p:nvPr/>
        </p:nvSpPr>
        <p:spPr>
          <a:xfrm>
            <a:off x="4855494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生成层</a:t>
            </a:r>
            <a:endParaRPr/>
          </a:p>
        </p:txBody>
      </p:sp>
      <p:sp>
        <p:nvSpPr>
          <p:cNvPr id="29" name="el-1789694561985-23"/>
          <p:cNvSpPr txBox="1"/>
          <p:nvPr/>
        </p:nvSpPr>
        <p:spPr>
          <a:xfrm>
            <a:off x="4855494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按品牌语气组织回复——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亲切但不含糊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，重要的给数字给链接。</a:t>
            </a:r>
            <a:endParaRPr/>
          </a:p>
        </p:txBody>
      </p:sp>
      <p:sp>
        <p:nvSpPr>
          <p:cNvPr id="30" name="el-1789694561988-35"/>
          <p:cNvSpPr txBox="1"/>
          <p:nvPr/>
        </p:nvSpPr>
        <p:spPr>
          <a:xfrm>
            <a:off x="7287333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步④</a:t>
            </a:r>
            <a:endParaRPr/>
          </a:p>
        </p:txBody>
      </p:sp>
      <p:sp>
        <p:nvSpPr>
          <p:cNvPr id="31" name="el-1789694561988-36"/>
          <p:cNvSpPr txBox="1"/>
          <p:nvPr/>
        </p:nvSpPr>
        <p:spPr>
          <a:xfrm>
            <a:off x="7287333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自检</a:t>
            </a:r>
            <a:endParaRPr/>
          </a:p>
        </p:txBody>
      </p:sp>
      <p:sp>
        <p:nvSpPr>
          <p:cNvPr id="32" name="el-1789694561988-37"/>
          <p:cNvSpPr txBox="1"/>
          <p:nvPr/>
        </p:nvSpPr>
        <p:spPr>
          <a:xfrm>
            <a:off x="7287333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安全层</a:t>
            </a:r>
            <a:endParaRPr/>
          </a:p>
        </p:txBody>
      </p:sp>
      <p:sp>
        <p:nvSpPr>
          <p:cNvPr id="33" name="el-1789694561986-24"/>
          <p:cNvSpPr txBox="1"/>
          <p:nvPr/>
        </p:nvSpPr>
        <p:spPr>
          <a:xfrm>
            <a:off x="7287333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识别情绪与敏感问题——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投诉类立刻转人工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，机器不硬接。</a:t>
            </a:r>
            <a:endParaRPr/>
          </a:p>
        </p:txBody>
      </p:sp>
      <p:sp>
        <p:nvSpPr>
          <p:cNvPr id="34" name="el-1789694561989-38"/>
          <p:cNvSpPr txBox="1"/>
          <p:nvPr/>
        </p:nvSpPr>
        <p:spPr>
          <a:xfrm>
            <a:off x="9719172" y="217573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步⑤</a:t>
            </a:r>
            <a:endParaRPr/>
          </a:p>
        </p:txBody>
      </p:sp>
      <p:sp>
        <p:nvSpPr>
          <p:cNvPr id="35" name="el-1789694561989-39"/>
          <p:cNvSpPr txBox="1"/>
          <p:nvPr/>
        </p:nvSpPr>
        <p:spPr>
          <a:xfrm>
            <a:off x="9719172" y="250902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沉淀</a:t>
            </a:r>
            <a:endParaRPr/>
          </a:p>
        </p:txBody>
      </p:sp>
      <p:sp>
        <p:nvSpPr>
          <p:cNvPr id="36" name="el-1789694561989-40"/>
          <p:cNvSpPr txBox="1"/>
          <p:nvPr/>
        </p:nvSpPr>
        <p:spPr>
          <a:xfrm>
            <a:off x="9719172" y="286314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学习层</a:t>
            </a:r>
            <a:endParaRPr/>
          </a:p>
        </p:txBody>
      </p:sp>
      <p:sp>
        <p:nvSpPr>
          <p:cNvPr id="37" name="el-1789694561986-25"/>
          <p:cNvSpPr txBox="1"/>
          <p:nvPr/>
        </p:nvSpPr>
        <p:spPr>
          <a:xfrm>
            <a:off x="9719172" y="3215485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把没答上的问题记下来——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每周补库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，知识库越养越厚。</a:t>
            </a:r>
            <a:endParaRPr/>
          </a:p>
        </p:txBody>
      </p:sp>
      <p:sp>
        <p:nvSpPr>
          <p:cNvPr id="38" name="el-1789694561971-2"/>
          <p:cNvSpPr txBox="1"/>
          <p:nvPr/>
        </p:nvSpPr>
        <p:spPr>
          <a:xfrm>
            <a:off x="685629" y="5192024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五步里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步②是命门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：模型再聪明，知识库里没有的，它只能编——那就是幻觉。</a:t>
            </a:r>
            <a:endParaRPr/>
          </a:p>
        </p:txBody>
      </p:sp>
      <p:sp>
        <p:nvSpPr>
          <p:cNvPr id="39" name="el-1789694561972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智能客服</a:t>
            </a:r>
            <a:endParaRPr/>
          </a:p>
        </p:txBody>
      </p:sp>
      <p:sp>
        <p:nvSpPr>
          <p:cNvPr id="40" name="el-1789694561972-6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41" name="el-1789694561972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 / 40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200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62006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62003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56200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562005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智能客服</a:t>
            </a:r>
            <a:endParaRPr/>
          </a:p>
        </p:txBody>
      </p:sp>
      <p:sp>
        <p:nvSpPr>
          <p:cNvPr id="7" name="el-1789694562003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能答与不能答：一条线画在哪</a:t>
            </a:r>
            <a:endParaRPr/>
          </a:p>
        </p:txBody>
      </p:sp>
      <p:sp>
        <p:nvSpPr>
          <p:cNvPr id="8" name="el-1789694562008-13"/>
          <p:cNvSpPr txBox="1"/>
          <p:nvPr/>
        </p:nvSpPr>
        <p:spPr>
          <a:xfrm>
            <a:off x="685629" y="2628505"/>
            <a:ext cx="5283339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放心交给AI</a:t>
            </a:r>
            <a:endParaRPr/>
          </a:p>
        </p:txBody>
      </p:sp>
      <p:sp>
        <p:nvSpPr>
          <p:cNvPr id="9" name="el-1789694562008-14"/>
          <p:cNvSpPr txBox="1"/>
          <p:nvPr/>
        </p:nvSpPr>
        <p:spPr>
          <a:xfrm>
            <a:off x="685629" y="3066545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标准问全通</a:t>
            </a:r>
            <a:endParaRPr/>
          </a:p>
        </p:txBody>
      </p:sp>
      <p:sp>
        <p:nvSpPr>
          <p:cNvPr id="10" name="el-1789694562007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营业时间、票价政策、交通路线、设施说明；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多轮追问与改口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；多语种7×24——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占咨询量八成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1" name="el-1789694562009-15"/>
          <p:cNvSpPr txBox="1"/>
          <p:nvPr/>
        </p:nvSpPr>
        <p:spPr>
          <a:xfrm>
            <a:off x="6522994" y="2628505"/>
            <a:ext cx="513364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必须留给人</a:t>
            </a:r>
            <a:endParaRPr/>
          </a:p>
        </p:txBody>
      </p:sp>
      <p:sp>
        <p:nvSpPr>
          <p:cNvPr id="12" name="el-1789694562009-16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机器的禁区</a:t>
            </a:r>
            <a:endParaRPr/>
          </a:p>
        </p:txBody>
      </p:sp>
      <p:sp>
        <p:nvSpPr>
          <p:cNvPr id="13" name="el-1789694562008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投诉与情绪安抚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、事故与安全事件、赔偿方案拍板、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公关口径对外发声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——出了事，人必须在场。</a:t>
            </a:r>
            <a:endParaRPr/>
          </a:p>
        </p:txBody>
      </p:sp>
      <p:sp>
        <p:nvSpPr>
          <p:cNvPr id="14" name="el-1789694562002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判线口诀：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「出错谁负责」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——答错时间顶多挨句抱怨，赔错钱就是事故：责任越重，越靠人。</a:t>
            </a:r>
            <a:endParaRPr/>
          </a:p>
        </p:txBody>
      </p:sp>
      <p:sp>
        <p:nvSpPr>
          <p:cNvPr id="15" name="el-1789694562003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智能客服</a:t>
            </a:r>
            <a:endParaRPr/>
          </a:p>
        </p:txBody>
      </p:sp>
      <p:sp>
        <p:nvSpPr>
          <p:cNvPr id="16" name="el-1789694562003-6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17" name="el-178969456200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16 / 40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2021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562025-15"/>
          <p:cNvSpPr/>
          <p:nvPr/>
        </p:nvSpPr>
        <p:spPr>
          <a:xfrm>
            <a:off x="7408597" y="2065778"/>
            <a:ext cx="4094726" cy="255652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56201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562023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智能客服</a:t>
            </a:r>
            <a:endParaRPr/>
          </a:p>
        </p:txBody>
      </p:sp>
      <p:sp>
        <p:nvSpPr>
          <p:cNvPr id="6" name="el-1789694562018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知识库：AI的饭要自己做</a:t>
            </a:r>
            <a:endParaRPr/>
          </a:p>
        </p:txBody>
      </p:sp>
      <p:sp>
        <p:nvSpPr>
          <p:cNvPr id="7" name="el-1789694562023-12"/>
          <p:cNvSpPr txBox="1"/>
          <p:nvPr/>
        </p:nvSpPr>
        <p:spPr>
          <a:xfrm>
            <a:off x="685629" y="2112052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源一 · 官方信息</a:t>
            </a:r>
            <a:endParaRPr/>
          </a:p>
        </p:txBody>
      </p:sp>
      <p:sp>
        <p:nvSpPr>
          <p:cNvPr id="8" name="el-1789694562022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营业时间、票价、退改政策——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以官方口径为准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，时效性要标注，过期即垃圾。</a:t>
            </a:r>
            <a:endParaRPr/>
          </a:p>
        </p:txBody>
      </p:sp>
      <p:sp>
        <p:nvSpPr>
          <p:cNvPr id="9" name="el-1789694562024-13"/>
          <p:cNvSpPr txBox="1"/>
          <p:nvPr/>
        </p:nvSpPr>
        <p:spPr>
          <a:xfrm>
            <a:off x="685629" y="3191678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源二 · 高频问答</a:t>
            </a:r>
            <a:endParaRPr/>
          </a:p>
        </p:txBody>
      </p:sp>
      <p:sp>
        <p:nvSpPr>
          <p:cNvPr id="10" name="el-1789694562022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历史咨询记录里的真实问题——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客人怎么问，库就怎么写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：口语化、接地气。</a:t>
            </a:r>
            <a:endParaRPr/>
          </a:p>
        </p:txBody>
      </p:sp>
      <p:sp>
        <p:nvSpPr>
          <p:cNvPr id="11" name="el-1789694562024-14"/>
          <p:cNvSpPr txBox="1"/>
          <p:nvPr/>
        </p:nvSpPr>
        <p:spPr>
          <a:xfrm>
            <a:off x="685629" y="4271305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源三 · 服务话术</a:t>
            </a:r>
            <a:endParaRPr/>
          </a:p>
        </p:txBody>
      </p:sp>
      <p:sp>
        <p:nvSpPr>
          <p:cNvPr id="12" name="el-1789694562022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突发事件应对、投诉安抚模板——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人的经验显性化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：老员工的脑子搬进库里。</a:t>
            </a:r>
            <a:endParaRPr/>
          </a:p>
        </p:txBody>
      </p:sp>
      <p:sp>
        <p:nvSpPr>
          <p:cNvPr id="13" name="el-1789694562027-16"/>
          <p:cNvSpPr txBox="1"/>
          <p:nvPr/>
        </p:nvSpPr>
        <p:spPr>
          <a:xfrm>
            <a:off x="7675231" y="2294320"/>
            <a:ext cx="379114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一条好的QA长什么样</a:t>
            </a:r>
            <a:endParaRPr/>
          </a:p>
        </p:txBody>
      </p:sp>
      <p:sp>
        <p:nvSpPr>
          <p:cNvPr id="14" name="el-1789694562027-17"/>
          <p:cNvSpPr txBox="1"/>
          <p:nvPr/>
        </p:nvSpPr>
        <p:spPr>
          <a:xfrm>
            <a:off x="7675231" y="2741884"/>
            <a:ext cx="3521333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Q：带老人去，有电梯吗？轮椅能进吗？</a:t>
            </a:r>
            <a:endParaRPr/>
          </a:p>
        </p:txBody>
      </p:sp>
      <p:sp>
        <p:nvSpPr>
          <p:cNvPr id="15" name="el-1789694562027-18"/>
          <p:cNvSpPr txBox="1"/>
          <p:nvPr/>
        </p:nvSpPr>
        <p:spPr>
          <a:xfrm>
            <a:off x="7675231" y="3085591"/>
            <a:ext cx="3434541" cy="54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A：1号门有无障碍通道，全程电梯直达观景台；</a:t>
            </a:r>
            <a:endParaRPr/>
          </a:p>
        </p:txBody>
      </p:sp>
      <p:sp>
        <p:nvSpPr>
          <p:cNvPr id="16" name="el-1789694562027-19"/>
          <p:cNvSpPr txBox="1"/>
          <p:nvPr/>
        </p:nvSpPr>
        <p:spPr>
          <a:xfrm>
            <a:off x="7675231" y="3773005"/>
            <a:ext cx="3492123" cy="54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轮椅可免费借用（押金100）——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具体、可执行、有数字</a:t>
            </a:r>
            <a:endParaRPr/>
          </a:p>
        </p:txBody>
      </p:sp>
      <p:sp>
        <p:nvSpPr>
          <p:cNvPr id="17" name="el-1789694562023-10"/>
          <p:cNvSpPr txBox="1"/>
          <p:nvPr/>
        </p:nvSpPr>
        <p:spPr>
          <a:xfrm>
            <a:off x="7408597" y="4831801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知识库是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养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出来的——上线只是第一天，每周补库才是日常。</a:t>
            </a:r>
            <a:endParaRPr/>
          </a:p>
        </p:txBody>
      </p:sp>
      <p:sp>
        <p:nvSpPr>
          <p:cNvPr id="18" name="el-1789694562018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智能客服</a:t>
            </a:r>
            <a:endParaRPr/>
          </a:p>
        </p:txBody>
      </p:sp>
      <p:sp>
        <p:nvSpPr>
          <p:cNvPr id="19" name="el-1789694562019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20" name="el-178969456201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17 / 40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2186-2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4562183-22"/>
          <p:cNvGraphicFramePr/>
          <p:nvPr/>
        </p:nvGraphicFramePr>
        <p:xfrm>
          <a:off x="685629" y="2419751"/>
          <a:ext cx="10817695" cy="189976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798287"/>
                <a:gridCol w="2319948"/>
                <a:gridCol w="2059118"/>
                <a:gridCol w="2580778"/>
                <a:gridCol w="2059564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流派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原理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强项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弱项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适合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FAQ检索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标准问配标准答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准确不跑偏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换问法就懵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问题高度重复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任务流程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多轮对话走流程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复杂预订不乱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流程外免谈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订票订房场景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大模型生成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理解意图自由答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像人、能啰嗦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可能一本正经胡说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开放式咨询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4562185-25"/>
          <p:cNvCxnSpPr/>
          <p:nvPr/>
        </p:nvCxnSpPr>
        <p:spPr>
          <a:xfrm>
            <a:off x="685629" y="460995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56217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562187-3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智能客服</a:t>
            </a:r>
            <a:endParaRPr/>
          </a:p>
        </p:txBody>
      </p:sp>
      <p:sp>
        <p:nvSpPr>
          <p:cNvPr id="7" name="el-1789694562184-24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技术流派：三种玩法</a:t>
            </a:r>
            <a:endParaRPr/>
          </a:p>
        </p:txBody>
      </p:sp>
      <p:sp>
        <p:nvSpPr>
          <p:cNvPr id="8" name="el-1789694562184-23"/>
          <p:cNvSpPr txBox="1"/>
          <p:nvPr/>
        </p:nvSpPr>
        <p:spPr>
          <a:xfrm>
            <a:off x="685629" y="4767077"/>
            <a:ext cx="112557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务实解是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组合拳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：FAQ打底、流程管预订、大模型兜开放问题——各管一段。</a:t>
            </a:r>
            <a:endParaRPr/>
          </a:p>
        </p:txBody>
      </p:sp>
      <p:sp>
        <p:nvSpPr>
          <p:cNvPr id="9" name="el-1789694562185-26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智能客服</a:t>
            </a:r>
            <a:endParaRPr/>
          </a:p>
        </p:txBody>
      </p:sp>
      <p:sp>
        <p:nvSpPr>
          <p:cNvPr id="10" name="el-1789694562185-27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11" name="el-1789694562185-2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18 / 40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220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62200-6"/>
          <p:cNvCxnSpPr/>
          <p:nvPr/>
        </p:nvCxnSpPr>
        <p:spPr>
          <a:xfrm>
            <a:off x="4013784" y="2035573"/>
            <a:ext cx="914" cy="3391838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62204-12"/>
          <p:cNvCxnSpPr/>
          <p:nvPr/>
        </p:nvCxnSpPr>
        <p:spPr>
          <a:xfrm>
            <a:off x="4627993" y="2977717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562204-13"/>
          <p:cNvCxnSpPr/>
          <p:nvPr/>
        </p:nvCxnSpPr>
        <p:spPr>
          <a:xfrm>
            <a:off x="4627993" y="4204945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56219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562202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智能客服</a:t>
            </a:r>
            <a:endParaRPr/>
          </a:p>
        </p:txBody>
      </p:sp>
      <p:sp>
        <p:nvSpPr>
          <p:cNvPr id="8" name="el-178969456219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能力现状：三组数据</a:t>
            </a:r>
            <a:endParaRPr/>
          </a:p>
        </p:txBody>
      </p:sp>
      <p:sp>
        <p:nvSpPr>
          <p:cNvPr id="9" name="el-1789694562203-10"/>
          <p:cNvSpPr txBox="1"/>
          <p:nvPr/>
        </p:nvSpPr>
        <p:spPr>
          <a:xfrm>
            <a:off x="685629" y="2388951"/>
            <a:ext cx="2790127" cy="5523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88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标准问的意图识别准确率（示意）</a:t>
            </a:r>
            <a:endParaRPr/>
          </a:p>
        </p:txBody>
      </p:sp>
      <p:sp>
        <p:nvSpPr>
          <p:cNvPr id="10" name="el-1789694562203-11"/>
          <p:cNvSpPr txBox="1"/>
          <p:nvPr/>
        </p:nvSpPr>
        <p:spPr>
          <a:xfrm>
            <a:off x="685629" y="3036490"/>
            <a:ext cx="430765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92%</a:t>
            </a:r>
            <a:endParaRPr/>
          </a:p>
        </p:txBody>
      </p:sp>
      <p:sp>
        <p:nvSpPr>
          <p:cNvPr id="11" name="el-1789694562202-8"/>
          <p:cNvSpPr txBox="1"/>
          <p:nvPr/>
        </p:nvSpPr>
        <p:spPr>
          <a:xfrm>
            <a:off x="685629" y="4205837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「几点开门」换个八种问法都听得懂——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大模型把「听懂」做到了可用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2" name="el-1789694562205-14"/>
          <p:cNvSpPr txBox="1"/>
          <p:nvPr/>
        </p:nvSpPr>
        <p:spPr>
          <a:xfrm>
            <a:off x="4627993" y="2226025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2轮</a:t>
            </a:r>
            <a:endParaRPr/>
          </a:p>
        </p:txBody>
      </p:sp>
      <p:sp>
        <p:nvSpPr>
          <p:cNvPr id="13" name="el-1789694562209-20"/>
          <p:cNvSpPr txBox="1"/>
          <p:nvPr/>
        </p:nvSpPr>
        <p:spPr>
          <a:xfrm>
            <a:off x="6075431" y="2187935"/>
            <a:ext cx="46703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判断「该转人工」的平均轮次</a:t>
            </a:r>
            <a:endParaRPr/>
          </a:p>
        </p:txBody>
      </p:sp>
      <p:sp>
        <p:nvSpPr>
          <p:cNvPr id="14" name="el-1789694562208-17"/>
          <p:cNvSpPr txBox="1"/>
          <p:nvPr/>
        </p:nvSpPr>
        <p:spPr>
          <a:xfrm>
            <a:off x="6075431" y="2540272"/>
            <a:ext cx="476613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好的转接设计两轮内识别——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机器不恋战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，客人不窝火。</a:t>
            </a:r>
            <a:endParaRPr/>
          </a:p>
        </p:txBody>
      </p:sp>
      <p:sp>
        <p:nvSpPr>
          <p:cNvPr id="15" name="el-1789694562206-15"/>
          <p:cNvSpPr txBox="1"/>
          <p:nvPr/>
        </p:nvSpPr>
        <p:spPr>
          <a:xfrm>
            <a:off x="4627993" y="3172931"/>
            <a:ext cx="1629891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7×24</a:t>
            </a:r>
            <a:endParaRPr/>
          </a:p>
        </p:txBody>
      </p:sp>
      <p:sp>
        <p:nvSpPr>
          <p:cNvPr id="16" name="el-1789694562209-21"/>
          <p:cNvSpPr txBox="1"/>
          <p:nvPr/>
        </p:nvSpPr>
        <p:spPr>
          <a:xfrm>
            <a:off x="6075431" y="3134840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服务时长</a:t>
            </a:r>
            <a:endParaRPr/>
          </a:p>
        </p:txBody>
      </p:sp>
      <p:sp>
        <p:nvSpPr>
          <p:cNvPr id="17" name="el-1789694562208-18"/>
          <p:cNvSpPr txBox="1"/>
          <p:nvPr/>
        </p:nvSpPr>
        <p:spPr>
          <a:xfrm>
            <a:off x="6075431" y="3487177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深夜、节假日、突发——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机器在场的每一刻都是口碑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：响应速度即体验。</a:t>
            </a:r>
            <a:endParaRPr/>
          </a:p>
        </p:txBody>
      </p:sp>
      <p:sp>
        <p:nvSpPr>
          <p:cNvPr id="18" name="el-1789694562206-16"/>
          <p:cNvSpPr txBox="1"/>
          <p:nvPr/>
        </p:nvSpPr>
        <p:spPr>
          <a:xfrm>
            <a:off x="4627993" y="4400158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0</a:t>
            </a:r>
            <a:endParaRPr/>
          </a:p>
        </p:txBody>
      </p:sp>
      <p:sp>
        <p:nvSpPr>
          <p:cNvPr id="19" name="el-1789694562210-22"/>
          <p:cNvSpPr txBox="1"/>
          <p:nvPr/>
        </p:nvSpPr>
        <p:spPr>
          <a:xfrm>
            <a:off x="6075431" y="4362068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情绪劳动消耗</a:t>
            </a:r>
            <a:endParaRPr/>
          </a:p>
        </p:txBody>
      </p:sp>
      <p:sp>
        <p:nvSpPr>
          <p:cNvPr id="20" name="el-1789694562209-19"/>
          <p:cNvSpPr txBox="1"/>
          <p:nvPr/>
        </p:nvSpPr>
        <p:spPr>
          <a:xfrm>
            <a:off x="6075431" y="4714405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机器接住戾气不内耗——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人的情绪留给值得的时刻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：这是 humane 的分工。</a:t>
            </a:r>
            <a:endParaRPr/>
          </a:p>
        </p:txBody>
      </p:sp>
      <p:sp>
        <p:nvSpPr>
          <p:cNvPr id="21" name="el-178969456219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智能客服</a:t>
            </a:r>
            <a:endParaRPr/>
          </a:p>
        </p:txBody>
      </p:sp>
      <p:sp>
        <p:nvSpPr>
          <p:cNvPr id="22" name="el-1789694562198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23" name="el-178969456219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19 / 40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726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el-1789694567271-8"/>
          <p:cNvGraphicFramePr>
            <a:graphicFrameLocks noGrp="1"/>
          </p:cNvGraphicFramePr>
          <p:nvPr/>
        </p:nvGraphicFramePr>
        <p:xfrm>
          <a:off x="685629" y="1522244"/>
          <a:ext cx="6665833" cy="409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el-1789694567266-6"/>
          <p:cNvCxnSpPr/>
          <p:nvPr/>
        </p:nvCxnSpPr>
        <p:spPr>
          <a:xfrm>
            <a:off x="7927580" y="1522244"/>
            <a:ext cx="914" cy="441849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56726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567273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智能客服</a:t>
            </a:r>
            <a:endParaRPr/>
          </a:p>
        </p:txBody>
      </p:sp>
      <p:sp>
        <p:nvSpPr>
          <p:cNvPr id="7" name="el-178969456726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客服成本与响应（示意）</a:t>
            </a:r>
            <a:endParaRPr/>
          </a:p>
        </p:txBody>
      </p:sp>
      <p:sp>
        <p:nvSpPr>
          <p:cNvPr id="8" name="el-1789694567272-9"/>
          <p:cNvSpPr txBox="1"/>
          <p:nvPr/>
        </p:nvSpPr>
        <p:spPr>
          <a:xfrm>
            <a:off x="685629" y="5712197"/>
            <a:ext cx="6869998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数据为课堂示意——规律真实：</a:t>
            </a:r>
            <a:r>
              <a:rPr b="1"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成本降一个量级，响应快两个量级</a:t>
            </a: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9" name="el-1789694567275-14"/>
          <p:cNvSpPr txBox="1"/>
          <p:nvPr/>
        </p:nvSpPr>
        <p:spPr>
          <a:xfrm>
            <a:off x="8465608" y="1957309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35%</a:t>
            </a:r>
            <a:endParaRPr/>
          </a:p>
        </p:txBody>
      </p:sp>
      <p:sp>
        <p:nvSpPr>
          <p:cNvPr id="10" name="el-1789694567274-11"/>
          <p:cNvSpPr txBox="1"/>
          <p:nvPr/>
        </p:nvSpPr>
        <p:spPr>
          <a:xfrm>
            <a:off x="8465608" y="2414395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大模型客服综合成本约为自建坐席三成五——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还附赠7×24</a:t>
            </a:r>
            <a:endParaRPr/>
          </a:p>
        </p:txBody>
      </p:sp>
      <p:sp>
        <p:nvSpPr>
          <p:cNvPr id="11" name="el-1789694567276-15"/>
          <p:cNvSpPr txBox="1"/>
          <p:nvPr/>
        </p:nvSpPr>
        <p:spPr>
          <a:xfrm>
            <a:off x="8465608" y="3222627"/>
            <a:ext cx="342623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3秒</a:t>
            </a:r>
            <a:endParaRPr/>
          </a:p>
        </p:txBody>
      </p:sp>
      <p:sp>
        <p:nvSpPr>
          <p:cNvPr id="12" name="el-1789694567275-12"/>
          <p:cNvSpPr txBox="1"/>
          <p:nvPr/>
        </p:nvSpPr>
        <p:spPr>
          <a:xfrm>
            <a:off x="8465608" y="3679713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平均响应时间——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人的48秒耐心上限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被彻底满足</a:t>
            </a:r>
            <a:endParaRPr/>
          </a:p>
        </p:txBody>
      </p:sp>
      <p:sp>
        <p:nvSpPr>
          <p:cNvPr id="13" name="el-1789694567276-16"/>
          <p:cNvSpPr txBox="1"/>
          <p:nvPr/>
        </p:nvSpPr>
        <p:spPr>
          <a:xfrm>
            <a:off x="8465608" y="4487945"/>
            <a:ext cx="342623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8成</a:t>
            </a:r>
            <a:endParaRPr/>
          </a:p>
        </p:txBody>
      </p:sp>
      <p:sp>
        <p:nvSpPr>
          <p:cNvPr id="14" name="el-1789694567275-13"/>
          <p:cNvSpPr txBox="1"/>
          <p:nvPr/>
        </p:nvSpPr>
        <p:spPr>
          <a:xfrm>
            <a:off x="8465608" y="4945031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标准问一次性解决率——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剩下两成转人工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，各得其所</a:t>
            </a:r>
            <a:endParaRPr/>
          </a:p>
        </p:txBody>
      </p:sp>
      <p:sp>
        <p:nvSpPr>
          <p:cNvPr id="15" name="el-178969456726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智能客服</a:t>
            </a:r>
            <a:endParaRPr/>
          </a:p>
        </p:txBody>
      </p:sp>
      <p:sp>
        <p:nvSpPr>
          <p:cNvPr id="16" name="el-1789694567264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17" name="el-178969456726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 / 40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236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62362-10"/>
          <p:cNvCxnSpPr/>
          <p:nvPr/>
        </p:nvCxnSpPr>
        <p:spPr>
          <a:xfrm>
            <a:off x="685629" y="26387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62363-11"/>
          <p:cNvCxnSpPr/>
          <p:nvPr/>
        </p:nvCxnSpPr>
        <p:spPr>
          <a:xfrm>
            <a:off x="685629" y="3800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562360-6"/>
          <p:cNvSpPr/>
          <p:nvPr/>
        </p:nvSpPr>
        <p:spPr>
          <a:xfrm>
            <a:off x="685629" y="5224162"/>
            <a:ext cx="10817695" cy="7570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456235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562361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智能客服</a:t>
            </a:r>
            <a:endParaRPr/>
          </a:p>
        </p:txBody>
      </p:sp>
      <p:sp>
        <p:nvSpPr>
          <p:cNvPr id="8" name="el-1789694562358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AI客服三病，对症下药</a:t>
            </a:r>
            <a:endParaRPr/>
          </a:p>
        </p:txBody>
      </p:sp>
      <p:sp>
        <p:nvSpPr>
          <p:cNvPr id="9" name="el-1789694562364-12"/>
          <p:cNvSpPr txBox="1"/>
          <p:nvPr/>
        </p:nvSpPr>
        <p:spPr>
          <a:xfrm>
            <a:off x="685629" y="1662703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病①</a:t>
            </a:r>
            <a:endParaRPr/>
          </a:p>
        </p:txBody>
      </p:sp>
      <p:sp>
        <p:nvSpPr>
          <p:cNvPr id="10" name="el-1789694562369-20"/>
          <p:cNvSpPr txBox="1"/>
          <p:nvPr/>
        </p:nvSpPr>
        <p:spPr>
          <a:xfrm>
            <a:off x="1809298" y="1719839"/>
            <a:ext cx="626778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一本正经胡说</a:t>
            </a:r>
            <a:endParaRPr/>
          </a:p>
        </p:txBody>
      </p:sp>
      <p:sp>
        <p:nvSpPr>
          <p:cNvPr id="11" name="el-1789694562369-21"/>
          <p:cNvSpPr txBox="1"/>
          <p:nvPr/>
        </p:nvSpPr>
        <p:spPr>
          <a:xfrm>
            <a:off x="1809298" y="2148357"/>
            <a:ext cx="634968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知识库里没有的，模型自己编——「编」得有模有样，客人信了就出事。</a:t>
            </a:r>
            <a:endParaRPr/>
          </a:p>
        </p:txBody>
      </p:sp>
      <p:sp>
        <p:nvSpPr>
          <p:cNvPr id="12" name="el-1789694562364-13"/>
          <p:cNvSpPr txBox="1"/>
          <p:nvPr/>
        </p:nvSpPr>
        <p:spPr>
          <a:xfrm>
            <a:off x="685629" y="2824463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病②</a:t>
            </a:r>
            <a:endParaRPr/>
          </a:p>
        </p:txBody>
      </p:sp>
      <p:sp>
        <p:nvSpPr>
          <p:cNvPr id="13" name="el-1789694562370-22"/>
          <p:cNvSpPr txBox="1"/>
          <p:nvPr/>
        </p:nvSpPr>
        <p:spPr>
          <a:xfrm>
            <a:off x="1809298" y="2881598"/>
            <a:ext cx="6077335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过度热情</a:t>
            </a:r>
            <a:endParaRPr/>
          </a:p>
        </p:txBody>
      </p:sp>
      <p:sp>
        <p:nvSpPr>
          <p:cNvPr id="14" name="el-1789694562369-18"/>
          <p:cNvSpPr txBox="1"/>
          <p:nvPr/>
        </p:nvSpPr>
        <p:spPr>
          <a:xfrm>
            <a:off x="1809298" y="3310116"/>
            <a:ext cx="61592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客人问洗手间，它推荐了三个套餐——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答非所问的殷勤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比不答更烦人。</a:t>
            </a:r>
            <a:endParaRPr/>
          </a:p>
        </p:txBody>
      </p:sp>
      <p:sp>
        <p:nvSpPr>
          <p:cNvPr id="15" name="el-1789694562364-14"/>
          <p:cNvSpPr txBox="1"/>
          <p:nvPr/>
        </p:nvSpPr>
        <p:spPr>
          <a:xfrm>
            <a:off x="685629" y="3986222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病③</a:t>
            </a:r>
            <a:endParaRPr/>
          </a:p>
        </p:txBody>
      </p:sp>
      <p:sp>
        <p:nvSpPr>
          <p:cNvPr id="16" name="el-1789694562370-23"/>
          <p:cNvSpPr txBox="1"/>
          <p:nvPr/>
        </p:nvSpPr>
        <p:spPr>
          <a:xfrm>
            <a:off x="1809298" y="4043358"/>
            <a:ext cx="7029597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死不转人工</a:t>
            </a:r>
            <a:endParaRPr/>
          </a:p>
        </p:txBody>
      </p:sp>
      <p:sp>
        <p:nvSpPr>
          <p:cNvPr id="17" name="el-1789694562369-19"/>
          <p:cNvSpPr txBox="1"/>
          <p:nvPr/>
        </p:nvSpPr>
        <p:spPr>
          <a:xfrm>
            <a:off x="1809298" y="4471876"/>
            <a:ext cx="711149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客人已经骂人了，机器人还在「您的问题我理解」——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情绪场里机器是火上浇油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8" name="el-1789694562362-9"/>
          <p:cNvSpPr txBox="1"/>
          <p:nvPr/>
        </p:nvSpPr>
        <p:spPr>
          <a:xfrm>
            <a:off x="971307" y="5452705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对症下药</a:t>
            </a:r>
            <a:endParaRPr/>
          </a:p>
        </p:txBody>
      </p:sp>
      <p:sp>
        <p:nvSpPr>
          <p:cNvPr id="19" name="el-1789694562365-15"/>
          <p:cNvSpPr txBox="1"/>
          <p:nvPr/>
        </p:nvSpPr>
        <p:spPr>
          <a:xfrm>
            <a:off x="2236030" y="5462228"/>
            <a:ext cx="303778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锁库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只答知识库内的，超出即转</a:t>
            </a:r>
            <a:endParaRPr/>
          </a:p>
        </p:txBody>
      </p:sp>
      <p:sp>
        <p:nvSpPr>
          <p:cNvPr id="20" name="el-1789694562366-16"/>
          <p:cNvSpPr txBox="1"/>
          <p:nvPr/>
        </p:nvSpPr>
        <p:spPr>
          <a:xfrm>
            <a:off x="5374179" y="5462228"/>
            <a:ext cx="267592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聚焦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一问一答，不硬塞推荐</a:t>
            </a:r>
            <a:endParaRPr/>
          </a:p>
        </p:txBody>
      </p:sp>
      <p:sp>
        <p:nvSpPr>
          <p:cNvPr id="21" name="el-1789694562366-17"/>
          <p:cNvSpPr txBox="1"/>
          <p:nvPr/>
        </p:nvSpPr>
        <p:spPr>
          <a:xfrm>
            <a:off x="8150469" y="5462228"/>
            <a:ext cx="267592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识情绪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检测到不满立即转人</a:t>
            </a:r>
            <a:endParaRPr/>
          </a:p>
        </p:txBody>
      </p:sp>
      <p:sp>
        <p:nvSpPr>
          <p:cNvPr id="22" name="el-1789694562359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智能客服</a:t>
            </a:r>
            <a:endParaRPr/>
          </a:p>
        </p:txBody>
      </p:sp>
      <p:sp>
        <p:nvSpPr>
          <p:cNvPr id="23" name="el-1789694562359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24" name="el-178969456235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21 / 40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2383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62384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62384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562384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56237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562383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8" name="el-178969456238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智能客服：四问四答</a:t>
            </a:r>
            <a:endParaRPr/>
          </a:p>
        </p:txBody>
      </p:sp>
      <p:sp>
        <p:nvSpPr>
          <p:cNvPr id="9" name="el-1789694562385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4562389-19"/>
          <p:cNvSpPr txBox="1"/>
          <p:nvPr/>
        </p:nvSpPr>
        <p:spPr>
          <a:xfrm>
            <a:off x="1618845" y="1698413"/>
            <a:ext cx="644785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智能客服的工作流五步？</a:t>
            </a:r>
            <a:endParaRPr/>
          </a:p>
        </p:txBody>
      </p:sp>
      <p:sp>
        <p:nvSpPr>
          <p:cNvPr id="11" name="el-1789694562388-15"/>
          <p:cNvSpPr txBox="1"/>
          <p:nvPr/>
        </p:nvSpPr>
        <p:spPr>
          <a:xfrm>
            <a:off x="1618845" y="2117408"/>
            <a:ext cx="678019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听懂-找据-生成-自检-沉淀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——命门在「找据」：库里没有的，模型只能编。</a:t>
            </a:r>
            <a:endParaRPr/>
          </a:p>
        </p:txBody>
      </p:sp>
      <p:sp>
        <p:nvSpPr>
          <p:cNvPr id="12" name="el-1789694562385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4562390-20"/>
          <p:cNvSpPr txBox="1"/>
          <p:nvPr/>
        </p:nvSpPr>
        <p:spPr>
          <a:xfrm>
            <a:off x="1618845" y="2812559"/>
            <a:ext cx="702293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怎么判断该不该转人工？</a:t>
            </a:r>
            <a:endParaRPr/>
          </a:p>
        </p:txBody>
      </p:sp>
      <p:sp>
        <p:nvSpPr>
          <p:cNvPr id="14" name="el-1789694562388-16"/>
          <p:cNvSpPr txBox="1"/>
          <p:nvPr/>
        </p:nvSpPr>
        <p:spPr>
          <a:xfrm>
            <a:off x="1618845" y="3231554"/>
            <a:ext cx="711149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判线口诀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「出错谁负责」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——投诉情绪、赔偿拍板、事故公关，责任越重越靠人。</a:t>
            </a:r>
            <a:endParaRPr/>
          </a:p>
        </p:txBody>
      </p:sp>
      <p:sp>
        <p:nvSpPr>
          <p:cNvPr id="15" name="el-1789694562385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4562390-21"/>
          <p:cNvSpPr txBox="1"/>
          <p:nvPr/>
        </p:nvSpPr>
        <p:spPr>
          <a:xfrm>
            <a:off x="1618845" y="3926706"/>
            <a:ext cx="623240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三大流派怎么选？</a:t>
            </a:r>
            <a:endParaRPr/>
          </a:p>
        </p:txBody>
      </p:sp>
      <p:sp>
        <p:nvSpPr>
          <p:cNvPr id="17" name="el-1789694562389-17"/>
          <p:cNvSpPr txBox="1"/>
          <p:nvPr/>
        </p:nvSpPr>
        <p:spPr>
          <a:xfrm>
            <a:off x="1618845" y="4345701"/>
            <a:ext cx="650380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组合拳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：FAQ打底、流程管预订、大模型兜开放问题——没有万能单选。</a:t>
            </a:r>
            <a:endParaRPr/>
          </a:p>
        </p:txBody>
      </p:sp>
      <p:sp>
        <p:nvSpPr>
          <p:cNvPr id="18" name="el-1789694562386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4562390-22"/>
          <p:cNvSpPr txBox="1"/>
          <p:nvPr/>
        </p:nvSpPr>
        <p:spPr>
          <a:xfrm>
            <a:off x="1618845" y="5040852"/>
            <a:ext cx="702293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知识库的三个来源？</a:t>
            </a:r>
            <a:endParaRPr/>
          </a:p>
        </p:txBody>
      </p:sp>
      <p:sp>
        <p:nvSpPr>
          <p:cNvPr id="20" name="el-1789694562389-18"/>
          <p:cNvSpPr txBox="1"/>
          <p:nvPr/>
        </p:nvSpPr>
        <p:spPr>
          <a:xfrm>
            <a:off x="1618845" y="5459847"/>
            <a:ext cx="711149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官方信息、高频问答、服务话术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——客人怎么问，库就怎么写；每周补库是日常。</a:t>
            </a:r>
            <a:endParaRPr/>
          </a:p>
        </p:txBody>
      </p:sp>
      <p:sp>
        <p:nvSpPr>
          <p:cNvPr id="21" name="el-178969456238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22" name="el-1789694562381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23" name="el-178969456238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22 / 40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4562584-41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4562538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62534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562537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6" name="el-1789694562537-5"/>
          <p:cNvSpPr txBox="1"/>
          <p:nvPr/>
        </p:nvSpPr>
        <p:spPr>
          <a:xfrm>
            <a:off x="837990" y="4128912"/>
            <a:ext cx="359955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THREE</a:t>
            </a:r>
            <a:endParaRPr/>
          </a:p>
        </p:txBody>
      </p:sp>
      <p:sp>
        <p:nvSpPr>
          <p:cNvPr id="7" name="el-1789694562537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问答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系统</a:t>
            </a:r>
            <a:endParaRPr/>
          </a:p>
        </p:txBody>
      </p:sp>
      <p:sp>
        <p:nvSpPr>
          <p:cNvPr id="8" name="el-1789694562537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Q&amp;A SYSTEM</a:t>
            </a:r>
            <a:endParaRPr/>
          </a:p>
        </p:txBody>
      </p:sp>
      <p:sp>
        <p:nvSpPr>
          <p:cNvPr id="9" name="el-1789694562539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上线五步</a:t>
            </a:r>
            <a:endParaRPr/>
          </a:p>
        </p:txBody>
      </p:sp>
      <p:sp>
        <p:nvSpPr>
          <p:cNvPr id="10" name="el-1789694562539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对话设计</a:t>
            </a:r>
            <a:endParaRPr/>
          </a:p>
        </p:txBody>
      </p:sp>
      <p:sp>
        <p:nvSpPr>
          <p:cNvPr id="11" name="el-1789694562540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转接机制</a:t>
            </a:r>
            <a:endParaRPr/>
          </a:p>
        </p:txBody>
      </p:sp>
      <p:sp>
        <p:nvSpPr>
          <p:cNvPr id="12" name="el-1789694562540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运维迭代</a:t>
            </a:r>
            <a:endParaRPr/>
          </a:p>
        </p:txBody>
      </p:sp>
      <p:sp>
        <p:nvSpPr>
          <p:cNvPr id="13" name="el-1789694562535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项目六</a:t>
            </a:r>
            <a:endParaRPr/>
          </a:p>
        </p:txBody>
      </p:sp>
      <p:sp>
        <p:nvSpPr>
          <p:cNvPr id="14" name="el-1789694562535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23 / 40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2561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62566-16"/>
          <p:cNvCxnSpPr/>
          <p:nvPr/>
        </p:nvCxnSpPr>
        <p:spPr>
          <a:xfrm>
            <a:off x="685629" y="200432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62566-17"/>
          <p:cNvCxnSpPr/>
          <p:nvPr/>
        </p:nvCxnSpPr>
        <p:spPr>
          <a:xfrm>
            <a:off x="2884758" y="200432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562567-18"/>
          <p:cNvCxnSpPr/>
          <p:nvPr/>
        </p:nvCxnSpPr>
        <p:spPr>
          <a:xfrm>
            <a:off x="4855494" y="200432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562567-19"/>
          <p:cNvCxnSpPr/>
          <p:nvPr/>
        </p:nvCxnSpPr>
        <p:spPr>
          <a:xfrm>
            <a:off x="7287333" y="200432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562567-20"/>
          <p:cNvCxnSpPr/>
          <p:nvPr/>
        </p:nvCxnSpPr>
        <p:spPr>
          <a:xfrm>
            <a:off x="9719172" y="200432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562559-8"/>
          <p:cNvCxnSpPr/>
          <p:nvPr/>
        </p:nvCxnSpPr>
        <p:spPr>
          <a:xfrm>
            <a:off x="685629" y="4611144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562562-11"/>
          <p:cNvSpPr/>
          <p:nvPr/>
        </p:nvSpPr>
        <p:spPr>
          <a:xfrm>
            <a:off x="685629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4562562-12"/>
          <p:cNvSpPr/>
          <p:nvPr/>
        </p:nvSpPr>
        <p:spPr>
          <a:xfrm>
            <a:off x="3361484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4562563-13"/>
          <p:cNvSpPr/>
          <p:nvPr/>
        </p:nvSpPr>
        <p:spPr>
          <a:xfrm>
            <a:off x="6037340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4562563-14"/>
          <p:cNvSpPr/>
          <p:nvPr/>
        </p:nvSpPr>
        <p:spPr>
          <a:xfrm>
            <a:off x="8713196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4562563-15"/>
          <p:cNvSpPr/>
          <p:nvPr/>
        </p:nvSpPr>
        <p:spPr>
          <a:xfrm>
            <a:off x="11389052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4562558-4"/>
          <p:cNvCxnSpPr/>
          <p:nvPr/>
        </p:nvCxnSpPr>
        <p:spPr>
          <a:xfrm>
            <a:off x="685629" y="49968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456255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4562561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问答系统</a:t>
            </a:r>
            <a:endParaRPr/>
          </a:p>
        </p:txBody>
      </p:sp>
      <p:sp>
        <p:nvSpPr>
          <p:cNvPr id="17" name="el-1789694562558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景区百事通：上线五步</a:t>
            </a:r>
            <a:endParaRPr/>
          </a:p>
        </p:txBody>
      </p:sp>
      <p:sp>
        <p:nvSpPr>
          <p:cNvPr id="18" name="el-1789694562569-26"/>
          <p:cNvSpPr txBox="1"/>
          <p:nvPr/>
        </p:nvSpPr>
        <p:spPr>
          <a:xfrm>
            <a:off x="685629" y="217573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步①</a:t>
            </a:r>
            <a:endParaRPr/>
          </a:p>
        </p:txBody>
      </p:sp>
      <p:sp>
        <p:nvSpPr>
          <p:cNvPr id="19" name="el-1789694562570-27"/>
          <p:cNvSpPr txBox="1"/>
          <p:nvPr/>
        </p:nvSpPr>
        <p:spPr>
          <a:xfrm>
            <a:off x="685629" y="250902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盘问题</a:t>
            </a:r>
            <a:endParaRPr/>
          </a:p>
        </p:txBody>
      </p:sp>
      <p:sp>
        <p:nvSpPr>
          <p:cNvPr id="20" name="el-1789694562570-28"/>
          <p:cNvSpPr txBox="1"/>
          <p:nvPr/>
        </p:nvSpPr>
        <p:spPr>
          <a:xfrm>
            <a:off x="685629" y="286314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调研层</a:t>
            </a:r>
            <a:endParaRPr/>
          </a:p>
        </p:txBody>
      </p:sp>
      <p:sp>
        <p:nvSpPr>
          <p:cNvPr id="21" name="el-1789694562568-21"/>
          <p:cNvSpPr txBox="1"/>
          <p:nvPr/>
        </p:nvSpPr>
        <p:spPr>
          <a:xfrm>
            <a:off x="685629" y="3215485"/>
            <a:ext cx="1742044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翻三个月咨询记录——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高频问题排序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，先答最常被问的。</a:t>
            </a:r>
            <a:endParaRPr/>
          </a:p>
        </p:txBody>
      </p:sp>
      <p:sp>
        <p:nvSpPr>
          <p:cNvPr id="22" name="el-1789694562570-29"/>
          <p:cNvSpPr txBox="1"/>
          <p:nvPr/>
        </p:nvSpPr>
        <p:spPr>
          <a:xfrm>
            <a:off x="2884758" y="217573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步②</a:t>
            </a:r>
            <a:endParaRPr/>
          </a:p>
        </p:txBody>
      </p:sp>
      <p:sp>
        <p:nvSpPr>
          <p:cNvPr id="23" name="el-1789694562570-30"/>
          <p:cNvSpPr txBox="1"/>
          <p:nvPr/>
        </p:nvSpPr>
        <p:spPr>
          <a:xfrm>
            <a:off x="2884758" y="250902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建知识库</a:t>
            </a:r>
            <a:endParaRPr/>
          </a:p>
        </p:txBody>
      </p:sp>
      <p:sp>
        <p:nvSpPr>
          <p:cNvPr id="24" name="el-1789694562570-31"/>
          <p:cNvSpPr txBox="1"/>
          <p:nvPr/>
        </p:nvSpPr>
        <p:spPr>
          <a:xfrm>
            <a:off x="2884758" y="286314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内容层</a:t>
            </a:r>
            <a:endParaRPr/>
          </a:p>
        </p:txBody>
      </p:sp>
      <p:sp>
        <p:nvSpPr>
          <p:cNvPr id="25" name="el-1789694562568-22"/>
          <p:cNvSpPr txBox="1"/>
          <p:nvPr/>
        </p:nvSpPr>
        <p:spPr>
          <a:xfrm>
            <a:off x="2884758" y="3215485"/>
            <a:ext cx="174219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TOP50问题写标准答案——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具体、有数字、可执行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，拒绝「请咨询工作人员」。</a:t>
            </a:r>
            <a:endParaRPr/>
          </a:p>
        </p:txBody>
      </p:sp>
      <p:sp>
        <p:nvSpPr>
          <p:cNvPr id="26" name="el-1789694562571-32"/>
          <p:cNvSpPr txBox="1"/>
          <p:nvPr/>
        </p:nvSpPr>
        <p:spPr>
          <a:xfrm>
            <a:off x="4855494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步③</a:t>
            </a:r>
            <a:endParaRPr/>
          </a:p>
        </p:txBody>
      </p:sp>
      <p:sp>
        <p:nvSpPr>
          <p:cNvPr id="27" name="el-1789694562571-33"/>
          <p:cNvSpPr txBox="1"/>
          <p:nvPr/>
        </p:nvSpPr>
        <p:spPr>
          <a:xfrm>
            <a:off x="4855494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接渠道</a:t>
            </a:r>
            <a:endParaRPr/>
          </a:p>
        </p:txBody>
      </p:sp>
      <p:sp>
        <p:nvSpPr>
          <p:cNvPr id="28" name="el-1789694562571-34"/>
          <p:cNvSpPr txBox="1"/>
          <p:nvPr/>
        </p:nvSpPr>
        <p:spPr>
          <a:xfrm>
            <a:off x="4855494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触达层</a:t>
            </a:r>
            <a:endParaRPr/>
          </a:p>
        </p:txBody>
      </p:sp>
      <p:sp>
        <p:nvSpPr>
          <p:cNvPr id="29" name="el-1789694562568-23"/>
          <p:cNvSpPr txBox="1"/>
          <p:nvPr/>
        </p:nvSpPr>
        <p:spPr>
          <a:xfrm>
            <a:off x="4855494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官网、小程序、公众号全接入——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客人在哪，入口开在哪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0" name="el-1789694562571-35"/>
          <p:cNvSpPr txBox="1"/>
          <p:nvPr/>
        </p:nvSpPr>
        <p:spPr>
          <a:xfrm>
            <a:off x="7287333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步④</a:t>
            </a:r>
            <a:endParaRPr/>
          </a:p>
        </p:txBody>
      </p:sp>
      <p:sp>
        <p:nvSpPr>
          <p:cNvPr id="31" name="el-1789694562571-36"/>
          <p:cNvSpPr txBox="1"/>
          <p:nvPr/>
        </p:nvSpPr>
        <p:spPr>
          <a:xfrm>
            <a:off x="7287333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设转接</a:t>
            </a:r>
            <a:endParaRPr/>
          </a:p>
        </p:txBody>
      </p:sp>
      <p:sp>
        <p:nvSpPr>
          <p:cNvPr id="32" name="el-1789694562571-37"/>
          <p:cNvSpPr txBox="1"/>
          <p:nvPr/>
        </p:nvSpPr>
        <p:spPr>
          <a:xfrm>
            <a:off x="7287333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协作层</a:t>
            </a:r>
            <a:endParaRPr/>
          </a:p>
        </p:txBody>
      </p:sp>
      <p:sp>
        <p:nvSpPr>
          <p:cNvPr id="33" name="el-1789694562569-24"/>
          <p:cNvSpPr txBox="1"/>
          <p:nvPr/>
        </p:nvSpPr>
        <p:spPr>
          <a:xfrm>
            <a:off x="7287333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转人工规则写死：情绪触发、两轮没解决、客人主动要——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三条硬线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4" name="el-1789694562572-38"/>
          <p:cNvSpPr txBox="1"/>
          <p:nvPr/>
        </p:nvSpPr>
        <p:spPr>
          <a:xfrm>
            <a:off x="9719172" y="217573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步⑤</a:t>
            </a:r>
            <a:endParaRPr/>
          </a:p>
        </p:txBody>
      </p:sp>
      <p:sp>
        <p:nvSpPr>
          <p:cNvPr id="35" name="el-1789694562572-39"/>
          <p:cNvSpPr txBox="1"/>
          <p:nvPr/>
        </p:nvSpPr>
        <p:spPr>
          <a:xfrm>
            <a:off x="9719172" y="250902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养日常</a:t>
            </a:r>
            <a:endParaRPr/>
          </a:p>
        </p:txBody>
      </p:sp>
      <p:sp>
        <p:nvSpPr>
          <p:cNvPr id="36" name="el-1789694562572-40"/>
          <p:cNvSpPr txBox="1"/>
          <p:nvPr/>
        </p:nvSpPr>
        <p:spPr>
          <a:xfrm>
            <a:off x="9719172" y="286314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迭代层</a:t>
            </a:r>
            <a:endParaRPr/>
          </a:p>
        </p:txBody>
      </p:sp>
      <p:sp>
        <p:nvSpPr>
          <p:cNvPr id="37" name="el-1789694562569-25"/>
          <p:cNvSpPr txBox="1"/>
          <p:nvPr/>
        </p:nvSpPr>
        <p:spPr>
          <a:xfrm>
            <a:off x="9719172" y="3215485"/>
            <a:ext cx="178400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每周复盘「没答上」清单——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补库、改话术、调阈值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，系统越用越聪明。</a:t>
            </a:r>
            <a:endParaRPr/>
          </a:p>
        </p:txBody>
      </p:sp>
      <p:sp>
        <p:nvSpPr>
          <p:cNvPr id="38" name="el-1789694562557-2"/>
          <p:cNvSpPr txBox="1"/>
          <p:nvPr/>
        </p:nvSpPr>
        <p:spPr>
          <a:xfrm>
            <a:off x="685629" y="5192024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五步的核心资产是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步②的知识库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——渠道和模型都可换，库是自己的。</a:t>
            </a:r>
            <a:endParaRPr/>
          </a:p>
        </p:txBody>
      </p:sp>
      <p:sp>
        <p:nvSpPr>
          <p:cNvPr id="39" name="el-1789694562558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问答系统</a:t>
            </a:r>
            <a:endParaRPr/>
          </a:p>
        </p:txBody>
      </p:sp>
      <p:sp>
        <p:nvSpPr>
          <p:cNvPr id="40" name="el-1789694562558-6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41" name="el-1789694562558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24 / 40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2731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62732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62729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56272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562732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问答系统</a:t>
            </a:r>
            <a:endParaRPr/>
          </a:p>
        </p:txBody>
      </p:sp>
      <p:sp>
        <p:nvSpPr>
          <p:cNvPr id="7" name="el-1789694562729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对话设计：像人还是像表单</a:t>
            </a:r>
            <a:endParaRPr/>
          </a:p>
        </p:txBody>
      </p:sp>
      <p:sp>
        <p:nvSpPr>
          <p:cNvPr id="8" name="el-1789694562734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差设计 · 查户口</a:t>
            </a:r>
            <a:endParaRPr/>
          </a:p>
        </p:txBody>
      </p:sp>
      <p:sp>
        <p:nvSpPr>
          <p:cNvPr id="9" name="el-1789694562734-14"/>
          <p:cNvSpPr txBox="1"/>
          <p:nvPr/>
        </p:nvSpPr>
        <p:spPr>
          <a:xfrm>
            <a:off x="685629" y="3066545"/>
            <a:ext cx="535342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"请提供订单号、姓名、证件号…"</a:t>
            </a:r>
            <a:endParaRPr/>
          </a:p>
        </p:txBody>
      </p:sp>
      <p:sp>
        <p:nvSpPr>
          <p:cNvPr id="10" name="el-1789694562733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一上来连问五项、答非所问时死循环、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永远不说人话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——客人第二句就想砸手机。</a:t>
            </a:r>
            <a:endParaRPr/>
          </a:p>
        </p:txBody>
      </p:sp>
      <p:sp>
        <p:nvSpPr>
          <p:cNvPr id="11" name="el-1789694562734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好设计 · 像同事</a:t>
            </a:r>
            <a:endParaRPr/>
          </a:p>
        </p:txBody>
      </p:sp>
      <p:sp>
        <p:nvSpPr>
          <p:cNvPr id="12" name="el-1789694562734-16"/>
          <p:cNvSpPr txBox="1"/>
          <p:nvPr/>
        </p:nvSpPr>
        <p:spPr>
          <a:xfrm>
            <a:off x="6522994" y="3066545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"您是想查明天的车次吧？我看看"</a:t>
            </a:r>
            <a:endParaRPr/>
          </a:p>
        </p:txBody>
      </p:sp>
      <p:sp>
        <p:nvSpPr>
          <p:cNvPr id="13" name="el-1789694562733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先接住再追问、一句话带信息量、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兜不住时坦白转人工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——客人感觉在跟人说话。</a:t>
            </a:r>
            <a:endParaRPr/>
          </a:p>
        </p:txBody>
      </p:sp>
      <p:sp>
        <p:nvSpPr>
          <p:cNvPr id="14" name="el-1789694562729-2"/>
          <p:cNvSpPr txBox="1"/>
          <p:nvPr/>
        </p:nvSpPr>
        <p:spPr>
          <a:xfrm>
            <a:off x="685629" y="4558472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设计口诀：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先接住、再确认、给出路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——让机器有"人味"，靠的是对话流程而非模型参数。</a:t>
            </a:r>
            <a:endParaRPr/>
          </a:p>
        </p:txBody>
      </p:sp>
      <p:sp>
        <p:nvSpPr>
          <p:cNvPr id="15" name="el-1789694562729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问答系统</a:t>
            </a:r>
            <a:endParaRPr/>
          </a:p>
        </p:txBody>
      </p:sp>
      <p:sp>
        <p:nvSpPr>
          <p:cNvPr id="16" name="el-1789694562730-6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17" name="el-1789694562730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25 / 40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2747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62749-10"/>
          <p:cNvCxnSpPr/>
          <p:nvPr/>
        </p:nvCxnSpPr>
        <p:spPr>
          <a:xfrm>
            <a:off x="685629" y="28002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62749-11"/>
          <p:cNvCxnSpPr/>
          <p:nvPr/>
        </p:nvCxnSpPr>
        <p:spPr>
          <a:xfrm>
            <a:off x="685629" y="393905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562749-12"/>
          <p:cNvCxnSpPr/>
          <p:nvPr/>
        </p:nvCxnSpPr>
        <p:spPr>
          <a:xfrm>
            <a:off x="685629" y="507790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56274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562748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问答系统</a:t>
            </a:r>
            <a:endParaRPr/>
          </a:p>
        </p:txBody>
      </p:sp>
      <p:sp>
        <p:nvSpPr>
          <p:cNvPr id="8" name="el-178969456274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转接机制：三层兜底</a:t>
            </a:r>
            <a:endParaRPr/>
          </a:p>
        </p:txBody>
      </p:sp>
      <p:sp>
        <p:nvSpPr>
          <p:cNvPr id="9" name="el-1789694562750-13"/>
          <p:cNvSpPr txBox="1"/>
          <p:nvPr/>
        </p:nvSpPr>
        <p:spPr>
          <a:xfrm>
            <a:off x="685629" y="1828010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层①</a:t>
            </a:r>
            <a:endParaRPr/>
          </a:p>
        </p:txBody>
      </p:sp>
      <p:sp>
        <p:nvSpPr>
          <p:cNvPr id="10" name="el-1789694562755-19"/>
          <p:cNvSpPr txBox="1"/>
          <p:nvPr/>
        </p:nvSpPr>
        <p:spPr>
          <a:xfrm>
            <a:off x="1961659" y="1885145"/>
            <a:ext cx="120842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机器人层</a:t>
            </a:r>
            <a:endParaRPr/>
          </a:p>
        </p:txBody>
      </p:sp>
      <p:sp>
        <p:nvSpPr>
          <p:cNvPr id="11" name="el-1789694562755-20"/>
          <p:cNvSpPr txBox="1"/>
          <p:nvPr/>
        </p:nvSpPr>
        <p:spPr>
          <a:xfrm>
            <a:off x="3161509" y="1989894"/>
            <a:ext cx="2679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</a:t>
            </a:r>
            <a:endParaRPr/>
          </a:p>
        </p:txBody>
      </p:sp>
      <p:sp>
        <p:nvSpPr>
          <p:cNvPr id="12" name="el-1789694562752-16"/>
          <p:cNvSpPr txBox="1"/>
          <p:nvPr/>
        </p:nvSpPr>
        <p:spPr>
          <a:xfrm>
            <a:off x="1961659" y="2332709"/>
            <a:ext cx="5778325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标准问秒答、多轮上下文——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八成咨询到此为止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，客人无感离开。</a:t>
            </a:r>
            <a:endParaRPr/>
          </a:p>
        </p:txBody>
      </p:sp>
      <p:sp>
        <p:nvSpPr>
          <p:cNvPr id="13" name="el-1789694562750-14"/>
          <p:cNvSpPr txBox="1"/>
          <p:nvPr/>
        </p:nvSpPr>
        <p:spPr>
          <a:xfrm>
            <a:off x="1447438" y="2966855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层②</a:t>
            </a:r>
            <a:endParaRPr/>
          </a:p>
        </p:txBody>
      </p:sp>
      <p:sp>
        <p:nvSpPr>
          <p:cNvPr id="14" name="el-1789694562755-21"/>
          <p:cNvSpPr txBox="1"/>
          <p:nvPr/>
        </p:nvSpPr>
        <p:spPr>
          <a:xfrm>
            <a:off x="2723469" y="3023991"/>
            <a:ext cx="1465531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通用坐席层</a:t>
            </a:r>
            <a:endParaRPr/>
          </a:p>
        </p:txBody>
      </p:sp>
      <p:sp>
        <p:nvSpPr>
          <p:cNvPr id="15" name="el-1789694562755-22"/>
          <p:cNvSpPr txBox="1"/>
          <p:nvPr/>
        </p:nvSpPr>
        <p:spPr>
          <a:xfrm>
            <a:off x="4180430" y="3128740"/>
            <a:ext cx="2679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</a:t>
            </a:r>
            <a:endParaRPr/>
          </a:p>
        </p:txBody>
      </p:sp>
      <p:sp>
        <p:nvSpPr>
          <p:cNvPr id="16" name="el-1789694562753-17"/>
          <p:cNvSpPr txBox="1"/>
          <p:nvPr/>
        </p:nvSpPr>
        <p:spPr>
          <a:xfrm>
            <a:off x="2723469" y="3471554"/>
            <a:ext cx="5397420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复杂问与查询类——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带着聊天记录上岗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，不让客人重说一遍。</a:t>
            </a:r>
            <a:endParaRPr/>
          </a:p>
        </p:txBody>
      </p:sp>
      <p:sp>
        <p:nvSpPr>
          <p:cNvPr id="17" name="el-1789694562750-15"/>
          <p:cNvSpPr txBox="1"/>
          <p:nvPr/>
        </p:nvSpPr>
        <p:spPr>
          <a:xfrm>
            <a:off x="2209248" y="4105701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层③</a:t>
            </a:r>
            <a:endParaRPr/>
          </a:p>
        </p:txBody>
      </p:sp>
      <p:sp>
        <p:nvSpPr>
          <p:cNvPr id="18" name="el-1789694562756-23"/>
          <p:cNvSpPr txBox="1"/>
          <p:nvPr/>
        </p:nvSpPr>
        <p:spPr>
          <a:xfrm>
            <a:off x="3485278" y="4162837"/>
            <a:ext cx="1465531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专人处置层</a:t>
            </a:r>
            <a:endParaRPr/>
          </a:p>
        </p:txBody>
      </p:sp>
      <p:sp>
        <p:nvSpPr>
          <p:cNvPr id="19" name="el-1789694562756-24"/>
          <p:cNvSpPr txBox="1"/>
          <p:nvPr/>
        </p:nvSpPr>
        <p:spPr>
          <a:xfrm>
            <a:off x="4942239" y="4267586"/>
            <a:ext cx="2679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</a:t>
            </a:r>
            <a:endParaRPr/>
          </a:p>
        </p:txBody>
      </p:sp>
      <p:sp>
        <p:nvSpPr>
          <p:cNvPr id="20" name="el-1789694562753-18"/>
          <p:cNvSpPr txBox="1"/>
          <p:nvPr/>
        </p:nvSpPr>
        <p:spPr>
          <a:xfrm>
            <a:off x="3485278" y="4610400"/>
            <a:ext cx="5397420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投诉、赔偿、事故——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有权限的老手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：给方案、拍板、善后。</a:t>
            </a:r>
            <a:endParaRPr/>
          </a:p>
        </p:txBody>
      </p:sp>
      <p:sp>
        <p:nvSpPr>
          <p:cNvPr id="21" name="el-1789694562748-9"/>
          <p:cNvSpPr txBox="1"/>
          <p:nvPr/>
        </p:nvSpPr>
        <p:spPr>
          <a:xfrm>
            <a:off x="685629" y="553022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转接铁律</a:t>
            </a:r>
            <a:endParaRPr/>
          </a:p>
        </p:txBody>
      </p:sp>
      <p:sp>
        <p:nvSpPr>
          <p:cNvPr id="22" name="el-1789694562748-7"/>
          <p:cNvSpPr txBox="1"/>
          <p:nvPr/>
        </p:nvSpPr>
        <p:spPr>
          <a:xfrm>
            <a:off x="1715708" y="5520703"/>
            <a:ext cx="6540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转接时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聊天记录必须跟过去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——让客人重讲一遍，是服务事故，不是流程。</a:t>
            </a:r>
            <a:endParaRPr/>
          </a:p>
        </p:txBody>
      </p:sp>
      <p:sp>
        <p:nvSpPr>
          <p:cNvPr id="23" name="el-178969456274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问答系统</a:t>
            </a:r>
            <a:endParaRPr/>
          </a:p>
        </p:txBody>
      </p:sp>
      <p:sp>
        <p:nvSpPr>
          <p:cNvPr id="24" name="el-1789694562745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25" name="el-178969456274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26 / 40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2902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62900-5"/>
          <p:cNvCxnSpPr/>
          <p:nvPr/>
        </p:nvCxnSpPr>
        <p:spPr>
          <a:xfrm>
            <a:off x="685629" y="481022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6289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562902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问答系统</a:t>
            </a:r>
            <a:endParaRPr/>
          </a:p>
        </p:txBody>
      </p:sp>
      <p:sp>
        <p:nvSpPr>
          <p:cNvPr id="6" name="el-1789694562899-4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系统成长：一周运维节奏</a:t>
            </a:r>
            <a:endParaRPr/>
          </a:p>
        </p:txBody>
      </p:sp>
      <p:sp>
        <p:nvSpPr>
          <p:cNvPr id="7" name="el-1789694562899-3"/>
          <p:cNvSpPr txBox="1"/>
          <p:nvPr/>
        </p:nvSpPr>
        <p:spPr>
          <a:xfrm>
            <a:off x="685629" y="5005440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问答系统不是上线即完成的工程——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是每周长大一点的有机体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8" name="el-1789694562900-6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问答系统</a:t>
            </a:r>
            <a:endParaRPr/>
          </a:p>
        </p:txBody>
      </p:sp>
      <p:sp>
        <p:nvSpPr>
          <p:cNvPr id="9" name="el-1789694562900-7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10" name="el-1789694562900-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27 / 40</a:t>
            </a:r>
            <a:endParaRPr/>
          </a:p>
        </p:txBody>
      </p:sp>
      <p:cxnSp>
        <p:nvCxnSpPr>
          <p:cNvPr id="11" name="el-1789694562898-2"/>
          <p:cNvCxnSpPr/>
          <p:nvPr/>
        </p:nvCxnSpPr>
        <p:spPr>
          <a:xfrm>
            <a:off x="742764" y="2428976"/>
            <a:ext cx="10703423" cy="914"/>
          </a:xfrm>
          <a:prstGeom prst="line">
            <a:avLst/>
          </a:prstGeom>
          <a:ln w="19045" cap="flat">
            <a:solidFill>
              <a:srgbClr val="7C3A0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4562903-11"/>
          <p:cNvSpPr/>
          <p:nvPr/>
        </p:nvSpPr>
        <p:spPr>
          <a:xfrm>
            <a:off x="685629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4562903-12"/>
          <p:cNvSpPr/>
          <p:nvPr/>
        </p:nvSpPr>
        <p:spPr>
          <a:xfrm>
            <a:off x="2472012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694562904-13"/>
          <p:cNvSpPr/>
          <p:nvPr/>
        </p:nvSpPr>
        <p:spPr>
          <a:xfrm>
            <a:off x="4953101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4562904-14"/>
          <p:cNvSpPr/>
          <p:nvPr/>
        </p:nvSpPr>
        <p:spPr>
          <a:xfrm>
            <a:off x="6937972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694562904-15"/>
          <p:cNvSpPr/>
          <p:nvPr/>
        </p:nvSpPr>
        <p:spPr>
          <a:xfrm>
            <a:off x="9121330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694562908-21"/>
          <p:cNvSpPr txBox="1"/>
          <p:nvPr/>
        </p:nvSpPr>
        <p:spPr>
          <a:xfrm>
            <a:off x="685629" y="2647996"/>
            <a:ext cx="177590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周一</a:t>
            </a:r>
            <a:endParaRPr/>
          </a:p>
        </p:txBody>
      </p:sp>
      <p:sp>
        <p:nvSpPr>
          <p:cNvPr id="18" name="el-1789694562908-22"/>
          <p:cNvSpPr txBox="1"/>
          <p:nvPr/>
        </p:nvSpPr>
        <p:spPr>
          <a:xfrm>
            <a:off x="685629" y="3019379"/>
            <a:ext cx="174258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复盘</a:t>
            </a:r>
            <a:endParaRPr/>
          </a:p>
        </p:txBody>
      </p:sp>
      <p:sp>
        <p:nvSpPr>
          <p:cNvPr id="19" name="el-1789694562906-16"/>
          <p:cNvSpPr txBox="1"/>
          <p:nvPr/>
        </p:nvSpPr>
        <p:spPr>
          <a:xfrm>
            <a:off x="685629" y="3419329"/>
            <a:ext cx="1595931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拉出上周「没答上」清单——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问题分类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：缺知识？没听懂？该转没转？</a:t>
            </a:r>
            <a:endParaRPr/>
          </a:p>
        </p:txBody>
      </p:sp>
      <p:sp>
        <p:nvSpPr>
          <p:cNvPr id="20" name="el-1789694562908-23"/>
          <p:cNvSpPr txBox="1"/>
          <p:nvPr/>
        </p:nvSpPr>
        <p:spPr>
          <a:xfrm>
            <a:off x="2472012" y="2647996"/>
            <a:ext cx="247061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周二</a:t>
            </a:r>
            <a:endParaRPr/>
          </a:p>
        </p:txBody>
      </p:sp>
      <p:sp>
        <p:nvSpPr>
          <p:cNvPr id="21" name="el-1789694562908-24"/>
          <p:cNvSpPr txBox="1"/>
          <p:nvPr/>
        </p:nvSpPr>
        <p:spPr>
          <a:xfrm>
            <a:off x="2472012" y="3019379"/>
            <a:ext cx="24372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补库</a:t>
            </a:r>
            <a:endParaRPr/>
          </a:p>
        </p:txBody>
      </p:sp>
      <p:sp>
        <p:nvSpPr>
          <p:cNvPr id="22" name="el-1789694562906-17"/>
          <p:cNvSpPr txBox="1"/>
          <p:nvPr/>
        </p:nvSpPr>
        <p:spPr>
          <a:xfrm>
            <a:off x="2472012" y="3419329"/>
            <a:ext cx="2290636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新增QA入库——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答案写具体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：数字、链接、可执行动作。</a:t>
            </a:r>
            <a:endParaRPr/>
          </a:p>
        </p:txBody>
      </p:sp>
      <p:sp>
        <p:nvSpPr>
          <p:cNvPr id="23" name="el-1789694562909-25"/>
          <p:cNvSpPr txBox="1"/>
          <p:nvPr/>
        </p:nvSpPr>
        <p:spPr>
          <a:xfrm>
            <a:off x="4953101" y="2647996"/>
            <a:ext cx="197439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周三</a:t>
            </a:r>
            <a:endParaRPr/>
          </a:p>
        </p:txBody>
      </p:sp>
      <p:sp>
        <p:nvSpPr>
          <p:cNvPr id="24" name="el-1789694562909-26"/>
          <p:cNvSpPr txBox="1"/>
          <p:nvPr/>
        </p:nvSpPr>
        <p:spPr>
          <a:xfrm>
            <a:off x="4953101" y="3019379"/>
            <a:ext cx="194106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调优</a:t>
            </a:r>
            <a:endParaRPr/>
          </a:p>
        </p:txBody>
      </p:sp>
      <p:sp>
        <p:nvSpPr>
          <p:cNvPr id="25" name="el-1789694562907-18"/>
          <p:cNvSpPr txBox="1"/>
          <p:nvPr/>
        </p:nvSpPr>
        <p:spPr>
          <a:xfrm>
            <a:off x="4953101" y="3419329"/>
            <a:ext cx="1794418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调意图识别阈值——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误转的收紧、漏转的放宽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，每周微调。</a:t>
            </a:r>
            <a:endParaRPr/>
          </a:p>
        </p:txBody>
      </p:sp>
      <p:sp>
        <p:nvSpPr>
          <p:cNvPr id="26" name="el-1789694562909-27"/>
          <p:cNvSpPr txBox="1"/>
          <p:nvPr/>
        </p:nvSpPr>
        <p:spPr>
          <a:xfrm>
            <a:off x="6937972" y="2647996"/>
            <a:ext cx="217288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周四</a:t>
            </a:r>
            <a:endParaRPr/>
          </a:p>
        </p:txBody>
      </p:sp>
      <p:sp>
        <p:nvSpPr>
          <p:cNvPr id="27" name="el-1789694562909-28"/>
          <p:cNvSpPr txBox="1"/>
          <p:nvPr/>
        </p:nvSpPr>
        <p:spPr>
          <a:xfrm>
            <a:off x="6937972" y="3019379"/>
            <a:ext cx="213955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测试</a:t>
            </a:r>
            <a:endParaRPr/>
          </a:p>
        </p:txBody>
      </p:sp>
      <p:sp>
        <p:nvSpPr>
          <p:cNvPr id="28" name="el-1789694562907-19"/>
          <p:cNvSpPr txBox="1"/>
          <p:nvPr/>
        </p:nvSpPr>
        <p:spPr>
          <a:xfrm>
            <a:off x="6937972" y="3419329"/>
            <a:ext cx="1992906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拿真实问法回归测试——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改了别处，别坏了这里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9" name="el-1789694562909-29"/>
          <p:cNvSpPr txBox="1"/>
          <p:nvPr/>
        </p:nvSpPr>
        <p:spPr>
          <a:xfrm>
            <a:off x="9121330" y="2647996"/>
            <a:ext cx="2794323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25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WE ARE HERE</a:t>
            </a:r>
            <a:endParaRPr/>
          </a:p>
        </p:txBody>
      </p:sp>
      <p:sp>
        <p:nvSpPr>
          <p:cNvPr id="30" name="el-1789694562910-30"/>
          <p:cNvSpPr txBox="1"/>
          <p:nvPr/>
        </p:nvSpPr>
        <p:spPr>
          <a:xfrm>
            <a:off x="9121330" y="2867017"/>
            <a:ext cx="237151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周五</a:t>
            </a:r>
            <a:endParaRPr/>
          </a:p>
        </p:txBody>
      </p:sp>
      <p:sp>
        <p:nvSpPr>
          <p:cNvPr id="31" name="el-1789694562910-31"/>
          <p:cNvSpPr txBox="1"/>
          <p:nvPr/>
        </p:nvSpPr>
        <p:spPr>
          <a:xfrm>
            <a:off x="9121330" y="3238399"/>
            <a:ext cx="23381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汇报</a:t>
            </a:r>
            <a:endParaRPr/>
          </a:p>
        </p:txBody>
      </p:sp>
      <p:sp>
        <p:nvSpPr>
          <p:cNvPr id="32" name="el-1789694562907-20"/>
          <p:cNvSpPr txBox="1"/>
          <p:nvPr/>
        </p:nvSpPr>
        <p:spPr>
          <a:xfrm>
            <a:off x="9121330" y="3638349"/>
            <a:ext cx="2191541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解决率、转接率、满意度三指标——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用数据说话</a:t>
            </a: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，下周继续。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292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562926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562934-21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562934-22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562928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562925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56292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562926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问答系统</a:t>
            </a:r>
            <a:endParaRPr/>
          </a:p>
        </p:txBody>
      </p:sp>
      <p:sp>
        <p:nvSpPr>
          <p:cNvPr id="10" name="el-178969456292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搭建实战：一座古镇的百事通</a:t>
            </a:r>
            <a:endParaRPr/>
          </a:p>
        </p:txBody>
      </p:sp>
      <p:sp>
        <p:nvSpPr>
          <p:cNvPr id="11" name="el-1789694562926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五步实录</a:t>
            </a:r>
            <a:endParaRPr/>
          </a:p>
        </p:txBody>
      </p:sp>
      <p:sp>
        <p:nvSpPr>
          <p:cNvPr id="12" name="el-1789694562927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任务：某古镇景区智能问答上线——目标：夜间咨询有人应</a:t>
            </a:r>
            <a:endParaRPr/>
          </a:p>
        </p:txBody>
      </p:sp>
      <p:sp>
        <p:nvSpPr>
          <p:cNvPr id="13" name="el-1789694562929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投入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历史咨询记录3个月+景区官方资料，建库50条QA</a:t>
            </a:r>
            <a:endParaRPr/>
          </a:p>
        </p:txBody>
      </p:sp>
      <p:sp>
        <p:nvSpPr>
          <p:cNvPr id="14" name="el-1789694562930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产出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夜间咨询应答率100%，客服人力成本-40%</a:t>
            </a:r>
            <a:endParaRPr/>
          </a:p>
        </p:txBody>
      </p:sp>
      <p:sp>
        <p:nvSpPr>
          <p:cNvPr id="15" name="el-1789694562935-26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6" name="el-1789694562933-18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夜间咨询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从无人应到全应答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——客人睡了，系统还在挣钱攒口碑。</a:t>
            </a:r>
            <a:endParaRPr/>
          </a:p>
        </p:txBody>
      </p:sp>
      <p:sp>
        <p:nvSpPr>
          <p:cNvPr id="17" name="el-1789694562936-27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8" name="el-1789694562933-19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首版答「宠物能不能进」时引用了过期政策——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时效标注缺失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，挨了两条差评。</a:t>
            </a:r>
            <a:endParaRPr/>
          </a:p>
        </p:txBody>
      </p:sp>
      <p:sp>
        <p:nvSpPr>
          <p:cNvPr id="19" name="el-1789694562936-28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0" name="el-1789694562934-20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知识库的坑多在「过期」而非「缺失」——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每条QA都要有保质期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1" name="el-1789694562923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问答系统</a:t>
            </a:r>
            <a:endParaRPr/>
          </a:p>
        </p:txBody>
      </p:sp>
      <p:sp>
        <p:nvSpPr>
          <p:cNvPr id="22" name="el-1789694562923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23" name="el-178969456292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28 / 40</a:t>
            </a:r>
            <a:endParaRPr/>
          </a:p>
        </p:txBody>
      </p:sp>
      <p:sp>
        <p:nvSpPr>
          <p:cNvPr id="24" name="el-1789694562935-23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4562935-24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4562935-25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4562931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盘问题（调研）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：三个月记录里</a:t>
            </a:r>
            <a:r>
              <a:rPr b="1"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「停车」与「夜游时间」占三成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——库从这两类建起。</a:t>
            </a:r>
            <a:endParaRPr/>
          </a:p>
        </p:txBody>
      </p:sp>
      <p:sp>
        <p:nvSpPr>
          <p:cNvPr id="28" name="el-1789694562931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建库（内容）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：50条QA全部带数字——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「停车场B区最近，23点后免费」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，不留模糊。</a:t>
            </a:r>
            <a:endParaRPr/>
          </a:p>
        </p:txBody>
      </p:sp>
      <p:sp>
        <p:nvSpPr>
          <p:cNvPr id="29" name="el-1789694562932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设转接（协作）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：投诉关键词+两轮未解决即转人——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上线首月转接率12%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，符合预期。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3086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4563089-21"/>
          <p:cNvGraphicFramePr/>
          <p:nvPr/>
        </p:nvGraphicFramePr>
        <p:xfrm>
          <a:off x="685629" y="2526881"/>
          <a:ext cx="5027943" cy="2094976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298647"/>
                <a:gridCol w="3729296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维度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特点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上手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小时级，零代码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成本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年费制，量大后变贵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数据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沉淀在平台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适合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中小景区快速上线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4563087-10"/>
          <p:cNvCxnSpPr/>
          <p:nvPr/>
        </p:nvCxnSpPr>
        <p:spPr>
          <a:xfrm>
            <a:off x="6099237" y="2136453"/>
            <a:ext cx="914" cy="248540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el-1789694563090-32"/>
          <p:cNvGraphicFramePr/>
          <p:nvPr/>
        </p:nvGraphicFramePr>
        <p:xfrm>
          <a:off x="6484903" y="2526881"/>
          <a:ext cx="5018420" cy="2094976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296266"/>
                <a:gridCol w="3722154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维度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特点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上手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需开发，以周计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成本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按量计费，可控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数据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知识库归自己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适合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集团化、多渠道运营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6" name="el-1789694563084-4"/>
          <p:cNvCxnSpPr/>
          <p:nvPr/>
        </p:nvCxnSpPr>
        <p:spPr>
          <a:xfrm>
            <a:off x="685629" y="487420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56308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4563086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问答系统</a:t>
            </a:r>
            <a:endParaRPr/>
          </a:p>
        </p:txBody>
      </p:sp>
      <p:sp>
        <p:nvSpPr>
          <p:cNvPr id="9" name="el-1789694563083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部署路线：自建 vs 托管</a:t>
            </a:r>
            <a:endParaRPr/>
          </a:p>
        </p:txBody>
      </p:sp>
      <p:sp>
        <p:nvSpPr>
          <p:cNvPr id="10" name="el-1789694563091-33"/>
          <p:cNvSpPr txBox="1"/>
          <p:nvPr/>
        </p:nvSpPr>
        <p:spPr>
          <a:xfrm>
            <a:off x="685629" y="2136453"/>
            <a:ext cx="53282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平台托管 · 开箱即用</a:t>
            </a:r>
            <a:endParaRPr/>
          </a:p>
        </p:txBody>
      </p:sp>
      <p:sp>
        <p:nvSpPr>
          <p:cNvPr id="11" name="el-1789694563091-34"/>
          <p:cNvSpPr txBox="1"/>
          <p:nvPr/>
        </p:nvSpPr>
        <p:spPr>
          <a:xfrm>
            <a:off x="6484903" y="2136453"/>
            <a:ext cx="549245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API自建 · 深度定制</a:t>
            </a:r>
            <a:endParaRPr/>
          </a:p>
        </p:txBody>
      </p:sp>
      <p:sp>
        <p:nvSpPr>
          <p:cNvPr id="12" name="el-1789694563083-2"/>
          <p:cNvSpPr txBox="1"/>
          <p:nvPr/>
        </p:nvSpPr>
        <p:spPr>
          <a:xfrm>
            <a:off x="685629" y="505037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起步建议：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先托管跑起来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——知识库在自己手里，随时可搬家：资产才是重点。</a:t>
            </a:r>
            <a:endParaRPr/>
          </a:p>
        </p:txBody>
      </p:sp>
      <p:sp>
        <p:nvSpPr>
          <p:cNvPr id="13" name="el-1789694563084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问答系统</a:t>
            </a:r>
            <a:endParaRPr/>
          </a:p>
        </p:txBody>
      </p:sp>
      <p:sp>
        <p:nvSpPr>
          <p:cNvPr id="14" name="el-1789694563084-6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15" name="el-1789694563084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29 / 40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3103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63104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63104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563104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56310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563103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8" name="el-178969456310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问答系统：四问四答</a:t>
            </a:r>
            <a:endParaRPr/>
          </a:p>
        </p:txBody>
      </p:sp>
      <p:sp>
        <p:nvSpPr>
          <p:cNvPr id="9" name="el-1789694563105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4563109-19"/>
          <p:cNvSpPr txBox="1"/>
          <p:nvPr/>
        </p:nvSpPr>
        <p:spPr>
          <a:xfrm>
            <a:off x="1618845" y="1698413"/>
            <a:ext cx="673353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上线的五步顺序？</a:t>
            </a:r>
            <a:endParaRPr/>
          </a:p>
        </p:txBody>
      </p:sp>
      <p:sp>
        <p:nvSpPr>
          <p:cNvPr id="11" name="el-1789694563108-15"/>
          <p:cNvSpPr txBox="1"/>
          <p:nvPr/>
        </p:nvSpPr>
        <p:spPr>
          <a:xfrm>
            <a:off x="1618845" y="2117408"/>
            <a:ext cx="706587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盘问题-建库-接渠道-设转接-养日常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——核心资产是知识库，渠道模型皆可换。</a:t>
            </a:r>
            <a:endParaRPr/>
          </a:p>
        </p:txBody>
      </p:sp>
      <p:sp>
        <p:nvSpPr>
          <p:cNvPr id="12" name="el-1789694563105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4563109-20"/>
          <p:cNvSpPr txBox="1"/>
          <p:nvPr/>
        </p:nvSpPr>
        <p:spPr>
          <a:xfrm>
            <a:off x="1618845" y="2812559"/>
            <a:ext cx="549931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对话设计的口诀？</a:t>
            </a:r>
            <a:endParaRPr/>
          </a:p>
        </p:txBody>
      </p:sp>
      <p:sp>
        <p:nvSpPr>
          <p:cNvPr id="14" name="el-1789694563108-16"/>
          <p:cNvSpPr txBox="1"/>
          <p:nvPr/>
        </p:nvSpPr>
        <p:spPr>
          <a:xfrm>
            <a:off x="1618845" y="3231554"/>
            <a:ext cx="558787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先接住、再确认、给出路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——人味靠流程设计，不靠模型参数。</a:t>
            </a:r>
            <a:endParaRPr/>
          </a:p>
        </p:txBody>
      </p:sp>
      <p:sp>
        <p:nvSpPr>
          <p:cNvPr id="15" name="el-1789694563105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4563110-21"/>
          <p:cNvSpPr txBox="1"/>
          <p:nvPr/>
        </p:nvSpPr>
        <p:spPr>
          <a:xfrm>
            <a:off x="1618845" y="3926706"/>
            <a:ext cx="721338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转人工的三条硬线？</a:t>
            </a:r>
            <a:endParaRPr/>
          </a:p>
        </p:txBody>
      </p:sp>
      <p:sp>
        <p:nvSpPr>
          <p:cNvPr id="17" name="el-1789694563108-17"/>
          <p:cNvSpPr txBox="1"/>
          <p:nvPr/>
        </p:nvSpPr>
        <p:spPr>
          <a:xfrm>
            <a:off x="1618845" y="4345701"/>
            <a:ext cx="730194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情绪触发、两轮未解决、客人主动要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——转接时记录必须跟过去，重讲一遍是事故。</a:t>
            </a:r>
            <a:endParaRPr/>
          </a:p>
        </p:txBody>
      </p:sp>
      <p:sp>
        <p:nvSpPr>
          <p:cNvPr id="18" name="el-1789694563105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4563110-22"/>
          <p:cNvSpPr txBox="1"/>
          <p:nvPr/>
        </p:nvSpPr>
        <p:spPr>
          <a:xfrm>
            <a:off x="1618845" y="5040852"/>
            <a:ext cx="598600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每周运维看什么？</a:t>
            </a:r>
            <a:endParaRPr/>
          </a:p>
        </p:txBody>
      </p:sp>
      <p:sp>
        <p:nvSpPr>
          <p:cNvPr id="20" name="el-1789694563109-18"/>
          <p:cNvSpPr txBox="1"/>
          <p:nvPr/>
        </p:nvSpPr>
        <p:spPr>
          <a:xfrm>
            <a:off x="1618845" y="5459847"/>
            <a:ext cx="613551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解决率、转接率、满意度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三指标+「没答上」清单——系统是养大的。</a:t>
            </a:r>
            <a:endParaRPr/>
          </a:p>
        </p:txBody>
      </p:sp>
      <p:sp>
        <p:nvSpPr>
          <p:cNvPr id="21" name="el-178969456310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22" name="el-1789694563101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23" name="el-178969456310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 / 40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4563298-25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4563258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63254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563257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6" name="el-1789694563257-5"/>
          <p:cNvSpPr txBox="1"/>
          <p:nvPr/>
        </p:nvSpPr>
        <p:spPr>
          <a:xfrm>
            <a:off x="837990" y="4128912"/>
            <a:ext cx="3538605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FOUR</a:t>
            </a:r>
            <a:endParaRPr/>
          </a:p>
        </p:txBody>
      </p:sp>
      <p:sp>
        <p:nvSpPr>
          <p:cNvPr id="7" name="el-1789694563257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人机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协作</a:t>
            </a:r>
            <a:endParaRPr/>
          </a:p>
        </p:txBody>
      </p:sp>
      <p:sp>
        <p:nvSpPr>
          <p:cNvPr id="8" name="el-1789694563257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HUMAN + MACHINE</a:t>
            </a:r>
            <a:endParaRPr/>
          </a:p>
        </p:txBody>
      </p:sp>
      <p:sp>
        <p:nvSpPr>
          <p:cNvPr id="9" name="el-1789694563259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分工三层</a:t>
            </a:r>
            <a:endParaRPr/>
          </a:p>
        </p:txBody>
      </p:sp>
      <p:sp>
        <p:nvSpPr>
          <p:cNvPr id="10" name="el-1789694563260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投诉温度</a:t>
            </a:r>
            <a:endParaRPr/>
          </a:p>
        </p:txBody>
      </p:sp>
      <p:sp>
        <p:nvSpPr>
          <p:cNvPr id="11" name="el-1789694563260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边界辩论</a:t>
            </a:r>
            <a:endParaRPr/>
          </a:p>
        </p:txBody>
      </p:sp>
      <p:sp>
        <p:nvSpPr>
          <p:cNvPr id="12" name="el-1789694563261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行动清单</a:t>
            </a:r>
            <a:endParaRPr/>
          </a:p>
        </p:txBody>
      </p:sp>
      <p:sp>
        <p:nvSpPr>
          <p:cNvPr id="13" name="el-1789694563255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项目六</a:t>
            </a:r>
            <a:endParaRPr/>
          </a:p>
        </p:txBody>
      </p:sp>
      <p:sp>
        <p:nvSpPr>
          <p:cNvPr id="14" name="el-1789694563255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31 / 40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3280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63282-10"/>
          <p:cNvCxnSpPr/>
          <p:nvPr/>
        </p:nvCxnSpPr>
        <p:spPr>
          <a:xfrm>
            <a:off x="685629" y="28002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63282-11"/>
          <p:cNvCxnSpPr/>
          <p:nvPr/>
        </p:nvCxnSpPr>
        <p:spPr>
          <a:xfrm>
            <a:off x="685629" y="393905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563282-12"/>
          <p:cNvCxnSpPr/>
          <p:nvPr/>
        </p:nvCxnSpPr>
        <p:spPr>
          <a:xfrm>
            <a:off x="685629" y="507790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56327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563281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人机协作</a:t>
            </a:r>
            <a:endParaRPr/>
          </a:p>
        </p:txBody>
      </p:sp>
      <p:sp>
        <p:nvSpPr>
          <p:cNvPr id="8" name="el-178969456327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人机分工：客服的三层分配</a:t>
            </a:r>
            <a:endParaRPr/>
          </a:p>
        </p:txBody>
      </p:sp>
      <p:sp>
        <p:nvSpPr>
          <p:cNvPr id="9" name="el-1789694563283-13"/>
          <p:cNvSpPr txBox="1"/>
          <p:nvPr/>
        </p:nvSpPr>
        <p:spPr>
          <a:xfrm>
            <a:off x="685629" y="1828010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层①</a:t>
            </a:r>
            <a:endParaRPr/>
          </a:p>
        </p:txBody>
      </p:sp>
      <p:sp>
        <p:nvSpPr>
          <p:cNvPr id="10" name="el-1789694563288-19"/>
          <p:cNvSpPr txBox="1"/>
          <p:nvPr/>
        </p:nvSpPr>
        <p:spPr>
          <a:xfrm>
            <a:off x="1961659" y="1885145"/>
            <a:ext cx="1465531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机器全包层</a:t>
            </a:r>
            <a:endParaRPr/>
          </a:p>
        </p:txBody>
      </p:sp>
      <p:sp>
        <p:nvSpPr>
          <p:cNvPr id="11" name="el-1789694563288-20"/>
          <p:cNvSpPr txBox="1"/>
          <p:nvPr/>
        </p:nvSpPr>
        <p:spPr>
          <a:xfrm>
            <a:off x="3418620" y="1989894"/>
            <a:ext cx="2679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</a:t>
            </a:r>
            <a:endParaRPr/>
          </a:p>
        </p:txBody>
      </p:sp>
      <p:sp>
        <p:nvSpPr>
          <p:cNvPr id="12" name="el-1789694563286-16"/>
          <p:cNvSpPr txBox="1"/>
          <p:nvPr/>
        </p:nvSpPr>
        <p:spPr>
          <a:xfrm>
            <a:off x="1961659" y="2332709"/>
            <a:ext cx="6849739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标准问应答、7×24值守、多语种——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量大、标准、无情绪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，机器天然主场。</a:t>
            </a:r>
            <a:endParaRPr/>
          </a:p>
        </p:txBody>
      </p:sp>
      <p:sp>
        <p:nvSpPr>
          <p:cNvPr id="13" name="el-1789694563284-14"/>
          <p:cNvSpPr txBox="1"/>
          <p:nvPr/>
        </p:nvSpPr>
        <p:spPr>
          <a:xfrm>
            <a:off x="1447438" y="2966855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层②</a:t>
            </a:r>
            <a:endParaRPr/>
          </a:p>
        </p:txBody>
      </p:sp>
      <p:sp>
        <p:nvSpPr>
          <p:cNvPr id="14" name="el-1789694563289-21"/>
          <p:cNvSpPr txBox="1"/>
          <p:nvPr/>
        </p:nvSpPr>
        <p:spPr>
          <a:xfrm>
            <a:off x="2723469" y="3023991"/>
            <a:ext cx="1465531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人机接力层</a:t>
            </a:r>
            <a:endParaRPr/>
          </a:p>
        </p:txBody>
      </p:sp>
      <p:sp>
        <p:nvSpPr>
          <p:cNvPr id="15" name="el-1789694563289-22"/>
          <p:cNvSpPr txBox="1"/>
          <p:nvPr/>
        </p:nvSpPr>
        <p:spPr>
          <a:xfrm>
            <a:off x="4180430" y="3128740"/>
            <a:ext cx="2679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</a:t>
            </a:r>
            <a:endParaRPr/>
          </a:p>
        </p:txBody>
      </p:sp>
      <p:sp>
        <p:nvSpPr>
          <p:cNvPr id="16" name="el-1789694563286-17"/>
          <p:cNvSpPr txBox="1"/>
          <p:nvPr/>
        </p:nvSpPr>
        <p:spPr>
          <a:xfrm>
            <a:off x="2723469" y="3471554"/>
            <a:ext cx="5877688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复杂查询、定制咨询——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AI初答+人工确认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：机器备料，人端菜。</a:t>
            </a:r>
            <a:endParaRPr/>
          </a:p>
        </p:txBody>
      </p:sp>
      <p:sp>
        <p:nvSpPr>
          <p:cNvPr id="17" name="el-1789694563284-15"/>
          <p:cNvSpPr txBox="1"/>
          <p:nvPr/>
        </p:nvSpPr>
        <p:spPr>
          <a:xfrm>
            <a:off x="2209248" y="4105701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层③</a:t>
            </a:r>
            <a:endParaRPr/>
          </a:p>
        </p:txBody>
      </p:sp>
      <p:sp>
        <p:nvSpPr>
          <p:cNvPr id="18" name="el-1789694563289-23"/>
          <p:cNvSpPr txBox="1"/>
          <p:nvPr/>
        </p:nvSpPr>
        <p:spPr>
          <a:xfrm>
            <a:off x="3485278" y="4162837"/>
            <a:ext cx="1465531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真人专属层</a:t>
            </a:r>
            <a:endParaRPr/>
          </a:p>
        </p:txBody>
      </p:sp>
      <p:sp>
        <p:nvSpPr>
          <p:cNvPr id="19" name="el-1789694563289-24"/>
          <p:cNvSpPr txBox="1"/>
          <p:nvPr/>
        </p:nvSpPr>
        <p:spPr>
          <a:xfrm>
            <a:off x="4942239" y="4267586"/>
            <a:ext cx="2679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</a:t>
            </a:r>
            <a:endParaRPr/>
          </a:p>
        </p:txBody>
      </p:sp>
      <p:sp>
        <p:nvSpPr>
          <p:cNvPr id="20" name="el-1789694563287-18"/>
          <p:cNvSpPr txBox="1"/>
          <p:nvPr/>
        </p:nvSpPr>
        <p:spPr>
          <a:xfrm>
            <a:off x="3485278" y="4610400"/>
            <a:ext cx="5587873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投诉安抚、赔偿拍板、危机公关——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情绪与责任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，机器碰不得。</a:t>
            </a:r>
            <a:endParaRPr/>
          </a:p>
        </p:txBody>
      </p:sp>
      <p:sp>
        <p:nvSpPr>
          <p:cNvPr id="21" name="el-1789694563281-9"/>
          <p:cNvSpPr txBox="1"/>
          <p:nvPr/>
        </p:nvSpPr>
        <p:spPr>
          <a:xfrm>
            <a:off x="685629" y="553022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分工原则</a:t>
            </a:r>
            <a:endParaRPr/>
          </a:p>
        </p:txBody>
      </p:sp>
      <p:sp>
        <p:nvSpPr>
          <p:cNvPr id="22" name="el-1789694563281-7"/>
          <p:cNvSpPr txBox="1"/>
          <p:nvPr/>
        </p:nvSpPr>
        <p:spPr>
          <a:xfrm>
            <a:off x="1715708" y="5520703"/>
            <a:ext cx="6349682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机器管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效率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，人管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温度与责任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——省下的编制不是裁员，是补强第三层。</a:t>
            </a:r>
            <a:endParaRPr/>
          </a:p>
        </p:txBody>
      </p:sp>
      <p:sp>
        <p:nvSpPr>
          <p:cNvPr id="23" name="el-1789694563278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人机协作</a:t>
            </a:r>
            <a:endParaRPr/>
          </a:p>
        </p:txBody>
      </p:sp>
      <p:sp>
        <p:nvSpPr>
          <p:cNvPr id="24" name="el-1789694563278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25" name="el-178969456327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32 / 40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3442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563447-15"/>
          <p:cNvSpPr/>
          <p:nvPr/>
        </p:nvSpPr>
        <p:spPr>
          <a:xfrm>
            <a:off x="7408597" y="2065778"/>
            <a:ext cx="4094726" cy="255652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56343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563444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人机协作</a:t>
            </a:r>
            <a:endParaRPr/>
          </a:p>
        </p:txBody>
      </p:sp>
      <p:sp>
        <p:nvSpPr>
          <p:cNvPr id="6" name="el-178969456343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投诉处理：机器的禁区</a:t>
            </a:r>
            <a:endParaRPr/>
          </a:p>
        </p:txBody>
      </p:sp>
      <p:sp>
        <p:nvSpPr>
          <p:cNvPr id="7" name="el-1789694563444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为什么投诉必须人来接</a:t>
            </a:r>
            <a:endParaRPr/>
          </a:p>
        </p:txBody>
      </p:sp>
      <p:sp>
        <p:nvSpPr>
          <p:cNvPr id="8" name="el-1789694563442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投诉的本质是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情绪诉求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——客人要的先是「被听见」，再是解决方案；机器的秒回在此刻是敷衍。</a:t>
            </a:r>
            <a:endParaRPr/>
          </a:p>
        </p:txBody>
      </p:sp>
      <p:sp>
        <p:nvSpPr>
          <p:cNvPr id="9" name="el-1789694563445-13"/>
          <p:cNvSpPr txBox="1"/>
          <p:nvPr/>
        </p:nvSpPr>
        <p:spPr>
          <a:xfrm>
            <a:off x="685629" y="319167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人接投诉的三个动作</a:t>
            </a:r>
            <a:endParaRPr/>
          </a:p>
        </p:txBody>
      </p:sp>
      <p:sp>
        <p:nvSpPr>
          <p:cNvPr id="10" name="el-1789694563443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先共情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（这事确实闹心）→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再认领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（我来负责到底）→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给时限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（两小时内答复您）——情绪、责任、预期一次给足。</a:t>
            </a:r>
            <a:endParaRPr/>
          </a:p>
        </p:txBody>
      </p:sp>
      <p:sp>
        <p:nvSpPr>
          <p:cNvPr id="11" name="el-1789694563445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机器能帮什么忙</a:t>
            </a:r>
            <a:endParaRPr/>
          </a:p>
        </p:txBody>
      </p:sp>
      <p:sp>
        <p:nvSpPr>
          <p:cNvPr id="12" name="el-1789694563444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工单流转、历史记录调取、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赔偿标准初算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——人管温度，机器管腿脚，速度也可以有温度。</a:t>
            </a:r>
            <a:endParaRPr/>
          </a:p>
        </p:txBody>
      </p:sp>
      <p:sp>
        <p:nvSpPr>
          <p:cNvPr id="13" name="el-1789694563448-16"/>
          <p:cNvSpPr txBox="1"/>
          <p:nvPr/>
        </p:nvSpPr>
        <p:spPr>
          <a:xfrm>
            <a:off x="7675231" y="2294320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同一句投诉的两种回应</a:t>
            </a:r>
            <a:endParaRPr/>
          </a:p>
        </p:txBody>
      </p:sp>
      <p:sp>
        <p:nvSpPr>
          <p:cNvPr id="14" name="el-1789694563448-17"/>
          <p:cNvSpPr txBox="1"/>
          <p:nvPr/>
        </p:nvSpPr>
        <p:spPr>
          <a:xfrm>
            <a:off x="7675231" y="2741884"/>
            <a:ext cx="3521018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机器：「您的问题已记录，请耐心等待。」</a:t>
            </a:r>
            <a:endParaRPr/>
          </a:p>
        </p:txBody>
      </p:sp>
      <p:sp>
        <p:nvSpPr>
          <p:cNvPr id="15" name="el-1789694563448-18"/>
          <p:cNvSpPr txBox="1"/>
          <p:nvPr/>
        </p:nvSpPr>
        <p:spPr>
          <a:xfrm>
            <a:off x="7675231" y="3085591"/>
            <a:ext cx="3484832" cy="54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真人：「排队两小时确实闹心，是我没安排好——</a:t>
            </a:r>
            <a:endParaRPr/>
          </a:p>
        </p:txBody>
      </p:sp>
      <p:sp>
        <p:nvSpPr>
          <p:cNvPr id="16" name="el-1789694563449-19"/>
          <p:cNvSpPr txBox="1"/>
          <p:nvPr/>
        </p:nvSpPr>
        <p:spPr>
          <a:xfrm>
            <a:off x="7675231" y="3773005"/>
            <a:ext cx="3496438" cy="54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给您两方案：改签明早头班，或全额退+赠票。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您选哪个，现在就办</a:t>
            </a: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。」</a:t>
            </a:r>
            <a:endParaRPr/>
          </a:p>
        </p:txBody>
      </p:sp>
      <p:sp>
        <p:nvSpPr>
          <p:cNvPr id="17" name="el-1789694563444-10"/>
          <p:cNvSpPr txBox="1"/>
          <p:nvPr/>
        </p:nvSpPr>
        <p:spPr>
          <a:xfrm>
            <a:off x="7408597" y="4831801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投诉是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翻盘时刻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：处理得好，差评变铁粉——这活儿，值钱就值钱在只能人干。</a:t>
            </a:r>
            <a:endParaRPr/>
          </a:p>
        </p:txBody>
      </p:sp>
      <p:sp>
        <p:nvSpPr>
          <p:cNvPr id="18" name="el-1789694563439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人机协作</a:t>
            </a:r>
            <a:endParaRPr/>
          </a:p>
        </p:txBody>
      </p:sp>
      <p:sp>
        <p:nvSpPr>
          <p:cNvPr id="19" name="el-1789694563439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20" name="el-178969456344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33 / 40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3463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63462-8"/>
          <p:cNvCxnSpPr/>
          <p:nvPr/>
        </p:nvCxnSpPr>
        <p:spPr>
          <a:xfrm>
            <a:off x="704674" y="2136007"/>
            <a:ext cx="914" cy="71508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63460-4"/>
          <p:cNvCxnSpPr/>
          <p:nvPr/>
        </p:nvCxnSpPr>
        <p:spPr>
          <a:xfrm>
            <a:off x="685629" y="487465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56345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563463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人机协作</a:t>
            </a:r>
            <a:endParaRPr/>
          </a:p>
        </p:txBody>
      </p:sp>
      <p:sp>
        <p:nvSpPr>
          <p:cNvPr id="7" name="el-1789694563460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课堂辩论：AI客服会让客服岗消失吗</a:t>
            </a:r>
            <a:endParaRPr/>
          </a:p>
        </p:txBody>
      </p:sp>
      <p:sp>
        <p:nvSpPr>
          <p:cNvPr id="8" name="el-1789694563463-11"/>
          <p:cNvSpPr txBox="1"/>
          <p:nvPr/>
        </p:nvSpPr>
        <p:spPr>
          <a:xfrm>
            <a:off x="952262" y="2136007"/>
            <a:ext cx="10844549" cy="372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标准问被机器包圆，客服团队在缩编——这个岗位的尽头是什么？</a:t>
            </a:r>
            <a:endParaRPr/>
          </a:p>
        </p:txBody>
      </p:sp>
      <p:sp>
        <p:nvSpPr>
          <p:cNvPr id="9" name="el-1789694563463-12"/>
          <p:cNvSpPr txBox="1"/>
          <p:nvPr/>
        </p:nvSpPr>
        <p:spPr>
          <a:xfrm>
            <a:off x="952262" y="2603508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94563467-19"/>
          <p:cNvSpPr txBox="1"/>
          <p:nvPr/>
        </p:nvSpPr>
        <p:spPr>
          <a:xfrm>
            <a:off x="685629" y="3136775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消失派</a:t>
            </a:r>
            <a:endParaRPr/>
          </a:p>
        </p:txBody>
      </p:sp>
      <p:sp>
        <p:nvSpPr>
          <p:cNvPr id="11" name="el-1789694563468-23"/>
          <p:cNvSpPr txBox="1"/>
          <p:nvPr/>
        </p:nvSpPr>
        <p:spPr>
          <a:xfrm>
            <a:off x="5911761" y="3698609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94563469-24"/>
          <p:cNvSpPr txBox="1"/>
          <p:nvPr/>
        </p:nvSpPr>
        <p:spPr>
          <a:xfrm>
            <a:off x="6522994" y="3136775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转型派</a:t>
            </a:r>
            <a:endParaRPr/>
          </a:p>
        </p:txBody>
      </p:sp>
      <p:sp>
        <p:nvSpPr>
          <p:cNvPr id="13" name="el-1789694563459-2"/>
          <p:cNvSpPr txBox="1"/>
          <p:nvPr/>
        </p:nvSpPr>
        <p:spPr>
          <a:xfrm>
            <a:off x="685629" y="5050821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讨论规则：双方必须回答——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「五年后客服团队几个人、干什么」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给出岗位说明书级别的答案。</a:t>
            </a:r>
            <a:endParaRPr/>
          </a:p>
        </p:txBody>
      </p:sp>
      <p:sp>
        <p:nvSpPr>
          <p:cNvPr id="14" name="el-1789694563460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人机协作</a:t>
            </a:r>
            <a:endParaRPr/>
          </a:p>
        </p:txBody>
      </p:sp>
      <p:sp>
        <p:nvSpPr>
          <p:cNvPr id="15" name="el-1789694563460-6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16" name="el-1789694563460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34 / 40</a:t>
            </a:r>
            <a:endParaRPr/>
          </a:p>
        </p:txBody>
      </p:sp>
      <p:sp>
        <p:nvSpPr>
          <p:cNvPr id="17" name="el-1789694563468-20"/>
          <p:cNvSpPr/>
          <p:nvPr/>
        </p:nvSpPr>
        <p:spPr>
          <a:xfrm>
            <a:off x="685629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94563468-21"/>
          <p:cNvSpPr/>
          <p:nvPr/>
        </p:nvSpPr>
        <p:spPr>
          <a:xfrm>
            <a:off x="685629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94563468-22"/>
          <p:cNvSpPr/>
          <p:nvPr/>
        </p:nvSpPr>
        <p:spPr>
          <a:xfrm>
            <a:off x="685629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4563469-25"/>
          <p:cNvSpPr/>
          <p:nvPr/>
        </p:nvSpPr>
        <p:spPr>
          <a:xfrm>
            <a:off x="6522994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94563469-26"/>
          <p:cNvSpPr/>
          <p:nvPr/>
        </p:nvSpPr>
        <p:spPr>
          <a:xfrm>
            <a:off x="6522994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94563469-27"/>
          <p:cNvSpPr/>
          <p:nvPr/>
        </p:nvSpPr>
        <p:spPr>
          <a:xfrm>
            <a:off x="6522994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94563465-13"/>
          <p:cNvSpPr txBox="1"/>
          <p:nvPr/>
        </p:nvSpPr>
        <p:spPr>
          <a:xfrm>
            <a:off x="857036" y="3508157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八成问题已被机器接管，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编制还在缩</a:t>
            </a:r>
            <a:endParaRPr/>
          </a:p>
        </p:txBody>
      </p:sp>
      <p:sp>
        <p:nvSpPr>
          <p:cNvPr id="24" name="el-1789694563466-14"/>
          <p:cNvSpPr txBox="1"/>
          <p:nvPr/>
        </p:nvSpPr>
        <p:spPr>
          <a:xfrm>
            <a:off x="857036" y="3898584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成本差十倍，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老板用脚投票</a:t>
            </a:r>
            <a:endParaRPr/>
          </a:p>
        </p:txBody>
      </p:sp>
      <p:sp>
        <p:nvSpPr>
          <p:cNvPr id="25" name="el-1789694563466-15"/>
          <p:cNvSpPr txBox="1"/>
          <p:nvPr/>
        </p:nvSpPr>
        <p:spPr>
          <a:xfrm>
            <a:off x="857036" y="4289012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体验在变好——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客人不在乎对面是人</a:t>
            </a:r>
            <a:endParaRPr/>
          </a:p>
        </p:txBody>
      </p:sp>
      <p:sp>
        <p:nvSpPr>
          <p:cNvPr id="26" name="el-1789694563466-16"/>
          <p:cNvSpPr txBox="1"/>
          <p:nvPr/>
        </p:nvSpPr>
        <p:spPr>
          <a:xfrm>
            <a:off x="6694401" y="3508157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消失的是「接电话的」，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长出来的是「处置员」</a:t>
            </a:r>
            <a:endParaRPr/>
          </a:p>
        </p:txBody>
      </p:sp>
      <p:sp>
        <p:nvSpPr>
          <p:cNvPr id="27" name="el-1789694563467-17"/>
          <p:cNvSpPr txBox="1"/>
          <p:nvPr/>
        </p:nvSpPr>
        <p:spPr>
          <a:xfrm>
            <a:off x="6694401" y="3898584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投诉与危机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永远需要人</a:t>
            </a:r>
            <a:endParaRPr/>
          </a:p>
        </p:txBody>
      </p:sp>
      <p:sp>
        <p:nvSpPr>
          <p:cNvPr id="28" name="el-1789694563467-18"/>
          <p:cNvSpPr txBox="1"/>
          <p:nvPr/>
        </p:nvSpPr>
        <p:spPr>
          <a:xfrm>
            <a:off x="6694401" y="4289012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知识库与话术设计——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新岗位在机器上游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361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563614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563622-21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563622-22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563615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563612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56361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563614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人机协作</a:t>
            </a:r>
            <a:endParaRPr/>
          </a:p>
        </p:txBody>
      </p:sp>
      <p:sp>
        <p:nvSpPr>
          <p:cNvPr id="10" name="el-178969456361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协作实战：一家乐园的客服改造</a:t>
            </a:r>
            <a:endParaRPr/>
          </a:p>
        </p:txBody>
      </p:sp>
      <p:sp>
        <p:nvSpPr>
          <p:cNvPr id="11" name="el-1789694563614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一年复盘</a:t>
            </a:r>
            <a:endParaRPr/>
          </a:p>
        </p:txBody>
      </p:sp>
      <p:sp>
        <p:nvSpPr>
          <p:cNvPr id="12" name="el-1789694563614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对象：某主题乐园——旺季日咨询3000+，客服团队8人长期超负荷</a:t>
            </a:r>
            <a:endParaRPr/>
          </a:p>
        </p:txBody>
      </p:sp>
      <p:sp>
        <p:nvSpPr>
          <p:cNvPr id="13" name="el-1789694563617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改造前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平均响应4分钟，差评率2.1%，旺季被迫限流咨询</a:t>
            </a:r>
            <a:endParaRPr/>
          </a:p>
        </p:txBody>
      </p:sp>
      <p:sp>
        <p:nvSpPr>
          <p:cNvPr id="14" name="el-1789694563618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一年后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响应18秒，差评率0.6%，团队8人一个没裁</a:t>
            </a:r>
            <a:endParaRPr/>
          </a:p>
        </p:txBody>
      </p:sp>
      <p:sp>
        <p:nvSpPr>
          <p:cNvPr id="15" name="el-1789694563623-26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6" name="el-1789694563620-18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差评率降七成——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机器管快，人管好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：两个指标同时改善。</a:t>
            </a:r>
            <a:endParaRPr/>
          </a:p>
        </p:txBody>
      </p:sp>
      <p:sp>
        <p:nvSpPr>
          <p:cNvPr id="17" name="el-1789694563623-27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8" name="el-1789694563621-19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上线首月机器人硬接投诉——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一场纠纷被回复「请耐心等待」点燃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，硬线是血的教训。</a:t>
            </a:r>
            <a:endParaRPr/>
          </a:p>
        </p:txBody>
      </p:sp>
      <p:sp>
        <p:nvSpPr>
          <p:cNvPr id="19" name="el-1789694563624-28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0" name="el-1789694563621-20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省下的编制投给处置岗——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技术改造的终点是组织进化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，不是裁员。</a:t>
            </a:r>
            <a:endParaRPr/>
          </a:p>
        </p:txBody>
      </p:sp>
      <p:sp>
        <p:nvSpPr>
          <p:cNvPr id="21" name="el-178969456361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人机协作</a:t>
            </a:r>
            <a:endParaRPr/>
          </a:p>
        </p:txBody>
      </p:sp>
      <p:sp>
        <p:nvSpPr>
          <p:cNvPr id="22" name="el-1789694563611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23" name="el-178969456361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 / 40</a:t>
            </a:r>
            <a:endParaRPr/>
          </a:p>
        </p:txBody>
      </p:sp>
      <p:sp>
        <p:nvSpPr>
          <p:cNvPr id="24" name="el-1789694563622-23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4563622-24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4563623-25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4563619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第一刀（机器）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：标准问全量接管——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响应4分钟变18秒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，客人还没走到出口问题已解决。</a:t>
            </a:r>
            <a:endParaRPr/>
          </a:p>
        </p:txBody>
      </p:sp>
      <p:sp>
        <p:nvSpPr>
          <p:cNvPr id="28" name="el-1789694563619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第二刀（流程）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：三条硬线转接+记录跟随——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投诉不过夜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，处置员带着完整上下文上岗。</a:t>
            </a:r>
            <a:endParaRPr/>
          </a:p>
        </p:txBody>
      </p:sp>
      <p:sp>
        <p:nvSpPr>
          <p:cNvPr id="29" name="el-1789694563620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第三刀（组织）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：4人转岗「体验处置员」——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专门翻盘差评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，工资涨了，差评降了。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3637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63635-7"/>
          <p:cNvCxnSpPr/>
          <p:nvPr/>
        </p:nvCxnSpPr>
        <p:spPr>
          <a:xfrm>
            <a:off x="704674" y="2506943"/>
            <a:ext cx="914" cy="33507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63638-10"/>
          <p:cNvCxnSpPr/>
          <p:nvPr/>
        </p:nvCxnSpPr>
        <p:spPr>
          <a:xfrm>
            <a:off x="685629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563639-11"/>
          <p:cNvCxnSpPr/>
          <p:nvPr/>
        </p:nvCxnSpPr>
        <p:spPr>
          <a:xfrm>
            <a:off x="685629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563639-12"/>
          <p:cNvCxnSpPr/>
          <p:nvPr/>
        </p:nvCxnSpPr>
        <p:spPr>
          <a:xfrm>
            <a:off x="6437290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563639-13"/>
          <p:cNvCxnSpPr/>
          <p:nvPr/>
        </p:nvCxnSpPr>
        <p:spPr>
          <a:xfrm>
            <a:off x="6437290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56363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563637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人机协作</a:t>
            </a:r>
            <a:endParaRPr/>
          </a:p>
        </p:txBody>
      </p:sp>
      <p:sp>
        <p:nvSpPr>
          <p:cNvPr id="10" name="el-178969456363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带走的清单：本周六件事</a:t>
            </a:r>
            <a:endParaRPr/>
          </a:p>
        </p:txBody>
      </p:sp>
      <p:sp>
        <p:nvSpPr>
          <p:cNvPr id="11" name="el-1789694563634-3"/>
          <p:cNvSpPr txBox="1"/>
          <p:nvPr/>
        </p:nvSpPr>
        <p:spPr>
          <a:xfrm>
            <a:off x="914171" y="2506943"/>
            <a:ext cx="10735800" cy="3350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问答系统上手，从这六件做起：</a:t>
            </a:r>
            <a:endParaRPr/>
          </a:p>
        </p:txBody>
      </p:sp>
      <p:sp>
        <p:nvSpPr>
          <p:cNvPr id="12" name="el-1789694563641-14"/>
          <p:cNvSpPr txBox="1"/>
          <p:nvPr/>
        </p:nvSpPr>
        <p:spPr>
          <a:xfrm>
            <a:off x="685629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3" name="el-1789694563644-20"/>
          <p:cNvSpPr txBox="1"/>
          <p:nvPr/>
        </p:nvSpPr>
        <p:spPr>
          <a:xfrm>
            <a:off x="1256986" y="3251492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记录一周</a:t>
            </a:r>
            <a:endParaRPr/>
          </a:p>
        </p:txBody>
      </p:sp>
      <p:sp>
        <p:nvSpPr>
          <p:cNvPr id="14" name="el-1789694563645-21"/>
          <p:cNvSpPr txBox="1"/>
          <p:nvPr/>
        </p:nvSpPr>
        <p:spPr>
          <a:xfrm>
            <a:off x="2228293" y="3299106"/>
            <a:ext cx="315039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记下实习/见习中听到的所有客人问题</a:t>
            </a:r>
            <a:endParaRPr/>
          </a:p>
        </p:txBody>
      </p:sp>
      <p:sp>
        <p:nvSpPr>
          <p:cNvPr id="15" name="el-1789694563641-15"/>
          <p:cNvSpPr txBox="1"/>
          <p:nvPr/>
        </p:nvSpPr>
        <p:spPr>
          <a:xfrm>
            <a:off x="685629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6" name="el-1789694563645-22"/>
          <p:cNvSpPr txBox="1"/>
          <p:nvPr/>
        </p:nvSpPr>
        <p:spPr>
          <a:xfrm>
            <a:off x="1256986" y="3870463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分类排序</a:t>
            </a:r>
            <a:endParaRPr/>
          </a:p>
        </p:txBody>
      </p:sp>
      <p:sp>
        <p:nvSpPr>
          <p:cNvPr id="17" name="el-1789694563645-23"/>
          <p:cNvSpPr txBox="1"/>
          <p:nvPr/>
        </p:nvSpPr>
        <p:spPr>
          <a:xfrm>
            <a:off x="2228293" y="3918076"/>
            <a:ext cx="241678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按高频排序，找出TOP10</a:t>
            </a:r>
            <a:endParaRPr/>
          </a:p>
        </p:txBody>
      </p:sp>
      <p:sp>
        <p:nvSpPr>
          <p:cNvPr id="18" name="el-1789694563641-16"/>
          <p:cNvSpPr txBox="1"/>
          <p:nvPr/>
        </p:nvSpPr>
        <p:spPr>
          <a:xfrm>
            <a:off x="685629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9" name="el-1789694563645-24"/>
          <p:cNvSpPr txBox="1"/>
          <p:nvPr/>
        </p:nvSpPr>
        <p:spPr>
          <a:xfrm>
            <a:off x="1256986" y="4489433"/>
            <a:ext cx="1436660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写50条QA</a:t>
            </a:r>
            <a:endParaRPr/>
          </a:p>
        </p:txBody>
      </p:sp>
      <p:sp>
        <p:nvSpPr>
          <p:cNvPr id="20" name="el-1789694563645-25"/>
          <p:cNvSpPr txBox="1"/>
          <p:nvPr/>
        </p:nvSpPr>
        <p:spPr>
          <a:xfrm>
            <a:off x="2355211" y="4537046"/>
            <a:ext cx="284074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答案要具体：数字、位置、可执行</a:t>
            </a:r>
            <a:endParaRPr/>
          </a:p>
        </p:txBody>
      </p:sp>
      <p:sp>
        <p:nvSpPr>
          <p:cNvPr id="21" name="el-1789694563641-17"/>
          <p:cNvSpPr txBox="1"/>
          <p:nvPr/>
        </p:nvSpPr>
        <p:spPr>
          <a:xfrm>
            <a:off x="6437290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2" name="el-1789694563645-26"/>
          <p:cNvSpPr txBox="1"/>
          <p:nvPr/>
        </p:nvSpPr>
        <p:spPr>
          <a:xfrm>
            <a:off x="7008647" y="3251492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设计转接</a:t>
            </a:r>
            <a:endParaRPr/>
          </a:p>
        </p:txBody>
      </p:sp>
      <p:sp>
        <p:nvSpPr>
          <p:cNvPr id="23" name="el-1789694563646-27"/>
          <p:cNvSpPr txBox="1"/>
          <p:nvPr/>
        </p:nvSpPr>
        <p:spPr>
          <a:xfrm>
            <a:off x="7979955" y="3299106"/>
            <a:ext cx="211702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写下你的三条转人工硬线</a:t>
            </a:r>
            <a:endParaRPr/>
          </a:p>
        </p:txBody>
      </p:sp>
      <p:sp>
        <p:nvSpPr>
          <p:cNvPr id="24" name="el-1789694563641-18"/>
          <p:cNvSpPr txBox="1"/>
          <p:nvPr/>
        </p:nvSpPr>
        <p:spPr>
          <a:xfrm>
            <a:off x="6437290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05</a:t>
            </a:r>
            <a:endParaRPr/>
          </a:p>
        </p:txBody>
      </p:sp>
      <p:sp>
        <p:nvSpPr>
          <p:cNvPr id="25" name="el-1789694563646-28"/>
          <p:cNvSpPr txBox="1"/>
          <p:nvPr/>
        </p:nvSpPr>
        <p:spPr>
          <a:xfrm>
            <a:off x="7008647" y="3870463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找朋友试</a:t>
            </a:r>
            <a:endParaRPr/>
          </a:p>
        </p:txBody>
      </p:sp>
      <p:sp>
        <p:nvSpPr>
          <p:cNvPr id="26" name="el-1789694563646-29"/>
          <p:cNvSpPr txBox="1"/>
          <p:nvPr/>
        </p:nvSpPr>
        <p:spPr>
          <a:xfrm>
            <a:off x="7979955" y="3918076"/>
            <a:ext cx="302167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让不懂业务的人来问，记下听不懂的</a:t>
            </a:r>
            <a:endParaRPr/>
          </a:p>
        </p:txBody>
      </p:sp>
      <p:sp>
        <p:nvSpPr>
          <p:cNvPr id="27" name="el-1789694563642-19"/>
          <p:cNvSpPr txBox="1"/>
          <p:nvPr/>
        </p:nvSpPr>
        <p:spPr>
          <a:xfrm>
            <a:off x="6437290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</a:t>
            </a:r>
            <a:endParaRPr/>
          </a:p>
        </p:txBody>
      </p:sp>
      <p:sp>
        <p:nvSpPr>
          <p:cNvPr id="28" name="el-1789694563646-30"/>
          <p:cNvSpPr txBox="1"/>
          <p:nvPr/>
        </p:nvSpPr>
        <p:spPr>
          <a:xfrm>
            <a:off x="7008647" y="4489433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时效标注</a:t>
            </a:r>
            <a:endParaRPr/>
          </a:p>
        </p:txBody>
      </p:sp>
      <p:sp>
        <p:nvSpPr>
          <p:cNvPr id="29" name="el-1789694563646-31"/>
          <p:cNvSpPr txBox="1"/>
          <p:nvPr/>
        </p:nvSpPr>
        <p:spPr>
          <a:xfrm>
            <a:off x="7979955" y="4537046"/>
            <a:ext cx="283691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给每条QA标保质期，设复查日历</a:t>
            </a:r>
            <a:endParaRPr/>
          </a:p>
        </p:txBody>
      </p:sp>
      <p:sp>
        <p:nvSpPr>
          <p:cNvPr id="30" name="el-1789694563635-4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人机协作</a:t>
            </a:r>
            <a:endParaRPr/>
          </a:p>
        </p:txBody>
      </p:sp>
      <p:sp>
        <p:nvSpPr>
          <p:cNvPr id="31" name="el-1789694563635-5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32" name="el-1789694563635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36 / 40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3795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63796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63796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563797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56379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563795-7"/>
          <p:cNvSpPr txBox="1"/>
          <p:nvPr/>
        </p:nvSpPr>
        <p:spPr>
          <a:xfrm>
            <a:off x="1237940" y="457943"/>
            <a:ext cx="307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课程小结 · WRAP-UP</a:t>
            </a:r>
            <a:endParaRPr/>
          </a:p>
        </p:txBody>
      </p:sp>
      <p:sp>
        <p:nvSpPr>
          <p:cNvPr id="8" name="el-178969456379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四个问题，四个答案</a:t>
            </a:r>
            <a:endParaRPr/>
          </a:p>
        </p:txBody>
      </p:sp>
      <p:sp>
        <p:nvSpPr>
          <p:cNvPr id="9" name="el-1789694563798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4563802-19"/>
          <p:cNvSpPr txBox="1"/>
          <p:nvPr/>
        </p:nvSpPr>
        <p:spPr>
          <a:xfrm>
            <a:off x="1618845" y="1698413"/>
            <a:ext cx="621350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AI客服的第一性价值？</a:t>
            </a:r>
            <a:endParaRPr/>
          </a:p>
        </p:txBody>
      </p:sp>
      <p:sp>
        <p:nvSpPr>
          <p:cNvPr id="11" name="el-1789694563801-15"/>
          <p:cNvSpPr txBox="1"/>
          <p:nvPr/>
        </p:nvSpPr>
        <p:spPr>
          <a:xfrm>
            <a:off x="1618845" y="2117408"/>
            <a:ext cx="645443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7×24+秒回+弹性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——深夜高峰多语种，人工永远做不到的成本结构。</a:t>
            </a:r>
            <a:endParaRPr/>
          </a:p>
        </p:txBody>
      </p:sp>
      <p:sp>
        <p:nvSpPr>
          <p:cNvPr id="12" name="el-1789694563798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4563802-20"/>
          <p:cNvSpPr txBox="1"/>
          <p:nvPr/>
        </p:nvSpPr>
        <p:spPr>
          <a:xfrm>
            <a:off x="1618845" y="2812559"/>
            <a:ext cx="632882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AI客服最大的风险？</a:t>
            </a:r>
            <a:endParaRPr/>
          </a:p>
        </p:txBody>
      </p:sp>
      <p:sp>
        <p:nvSpPr>
          <p:cNvPr id="14" name="el-1789694563801-16"/>
          <p:cNvSpPr txBox="1"/>
          <p:nvPr/>
        </p:nvSpPr>
        <p:spPr>
          <a:xfrm>
            <a:off x="1618845" y="3231554"/>
            <a:ext cx="632596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幻觉与死不转人工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——锁库作答+三条硬线转接，把风险焊死在流程里。</a:t>
            </a:r>
            <a:endParaRPr/>
          </a:p>
        </p:txBody>
      </p:sp>
      <p:sp>
        <p:nvSpPr>
          <p:cNvPr id="15" name="el-1789694563798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4563803-21"/>
          <p:cNvSpPr txBox="1"/>
          <p:nvPr/>
        </p:nvSpPr>
        <p:spPr>
          <a:xfrm>
            <a:off x="1618845" y="3926706"/>
            <a:ext cx="5308860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知识库怎么才算好？</a:t>
            </a:r>
            <a:endParaRPr/>
          </a:p>
        </p:txBody>
      </p:sp>
      <p:sp>
        <p:nvSpPr>
          <p:cNvPr id="17" name="el-1789694563801-17"/>
          <p:cNvSpPr txBox="1"/>
          <p:nvPr/>
        </p:nvSpPr>
        <p:spPr>
          <a:xfrm>
            <a:off x="1618845" y="4345701"/>
            <a:ext cx="539742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每条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具体、有数字、标保质期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——客人怎么问，库就怎么写。</a:t>
            </a:r>
            <a:endParaRPr/>
          </a:p>
        </p:txBody>
      </p:sp>
      <p:sp>
        <p:nvSpPr>
          <p:cNvPr id="18" name="el-1789694563798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4563803-22"/>
          <p:cNvSpPr txBox="1"/>
          <p:nvPr/>
        </p:nvSpPr>
        <p:spPr>
          <a:xfrm>
            <a:off x="1618845" y="5040852"/>
            <a:ext cx="626112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人的不可替代性在哪？</a:t>
            </a:r>
            <a:endParaRPr/>
          </a:p>
        </p:txBody>
      </p:sp>
      <p:sp>
        <p:nvSpPr>
          <p:cNvPr id="20" name="el-1789694563802-18"/>
          <p:cNvSpPr txBox="1"/>
          <p:nvPr/>
        </p:nvSpPr>
        <p:spPr>
          <a:xfrm>
            <a:off x="1618845" y="5459847"/>
            <a:ext cx="634968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情绪承接与责任拍板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——投诉翻盘、危机发声：温度这关，机器过不去。</a:t>
            </a:r>
            <a:endParaRPr/>
          </a:p>
        </p:txBody>
      </p:sp>
      <p:sp>
        <p:nvSpPr>
          <p:cNvPr id="21" name="el-1789694563793-3"/>
          <p:cNvSpPr txBox="1"/>
          <p:nvPr/>
        </p:nvSpPr>
        <p:spPr>
          <a:xfrm>
            <a:off x="685629" y="6228650"/>
            <a:ext cx="259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课程小结 · WRAP-UP</a:t>
            </a:r>
            <a:endParaRPr/>
          </a:p>
        </p:txBody>
      </p:sp>
      <p:sp>
        <p:nvSpPr>
          <p:cNvPr id="22" name="el-1789694563794-4"/>
          <p:cNvSpPr txBox="1"/>
          <p:nvPr/>
        </p:nvSpPr>
        <p:spPr>
          <a:xfrm>
            <a:off x="5432505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23" name="el-178969456379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37 / 40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381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63818-13"/>
          <p:cNvCxnSpPr/>
          <p:nvPr/>
        </p:nvCxnSpPr>
        <p:spPr>
          <a:xfrm>
            <a:off x="685629" y="258401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63815-6"/>
          <p:cNvCxnSpPr/>
          <p:nvPr/>
        </p:nvCxnSpPr>
        <p:spPr>
          <a:xfrm>
            <a:off x="685629" y="329434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563820-20"/>
          <p:cNvSpPr/>
          <p:nvPr/>
        </p:nvSpPr>
        <p:spPr>
          <a:xfrm>
            <a:off x="685629" y="3889508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4563818-14"/>
          <p:cNvCxnSpPr/>
          <p:nvPr/>
        </p:nvCxnSpPr>
        <p:spPr>
          <a:xfrm>
            <a:off x="685629" y="457037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563821-22"/>
          <p:cNvSpPr/>
          <p:nvPr/>
        </p:nvSpPr>
        <p:spPr>
          <a:xfrm>
            <a:off x="685629" y="4660840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4563817-12"/>
          <p:cNvCxnSpPr/>
          <p:nvPr/>
        </p:nvCxnSpPr>
        <p:spPr>
          <a:xfrm>
            <a:off x="685629" y="534170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9456381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94563816-8"/>
          <p:cNvSpPr txBox="1"/>
          <p:nvPr/>
        </p:nvSpPr>
        <p:spPr>
          <a:xfrm>
            <a:off x="1237940" y="457943"/>
            <a:ext cx="341675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11" name="el-178969456381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作业：建一座百事通</a:t>
            </a:r>
            <a:endParaRPr/>
          </a:p>
        </p:txBody>
      </p:sp>
      <p:sp>
        <p:nvSpPr>
          <p:cNvPr id="12" name="el-1789694563817-9"/>
          <p:cNvSpPr txBox="1"/>
          <p:nvPr/>
        </p:nvSpPr>
        <p:spPr>
          <a:xfrm>
            <a:off x="685629" y="1735611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思考题 · 下次课开篇讨论</a:t>
            </a:r>
            <a:endParaRPr/>
          </a:p>
        </p:txBody>
      </p:sp>
      <p:sp>
        <p:nvSpPr>
          <p:cNvPr id="13" name="el-1789694563819-15"/>
          <p:cNvSpPr txBox="1"/>
          <p:nvPr/>
        </p:nvSpPr>
        <p:spPr>
          <a:xfrm>
            <a:off x="685629" y="220221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01</a:t>
            </a:r>
            <a:endParaRPr/>
          </a:p>
        </p:txBody>
      </p:sp>
      <p:sp>
        <p:nvSpPr>
          <p:cNvPr id="14" name="el-1789694563819-16"/>
          <p:cNvSpPr txBox="1"/>
          <p:nvPr/>
        </p:nvSpPr>
        <p:spPr>
          <a:xfrm>
            <a:off x="1966570" y="2173651"/>
            <a:ext cx="3539557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你家附近的景区，客人最可能问什么？</a:t>
            </a:r>
            <a:endParaRPr/>
          </a:p>
        </p:txBody>
      </p:sp>
      <p:sp>
        <p:nvSpPr>
          <p:cNvPr id="15" name="el-1789694563819-17"/>
          <p:cNvSpPr txBox="1"/>
          <p:nvPr/>
        </p:nvSpPr>
        <p:spPr>
          <a:xfrm>
            <a:off x="685629" y="270304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02</a:t>
            </a:r>
            <a:endParaRPr/>
          </a:p>
        </p:txBody>
      </p:sp>
      <p:sp>
        <p:nvSpPr>
          <p:cNvPr id="16" name="el-1789694563820-18"/>
          <p:cNvSpPr txBox="1"/>
          <p:nvPr/>
        </p:nvSpPr>
        <p:spPr>
          <a:xfrm>
            <a:off x="1966570" y="2674481"/>
            <a:ext cx="3539557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哪些问题的答案会过期？多久查一次？</a:t>
            </a:r>
            <a:endParaRPr/>
          </a:p>
        </p:txBody>
      </p:sp>
      <p:sp>
        <p:nvSpPr>
          <p:cNvPr id="17" name="el-1789694563817-10"/>
          <p:cNvSpPr txBox="1"/>
          <p:nvPr/>
        </p:nvSpPr>
        <p:spPr>
          <a:xfrm>
            <a:off x="685629" y="3451467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课后作业 · 实践任务</a:t>
            </a:r>
            <a:endParaRPr/>
          </a:p>
        </p:txBody>
      </p:sp>
      <p:sp>
        <p:nvSpPr>
          <p:cNvPr id="18" name="el-1789694563820-19"/>
          <p:cNvSpPr txBox="1"/>
          <p:nvPr/>
        </p:nvSpPr>
        <p:spPr>
          <a:xfrm>
            <a:off x="818945" y="3918076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建库任务</a:t>
            </a:r>
            <a:endParaRPr/>
          </a:p>
        </p:txBody>
      </p:sp>
      <p:sp>
        <p:nvSpPr>
          <p:cNvPr id="19" name="el-1789694563822-23"/>
          <p:cNvSpPr txBox="1"/>
          <p:nvPr/>
        </p:nvSpPr>
        <p:spPr>
          <a:xfrm>
            <a:off x="1885627" y="3899031"/>
            <a:ext cx="696793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为家乡一处景点建50条QA知识库（含分类、时效标注），并标出TOP10高频</a:t>
            </a:r>
            <a:endParaRPr/>
          </a:p>
        </p:txBody>
      </p:sp>
      <p:sp>
        <p:nvSpPr>
          <p:cNvPr id="20" name="el-1789694563822-24"/>
          <p:cNvSpPr txBox="1"/>
          <p:nvPr/>
        </p:nvSpPr>
        <p:spPr>
          <a:xfrm>
            <a:off x="1885627" y="4241845"/>
            <a:ext cx="665845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Excel或表格均可</a:t>
            </a:r>
            <a:endParaRPr/>
          </a:p>
        </p:txBody>
      </p:sp>
      <p:sp>
        <p:nvSpPr>
          <p:cNvPr id="21" name="el-1789694563820-21"/>
          <p:cNvSpPr txBox="1"/>
          <p:nvPr/>
        </p:nvSpPr>
        <p:spPr>
          <a:xfrm>
            <a:off x="818945" y="4689408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转接设计</a:t>
            </a:r>
            <a:endParaRPr/>
          </a:p>
        </p:txBody>
      </p:sp>
      <p:sp>
        <p:nvSpPr>
          <p:cNvPr id="22" name="el-1789694563823-25"/>
          <p:cNvSpPr txBox="1"/>
          <p:nvPr/>
        </p:nvSpPr>
        <p:spPr>
          <a:xfrm>
            <a:off x="1885627" y="4670363"/>
            <a:ext cx="522794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写出人机分工方案：三层分配图+三条转人工硬线+转接话术</a:t>
            </a:r>
            <a:endParaRPr/>
          </a:p>
        </p:txBody>
      </p:sp>
      <p:sp>
        <p:nvSpPr>
          <p:cNvPr id="23" name="el-1789694563823-26"/>
          <p:cNvSpPr txBox="1"/>
          <p:nvPr/>
        </p:nvSpPr>
        <p:spPr>
          <a:xfrm>
            <a:off x="1885627" y="5013177"/>
            <a:ext cx="5086060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一页纸</a:t>
            </a:r>
            <a:endParaRPr/>
          </a:p>
        </p:txBody>
      </p:sp>
      <p:sp>
        <p:nvSpPr>
          <p:cNvPr id="24" name="el-1789694563817-11"/>
          <p:cNvSpPr txBox="1"/>
          <p:nvPr/>
        </p:nvSpPr>
        <p:spPr>
          <a:xfrm>
            <a:off x="685629" y="5479785"/>
            <a:ext cx="1093768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下次课前提交至课程平台，最佳知识库将接入课堂演示</a:t>
            </a:r>
            <a:endParaRPr/>
          </a:p>
        </p:txBody>
      </p:sp>
      <p:sp>
        <p:nvSpPr>
          <p:cNvPr id="25" name="el-1789694563814-3"/>
          <p:cNvSpPr txBox="1"/>
          <p:nvPr/>
        </p:nvSpPr>
        <p:spPr>
          <a:xfrm>
            <a:off x="685629" y="6228650"/>
            <a:ext cx="290253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26" name="el-1789694563814-4"/>
          <p:cNvSpPr txBox="1"/>
          <p:nvPr/>
        </p:nvSpPr>
        <p:spPr>
          <a:xfrm>
            <a:off x="5556894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27" name="el-178969456381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 / 40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3972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563974-14"/>
          <p:cNvSpPr/>
          <p:nvPr/>
        </p:nvSpPr>
        <p:spPr>
          <a:xfrm>
            <a:off x="685629" y="1671035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563973-10"/>
          <p:cNvCxnSpPr/>
          <p:nvPr/>
        </p:nvCxnSpPr>
        <p:spPr>
          <a:xfrm>
            <a:off x="685629" y="248938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563975-16"/>
          <p:cNvSpPr/>
          <p:nvPr/>
        </p:nvSpPr>
        <p:spPr>
          <a:xfrm>
            <a:off x="685629" y="2684599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4563973-11"/>
          <p:cNvCxnSpPr/>
          <p:nvPr/>
        </p:nvCxnSpPr>
        <p:spPr>
          <a:xfrm>
            <a:off x="685629" y="350294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563975-18"/>
          <p:cNvSpPr/>
          <p:nvPr/>
        </p:nvSpPr>
        <p:spPr>
          <a:xfrm>
            <a:off x="685629" y="3698163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4563973-12"/>
          <p:cNvCxnSpPr/>
          <p:nvPr/>
        </p:nvCxnSpPr>
        <p:spPr>
          <a:xfrm>
            <a:off x="685629" y="451651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563975-20"/>
          <p:cNvSpPr/>
          <p:nvPr/>
        </p:nvSpPr>
        <p:spPr>
          <a:xfrm>
            <a:off x="685629" y="4711727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694563969-4"/>
          <p:cNvCxnSpPr/>
          <p:nvPr/>
        </p:nvCxnSpPr>
        <p:spPr>
          <a:xfrm>
            <a:off x="685629" y="553007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456396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4563972-9"/>
          <p:cNvSpPr txBox="1"/>
          <p:nvPr/>
        </p:nvSpPr>
        <p:spPr>
          <a:xfrm>
            <a:off x="1237940" y="457943"/>
            <a:ext cx="351891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13" name="el-1789694563969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推荐资源</a:t>
            </a:r>
            <a:endParaRPr/>
          </a:p>
        </p:txBody>
      </p:sp>
      <p:sp>
        <p:nvSpPr>
          <p:cNvPr id="14" name="el-1789694563974-13"/>
          <p:cNvSpPr txBox="1"/>
          <p:nvPr/>
        </p:nvSpPr>
        <p:spPr>
          <a:xfrm>
            <a:off x="698960" y="1709126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平台</a:t>
            </a:r>
            <a:endParaRPr/>
          </a:p>
        </p:txBody>
      </p:sp>
      <p:sp>
        <p:nvSpPr>
          <p:cNvPr id="15" name="el-1789694563979-25"/>
          <p:cNvSpPr txBox="1"/>
          <p:nvPr/>
        </p:nvSpPr>
        <p:spPr>
          <a:xfrm>
            <a:off x="1980705" y="1661513"/>
            <a:ext cx="412754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主流智能客服平台</a:t>
            </a:r>
            <a:endParaRPr/>
          </a:p>
        </p:txBody>
      </p:sp>
      <p:sp>
        <p:nvSpPr>
          <p:cNvPr id="16" name="el-1789694563978-21"/>
          <p:cNvSpPr txBox="1"/>
          <p:nvPr/>
        </p:nvSpPr>
        <p:spPr>
          <a:xfrm>
            <a:off x="1980705" y="2023372"/>
            <a:ext cx="422334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各云厂商客服机器人——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试用版就能建第一个库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94563974-15"/>
          <p:cNvSpPr txBox="1"/>
          <p:nvPr/>
        </p:nvSpPr>
        <p:spPr>
          <a:xfrm>
            <a:off x="698960" y="2722690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图书</a:t>
            </a:r>
            <a:endParaRPr/>
          </a:p>
        </p:txBody>
      </p:sp>
      <p:sp>
        <p:nvSpPr>
          <p:cNvPr id="18" name="el-1789694563979-26"/>
          <p:cNvSpPr txBox="1"/>
          <p:nvPr/>
        </p:nvSpPr>
        <p:spPr>
          <a:xfrm>
            <a:off x="1980705" y="2675076"/>
            <a:ext cx="46703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《客服的进化》</a:t>
            </a:r>
            <a:endParaRPr/>
          </a:p>
        </p:txBody>
      </p:sp>
      <p:sp>
        <p:nvSpPr>
          <p:cNvPr id="19" name="el-1789694563978-22"/>
          <p:cNvSpPr txBox="1"/>
          <p:nvPr/>
        </p:nvSpPr>
        <p:spPr>
          <a:xfrm>
            <a:off x="1980705" y="3036936"/>
            <a:ext cx="476613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选读「从成本中心到体验中心」章节——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理解岗位变迁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0" name="el-1789694563975-17"/>
          <p:cNvSpPr txBox="1"/>
          <p:nvPr/>
        </p:nvSpPr>
        <p:spPr>
          <a:xfrm>
            <a:off x="698960" y="3736253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案例</a:t>
            </a:r>
            <a:endParaRPr/>
          </a:p>
        </p:txBody>
      </p:sp>
      <p:sp>
        <p:nvSpPr>
          <p:cNvPr id="21" name="el-1789694563980-27"/>
          <p:cNvSpPr txBox="1"/>
          <p:nvPr/>
        </p:nvSpPr>
        <p:spPr>
          <a:xfrm>
            <a:off x="1980705" y="3688640"/>
            <a:ext cx="396680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OTA客服年报</a:t>
            </a:r>
            <a:endParaRPr/>
          </a:p>
        </p:txBody>
      </p:sp>
      <p:sp>
        <p:nvSpPr>
          <p:cNvPr id="22" name="el-1789694563978-23"/>
          <p:cNvSpPr txBox="1"/>
          <p:nvPr/>
        </p:nvSpPr>
        <p:spPr>
          <a:xfrm>
            <a:off x="1980705" y="4050500"/>
            <a:ext cx="386148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头部平台的客服白皮书——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指标体系抄作业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94563975-19"/>
          <p:cNvSpPr txBox="1"/>
          <p:nvPr/>
        </p:nvSpPr>
        <p:spPr>
          <a:xfrm>
            <a:off x="698960" y="4749817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工具</a:t>
            </a:r>
            <a:endParaRPr/>
          </a:p>
        </p:txBody>
      </p:sp>
      <p:sp>
        <p:nvSpPr>
          <p:cNvPr id="24" name="el-1789694563980-28"/>
          <p:cNvSpPr txBox="1"/>
          <p:nvPr/>
        </p:nvSpPr>
        <p:spPr>
          <a:xfrm>
            <a:off x="1980705" y="4702204"/>
            <a:ext cx="34038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对话流程画板</a:t>
            </a:r>
            <a:endParaRPr/>
          </a:p>
        </p:txBody>
      </p:sp>
      <p:sp>
        <p:nvSpPr>
          <p:cNvPr id="25" name="el-1789694563979-24"/>
          <p:cNvSpPr txBox="1"/>
          <p:nvPr/>
        </p:nvSpPr>
        <p:spPr>
          <a:xfrm>
            <a:off x="1980705" y="5064063"/>
            <a:ext cx="349962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流程图工具——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转接设计先画图再落地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94563969-2"/>
          <p:cNvSpPr txBox="1"/>
          <p:nvPr/>
        </p:nvSpPr>
        <p:spPr>
          <a:xfrm>
            <a:off x="685629" y="570624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下载一个客服机器人，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把你的知识库喂进去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——跑起来才算学会。</a:t>
            </a:r>
            <a:endParaRPr/>
          </a:p>
        </p:txBody>
      </p:sp>
      <p:sp>
        <p:nvSpPr>
          <p:cNvPr id="27" name="el-1789694563970-5"/>
          <p:cNvSpPr txBox="1"/>
          <p:nvPr/>
        </p:nvSpPr>
        <p:spPr>
          <a:xfrm>
            <a:off x="685629" y="6228650"/>
            <a:ext cx="297032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28" name="el-1789694563970-6"/>
          <p:cNvSpPr txBox="1"/>
          <p:nvPr/>
        </p:nvSpPr>
        <p:spPr>
          <a:xfrm>
            <a:off x="5563441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29" name="el-1789694563970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39 / 40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3988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63985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4563989-9"/>
          <p:cNvSpPr txBox="1"/>
          <p:nvPr/>
        </p:nvSpPr>
        <p:spPr>
          <a:xfrm>
            <a:off x="1237940" y="457943"/>
            <a:ext cx="427506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5" name="el-1789694563986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项目七：虚拟数字人创建与应用</a:t>
            </a:r>
            <a:endParaRPr/>
          </a:p>
        </p:txBody>
      </p:sp>
      <p:sp>
        <p:nvSpPr>
          <p:cNvPr id="6" name="el-1789694563986-4"/>
          <p:cNvSpPr txBox="1"/>
          <p:nvPr/>
        </p:nvSpPr>
        <p:spPr>
          <a:xfrm>
            <a:off x="685629" y="6228650"/>
            <a:ext cx="35894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7" name="el-1789694563986-5"/>
          <p:cNvSpPr txBox="1"/>
          <p:nvPr/>
        </p:nvSpPr>
        <p:spPr>
          <a:xfrm>
            <a:off x="5790645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8" name="el-1789694563986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 / 40</a:t>
            </a:r>
            <a:endParaRPr/>
          </a:p>
        </p:txBody>
      </p:sp>
      <p:cxnSp>
        <p:nvCxnSpPr>
          <p:cNvPr id="9" name="el-1789694563987-7"/>
          <p:cNvCxnSpPr/>
          <p:nvPr/>
        </p:nvCxnSpPr>
        <p:spPr>
          <a:xfrm>
            <a:off x="5632629" y="2244476"/>
            <a:ext cx="914" cy="297403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4563990-13"/>
          <p:cNvCxnSpPr/>
          <p:nvPr/>
        </p:nvCxnSpPr>
        <p:spPr>
          <a:xfrm>
            <a:off x="6303974" y="3234233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4563991-14"/>
          <p:cNvCxnSpPr/>
          <p:nvPr/>
        </p:nvCxnSpPr>
        <p:spPr>
          <a:xfrm>
            <a:off x="6303974" y="4228751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4563984-1"/>
          <p:cNvSpPr txBox="1"/>
          <p:nvPr/>
        </p:nvSpPr>
        <p:spPr>
          <a:xfrm>
            <a:off x="4537528" y="4571714"/>
            <a:ext cx="7937103" cy="28567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90">
                <a:solidFill>
                  <a:srgbClr val="7C3A0E">
                    <a:alpha val="6700"/>
                  </a:srgbClr>
                </a:solidFill>
                <a:latin typeface="Georgia"/>
                <a:ea typeface="Georgia"/>
                <a:cs typeface="Georgia"/>
              </a:rPr>
              <a:t>NEXT</a:t>
            </a:r>
            <a:endParaRPr/>
          </a:p>
        </p:txBody>
      </p:sp>
      <p:sp>
        <p:nvSpPr>
          <p:cNvPr id="13" name="el-1789694563989-10"/>
          <p:cNvSpPr txBox="1"/>
          <p:nvPr/>
        </p:nvSpPr>
        <p:spPr>
          <a:xfrm>
            <a:off x="685629" y="2673589"/>
            <a:ext cx="5697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43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MODULE 03 · PROJECT 07</a:t>
            </a:r>
            <a:endParaRPr/>
          </a:p>
        </p:txBody>
      </p:sp>
      <p:sp>
        <p:nvSpPr>
          <p:cNvPr id="14" name="el-1789694563989-11"/>
          <p:cNvSpPr txBox="1"/>
          <p:nvPr/>
        </p:nvSpPr>
        <p:spPr>
          <a:xfrm>
            <a:off x="685629" y="3073538"/>
            <a:ext cx="4519435" cy="1287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数字</a:t>
            </a:r>
            <a:endParaRPr/>
          </a:p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分身</a:t>
            </a:r>
            <a:endParaRPr/>
          </a:p>
        </p:txBody>
      </p:sp>
      <p:sp>
        <p:nvSpPr>
          <p:cNvPr id="15" name="el-1789694563989-12"/>
          <p:cNvSpPr txBox="1"/>
          <p:nvPr/>
        </p:nvSpPr>
        <p:spPr>
          <a:xfrm>
            <a:off x="685629" y="4513239"/>
            <a:ext cx="4504199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从工具到形象</a:t>
            </a:r>
            <a:endParaRPr/>
          </a:p>
        </p:txBody>
      </p:sp>
      <p:sp>
        <p:nvSpPr>
          <p:cNvPr id="16" name="el-1789694563992-15"/>
          <p:cNvSpPr txBox="1"/>
          <p:nvPr/>
        </p:nvSpPr>
        <p:spPr>
          <a:xfrm>
            <a:off x="6303974" y="2444450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7" name="el-1789694563995-21"/>
          <p:cNvSpPr txBox="1"/>
          <p:nvPr/>
        </p:nvSpPr>
        <p:spPr>
          <a:xfrm>
            <a:off x="6951512" y="2415883"/>
            <a:ext cx="37656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数字人创建</a:t>
            </a:r>
            <a:endParaRPr/>
          </a:p>
        </p:txBody>
      </p:sp>
      <p:sp>
        <p:nvSpPr>
          <p:cNvPr id="18" name="el-1789694563994-18"/>
          <p:cNvSpPr txBox="1"/>
          <p:nvPr/>
        </p:nvSpPr>
        <p:spPr>
          <a:xfrm>
            <a:off x="6951512" y="2777742"/>
            <a:ext cx="386148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形象、声音、人设——</a:t>
            </a:r>
            <a:r>
              <a:rPr b="1" sz="14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一个数字员工的诞生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94563992-16"/>
          <p:cNvSpPr txBox="1"/>
          <p:nvPr/>
        </p:nvSpPr>
        <p:spPr>
          <a:xfrm>
            <a:off x="6303974" y="343896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0" name="el-1789694563995-22"/>
          <p:cNvSpPr txBox="1"/>
          <p:nvPr/>
        </p:nvSpPr>
        <p:spPr>
          <a:xfrm>
            <a:off x="6951512" y="3410401"/>
            <a:ext cx="394662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应用场景</a:t>
            </a:r>
            <a:endParaRPr/>
          </a:p>
        </p:txBody>
      </p:sp>
      <p:sp>
        <p:nvSpPr>
          <p:cNvPr id="21" name="el-1789694563994-19"/>
          <p:cNvSpPr txBox="1"/>
          <p:nvPr/>
        </p:nvSpPr>
        <p:spPr>
          <a:xfrm>
            <a:off x="6951512" y="3772261"/>
            <a:ext cx="404241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导览、直播、代言——</a:t>
            </a:r>
            <a:r>
              <a:rPr b="1" sz="14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数字人在旅游业的岗位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4563992-17"/>
          <p:cNvSpPr txBox="1"/>
          <p:nvPr/>
        </p:nvSpPr>
        <p:spPr>
          <a:xfrm>
            <a:off x="6303974" y="4433487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3" name="el-1789694563996-23"/>
          <p:cNvSpPr txBox="1"/>
          <p:nvPr/>
        </p:nvSpPr>
        <p:spPr>
          <a:xfrm>
            <a:off x="6951512" y="4404920"/>
            <a:ext cx="34038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边界与伦理</a:t>
            </a:r>
            <a:endParaRPr/>
          </a:p>
        </p:txBody>
      </p:sp>
      <p:sp>
        <p:nvSpPr>
          <p:cNvPr id="24" name="el-1789694563995-20"/>
          <p:cNvSpPr txBox="1"/>
          <p:nvPr/>
        </p:nvSpPr>
        <p:spPr>
          <a:xfrm>
            <a:off x="6951512" y="4766779"/>
            <a:ext cx="349962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像人不假，</a:t>
            </a:r>
            <a:r>
              <a:rPr b="1" sz="14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是真人是假——标识与信任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40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2026-09-18T01:22:47.683Z</dcterms:created>
  <dcterms:modified xsi:type="dcterms:W3CDTF">2026-09-18T01:22:47.683Z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1" name="AIGC">
    <vt:lpwstr>{"Label":"1","ContentProducer":"001191110108587665983J10000","ProduceID":"1880570814_f5147a70-1c71-4cba-a24c-24a60b4bc28b","ReservedCode1":"","ContentPropagator":"001191110108587665983J20000","PropagateID":"1880570814_f5147a70-1c71-4cba-a24c-24a60b4bc28b","ReservedCode2":""}</vt:lpwstr>
  </property>
</Properties>
</file>