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7C3A0E"/>
              </a:solidFill>
            </c:spPr>
          </c:dPt>
          <c:dPt>
            <c:idx val="1"/>
            <c:spPr>
              <a:solidFill>
                <a:srgbClr val="7C3A0E"/>
              </a:solidFill>
            </c:spPr>
          </c:dPt>
          <c:dPt>
            <c:idx val="2"/>
            <c:spPr>
              <a:solidFill>
                <a:srgbClr val="7C3A0E"/>
              </a:solidFill>
            </c:spPr>
          </c:dPt>
          <c:dPt>
            <c:idx val="3"/>
            <c:spPr>
              <a:solidFill>
                <a:srgbClr val="7C3A0E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人工排班误差</c:v>
                </c:pt>
                <c:pt idx="1">
                  <c:v>食材损耗率</c:v>
                </c:pt>
                <c:pt idx="2">
                  <c:v>旺季排队时长</c:v>
                </c:pt>
                <c:pt idx="3">
                  <c:v>房价收益实现率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28</c:v>
                </c:pt>
                <c:pt idx="2">
                  <c:v>20</c:v>
                </c:pt>
                <c:pt idx="3">
                  <c:v>12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5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053304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5052462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052287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2291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2286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2288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项目八</a:t>
            </a:r>
            <a:endParaRPr/>
          </a:p>
        </p:txBody>
      </p:sp>
      <p:sp>
        <p:nvSpPr>
          <p:cNvPr id="8" name="el-1789695052288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5052289-5"/>
          <p:cNvSpPr txBox="1"/>
          <p:nvPr/>
        </p:nvSpPr>
        <p:spPr>
          <a:xfrm>
            <a:off x="685629" y="2139132"/>
            <a:ext cx="4976669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旅游数据分析</a:t>
            </a:r>
            <a:endParaRPr/>
          </a:p>
        </p:txBody>
      </p:sp>
      <p:sp>
        <p:nvSpPr>
          <p:cNvPr id="10" name="el-1789695052290-6"/>
          <p:cNvSpPr txBox="1"/>
          <p:nvPr/>
        </p:nvSpPr>
        <p:spPr>
          <a:xfrm>
            <a:off x="685629" y="3045268"/>
            <a:ext cx="274852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与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预测</a:t>
            </a:r>
            <a:endParaRPr/>
          </a:p>
        </p:txBody>
      </p:sp>
      <p:sp>
        <p:nvSpPr>
          <p:cNvPr id="11" name="el-1789695052292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模块三</a:t>
            </a:r>
            <a:endParaRPr/>
          </a:p>
        </p:txBody>
      </p:sp>
      <p:sp>
        <p:nvSpPr>
          <p:cNvPr id="12" name="el-1789695052292-11"/>
          <p:cNvSpPr txBox="1"/>
          <p:nvPr/>
        </p:nvSpPr>
        <p:spPr>
          <a:xfrm>
            <a:off x="1477940" y="4465626"/>
            <a:ext cx="360728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生成式人工智能的旅游应用场景认知</a:t>
            </a:r>
            <a:endParaRPr/>
          </a:p>
        </p:txBody>
      </p:sp>
      <p:sp>
        <p:nvSpPr>
          <p:cNvPr id="13" name="el-1789695052290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5052290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03 — PROJECT 08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1823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1829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1828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1828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1828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0518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051825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5051825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说话</a:t>
            </a:r>
            <a:endParaRPr/>
          </a:p>
        </p:txBody>
      </p:sp>
      <p:sp>
        <p:nvSpPr>
          <p:cNvPr id="10" name="el-1789695051826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DATA · ANALYTICS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FORECAST · ETHICS</a:t>
            </a:r>
            <a:endParaRPr/>
          </a:p>
        </p:txBody>
      </p:sp>
      <p:sp>
        <p:nvSpPr>
          <p:cNvPr id="11" name="el-1789695051830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5051867-17"/>
          <p:cNvSpPr txBox="1"/>
          <p:nvPr/>
        </p:nvSpPr>
        <p:spPr>
          <a:xfrm>
            <a:off x="5218395" y="1134049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数据之眼</a:t>
            </a:r>
            <a:endParaRPr/>
          </a:p>
        </p:txBody>
      </p:sp>
      <p:sp>
        <p:nvSpPr>
          <p:cNvPr id="13" name="el-1789695051867-18"/>
          <p:cNvSpPr txBox="1"/>
          <p:nvPr/>
        </p:nvSpPr>
        <p:spPr>
          <a:xfrm>
            <a:off x="5218395" y="1591135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数据地图 · 数据思维 · 决策对比 · 价值三问</a:t>
            </a:r>
            <a:endParaRPr/>
          </a:p>
        </p:txBody>
      </p:sp>
      <p:sp>
        <p:nvSpPr>
          <p:cNvPr id="14" name="el-1789695051830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5051868-19"/>
          <p:cNvSpPr txBox="1"/>
          <p:nvPr/>
        </p:nvSpPr>
        <p:spPr>
          <a:xfrm>
            <a:off x="5218395" y="2324376"/>
            <a:ext cx="389481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分析方法</a:t>
            </a:r>
            <a:endParaRPr/>
          </a:p>
        </p:txBody>
      </p:sp>
      <p:sp>
        <p:nvSpPr>
          <p:cNvPr id="16" name="el-1789695051868-20"/>
          <p:cNvSpPr txBox="1"/>
          <p:nvPr/>
        </p:nvSpPr>
        <p:spPr>
          <a:xfrm>
            <a:off x="5218395" y="2781462"/>
            <a:ext cx="447169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分析四阶 · 指标体系 · 工具演进 · AI分析</a:t>
            </a:r>
            <a:endParaRPr/>
          </a:p>
        </p:txBody>
      </p:sp>
      <p:sp>
        <p:nvSpPr>
          <p:cNvPr id="17" name="el-1789695051830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5051868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预测应用</a:t>
            </a:r>
            <a:endParaRPr/>
          </a:p>
        </p:txBody>
      </p:sp>
      <p:sp>
        <p:nvSpPr>
          <p:cNvPr id="19" name="el-1789695051868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客流预测 · 动态定价 · 风险预警 · 实战复盘</a:t>
            </a:r>
            <a:endParaRPr/>
          </a:p>
        </p:txBody>
      </p:sp>
      <p:sp>
        <p:nvSpPr>
          <p:cNvPr id="20" name="el-1789695051831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5051868-23"/>
          <p:cNvSpPr txBox="1"/>
          <p:nvPr/>
        </p:nvSpPr>
        <p:spPr>
          <a:xfrm>
            <a:off x="5218395" y="4705031"/>
            <a:ext cx="428375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伦理素养</a:t>
            </a:r>
            <a:endParaRPr/>
          </a:p>
        </p:txBody>
      </p:sp>
      <p:sp>
        <p:nvSpPr>
          <p:cNvPr id="22" name="el-1789695051868-24"/>
          <p:cNvSpPr txBox="1"/>
          <p:nvPr/>
        </p:nvSpPr>
        <p:spPr>
          <a:xfrm>
            <a:off x="5218395" y="5162117"/>
            <a:ext cx="4744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数据边界 · 隐私红线 · 从业者素养 · 行动清单</a:t>
            </a:r>
            <a:endParaRPr/>
          </a:p>
        </p:txBody>
      </p:sp>
      <p:sp>
        <p:nvSpPr>
          <p:cNvPr id="23" name="el-1789695051820-2"/>
          <p:cNvSpPr txBox="1"/>
          <p:nvPr/>
        </p:nvSpPr>
        <p:spPr>
          <a:xfrm>
            <a:off x="685629" y="6228650"/>
            <a:ext cx="63509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模块三 生成式人工智能的旅游应用场景认知</a:t>
            </a:r>
            <a:endParaRPr/>
          </a:p>
        </p:txBody>
      </p:sp>
      <p:sp>
        <p:nvSpPr>
          <p:cNvPr id="24" name="el-1789695051820-3"/>
          <p:cNvSpPr txBox="1"/>
          <p:nvPr/>
        </p:nvSpPr>
        <p:spPr>
          <a:xfrm>
            <a:off x="7473173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5" name="el-1789695051821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188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1883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1888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1888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188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1884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9505188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95051884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95051885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说话</a:t>
            </a:r>
            <a:endParaRPr/>
          </a:p>
        </p:txBody>
      </p:sp>
      <p:sp>
        <p:nvSpPr>
          <p:cNvPr id="11" name="el-1789695051885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LET THE DATA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SPEAK</a:t>
            </a:r>
            <a:endParaRPr/>
          </a:p>
        </p:txBody>
      </p:sp>
      <p:sp>
        <p:nvSpPr>
          <p:cNvPr id="12" name="el-1789695051889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5051892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能说出旅游数据的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四张地图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与数据分析的四阶递进；描述客流预测与动态定价的原理。</a:t>
            </a:r>
            <a:endParaRPr/>
          </a:p>
        </p:txBody>
      </p:sp>
      <p:sp>
        <p:nvSpPr>
          <p:cNvPr id="14" name="el-1789695051889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5051893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能用表格工具完成一次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简单的经营数据分析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：提出问题-取数-看板-结论-建议。</a:t>
            </a:r>
            <a:endParaRPr/>
          </a:p>
        </p:txBody>
      </p:sp>
      <p:sp>
        <p:nvSpPr>
          <p:cNvPr id="16" name="el-1789695051889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5051893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「数据敬畏」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：不唯数据论、不越隐私线——让数据服务于体验，而非取代判断。</a:t>
            </a:r>
            <a:endParaRPr/>
          </a:p>
        </p:txBody>
      </p:sp>
      <p:sp>
        <p:nvSpPr>
          <p:cNvPr id="18" name="el-1789695051881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95051881-4"/>
          <p:cNvSpPr txBox="1"/>
          <p:nvPr/>
        </p:nvSpPr>
        <p:spPr>
          <a:xfrm>
            <a:off x="5574898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0" name="el-178969505188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314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3149-10"/>
          <p:cNvCxnSpPr/>
          <p:nvPr/>
        </p:nvCxnSpPr>
        <p:spPr>
          <a:xfrm>
            <a:off x="685629" y="3795770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31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3148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9505314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一场雨的两本账</a:t>
            </a:r>
            <a:endParaRPr/>
          </a:p>
        </p:txBody>
      </p:sp>
      <p:sp>
        <p:nvSpPr>
          <p:cNvPr id="7" name="el-1789695053148-7"/>
          <p:cNvSpPr txBox="1"/>
          <p:nvPr/>
        </p:nvSpPr>
        <p:spPr>
          <a:xfrm>
            <a:off x="685629" y="1667464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周末暴雨，民宿老板娘叹气：「完了，空房」；隔壁数据平台弹出预警——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「雨天亲子房搜索量+80%」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，她连夜上线「听雨套餐」——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周末满房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8" name="el-1789695053153-13"/>
          <p:cNvSpPr txBox="1"/>
          <p:nvPr/>
        </p:nvSpPr>
        <p:spPr>
          <a:xfrm>
            <a:off x="685629" y="4067164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同一场雨，为什么两家店两个结局？</a:t>
            </a:r>
            <a:endParaRPr/>
          </a:p>
        </p:txBody>
      </p:sp>
      <p:sp>
        <p:nvSpPr>
          <p:cNvPr id="9" name="el-1789695053153-14"/>
          <p:cNvSpPr txBox="1"/>
          <p:nvPr/>
        </p:nvSpPr>
        <p:spPr>
          <a:xfrm>
            <a:off x="685629" y="4548056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「数据」到底藏在哪、怎么找？</a:t>
            </a:r>
            <a:endParaRPr/>
          </a:p>
        </p:txBody>
      </p:sp>
      <p:sp>
        <p:nvSpPr>
          <p:cNvPr id="10" name="el-1789695053153-15"/>
          <p:cNvSpPr txBox="1"/>
          <p:nvPr/>
        </p:nvSpPr>
        <p:spPr>
          <a:xfrm>
            <a:off x="685629" y="5028949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AI会让数据分析变成人人都会的事吗？</a:t>
            </a:r>
            <a:endParaRPr/>
          </a:p>
        </p:txBody>
      </p:sp>
      <p:sp>
        <p:nvSpPr>
          <p:cNvPr id="11" name="el-1789695053148-8"/>
          <p:cNvSpPr txBox="1"/>
          <p:nvPr/>
        </p:nvSpPr>
        <p:spPr>
          <a:xfrm>
            <a:off x="685629" y="5566977"/>
            <a:ext cx="642948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数据之眼 + 分析方法 + 预测应用 + 伦理素养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95053144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95053144-4"/>
          <p:cNvSpPr txBox="1"/>
          <p:nvPr/>
        </p:nvSpPr>
        <p:spPr>
          <a:xfrm>
            <a:off x="5574452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4" name="el-178969505314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5053150-11"/>
          <p:cNvSpPr/>
          <p:nvPr/>
        </p:nvSpPr>
        <p:spPr>
          <a:xfrm>
            <a:off x="6932466" y="1610329"/>
            <a:ext cx="4570857" cy="42423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5053153-12"/>
          <p:cNvPicPr/>
          <p:nvPr/>
        </p:nvPicPr>
        <p:blipFill>
          <a:blip r:embed="rId2"/>
          <a:srcRect l="28242" t="0" r="10983" b="0"/>
          <a:stretch>
            <a:fillRect/>
          </a:stretch>
        </p:blipFill>
        <p:spPr>
          <a:xfrm>
            <a:off x="6932466" y="1610329"/>
            <a:ext cx="4570857" cy="424232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052164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052041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203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2040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5052040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5052040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数据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之眼</a:t>
            </a:r>
            <a:endParaRPr/>
          </a:p>
        </p:txBody>
      </p:sp>
      <p:sp>
        <p:nvSpPr>
          <p:cNvPr id="8" name="el-1789695052040-7"/>
          <p:cNvSpPr txBox="1"/>
          <p:nvPr/>
        </p:nvSpPr>
        <p:spPr>
          <a:xfrm>
            <a:off x="4266133" y="3676737"/>
            <a:ext cx="790624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DATA EYE</a:t>
            </a:r>
            <a:endParaRPr/>
          </a:p>
        </p:txBody>
      </p:sp>
      <p:sp>
        <p:nvSpPr>
          <p:cNvPr id="9" name="el-1789695052042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数据地图</a:t>
            </a:r>
            <a:endParaRPr/>
          </a:p>
        </p:txBody>
      </p:sp>
      <p:sp>
        <p:nvSpPr>
          <p:cNvPr id="10" name="el-1789695052043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数据思维</a:t>
            </a:r>
            <a:endParaRPr/>
          </a:p>
        </p:txBody>
      </p:sp>
      <p:sp>
        <p:nvSpPr>
          <p:cNvPr id="11" name="el-1789695052044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决策对比</a:t>
            </a:r>
            <a:endParaRPr/>
          </a:p>
        </p:txBody>
      </p:sp>
      <p:sp>
        <p:nvSpPr>
          <p:cNvPr id="12" name="el-1789695052044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价值三问</a:t>
            </a:r>
            <a:endParaRPr/>
          </a:p>
        </p:txBody>
      </p:sp>
      <p:sp>
        <p:nvSpPr>
          <p:cNvPr id="13" name="el-1789695052038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项目八</a:t>
            </a:r>
            <a:endParaRPr/>
          </a:p>
        </p:txBody>
      </p:sp>
      <p:sp>
        <p:nvSpPr>
          <p:cNvPr id="14" name="el-1789695052038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312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3127-8"/>
          <p:cNvCxnSpPr/>
          <p:nvPr/>
        </p:nvCxnSpPr>
        <p:spPr>
          <a:xfrm>
            <a:off x="704674" y="1860893"/>
            <a:ext cx="914" cy="122097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3130-13"/>
          <p:cNvCxnSpPr/>
          <p:nvPr/>
        </p:nvCxnSpPr>
        <p:spPr>
          <a:xfrm>
            <a:off x="4296189" y="332945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3130-14"/>
          <p:cNvCxnSpPr/>
          <p:nvPr/>
        </p:nvCxnSpPr>
        <p:spPr>
          <a:xfrm>
            <a:off x="7902137" y="332945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3125-4"/>
          <p:cNvCxnSpPr/>
          <p:nvPr/>
        </p:nvCxnSpPr>
        <p:spPr>
          <a:xfrm>
            <a:off x="685629" y="518994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05312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053128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9" name="el-178969505312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数据思维：从事后到事前</a:t>
            </a:r>
            <a:endParaRPr/>
          </a:p>
        </p:txBody>
      </p:sp>
      <p:sp>
        <p:nvSpPr>
          <p:cNvPr id="10" name="el-1789695053128-10"/>
          <p:cNvSpPr txBox="1"/>
          <p:nvPr/>
        </p:nvSpPr>
        <p:spPr>
          <a:xfrm>
            <a:off x="723719" y="1898983"/>
            <a:ext cx="10779604" cy="80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43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数据分析不是"做报表"——它是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把决策从拍脑袋变成看仪表盘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：事前有预判，事中有监控，事后有复盘。</a:t>
            </a:r>
            <a:endParaRPr/>
          </a:p>
        </p:txBody>
      </p:sp>
      <p:sp>
        <p:nvSpPr>
          <p:cNvPr id="11" name="el-1789695053129-12"/>
          <p:cNvSpPr txBox="1"/>
          <p:nvPr/>
        </p:nvSpPr>
        <p:spPr>
          <a:xfrm>
            <a:off x="723719" y="279619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5053132-18"/>
          <p:cNvSpPr txBox="1"/>
          <p:nvPr/>
        </p:nvSpPr>
        <p:spPr>
          <a:xfrm>
            <a:off x="685629" y="348182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看得见</a:t>
            </a:r>
            <a:endParaRPr/>
          </a:p>
        </p:txBody>
      </p:sp>
      <p:sp>
        <p:nvSpPr>
          <p:cNvPr id="13" name="el-1789695053132-19"/>
          <p:cNvSpPr txBox="1"/>
          <p:nvPr/>
        </p:nvSpPr>
        <p:spPr>
          <a:xfrm>
            <a:off x="685629" y="3957952"/>
            <a:ext cx="359208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SEE</a:t>
            </a:r>
            <a:endParaRPr/>
          </a:p>
        </p:txBody>
      </p:sp>
      <p:sp>
        <p:nvSpPr>
          <p:cNvPr id="14" name="el-1789695053131-15"/>
          <p:cNvSpPr txBox="1"/>
          <p:nvPr/>
        </p:nvSpPr>
        <p:spPr>
          <a:xfrm>
            <a:off x="685629" y="422458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客流、转化、复购全量化——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经营从"感觉"变"数字"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：问题无处藏身。</a:t>
            </a:r>
            <a:endParaRPr/>
          </a:p>
        </p:txBody>
      </p:sp>
      <p:sp>
        <p:nvSpPr>
          <p:cNvPr id="15" name="el-1789695053133-20"/>
          <p:cNvSpPr txBox="1"/>
          <p:nvPr/>
        </p:nvSpPr>
        <p:spPr>
          <a:xfrm>
            <a:off x="4567584" y="348182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讲得清</a:t>
            </a:r>
            <a:endParaRPr/>
          </a:p>
        </p:txBody>
      </p:sp>
      <p:sp>
        <p:nvSpPr>
          <p:cNvPr id="16" name="el-1789695053133-21"/>
          <p:cNvSpPr txBox="1"/>
          <p:nvPr/>
        </p:nvSpPr>
        <p:spPr>
          <a:xfrm>
            <a:off x="4567584" y="3957952"/>
            <a:ext cx="3511103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EXPLAIN</a:t>
            </a:r>
            <a:endParaRPr/>
          </a:p>
        </p:txBody>
      </p:sp>
      <p:sp>
        <p:nvSpPr>
          <p:cNvPr id="17" name="el-1789695053131-16"/>
          <p:cNvSpPr txBox="1"/>
          <p:nvPr/>
        </p:nvSpPr>
        <p:spPr>
          <a:xfrm>
            <a:off x="4567584" y="422458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涨跌有归因、异常能定位——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"为什么"比"是什么"值钱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：报表会说话。</a:t>
            </a:r>
            <a:endParaRPr/>
          </a:p>
        </p:txBody>
      </p:sp>
      <p:sp>
        <p:nvSpPr>
          <p:cNvPr id="18" name="el-1789695053133-22"/>
          <p:cNvSpPr txBox="1"/>
          <p:nvPr/>
        </p:nvSpPr>
        <p:spPr>
          <a:xfrm>
            <a:off x="8173531" y="348182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猜得准</a:t>
            </a:r>
            <a:endParaRPr/>
          </a:p>
        </p:txBody>
      </p:sp>
      <p:sp>
        <p:nvSpPr>
          <p:cNvPr id="19" name="el-1789695053133-23"/>
          <p:cNvSpPr txBox="1"/>
          <p:nvPr/>
        </p:nvSpPr>
        <p:spPr>
          <a:xfrm>
            <a:off x="8173531" y="3957952"/>
            <a:ext cx="35109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PREDICT</a:t>
            </a:r>
            <a:endParaRPr/>
          </a:p>
        </p:txBody>
      </p:sp>
      <p:sp>
        <p:nvSpPr>
          <p:cNvPr id="20" name="el-1789695053132-17"/>
          <p:cNvSpPr txBox="1"/>
          <p:nvPr/>
        </p:nvSpPr>
        <p:spPr>
          <a:xfrm>
            <a:off x="8173531" y="422458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客流、需求可预判——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决策跑在变化前面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：旺季不再手忙脚乱。</a:t>
            </a:r>
            <a:endParaRPr/>
          </a:p>
        </p:txBody>
      </p:sp>
      <p:sp>
        <p:nvSpPr>
          <p:cNvPr id="21" name="el-1789695053124-2"/>
          <p:cNvSpPr txBox="1"/>
          <p:nvPr/>
        </p:nvSpPr>
        <p:spPr>
          <a:xfrm>
            <a:off x="685629" y="5328018"/>
            <a:ext cx="11157081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三重境界层层递进——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多数企业卡在"看得见"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，把报表当成了终点。</a:t>
            </a:r>
            <a:endParaRPr/>
          </a:p>
        </p:txBody>
      </p:sp>
      <p:sp>
        <p:nvSpPr>
          <p:cNvPr id="22" name="el-1789695053125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23" name="el-1789695053125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4" name="el-178969505312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3460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3472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3472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3473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3473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053473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053458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053465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5053466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5053466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5053467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053468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5053455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50534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5053460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17" name="el-178969505345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旅游数据：五张地图</a:t>
            </a:r>
            <a:endParaRPr/>
          </a:p>
        </p:txBody>
      </p:sp>
      <p:sp>
        <p:nvSpPr>
          <p:cNvPr id="18" name="el-1789695053477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图①</a:t>
            </a:r>
            <a:endParaRPr/>
          </a:p>
        </p:txBody>
      </p:sp>
      <p:sp>
        <p:nvSpPr>
          <p:cNvPr id="19" name="el-1789695053477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客流数据</a:t>
            </a:r>
            <a:endParaRPr/>
          </a:p>
        </p:txBody>
      </p:sp>
      <p:sp>
        <p:nvSpPr>
          <p:cNvPr id="20" name="el-1789695053478-28"/>
          <p:cNvSpPr txBox="1"/>
          <p:nvPr/>
        </p:nvSpPr>
        <p:spPr>
          <a:xfrm>
            <a:off x="685629" y="299601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规模</a:t>
            </a:r>
            <a:endParaRPr/>
          </a:p>
        </p:txBody>
      </p:sp>
      <p:sp>
        <p:nvSpPr>
          <p:cNvPr id="21" name="el-1789695053474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入园量、分时热力、驻留时长——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人的流动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：一切运营的底数。</a:t>
            </a:r>
            <a:endParaRPr/>
          </a:p>
        </p:txBody>
      </p:sp>
      <p:sp>
        <p:nvSpPr>
          <p:cNvPr id="22" name="el-1789695053478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图②</a:t>
            </a:r>
            <a:endParaRPr/>
          </a:p>
        </p:txBody>
      </p:sp>
      <p:sp>
        <p:nvSpPr>
          <p:cNvPr id="23" name="el-1789695053478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交易数据</a:t>
            </a:r>
            <a:endParaRPr/>
          </a:p>
        </p:txBody>
      </p:sp>
      <p:sp>
        <p:nvSpPr>
          <p:cNvPr id="24" name="el-1789695053478-31"/>
          <p:cNvSpPr txBox="1"/>
          <p:nvPr/>
        </p:nvSpPr>
        <p:spPr>
          <a:xfrm>
            <a:off x="2884758" y="299601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钱袋</a:t>
            </a:r>
            <a:endParaRPr/>
          </a:p>
        </p:txBody>
      </p:sp>
      <p:sp>
        <p:nvSpPr>
          <p:cNvPr id="25" name="el-1789695053475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客单价、复购率、连带率——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钱的流向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：生意的体温计。</a:t>
            </a:r>
            <a:endParaRPr/>
          </a:p>
        </p:txBody>
      </p:sp>
      <p:sp>
        <p:nvSpPr>
          <p:cNvPr id="26" name="el-1789695053479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图③</a:t>
            </a:r>
            <a:endParaRPr/>
          </a:p>
        </p:txBody>
      </p:sp>
      <p:sp>
        <p:nvSpPr>
          <p:cNvPr id="27" name="el-1789695053479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内容数据</a:t>
            </a:r>
            <a:endParaRPr/>
          </a:p>
        </p:txBody>
      </p:sp>
      <p:sp>
        <p:nvSpPr>
          <p:cNvPr id="28" name="el-1789695053479-34"/>
          <p:cNvSpPr txBox="1"/>
          <p:nvPr/>
        </p:nvSpPr>
        <p:spPr>
          <a:xfrm>
            <a:off x="4855494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口碑</a:t>
            </a:r>
            <a:endParaRPr/>
          </a:p>
        </p:txBody>
      </p:sp>
      <p:sp>
        <p:nvSpPr>
          <p:cNvPr id="29" name="el-1789695053476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搜索指数、笔记声量、评价情感——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嘴的走向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：品牌的心电图。</a:t>
            </a:r>
            <a:endParaRPr/>
          </a:p>
        </p:txBody>
      </p:sp>
      <p:sp>
        <p:nvSpPr>
          <p:cNvPr id="30" name="el-1789695053479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图④</a:t>
            </a:r>
            <a:endParaRPr/>
          </a:p>
        </p:txBody>
      </p:sp>
      <p:sp>
        <p:nvSpPr>
          <p:cNvPr id="31" name="el-1789695053480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环境数据</a:t>
            </a:r>
            <a:endParaRPr/>
          </a:p>
        </p:txBody>
      </p:sp>
      <p:sp>
        <p:nvSpPr>
          <p:cNvPr id="32" name="el-1789695053480-37"/>
          <p:cNvSpPr txBox="1"/>
          <p:nvPr/>
        </p:nvSpPr>
        <p:spPr>
          <a:xfrm>
            <a:off x="7287333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天时</a:t>
            </a:r>
            <a:endParaRPr/>
          </a:p>
        </p:txBody>
      </p:sp>
      <p:sp>
        <p:nvSpPr>
          <p:cNvPr id="33" name="el-1789695053476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天气、节假日、大型活动——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外生变量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：预测模型的关键输入。</a:t>
            </a:r>
            <a:endParaRPr/>
          </a:p>
        </p:txBody>
      </p:sp>
      <p:sp>
        <p:nvSpPr>
          <p:cNvPr id="34" name="el-1789695053481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图⑤</a:t>
            </a:r>
            <a:endParaRPr/>
          </a:p>
        </p:txBody>
      </p:sp>
      <p:sp>
        <p:nvSpPr>
          <p:cNvPr id="35" name="el-1789695053481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服务数据</a:t>
            </a:r>
            <a:endParaRPr/>
          </a:p>
        </p:txBody>
      </p:sp>
      <p:sp>
        <p:nvSpPr>
          <p:cNvPr id="36" name="el-1789695053481-40"/>
          <p:cNvSpPr txBox="1"/>
          <p:nvPr/>
        </p:nvSpPr>
        <p:spPr>
          <a:xfrm>
            <a:off x="9719172" y="299601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体验</a:t>
            </a:r>
            <a:endParaRPr/>
          </a:p>
        </p:txBody>
      </p:sp>
      <p:sp>
        <p:nvSpPr>
          <p:cNvPr id="37" name="el-1789695053477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排队、投诉、咨询热点——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痛点的位置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：改进的指南针。</a:t>
            </a:r>
            <a:endParaRPr/>
          </a:p>
        </p:txBody>
      </p:sp>
      <p:sp>
        <p:nvSpPr>
          <p:cNvPr id="38" name="el-1789695053454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五张地图交叉看——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天气×客流×交易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一拼，「听雨套餐」这种机会自己浮现。</a:t>
            </a:r>
            <a:endParaRPr/>
          </a:p>
        </p:txBody>
      </p:sp>
      <p:sp>
        <p:nvSpPr>
          <p:cNvPr id="39" name="el-1789695053455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40" name="el-1789695053456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41" name="el-178969505345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350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3499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3503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3503-13"/>
          <p:cNvCxnSpPr/>
          <p:nvPr/>
        </p:nvCxnSpPr>
        <p:spPr>
          <a:xfrm>
            <a:off x="4627993" y="4485267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34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350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8" name="el-178969505349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数据驱动：三组行业数据</a:t>
            </a:r>
            <a:endParaRPr/>
          </a:p>
        </p:txBody>
      </p:sp>
      <p:sp>
        <p:nvSpPr>
          <p:cNvPr id="9" name="el-1789695053501-10"/>
          <p:cNvSpPr txBox="1"/>
          <p:nvPr/>
        </p:nvSpPr>
        <p:spPr>
          <a:xfrm>
            <a:off x="685629" y="2388951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应用客流预测后旺季排队时长降幅（示意）</a:t>
            </a:r>
            <a:endParaRPr/>
          </a:p>
        </p:txBody>
      </p:sp>
      <p:sp>
        <p:nvSpPr>
          <p:cNvPr id="10" name="el-1789695053501-11"/>
          <p:cNvSpPr txBox="1"/>
          <p:nvPr/>
        </p:nvSpPr>
        <p:spPr>
          <a:xfrm>
            <a:off x="685629" y="3036490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20%</a:t>
            </a:r>
            <a:endParaRPr/>
          </a:p>
        </p:txBody>
      </p:sp>
      <p:sp>
        <p:nvSpPr>
          <p:cNvPr id="11" name="el-1789695053501-8"/>
          <p:cNvSpPr txBox="1"/>
          <p:nvPr/>
        </p:nvSpPr>
        <p:spPr>
          <a:xfrm>
            <a:off x="685629" y="4205837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预测让排班与动线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提前一周排好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——数据不是报表，是省下的排队时间。</a:t>
            </a:r>
            <a:endParaRPr/>
          </a:p>
        </p:txBody>
      </p:sp>
      <p:sp>
        <p:nvSpPr>
          <p:cNvPr id="12" name="el-1789695053504-14"/>
          <p:cNvSpPr txBox="1"/>
          <p:nvPr/>
        </p:nvSpPr>
        <p:spPr>
          <a:xfrm>
            <a:off x="4627993" y="2226025"/>
            <a:ext cx="1550663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5%</a:t>
            </a:r>
            <a:endParaRPr/>
          </a:p>
        </p:txBody>
      </p:sp>
      <p:sp>
        <p:nvSpPr>
          <p:cNvPr id="13" name="el-1789695053509-20"/>
          <p:cNvSpPr txBox="1"/>
          <p:nvPr/>
        </p:nvSpPr>
        <p:spPr>
          <a:xfrm>
            <a:off x="6075431" y="2187935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数据岗位缺口增速</a:t>
            </a:r>
            <a:endParaRPr/>
          </a:p>
        </p:txBody>
      </p:sp>
      <p:sp>
        <p:nvSpPr>
          <p:cNvPr id="14" name="el-1789695053507-17"/>
          <p:cNvSpPr txBox="1"/>
          <p:nvPr/>
        </p:nvSpPr>
        <p:spPr>
          <a:xfrm>
            <a:off x="6075431" y="2540272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既懂旅游又懂数据的人稀缺——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复合背景就是护城河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：你的机会窗口。</a:t>
            </a:r>
            <a:endParaRPr/>
          </a:p>
        </p:txBody>
      </p:sp>
      <p:sp>
        <p:nvSpPr>
          <p:cNvPr id="15" name="el-1789695053505-15"/>
          <p:cNvSpPr txBox="1"/>
          <p:nvPr/>
        </p:nvSpPr>
        <p:spPr>
          <a:xfrm>
            <a:off x="4627993" y="3453253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7天</a:t>
            </a:r>
            <a:endParaRPr/>
          </a:p>
        </p:txBody>
      </p:sp>
      <p:sp>
        <p:nvSpPr>
          <p:cNvPr id="16" name="el-1789695053509-21"/>
          <p:cNvSpPr txBox="1"/>
          <p:nvPr/>
        </p:nvSpPr>
        <p:spPr>
          <a:xfrm>
            <a:off x="6075431" y="3415162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预测模型平均提前量</a:t>
            </a:r>
            <a:endParaRPr/>
          </a:p>
        </p:txBody>
      </p:sp>
      <p:sp>
        <p:nvSpPr>
          <p:cNvPr id="17" name="el-1789695053508-18"/>
          <p:cNvSpPr txBox="1"/>
          <p:nvPr/>
        </p:nvSpPr>
        <p:spPr>
          <a:xfrm>
            <a:off x="6075431" y="3767499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客流预测一周前出数——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排班备货来得及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：预测的价值全在提前量。</a:t>
            </a:r>
            <a:endParaRPr/>
          </a:p>
        </p:txBody>
      </p:sp>
      <p:sp>
        <p:nvSpPr>
          <p:cNvPr id="18" name="el-1789695053505-16"/>
          <p:cNvSpPr txBox="1"/>
          <p:nvPr/>
        </p:nvSpPr>
        <p:spPr>
          <a:xfrm>
            <a:off x="4627993" y="4680480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1屏</a:t>
            </a:r>
            <a:endParaRPr/>
          </a:p>
        </p:txBody>
      </p:sp>
      <p:sp>
        <p:nvSpPr>
          <p:cNvPr id="19" name="el-1789695053509-22"/>
          <p:cNvSpPr txBox="1"/>
          <p:nvPr/>
        </p:nvSpPr>
        <p:spPr>
          <a:xfrm>
            <a:off x="6075431" y="4642390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经营者需要的数据界面</a:t>
            </a:r>
            <a:endParaRPr/>
          </a:p>
        </p:txBody>
      </p:sp>
      <p:sp>
        <p:nvSpPr>
          <p:cNvPr id="20" name="el-1789695053508-19"/>
          <p:cNvSpPr txBox="1"/>
          <p:nvPr/>
        </p:nvSpPr>
        <p:spPr>
          <a:xfrm>
            <a:off x="6075431" y="4994727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老板不需要会建模——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一块看板十个数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：数据平民化正在发生。</a:t>
            </a:r>
            <a:endParaRPr/>
          </a:p>
        </p:txBody>
      </p:sp>
      <p:sp>
        <p:nvSpPr>
          <p:cNvPr id="21" name="el-178969505349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22" name="el-1789695053497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3" name="el-178969505349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352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3525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3521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35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05352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7" name="el-1789695053520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两种决策：经验 vs 数据</a:t>
            </a:r>
            <a:endParaRPr/>
          </a:p>
        </p:txBody>
      </p:sp>
      <p:sp>
        <p:nvSpPr>
          <p:cNvPr id="8" name="el-1789695053527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经验决策 · 靠感觉</a:t>
            </a:r>
            <a:endParaRPr/>
          </a:p>
        </p:txBody>
      </p:sp>
      <p:sp>
        <p:nvSpPr>
          <p:cNvPr id="9" name="el-1789695053527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"我觉得周末人多"</a:t>
            </a:r>
            <a:endParaRPr/>
          </a:p>
        </p:txBody>
      </p:sp>
      <p:sp>
        <p:nvSpPr>
          <p:cNvPr id="10" name="el-1789695053526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十年老师傅的直觉很准——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但只在熟悉的环境里准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：新客群、新渠道、新玩法，直觉就失灵。</a:t>
            </a:r>
            <a:endParaRPr/>
          </a:p>
        </p:txBody>
      </p:sp>
      <p:sp>
        <p:nvSpPr>
          <p:cNvPr id="11" name="el-1789695053527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数据决策 · 看仪表盘</a:t>
            </a:r>
            <a:endParaRPr/>
          </a:p>
        </p:txBody>
      </p:sp>
      <p:sp>
        <p:nvSpPr>
          <p:cNvPr id="12" name="el-1789695053528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"数据说亲子客群涨了"</a:t>
            </a:r>
            <a:endParaRPr/>
          </a:p>
        </p:txBody>
      </p:sp>
      <p:sp>
        <p:nvSpPr>
          <p:cNvPr id="13" name="el-1789695053527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冷启动、新市场、跨区域——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数据没有路径依赖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：没经历过的局面也能看懂。</a:t>
            </a:r>
            <a:endParaRPr/>
          </a:p>
        </p:txBody>
      </p:sp>
      <p:sp>
        <p:nvSpPr>
          <p:cNvPr id="14" name="el-1789695053520-2"/>
          <p:cNvSpPr txBox="1"/>
          <p:nvPr/>
        </p:nvSpPr>
        <p:spPr>
          <a:xfrm>
            <a:off x="685629" y="4558472"/>
            <a:ext cx="111338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最优解不是二选一——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数据提出假设，经验判断真伪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：老师傅+仪表盘，天下无敌。</a:t>
            </a:r>
            <a:endParaRPr/>
          </a:p>
        </p:txBody>
      </p:sp>
      <p:sp>
        <p:nvSpPr>
          <p:cNvPr id="15" name="el-178969505352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16" name="el-1789695053521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7" name="el-178969505352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369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3699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3700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3694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368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369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8" name="el-178969505369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数据价值三问</a:t>
            </a:r>
            <a:endParaRPr/>
          </a:p>
        </p:txBody>
      </p:sp>
      <p:sp>
        <p:nvSpPr>
          <p:cNvPr id="9" name="el-1789695053710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问一 · 发生了什么</a:t>
            </a:r>
            <a:endParaRPr/>
          </a:p>
        </p:txBody>
      </p:sp>
      <p:sp>
        <p:nvSpPr>
          <p:cNvPr id="10" name="el-1789695053710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描述</a:t>
            </a:r>
            <a:endParaRPr/>
          </a:p>
        </p:txBody>
      </p:sp>
      <p:sp>
        <p:nvSpPr>
          <p:cNvPr id="11" name="el-1789695053711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看得见</a:t>
            </a:r>
            <a:endParaRPr/>
          </a:p>
        </p:txBody>
      </p:sp>
      <p:sp>
        <p:nvSpPr>
          <p:cNvPr id="12" name="el-1789695053711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问二 · 为什么发生</a:t>
            </a:r>
            <a:endParaRPr/>
          </a:p>
        </p:txBody>
      </p:sp>
      <p:sp>
        <p:nvSpPr>
          <p:cNvPr id="13" name="el-1789695053711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诊断</a:t>
            </a:r>
            <a:endParaRPr/>
          </a:p>
        </p:txBody>
      </p:sp>
      <p:sp>
        <p:nvSpPr>
          <p:cNvPr id="14" name="el-1789695053712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讲得清</a:t>
            </a:r>
            <a:endParaRPr/>
          </a:p>
        </p:txBody>
      </p:sp>
      <p:sp>
        <p:nvSpPr>
          <p:cNvPr id="15" name="el-1789695053712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问三 · 接下来呢</a:t>
            </a:r>
            <a:endParaRPr/>
          </a:p>
        </p:txBody>
      </p:sp>
      <p:sp>
        <p:nvSpPr>
          <p:cNvPr id="16" name="el-1789695053712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</a:t>
            </a:r>
            <a:endParaRPr/>
          </a:p>
        </p:txBody>
      </p:sp>
      <p:sp>
        <p:nvSpPr>
          <p:cNvPr id="17" name="el-1789695053712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猜得准</a:t>
            </a:r>
            <a:endParaRPr/>
          </a:p>
        </p:txBody>
      </p:sp>
      <p:sp>
        <p:nvSpPr>
          <p:cNvPr id="18" name="el-1789695053698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进阶提示</a:t>
            </a:r>
            <a:endParaRPr/>
          </a:p>
        </p:txBody>
      </p:sp>
      <p:sp>
        <p:nvSpPr>
          <p:cNvPr id="19" name="el-1789695053697-8"/>
          <p:cNvSpPr txBox="1"/>
          <p:nvPr/>
        </p:nvSpPr>
        <p:spPr>
          <a:xfrm>
            <a:off x="1753799" y="4959910"/>
            <a:ext cx="996293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还有第四问「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该怎么办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」（处方）——AI时代正在回答它：不只告诉你涨了，还告诉你怎么办。</a:t>
            </a:r>
            <a:endParaRPr/>
          </a:p>
        </p:txBody>
      </p:sp>
      <p:sp>
        <p:nvSpPr>
          <p:cNvPr id="20" name="el-178969505369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21" name="el-1789695053690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2" name="el-178969505369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  <p:sp>
        <p:nvSpPr>
          <p:cNvPr id="23" name="el-1789695053717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5053718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053718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053718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053719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5053719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5053719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5053719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5053720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5053716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上周入住率多少</a:t>
            </a:r>
            <a:endParaRPr/>
          </a:p>
        </p:txBody>
      </p:sp>
      <p:sp>
        <p:nvSpPr>
          <p:cNvPr id="33" name="el-1789695053716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客流同比涨跌</a:t>
            </a:r>
            <a:endParaRPr/>
          </a:p>
        </p:txBody>
      </p:sp>
      <p:sp>
        <p:nvSpPr>
          <p:cNvPr id="34" name="el-1789695053716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报表与看板</a:t>
            </a:r>
            <a:endParaRPr/>
          </a:p>
        </p:txBody>
      </p:sp>
      <p:sp>
        <p:nvSpPr>
          <p:cNvPr id="35" name="el-1789695053716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涨跌的归因拆解</a:t>
            </a:r>
            <a:endParaRPr/>
          </a:p>
        </p:txBody>
      </p:sp>
      <p:sp>
        <p:nvSpPr>
          <p:cNvPr id="36" name="el-1789695053716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异常点定位</a:t>
            </a:r>
            <a:endParaRPr/>
          </a:p>
        </p:txBody>
      </p:sp>
      <p:sp>
        <p:nvSpPr>
          <p:cNvPr id="37" name="el-1789695053716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对比与下钻</a:t>
            </a:r>
            <a:endParaRPr/>
          </a:p>
        </p:txBody>
      </p:sp>
      <p:sp>
        <p:nvSpPr>
          <p:cNvPr id="38" name="el-1789695053717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下周客流预判</a:t>
            </a:r>
            <a:endParaRPr/>
          </a:p>
        </p:txBody>
      </p:sp>
      <p:sp>
        <p:nvSpPr>
          <p:cNvPr id="39" name="el-1789695053717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需求与价格联动</a:t>
            </a:r>
            <a:endParaRPr/>
          </a:p>
        </p:txBody>
      </p:sp>
      <p:sp>
        <p:nvSpPr>
          <p:cNvPr id="40" name="el-1789695053717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提前排班备货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373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3736-10"/>
          <p:cNvCxnSpPr/>
          <p:nvPr/>
        </p:nvCxnSpPr>
        <p:spPr>
          <a:xfrm>
            <a:off x="704674" y="1692759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3738-15"/>
          <p:cNvCxnSpPr/>
          <p:nvPr/>
        </p:nvCxnSpPr>
        <p:spPr>
          <a:xfrm>
            <a:off x="685629" y="301580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3739-16"/>
          <p:cNvCxnSpPr/>
          <p:nvPr/>
        </p:nvCxnSpPr>
        <p:spPr>
          <a:xfrm>
            <a:off x="685629" y="4147809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3739-17"/>
          <p:cNvCxnSpPr/>
          <p:nvPr/>
        </p:nvCxnSpPr>
        <p:spPr>
          <a:xfrm>
            <a:off x="685629" y="499948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3733-6"/>
          <p:cNvSpPr/>
          <p:nvPr/>
        </p:nvSpPr>
        <p:spPr>
          <a:xfrm>
            <a:off x="8075181" y="1616578"/>
            <a:ext cx="3428143" cy="42298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0537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05373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10" name="el-178969505373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从业者：数据能力四阶</a:t>
            </a:r>
            <a:endParaRPr/>
          </a:p>
        </p:txBody>
      </p:sp>
      <p:sp>
        <p:nvSpPr>
          <p:cNvPr id="11" name="el-1789695053735-8"/>
          <p:cNvSpPr txBox="1"/>
          <p:nvPr/>
        </p:nvSpPr>
        <p:spPr>
          <a:xfrm>
            <a:off x="914171" y="1692759"/>
            <a:ext cx="68578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个人数据能力的四级台阶——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你在第几级，决定你能看见什么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95053740-18"/>
          <p:cNvSpPr txBox="1"/>
          <p:nvPr/>
        </p:nvSpPr>
        <p:spPr>
          <a:xfrm>
            <a:off x="685629" y="2273639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级一</a:t>
            </a:r>
            <a:endParaRPr/>
          </a:p>
        </p:txBody>
      </p:sp>
      <p:sp>
        <p:nvSpPr>
          <p:cNvPr id="13" name="el-1789695053744-26"/>
          <p:cNvSpPr txBox="1"/>
          <p:nvPr/>
        </p:nvSpPr>
        <p:spPr>
          <a:xfrm>
            <a:off x="1828343" y="2273639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会记录</a:t>
            </a:r>
            <a:endParaRPr/>
          </a:p>
        </p:txBody>
      </p:sp>
      <p:sp>
        <p:nvSpPr>
          <p:cNvPr id="14" name="el-1789695053743-22"/>
          <p:cNvSpPr txBox="1"/>
          <p:nvPr/>
        </p:nvSpPr>
        <p:spPr>
          <a:xfrm>
            <a:off x="1828343" y="2625975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台账规范、数据留痕——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地基工程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：没有记录，一切免谈。</a:t>
            </a:r>
            <a:endParaRPr/>
          </a:p>
        </p:txBody>
      </p:sp>
      <p:sp>
        <p:nvSpPr>
          <p:cNvPr id="15" name="el-1789695053740-19"/>
          <p:cNvSpPr txBox="1"/>
          <p:nvPr/>
        </p:nvSpPr>
        <p:spPr>
          <a:xfrm>
            <a:off x="685629" y="3125318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级二</a:t>
            </a:r>
            <a:endParaRPr/>
          </a:p>
        </p:txBody>
      </p:sp>
      <p:sp>
        <p:nvSpPr>
          <p:cNvPr id="16" name="el-1789695053744-27"/>
          <p:cNvSpPr txBox="1"/>
          <p:nvPr/>
        </p:nvSpPr>
        <p:spPr>
          <a:xfrm>
            <a:off x="1828343" y="3125318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会看数</a:t>
            </a:r>
            <a:endParaRPr/>
          </a:p>
        </p:txBody>
      </p:sp>
      <p:sp>
        <p:nvSpPr>
          <p:cNvPr id="17" name="el-1789695053743-23"/>
          <p:cNvSpPr txBox="1"/>
          <p:nvPr/>
        </p:nvSpPr>
        <p:spPr>
          <a:xfrm>
            <a:off x="1828343" y="3477655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读懂报表与看板——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知道生意好坏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：从「感觉淡」到「入住率降了8个点」。</a:t>
            </a:r>
            <a:endParaRPr/>
          </a:p>
        </p:txBody>
      </p:sp>
      <p:sp>
        <p:nvSpPr>
          <p:cNvPr id="18" name="el-1789695053740-20"/>
          <p:cNvSpPr txBox="1"/>
          <p:nvPr/>
        </p:nvSpPr>
        <p:spPr>
          <a:xfrm>
            <a:off x="685629" y="4257319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级三</a:t>
            </a:r>
            <a:endParaRPr/>
          </a:p>
        </p:txBody>
      </p:sp>
      <p:sp>
        <p:nvSpPr>
          <p:cNvPr id="19" name="el-1789695053745-28"/>
          <p:cNvSpPr txBox="1"/>
          <p:nvPr/>
        </p:nvSpPr>
        <p:spPr>
          <a:xfrm>
            <a:off x="1828343" y="4257319"/>
            <a:ext cx="55749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会提问</a:t>
            </a:r>
            <a:endParaRPr/>
          </a:p>
        </p:txBody>
      </p:sp>
      <p:sp>
        <p:nvSpPr>
          <p:cNvPr id="20" name="el-1789695053743-24"/>
          <p:cNvSpPr txBox="1"/>
          <p:nvPr/>
        </p:nvSpPr>
        <p:spPr>
          <a:xfrm>
            <a:off x="1828343" y="4609656"/>
            <a:ext cx="567078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把业务疑问翻译成数据问题——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找到对的切口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：会问，比会算值钱。</a:t>
            </a:r>
            <a:endParaRPr/>
          </a:p>
        </p:txBody>
      </p:sp>
      <p:sp>
        <p:nvSpPr>
          <p:cNvPr id="21" name="el-1789695053740-21"/>
          <p:cNvSpPr txBox="1"/>
          <p:nvPr/>
        </p:nvSpPr>
        <p:spPr>
          <a:xfrm>
            <a:off x="685629" y="5108998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级四</a:t>
            </a:r>
            <a:endParaRPr/>
          </a:p>
        </p:txBody>
      </p:sp>
      <p:sp>
        <p:nvSpPr>
          <p:cNvPr id="22" name="el-1789695053745-29"/>
          <p:cNvSpPr txBox="1"/>
          <p:nvPr/>
        </p:nvSpPr>
        <p:spPr>
          <a:xfrm>
            <a:off x="1828343" y="5108998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会决策</a:t>
            </a:r>
            <a:endParaRPr/>
          </a:p>
        </p:txBody>
      </p:sp>
      <p:sp>
        <p:nvSpPr>
          <p:cNvPr id="23" name="el-1789695053744-25"/>
          <p:cNvSpPr txBox="1"/>
          <p:nvPr/>
        </p:nvSpPr>
        <p:spPr>
          <a:xfrm>
            <a:off x="1828343" y="5461335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用证据拍板并复盘——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数据进流程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：直觉与证据合璧的判断力。</a:t>
            </a:r>
            <a:endParaRPr/>
          </a:p>
        </p:txBody>
      </p:sp>
      <p:sp>
        <p:nvSpPr>
          <p:cNvPr id="24" name="el-1789695053737-13"/>
          <p:cNvSpPr txBox="1"/>
          <p:nvPr/>
        </p:nvSpPr>
        <p:spPr>
          <a:xfrm>
            <a:off x="8417995" y="2627463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自测</a:t>
            </a:r>
            <a:endParaRPr/>
          </a:p>
        </p:txBody>
      </p:sp>
      <p:sp>
        <p:nvSpPr>
          <p:cNvPr id="25" name="el-1789695053737-14"/>
          <p:cNvSpPr txBox="1"/>
          <p:nvPr/>
        </p:nvSpPr>
        <p:spPr>
          <a:xfrm>
            <a:off x="8417995" y="3027413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旅游人对照表</a:t>
            </a:r>
            <a:endParaRPr/>
          </a:p>
        </p:txBody>
      </p:sp>
      <p:sp>
        <p:nvSpPr>
          <p:cNvPr id="26" name="el-1789695053736-11"/>
          <p:cNvSpPr txBox="1"/>
          <p:nvPr/>
        </p:nvSpPr>
        <p:spPr>
          <a:xfrm>
            <a:off x="8417995" y="350592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多数一线从业者停在级一——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记录了一堆，没人看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5053736-12"/>
          <p:cNvSpPr txBox="1"/>
          <p:nvPr/>
        </p:nvSpPr>
        <p:spPr>
          <a:xfrm>
            <a:off x="8417995" y="4227858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级二到级三的跨越，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本门课就是为它设计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9505373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数据之眼</a:t>
            </a:r>
            <a:endParaRPr/>
          </a:p>
        </p:txBody>
      </p:sp>
      <p:sp>
        <p:nvSpPr>
          <p:cNvPr id="29" name="el-1789695053732-4"/>
          <p:cNvSpPr txBox="1"/>
          <p:nvPr/>
        </p:nvSpPr>
        <p:spPr>
          <a:xfrm>
            <a:off x="5377750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30" name="el-1789695053732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375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375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3759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3759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375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3758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505375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数据之眼：四问四答</a:t>
            </a:r>
            <a:endParaRPr/>
          </a:p>
        </p:txBody>
      </p:sp>
      <p:sp>
        <p:nvSpPr>
          <p:cNvPr id="9" name="el-1789695053760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053765-19"/>
          <p:cNvSpPr txBox="1"/>
          <p:nvPr/>
        </p:nvSpPr>
        <p:spPr>
          <a:xfrm>
            <a:off x="1618845" y="1698413"/>
            <a:ext cx="54993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旅游数据的五张地图？</a:t>
            </a:r>
            <a:endParaRPr/>
          </a:p>
        </p:txBody>
      </p:sp>
      <p:sp>
        <p:nvSpPr>
          <p:cNvPr id="11" name="el-1789695053763-15"/>
          <p:cNvSpPr txBox="1"/>
          <p:nvPr/>
        </p:nvSpPr>
        <p:spPr>
          <a:xfrm>
            <a:off x="1618845" y="2117408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客流、交易、内容、环境、服务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——交叉着看，机会自己浮现。</a:t>
            </a:r>
            <a:endParaRPr/>
          </a:p>
        </p:txBody>
      </p:sp>
      <p:sp>
        <p:nvSpPr>
          <p:cNvPr id="12" name="el-178969505376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053766-20"/>
          <p:cNvSpPr txBox="1"/>
          <p:nvPr/>
        </p:nvSpPr>
        <p:spPr>
          <a:xfrm>
            <a:off x="1618845" y="2812559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数据思维的三重境界？</a:t>
            </a:r>
            <a:endParaRPr/>
          </a:p>
        </p:txBody>
      </p:sp>
      <p:sp>
        <p:nvSpPr>
          <p:cNvPr id="14" name="el-1789695053764-16"/>
          <p:cNvSpPr txBox="1"/>
          <p:nvPr/>
        </p:nvSpPr>
        <p:spPr>
          <a:xfrm>
            <a:off x="1618845" y="3231554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看得见→讲得清→猜得准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——多数企业卡在第一层，把报表当终点。</a:t>
            </a:r>
            <a:endParaRPr/>
          </a:p>
        </p:txBody>
      </p:sp>
      <p:sp>
        <p:nvSpPr>
          <p:cNvPr id="15" name="el-178969505376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053766-21"/>
          <p:cNvSpPr txBox="1"/>
          <p:nvPr/>
        </p:nvSpPr>
        <p:spPr>
          <a:xfrm>
            <a:off x="1618845" y="3926706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经验和数据谁说了算？</a:t>
            </a:r>
            <a:endParaRPr/>
          </a:p>
        </p:txBody>
      </p:sp>
      <p:sp>
        <p:nvSpPr>
          <p:cNvPr id="17" name="el-1789695053764-17"/>
          <p:cNvSpPr txBox="1"/>
          <p:nvPr/>
        </p:nvSpPr>
        <p:spPr>
          <a:xfrm>
            <a:off x="1618845" y="4345701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数据提出假设，经验判断真伪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——新局面看数据，熟局面靠经验加数据。</a:t>
            </a:r>
            <a:endParaRPr/>
          </a:p>
        </p:txBody>
      </p:sp>
      <p:sp>
        <p:nvSpPr>
          <p:cNvPr id="18" name="el-1789695053761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053766-22"/>
          <p:cNvSpPr txBox="1"/>
          <p:nvPr/>
        </p:nvSpPr>
        <p:spPr>
          <a:xfrm>
            <a:off x="1618845" y="5040852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数据价值三问是什么？</a:t>
            </a:r>
            <a:endParaRPr/>
          </a:p>
        </p:txBody>
      </p:sp>
      <p:sp>
        <p:nvSpPr>
          <p:cNvPr id="20" name="el-1789695053765-18"/>
          <p:cNvSpPr txBox="1"/>
          <p:nvPr/>
        </p:nvSpPr>
        <p:spPr>
          <a:xfrm>
            <a:off x="1618845" y="5459847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发生了什么、为什么、接下来呢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——描述、诊断、预测，层层进阶。</a:t>
            </a:r>
            <a:endParaRPr/>
          </a:p>
        </p:txBody>
      </p:sp>
      <p:sp>
        <p:nvSpPr>
          <p:cNvPr id="21" name="el-178969505375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5053756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3" name="el-178969505375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053996-3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05392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3919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3922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5053922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505392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分析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方法</a:t>
            </a:r>
            <a:endParaRPr/>
          </a:p>
        </p:txBody>
      </p:sp>
      <p:sp>
        <p:nvSpPr>
          <p:cNvPr id="8" name="el-1789695053922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ANALYTICS</a:t>
            </a:r>
            <a:endParaRPr/>
          </a:p>
        </p:txBody>
      </p:sp>
      <p:sp>
        <p:nvSpPr>
          <p:cNvPr id="9" name="el-1789695053924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分析四阶</a:t>
            </a:r>
            <a:endParaRPr/>
          </a:p>
        </p:txBody>
      </p:sp>
      <p:sp>
        <p:nvSpPr>
          <p:cNvPr id="10" name="el-178969505392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指标体系</a:t>
            </a:r>
            <a:endParaRPr/>
          </a:p>
        </p:txBody>
      </p:sp>
      <p:sp>
        <p:nvSpPr>
          <p:cNvPr id="11" name="el-1789695053925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工具演进</a:t>
            </a:r>
            <a:endParaRPr/>
          </a:p>
        </p:txBody>
      </p:sp>
      <p:sp>
        <p:nvSpPr>
          <p:cNvPr id="12" name="el-1789695053925-12"/>
          <p:cNvSpPr txBox="1"/>
          <p:nvPr/>
        </p:nvSpPr>
        <p:spPr>
          <a:xfrm>
            <a:off x="8551758" y="4575136"/>
            <a:ext cx="113158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AI分析</a:t>
            </a:r>
            <a:endParaRPr/>
          </a:p>
        </p:txBody>
      </p:sp>
      <p:sp>
        <p:nvSpPr>
          <p:cNvPr id="13" name="el-178969505392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项目八</a:t>
            </a:r>
            <a:endParaRPr/>
          </a:p>
        </p:txBody>
      </p:sp>
      <p:sp>
        <p:nvSpPr>
          <p:cNvPr id="14" name="el-178969505392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394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3939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393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3941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6" name="el-1789695053939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分析四阶：从报表到决策</a:t>
            </a:r>
            <a:endParaRPr/>
          </a:p>
        </p:txBody>
      </p:sp>
      <p:sp>
        <p:nvSpPr>
          <p:cNvPr id="7" name="el-1789695053938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五阶不必一次建成——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先把一阶做扎实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：九成企业死在「报表都没看」。</a:t>
            </a:r>
            <a:endParaRPr/>
          </a:p>
        </p:txBody>
      </p:sp>
      <p:sp>
        <p:nvSpPr>
          <p:cNvPr id="8" name="el-1789695053939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9" name="el-1789695053939-7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0" name="el-1789695053939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  <p:cxnSp>
        <p:nvCxnSpPr>
          <p:cNvPr id="11" name="el-1789695053938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7C3A0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053942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053942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5053943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5053943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5053943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5053946-21"/>
          <p:cNvSpPr txBox="1"/>
          <p:nvPr/>
        </p:nvSpPr>
        <p:spPr>
          <a:xfrm>
            <a:off x="685629" y="2647996"/>
            <a:ext cx="177590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阶一</a:t>
            </a:r>
            <a:endParaRPr/>
          </a:p>
        </p:txBody>
      </p:sp>
      <p:sp>
        <p:nvSpPr>
          <p:cNvPr id="18" name="el-1789695053946-22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描述性</a:t>
            </a:r>
            <a:endParaRPr/>
          </a:p>
        </p:txBody>
      </p:sp>
      <p:sp>
        <p:nvSpPr>
          <p:cNvPr id="19" name="el-1789695053945-16"/>
          <p:cNvSpPr txBox="1"/>
          <p:nvPr/>
        </p:nvSpPr>
        <p:spPr>
          <a:xfrm>
            <a:off x="685629" y="3419329"/>
            <a:ext cx="1595931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发生了什么——报表、看板、同比环比——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一切分析的起点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5053947-23"/>
          <p:cNvSpPr txBox="1"/>
          <p:nvPr/>
        </p:nvSpPr>
        <p:spPr>
          <a:xfrm>
            <a:off x="2472012" y="2647996"/>
            <a:ext cx="247061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阶二</a:t>
            </a:r>
            <a:endParaRPr/>
          </a:p>
        </p:txBody>
      </p:sp>
      <p:sp>
        <p:nvSpPr>
          <p:cNvPr id="21" name="el-1789695053947-24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诊断性</a:t>
            </a:r>
            <a:endParaRPr/>
          </a:p>
        </p:txBody>
      </p:sp>
      <p:sp>
        <p:nvSpPr>
          <p:cNvPr id="22" name="el-1789695053945-17"/>
          <p:cNvSpPr txBox="1"/>
          <p:nvPr/>
        </p:nvSpPr>
        <p:spPr>
          <a:xfrm>
            <a:off x="2472012" y="3419329"/>
            <a:ext cx="229063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为什么——拆维度、找异常、做归因——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问五个为什么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，原因自然浮出。</a:t>
            </a:r>
            <a:endParaRPr/>
          </a:p>
        </p:txBody>
      </p:sp>
      <p:sp>
        <p:nvSpPr>
          <p:cNvPr id="23" name="el-1789695053947-25"/>
          <p:cNvSpPr txBox="1"/>
          <p:nvPr/>
        </p:nvSpPr>
        <p:spPr>
          <a:xfrm>
            <a:off x="4953101" y="2647996"/>
            <a:ext cx="197439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阶三</a:t>
            </a:r>
            <a:endParaRPr/>
          </a:p>
        </p:txBody>
      </p:sp>
      <p:sp>
        <p:nvSpPr>
          <p:cNvPr id="24" name="el-1789695053947-26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预测性</a:t>
            </a:r>
            <a:endParaRPr/>
          </a:p>
        </p:txBody>
      </p:sp>
      <p:sp>
        <p:nvSpPr>
          <p:cNvPr id="25" name="el-1789695053945-18"/>
          <p:cNvSpPr txBox="1"/>
          <p:nvPr/>
        </p:nvSpPr>
        <p:spPr>
          <a:xfrm>
            <a:off x="4953101" y="341932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接下来呢——历史规律+外生变量建模型——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客流与需求的预报员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5053948-27"/>
          <p:cNvSpPr txBox="1"/>
          <p:nvPr/>
        </p:nvSpPr>
        <p:spPr>
          <a:xfrm>
            <a:off x="6937972" y="2647996"/>
            <a:ext cx="217288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阶四</a:t>
            </a:r>
            <a:endParaRPr/>
          </a:p>
        </p:txBody>
      </p:sp>
      <p:sp>
        <p:nvSpPr>
          <p:cNvPr id="27" name="el-1789695053948-28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处方性</a:t>
            </a:r>
            <a:endParaRPr/>
          </a:p>
        </p:txBody>
      </p:sp>
      <p:sp>
        <p:nvSpPr>
          <p:cNvPr id="28" name="el-1789695053946-19"/>
          <p:cNvSpPr txBox="1"/>
          <p:nvPr/>
        </p:nvSpPr>
        <p:spPr>
          <a:xfrm>
            <a:off x="6937972" y="341932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该怎么办——推荐动作与自动执行——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AI时代的新大陆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：从参谋到副官。</a:t>
            </a:r>
            <a:endParaRPr/>
          </a:p>
        </p:txBody>
      </p:sp>
      <p:sp>
        <p:nvSpPr>
          <p:cNvPr id="29" name="el-1789695053948-29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5053948-30"/>
          <p:cNvSpPr txBox="1"/>
          <p:nvPr/>
        </p:nvSpPr>
        <p:spPr>
          <a:xfrm>
            <a:off x="9121330" y="2867017"/>
            <a:ext cx="237151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阶五</a:t>
            </a:r>
            <a:endParaRPr/>
          </a:p>
        </p:txBody>
      </p:sp>
      <p:sp>
        <p:nvSpPr>
          <p:cNvPr id="31" name="el-1789695053948-31"/>
          <p:cNvSpPr txBox="1"/>
          <p:nvPr/>
        </p:nvSpPr>
        <p:spPr>
          <a:xfrm>
            <a:off x="9121330" y="323839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自适应</a:t>
            </a:r>
            <a:endParaRPr/>
          </a:p>
        </p:txBody>
      </p:sp>
      <p:sp>
        <p:nvSpPr>
          <p:cNvPr id="32" name="el-1789695053946-20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越用越准——系统自学习自校准——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数据闭环的终极形态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3967-2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5053964-22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934282"/>
                <a:gridCol w="2957815"/>
                <a:gridCol w="2461151"/>
                <a:gridCol w="3464448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指标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公式/口径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看什么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健康线（示意）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入住率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已售/可售房晚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综合景气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60%以上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RevPAR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营收/可售房晚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收益质量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看趋势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复购率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回头客/总客数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口碑与粘性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20%以上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NPS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推荐者-贬损者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口碑净增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30以上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5053965-25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395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053967-3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7" name="el-1789695053965-2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核心指标：一张速查表</a:t>
            </a:r>
            <a:endParaRPr/>
          </a:p>
        </p:txBody>
      </p:sp>
      <p:sp>
        <p:nvSpPr>
          <p:cNvPr id="8" name="el-1789695053965-23"/>
          <p:cNvSpPr txBox="1"/>
          <p:nvPr/>
        </p:nvSpPr>
        <p:spPr>
          <a:xfrm>
            <a:off x="685629" y="5002762"/>
            <a:ext cx="112557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指标不在多——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每张看板盯死3-5个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：贪多的看板没人看。</a:t>
            </a:r>
            <a:endParaRPr/>
          </a:p>
        </p:txBody>
      </p:sp>
      <p:sp>
        <p:nvSpPr>
          <p:cNvPr id="9" name="el-1789695053965-2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10" name="el-1789695053966-27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1" name="el-1789695053966-2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134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4140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4140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4141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4141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054141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054133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054135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5054136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5054136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5054137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054137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5054131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50541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5054134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17" name="el-1789695054131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工具箱：从表格到AI</a:t>
            </a:r>
            <a:endParaRPr/>
          </a:p>
        </p:txBody>
      </p:sp>
      <p:sp>
        <p:nvSpPr>
          <p:cNvPr id="18" name="el-1789695054143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级①</a:t>
            </a:r>
            <a:endParaRPr/>
          </a:p>
        </p:txBody>
      </p:sp>
      <p:sp>
        <p:nvSpPr>
          <p:cNvPr id="19" name="el-1789695054143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表格</a:t>
            </a:r>
            <a:endParaRPr/>
          </a:p>
        </p:txBody>
      </p:sp>
      <p:sp>
        <p:nvSpPr>
          <p:cNvPr id="20" name="el-1789695054143-28"/>
          <p:cNvSpPr txBox="1"/>
          <p:nvPr/>
        </p:nvSpPr>
        <p:spPr>
          <a:xfrm>
            <a:off x="685629" y="299601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入门</a:t>
            </a:r>
            <a:endParaRPr/>
          </a:p>
        </p:txBody>
      </p:sp>
      <p:sp>
        <p:nvSpPr>
          <p:cNvPr id="21" name="el-1789695054141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透视表+图表——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90%的经营问题它都能答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：先把这个用透。</a:t>
            </a:r>
            <a:endParaRPr/>
          </a:p>
        </p:txBody>
      </p:sp>
      <p:sp>
        <p:nvSpPr>
          <p:cNvPr id="22" name="el-1789695054144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级②</a:t>
            </a:r>
            <a:endParaRPr/>
          </a:p>
        </p:txBody>
      </p:sp>
      <p:sp>
        <p:nvSpPr>
          <p:cNvPr id="23" name="el-1789695054144-30"/>
          <p:cNvSpPr txBox="1"/>
          <p:nvPr/>
        </p:nvSpPr>
        <p:spPr>
          <a:xfrm>
            <a:off x="2884758" y="2641896"/>
            <a:ext cx="2048440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BI看板</a:t>
            </a:r>
            <a:endParaRPr/>
          </a:p>
        </p:txBody>
      </p:sp>
      <p:sp>
        <p:nvSpPr>
          <p:cNvPr id="24" name="el-1789695054144-31"/>
          <p:cNvSpPr txBox="1"/>
          <p:nvPr/>
        </p:nvSpPr>
        <p:spPr>
          <a:xfrm>
            <a:off x="2884758" y="299601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进阶</a:t>
            </a:r>
            <a:endParaRPr/>
          </a:p>
        </p:txBody>
      </p:sp>
      <p:sp>
        <p:nvSpPr>
          <p:cNvPr id="25" name="el-1789695054142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数据源自动刷新——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报表自动化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：每周两小时省成两分钟。</a:t>
            </a:r>
            <a:endParaRPr/>
          </a:p>
        </p:txBody>
      </p:sp>
      <p:sp>
        <p:nvSpPr>
          <p:cNvPr id="26" name="el-1789695054144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级③</a:t>
            </a:r>
            <a:endParaRPr/>
          </a:p>
        </p:txBody>
      </p:sp>
      <p:sp>
        <p:nvSpPr>
          <p:cNvPr id="27" name="el-1789695054144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统计模型</a:t>
            </a:r>
            <a:endParaRPr/>
          </a:p>
        </p:txBody>
      </p:sp>
      <p:sp>
        <p:nvSpPr>
          <p:cNvPr id="28" name="el-1789695054145-34"/>
          <p:cNvSpPr txBox="1"/>
          <p:nvPr/>
        </p:nvSpPr>
        <p:spPr>
          <a:xfrm>
            <a:off x="4855494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专业</a:t>
            </a:r>
            <a:endParaRPr/>
          </a:p>
        </p:txBody>
      </p:sp>
      <p:sp>
        <p:nvSpPr>
          <p:cNvPr id="29" name="el-1789695054142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回归、时间序列——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预测的发动机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：客流的天气预报就靠它。</a:t>
            </a:r>
            <a:endParaRPr/>
          </a:p>
        </p:txBody>
      </p:sp>
      <p:sp>
        <p:nvSpPr>
          <p:cNvPr id="30" name="el-1789695054145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级④</a:t>
            </a:r>
            <a:endParaRPr/>
          </a:p>
        </p:txBody>
      </p:sp>
      <p:sp>
        <p:nvSpPr>
          <p:cNvPr id="31" name="el-1789695054145-36"/>
          <p:cNvSpPr txBox="1"/>
          <p:nvPr/>
        </p:nvSpPr>
        <p:spPr>
          <a:xfrm>
            <a:off x="7287333" y="2641896"/>
            <a:ext cx="250954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AI助手</a:t>
            </a:r>
            <a:endParaRPr/>
          </a:p>
        </p:txBody>
      </p:sp>
      <p:sp>
        <p:nvSpPr>
          <p:cNvPr id="32" name="el-1789695054145-37"/>
          <p:cNvSpPr txBox="1"/>
          <p:nvPr/>
        </p:nvSpPr>
        <p:spPr>
          <a:xfrm>
            <a:off x="7287333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普惠</a:t>
            </a:r>
            <a:endParaRPr/>
          </a:p>
        </p:txBody>
      </p:sp>
      <p:sp>
        <p:nvSpPr>
          <p:cNvPr id="33" name="el-1789695054143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自然语言问数——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「上周哪个房型最好卖」直接问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：门槛归零。</a:t>
            </a:r>
            <a:endParaRPr/>
          </a:p>
        </p:txBody>
      </p:sp>
      <p:sp>
        <p:nvSpPr>
          <p:cNvPr id="34" name="el-1789695054146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级⑤</a:t>
            </a:r>
            <a:endParaRPr/>
          </a:p>
        </p:txBody>
      </p:sp>
      <p:sp>
        <p:nvSpPr>
          <p:cNvPr id="35" name="el-1789695054146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智能体</a:t>
            </a:r>
            <a:endParaRPr/>
          </a:p>
        </p:txBody>
      </p:sp>
      <p:sp>
        <p:nvSpPr>
          <p:cNvPr id="36" name="el-1789695054146-40"/>
          <p:cNvSpPr txBox="1"/>
          <p:nvPr/>
        </p:nvSpPr>
        <p:spPr>
          <a:xfrm>
            <a:off x="9719172" y="299601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未来</a:t>
            </a:r>
            <a:endParaRPr/>
          </a:p>
        </p:txBody>
      </p:sp>
      <p:sp>
        <p:nvSpPr>
          <p:cNvPr id="37" name="el-1789695054143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自动分析+自动建议——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把你从看数中解放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：人只做判断。</a:t>
            </a:r>
            <a:endParaRPr/>
          </a:p>
        </p:txBody>
      </p:sp>
      <p:sp>
        <p:nvSpPr>
          <p:cNvPr id="38" name="el-1789695054131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工具五级——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级①没用好，后面全是空中楼阁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：透视表是数据素养的字母表。</a:t>
            </a:r>
            <a:endParaRPr/>
          </a:p>
        </p:txBody>
      </p:sp>
      <p:sp>
        <p:nvSpPr>
          <p:cNvPr id="39" name="el-178969505413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40" name="el-1789695054131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41" name="el-178969505413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16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4161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415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415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05416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7" name="el-1789695054158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AI分析：能做与不能做</a:t>
            </a:r>
            <a:endParaRPr/>
          </a:p>
        </p:txBody>
      </p:sp>
      <p:sp>
        <p:nvSpPr>
          <p:cNvPr id="8" name="el-1789695054163-13"/>
          <p:cNvSpPr txBox="1"/>
          <p:nvPr/>
        </p:nvSpPr>
        <p:spPr>
          <a:xfrm>
            <a:off x="685629" y="2628505"/>
            <a:ext cx="5283339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AI能做</a:t>
            </a:r>
            <a:endParaRPr/>
          </a:p>
        </p:txBody>
      </p:sp>
      <p:sp>
        <p:nvSpPr>
          <p:cNvPr id="9" name="el-1789695054163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又快又全</a:t>
            </a:r>
            <a:endParaRPr/>
          </a:p>
        </p:txBody>
      </p:sp>
      <p:sp>
        <p:nvSpPr>
          <p:cNvPr id="10" name="el-1789695054162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自然语言问数、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异常自动预警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、归因初判、报告初稿——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分析师的重复劳动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它全包。</a:t>
            </a:r>
            <a:endParaRPr/>
          </a:p>
        </p:txBody>
      </p:sp>
      <p:sp>
        <p:nvSpPr>
          <p:cNvPr id="11" name="el-1789695054164-15"/>
          <p:cNvSpPr txBox="1"/>
          <p:nvPr/>
        </p:nvSpPr>
        <p:spPr>
          <a:xfrm>
            <a:off x="6522994" y="2628505"/>
            <a:ext cx="5273817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AI不能做</a:t>
            </a:r>
            <a:endParaRPr/>
          </a:p>
        </p:txBody>
      </p:sp>
      <p:sp>
        <p:nvSpPr>
          <p:cNvPr id="12" name="el-1789695054164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仍是人的事</a:t>
            </a:r>
            <a:endParaRPr/>
          </a:p>
        </p:txBody>
      </p:sp>
      <p:sp>
        <p:nvSpPr>
          <p:cNvPr id="13" name="el-1789695054163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指标口径的定义、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数据真伪的把关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、结论的落地取舍、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道德与风险判断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——决策的责任不能外包。</a:t>
            </a:r>
            <a:endParaRPr/>
          </a:p>
        </p:txBody>
      </p:sp>
      <p:sp>
        <p:nvSpPr>
          <p:cNvPr id="14" name="el-1789695054158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AI把「做分析」的成本打到地板——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「提对问题」成了新的稀缺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：会问，比会算值钱。</a:t>
            </a:r>
            <a:endParaRPr/>
          </a:p>
        </p:txBody>
      </p:sp>
      <p:sp>
        <p:nvSpPr>
          <p:cNvPr id="15" name="el-178969505415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16" name="el-1789695054159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7" name="el-178969505415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17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4176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4177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4174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0541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4175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8" name="el-178969505417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分析三坑，对症下药</a:t>
            </a:r>
            <a:endParaRPr/>
          </a:p>
        </p:txBody>
      </p:sp>
      <p:sp>
        <p:nvSpPr>
          <p:cNvPr id="9" name="el-1789695054178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5054185-21"/>
          <p:cNvSpPr txBox="1"/>
          <p:nvPr/>
        </p:nvSpPr>
        <p:spPr>
          <a:xfrm>
            <a:off x="1809298" y="1719839"/>
            <a:ext cx="6648692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口径混乱</a:t>
            </a:r>
            <a:endParaRPr/>
          </a:p>
        </p:txBody>
      </p:sp>
      <p:sp>
        <p:nvSpPr>
          <p:cNvPr id="11" name="el-1789695054183-18"/>
          <p:cNvSpPr txBox="1"/>
          <p:nvPr/>
        </p:nvSpPr>
        <p:spPr>
          <a:xfrm>
            <a:off x="1809298" y="2148357"/>
            <a:ext cx="685247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同一指标各算各的——开会先吵「数字对不对」——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口径没定义，一切白搭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95054178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5054185-22"/>
          <p:cNvSpPr txBox="1"/>
          <p:nvPr/>
        </p:nvSpPr>
        <p:spPr>
          <a:xfrm>
            <a:off x="1809298" y="2881598"/>
            <a:ext cx="683914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相关当因果</a:t>
            </a:r>
            <a:endParaRPr/>
          </a:p>
        </p:txBody>
      </p:sp>
      <p:sp>
        <p:nvSpPr>
          <p:cNvPr id="14" name="el-1789695054184-19"/>
          <p:cNvSpPr txBox="1"/>
          <p:nvPr/>
        </p:nvSpPr>
        <p:spPr>
          <a:xfrm>
            <a:off x="1809298" y="3310116"/>
            <a:ext cx="704292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「雪糕销量与溺水同涨」——相关不等于因果——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归因要找机制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，不是找搭子。</a:t>
            </a:r>
            <a:endParaRPr/>
          </a:p>
        </p:txBody>
      </p:sp>
      <p:sp>
        <p:nvSpPr>
          <p:cNvPr id="15" name="el-1789695054178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5054186-23"/>
          <p:cNvSpPr txBox="1"/>
          <p:nvPr/>
        </p:nvSpPr>
        <p:spPr>
          <a:xfrm>
            <a:off x="1809298" y="4043358"/>
            <a:ext cx="550597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幸存者偏差</a:t>
            </a:r>
            <a:endParaRPr/>
          </a:p>
        </p:txBody>
      </p:sp>
      <p:sp>
        <p:nvSpPr>
          <p:cNvPr id="17" name="el-1789695054184-20"/>
          <p:cNvSpPr txBox="1"/>
          <p:nvPr/>
        </p:nvSpPr>
        <p:spPr>
          <a:xfrm>
            <a:off x="1809298" y="4471876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只分析到店客人——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没来的为什么没来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？盲区里藏着一半真相。</a:t>
            </a:r>
            <a:endParaRPr/>
          </a:p>
        </p:txBody>
      </p:sp>
      <p:sp>
        <p:nvSpPr>
          <p:cNvPr id="18" name="el-1789695054176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5054179-15"/>
          <p:cNvSpPr txBox="1"/>
          <p:nvPr/>
        </p:nvSpPr>
        <p:spPr>
          <a:xfrm>
            <a:off x="2236030" y="5462228"/>
            <a:ext cx="303778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定口径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指标字典先行，全司统一</a:t>
            </a:r>
            <a:endParaRPr/>
          </a:p>
        </p:txBody>
      </p:sp>
      <p:sp>
        <p:nvSpPr>
          <p:cNvPr id="20" name="el-1789695054179-16"/>
          <p:cNvSpPr txBox="1"/>
          <p:nvPr/>
        </p:nvSpPr>
        <p:spPr>
          <a:xfrm>
            <a:off x="5374179" y="5462228"/>
            <a:ext cx="303778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找机制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因果要问为什么，做实验</a:t>
            </a:r>
            <a:endParaRPr/>
          </a:p>
        </p:txBody>
      </p:sp>
      <p:sp>
        <p:nvSpPr>
          <p:cNvPr id="21" name="el-1789695054180-17"/>
          <p:cNvSpPr txBox="1"/>
          <p:nvPr/>
        </p:nvSpPr>
        <p:spPr>
          <a:xfrm>
            <a:off x="8512328" y="5462228"/>
            <a:ext cx="285685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看盲区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差评与流失客也要分析</a:t>
            </a:r>
            <a:endParaRPr/>
          </a:p>
        </p:txBody>
      </p:sp>
      <p:sp>
        <p:nvSpPr>
          <p:cNvPr id="22" name="el-178969505417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23" name="el-1789695054173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4" name="el-178969505417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34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4343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054351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5054346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054351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5054346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054352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5054345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50543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505434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12" name="el-178969505434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先算账：一份周报的时间</a:t>
            </a:r>
            <a:endParaRPr/>
          </a:p>
        </p:txBody>
      </p:sp>
      <p:sp>
        <p:nvSpPr>
          <p:cNvPr id="13" name="el-1789695054347-15"/>
          <p:cNvSpPr txBox="1"/>
          <p:nvPr/>
        </p:nvSpPr>
        <p:spPr>
          <a:xfrm>
            <a:off x="685629" y="2845888"/>
            <a:ext cx="38094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传统：导数-清洗-做表-写结论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4小时</a:t>
            </a:r>
            <a:endParaRPr/>
          </a:p>
        </p:txBody>
      </p:sp>
      <p:sp>
        <p:nvSpPr>
          <p:cNvPr id="14" name="el-1789695054350-19"/>
          <p:cNvSpPr txBox="1"/>
          <p:nvPr/>
        </p:nvSpPr>
        <p:spPr>
          <a:xfrm>
            <a:off x="685629" y="3322019"/>
            <a:ext cx="3471715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20分钟</a:t>
            </a:r>
            <a:endParaRPr/>
          </a:p>
        </p:txBody>
      </p:sp>
      <p:sp>
        <p:nvSpPr>
          <p:cNvPr id="15" name="el-1789695054344-10"/>
          <p:cNvSpPr txBox="1"/>
          <p:nvPr/>
        </p:nvSpPr>
        <p:spPr>
          <a:xfrm>
            <a:off x="685629" y="4312372"/>
            <a:ext cx="42261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AI辅助（口径定义与结论把关仍由人做）</a:t>
            </a:r>
            <a:endParaRPr/>
          </a:p>
        </p:txBody>
      </p:sp>
      <p:sp>
        <p:nvSpPr>
          <p:cNvPr id="16" name="el-1789695054345-11"/>
          <p:cNvSpPr txBox="1"/>
          <p:nvPr/>
        </p:nvSpPr>
        <p:spPr>
          <a:xfrm>
            <a:off x="5923069" y="1737545"/>
            <a:ext cx="592802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周报从4小时到20分钟</a:t>
            </a:r>
            <a:endParaRPr/>
          </a:p>
        </p:txBody>
      </p:sp>
      <p:sp>
        <p:nvSpPr>
          <p:cNvPr id="17" name="el-1789695054350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5054348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取数清洗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AI自动连数据源、自动清洗——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最耗时的脏活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没了。</a:t>
            </a:r>
            <a:endParaRPr/>
          </a:p>
        </p:txBody>
      </p:sp>
      <p:sp>
        <p:nvSpPr>
          <p:cNvPr id="19" name="el-1789695054351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5054349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图表初稿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一句话生成图表与初稿——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从数据到报告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只要一次对话。</a:t>
            </a:r>
            <a:endParaRPr/>
          </a:p>
        </p:txBody>
      </p:sp>
      <p:sp>
        <p:nvSpPr>
          <p:cNvPr id="21" name="el-1789695054351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留在</a:t>
            </a:r>
            <a:endParaRPr/>
          </a:p>
        </p:txBody>
      </p:sp>
      <p:sp>
        <p:nvSpPr>
          <p:cNvPr id="22" name="el-1789695054350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人的工序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口径定义、异常核查、结论取舍——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20分钟全花在刀刃上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5054344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前提：口径与数据源由人定义清楚——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AI是加速器，不是免检章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：错数据跑得更快，只是错得更整齐。</a:t>
            </a:r>
            <a:endParaRPr/>
          </a:p>
        </p:txBody>
      </p:sp>
      <p:sp>
        <p:nvSpPr>
          <p:cNvPr id="24" name="el-178969505434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25" name="el-1789695054341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6" name="el-178969505434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36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4365-11"/>
          <p:cNvCxnSpPr/>
          <p:nvPr/>
        </p:nvCxnSpPr>
        <p:spPr>
          <a:xfrm>
            <a:off x="4296189" y="2089287"/>
            <a:ext cx="914" cy="250370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4366-12"/>
          <p:cNvCxnSpPr/>
          <p:nvPr/>
        </p:nvCxnSpPr>
        <p:spPr>
          <a:xfrm>
            <a:off x="7902137" y="2089287"/>
            <a:ext cx="914" cy="250370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4363-6"/>
          <p:cNvCxnSpPr/>
          <p:nvPr/>
        </p:nvCxnSpPr>
        <p:spPr>
          <a:xfrm>
            <a:off x="685629" y="48834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436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436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8" name="el-1789695054361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分析三板斧：对比 · 细分 · 溯源</a:t>
            </a:r>
            <a:endParaRPr/>
          </a:p>
        </p:txBody>
      </p:sp>
      <p:sp>
        <p:nvSpPr>
          <p:cNvPr id="9" name="el-1789695054368-16"/>
          <p:cNvSpPr txBox="1"/>
          <p:nvPr/>
        </p:nvSpPr>
        <p:spPr>
          <a:xfrm>
            <a:off x="685629" y="2165468"/>
            <a:ext cx="3600086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斧一</a:t>
            </a:r>
            <a:endParaRPr/>
          </a:p>
        </p:txBody>
      </p:sp>
      <p:sp>
        <p:nvSpPr>
          <p:cNvPr id="10" name="el-1789695054368-17"/>
          <p:cNvSpPr txBox="1"/>
          <p:nvPr/>
        </p:nvSpPr>
        <p:spPr>
          <a:xfrm>
            <a:off x="685629" y="2679689"/>
            <a:ext cx="3540093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对比</a:t>
            </a:r>
            <a:endParaRPr/>
          </a:p>
        </p:txBody>
      </p:sp>
      <p:sp>
        <p:nvSpPr>
          <p:cNvPr id="11" name="el-1789695054368-18"/>
          <p:cNvSpPr txBox="1"/>
          <p:nvPr/>
        </p:nvSpPr>
        <p:spPr>
          <a:xfrm>
            <a:off x="685629" y="3184388"/>
            <a:ext cx="376806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COMPARE</a:t>
            </a:r>
            <a:endParaRPr/>
          </a:p>
        </p:txBody>
      </p:sp>
      <p:sp>
        <p:nvSpPr>
          <p:cNvPr id="12" name="el-1789695054369-19"/>
          <p:cNvSpPr txBox="1"/>
          <p:nvPr/>
        </p:nvSpPr>
        <p:spPr>
          <a:xfrm>
            <a:off x="685629" y="3527202"/>
            <a:ext cx="3466769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像看体检单的参考值</a:t>
            </a:r>
            <a:endParaRPr/>
          </a:p>
        </p:txBody>
      </p:sp>
      <p:sp>
        <p:nvSpPr>
          <p:cNvPr id="13" name="el-1789695054367-13"/>
          <p:cNvSpPr txBox="1"/>
          <p:nvPr/>
        </p:nvSpPr>
        <p:spPr>
          <a:xfrm>
            <a:off x="685629" y="3945156"/>
            <a:ext cx="3320121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同比环比、横向对标——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没有对比就没有判断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：单看一个数都是耍流氓。</a:t>
            </a:r>
            <a:endParaRPr/>
          </a:p>
        </p:txBody>
      </p:sp>
      <p:sp>
        <p:nvSpPr>
          <p:cNvPr id="14" name="el-1789695054369-20"/>
          <p:cNvSpPr txBox="1"/>
          <p:nvPr/>
        </p:nvSpPr>
        <p:spPr>
          <a:xfrm>
            <a:off x="4586629" y="2165468"/>
            <a:ext cx="3590712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斧二</a:t>
            </a:r>
            <a:endParaRPr/>
          </a:p>
        </p:txBody>
      </p:sp>
      <p:sp>
        <p:nvSpPr>
          <p:cNvPr id="15" name="el-1789695054369-21"/>
          <p:cNvSpPr txBox="1"/>
          <p:nvPr/>
        </p:nvSpPr>
        <p:spPr>
          <a:xfrm>
            <a:off x="4586629" y="2679689"/>
            <a:ext cx="3530719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细分</a:t>
            </a:r>
            <a:endParaRPr/>
          </a:p>
        </p:txBody>
      </p:sp>
      <p:sp>
        <p:nvSpPr>
          <p:cNvPr id="16" name="el-1789695054369-22"/>
          <p:cNvSpPr txBox="1"/>
          <p:nvPr/>
        </p:nvSpPr>
        <p:spPr>
          <a:xfrm>
            <a:off x="4586629" y="3184388"/>
            <a:ext cx="375869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SEGMENT</a:t>
            </a:r>
            <a:endParaRPr/>
          </a:p>
        </p:txBody>
      </p:sp>
      <p:sp>
        <p:nvSpPr>
          <p:cNvPr id="17" name="el-1789695054369-23"/>
          <p:cNvSpPr txBox="1"/>
          <p:nvPr/>
        </p:nvSpPr>
        <p:spPr>
          <a:xfrm>
            <a:off x="4586629" y="3527202"/>
            <a:ext cx="3457395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像切西瓜看断面</a:t>
            </a:r>
            <a:endParaRPr/>
          </a:p>
        </p:txBody>
      </p:sp>
      <p:sp>
        <p:nvSpPr>
          <p:cNvPr id="18" name="el-1789695054367-14"/>
          <p:cNvSpPr txBox="1"/>
          <p:nvPr/>
        </p:nvSpPr>
        <p:spPr>
          <a:xfrm>
            <a:off x="4586629" y="3945156"/>
            <a:ext cx="3310747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按客群/渠道/时段切——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总数是平均数的陷阱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：淡季亲子旺，整体却显示平。</a:t>
            </a:r>
            <a:endParaRPr/>
          </a:p>
        </p:txBody>
      </p:sp>
      <p:sp>
        <p:nvSpPr>
          <p:cNvPr id="19" name="el-1789695054370-24"/>
          <p:cNvSpPr txBox="1"/>
          <p:nvPr/>
        </p:nvSpPr>
        <p:spPr>
          <a:xfrm>
            <a:off x="8192577" y="2165468"/>
            <a:ext cx="3590563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斧三</a:t>
            </a:r>
            <a:endParaRPr/>
          </a:p>
        </p:txBody>
      </p:sp>
      <p:sp>
        <p:nvSpPr>
          <p:cNvPr id="20" name="el-1789695054370-25"/>
          <p:cNvSpPr txBox="1"/>
          <p:nvPr/>
        </p:nvSpPr>
        <p:spPr>
          <a:xfrm>
            <a:off x="8192577" y="2679689"/>
            <a:ext cx="3530570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溯源</a:t>
            </a:r>
            <a:endParaRPr/>
          </a:p>
        </p:txBody>
      </p:sp>
      <p:sp>
        <p:nvSpPr>
          <p:cNvPr id="21" name="el-1789695054370-26"/>
          <p:cNvSpPr txBox="1"/>
          <p:nvPr/>
        </p:nvSpPr>
        <p:spPr>
          <a:xfrm>
            <a:off x="8192577" y="3184388"/>
            <a:ext cx="366103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TRACE</a:t>
            </a:r>
            <a:endParaRPr/>
          </a:p>
        </p:txBody>
      </p:sp>
      <p:sp>
        <p:nvSpPr>
          <p:cNvPr id="22" name="el-1789695054370-27"/>
          <p:cNvSpPr txBox="1"/>
          <p:nvPr/>
        </p:nvSpPr>
        <p:spPr>
          <a:xfrm>
            <a:off x="8192577" y="3527202"/>
            <a:ext cx="3457246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像顺藤摸瓜</a:t>
            </a:r>
            <a:endParaRPr/>
          </a:p>
        </p:txBody>
      </p:sp>
      <p:sp>
        <p:nvSpPr>
          <p:cNvPr id="23" name="el-1789695054368-15"/>
          <p:cNvSpPr txBox="1"/>
          <p:nvPr/>
        </p:nvSpPr>
        <p:spPr>
          <a:xfrm>
            <a:off x="8192577" y="3945156"/>
            <a:ext cx="331059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追问到源头——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五个为什么之后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：真因浮出，对策自现。</a:t>
            </a:r>
            <a:endParaRPr/>
          </a:p>
        </p:txBody>
      </p:sp>
      <p:sp>
        <p:nvSpPr>
          <p:cNvPr id="24" name="el-1789695054365-10"/>
          <p:cNvSpPr txBox="1"/>
          <p:nvPr/>
        </p:nvSpPr>
        <p:spPr>
          <a:xfrm>
            <a:off x="685629" y="5088168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使用顺序</a:t>
            </a:r>
            <a:endParaRPr/>
          </a:p>
        </p:txBody>
      </p:sp>
      <p:sp>
        <p:nvSpPr>
          <p:cNvPr id="25" name="el-1789695054364-8"/>
          <p:cNvSpPr txBox="1"/>
          <p:nvPr/>
        </p:nvSpPr>
        <p:spPr>
          <a:xfrm>
            <a:off x="1759899" y="5078645"/>
            <a:ext cx="7873301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三板斧有讲究：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先对比找异常，再细分定位，最后溯源归因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——一斧套一斧，层层剥洋葱。</a:t>
            </a:r>
            <a:endParaRPr/>
          </a:p>
        </p:txBody>
      </p:sp>
      <p:sp>
        <p:nvSpPr>
          <p:cNvPr id="26" name="el-178969505436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分析方法</a:t>
            </a:r>
            <a:endParaRPr/>
          </a:p>
        </p:txBody>
      </p:sp>
      <p:sp>
        <p:nvSpPr>
          <p:cNvPr id="27" name="el-1789695054362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8" name="el-178969505436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38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438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438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4384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438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4383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505438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分析方法：四问四答</a:t>
            </a:r>
            <a:endParaRPr/>
          </a:p>
        </p:txBody>
      </p:sp>
      <p:sp>
        <p:nvSpPr>
          <p:cNvPr id="9" name="el-178969505438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054389-19"/>
          <p:cNvSpPr txBox="1"/>
          <p:nvPr/>
        </p:nvSpPr>
        <p:spPr>
          <a:xfrm>
            <a:off x="1618845" y="1698413"/>
            <a:ext cx="673353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分析五阶是什么？</a:t>
            </a:r>
            <a:endParaRPr/>
          </a:p>
        </p:txBody>
      </p:sp>
      <p:sp>
        <p:nvSpPr>
          <p:cNvPr id="11" name="el-1789695054388-15"/>
          <p:cNvSpPr txBox="1"/>
          <p:nvPr/>
        </p:nvSpPr>
        <p:spPr>
          <a:xfrm>
            <a:off x="1618845" y="2117408"/>
            <a:ext cx="706587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描述-诊断-预测-处方-自适应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——先把描述做扎实：报表没人看，后面都免谈。</a:t>
            </a:r>
            <a:endParaRPr/>
          </a:p>
        </p:txBody>
      </p:sp>
      <p:sp>
        <p:nvSpPr>
          <p:cNvPr id="12" name="el-1789695054385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054389-20"/>
          <p:cNvSpPr txBox="1"/>
          <p:nvPr/>
        </p:nvSpPr>
        <p:spPr>
          <a:xfrm>
            <a:off x="1618845" y="2812559"/>
            <a:ext cx="610712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看板该放多少指标？</a:t>
            </a:r>
            <a:endParaRPr/>
          </a:p>
        </p:txBody>
      </p:sp>
      <p:sp>
        <p:nvSpPr>
          <p:cNvPr id="14" name="el-1789695054388-16"/>
          <p:cNvSpPr txBox="1"/>
          <p:nvPr/>
        </p:nvSpPr>
        <p:spPr>
          <a:xfrm>
            <a:off x="1618845" y="3231554"/>
            <a:ext cx="710985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3-5个盯死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——入住率/RevPAR/复购/NPS是酒店四件套，贪多没人看。</a:t>
            </a:r>
            <a:endParaRPr/>
          </a:p>
        </p:txBody>
      </p:sp>
      <p:sp>
        <p:nvSpPr>
          <p:cNvPr id="15" name="el-1789695054385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054390-21"/>
          <p:cNvSpPr txBox="1"/>
          <p:nvPr/>
        </p:nvSpPr>
        <p:spPr>
          <a:xfrm>
            <a:off x="1618845" y="3926706"/>
            <a:ext cx="662908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工具学到哪级够用？</a:t>
            </a:r>
            <a:endParaRPr/>
          </a:p>
        </p:txBody>
      </p:sp>
      <p:sp>
        <p:nvSpPr>
          <p:cNvPr id="17" name="el-1789695054389-17"/>
          <p:cNvSpPr txBox="1"/>
          <p:nvPr/>
        </p:nvSpPr>
        <p:spPr>
          <a:xfrm>
            <a:off x="1618845" y="4345701"/>
            <a:ext cx="702236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先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把透视表用透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——90%经营问题它都能答；AI问数是加速器，不是替代品。</a:t>
            </a:r>
            <a:endParaRPr/>
          </a:p>
        </p:txBody>
      </p:sp>
      <p:sp>
        <p:nvSpPr>
          <p:cNvPr id="18" name="el-178969505438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054390-22"/>
          <p:cNvSpPr txBox="1"/>
          <p:nvPr/>
        </p:nvSpPr>
        <p:spPr>
          <a:xfrm>
            <a:off x="1618845" y="5040852"/>
            <a:ext cx="746097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AI时代最稀缺的能力？</a:t>
            </a:r>
            <a:endParaRPr/>
          </a:p>
        </p:txBody>
      </p:sp>
      <p:sp>
        <p:nvSpPr>
          <p:cNvPr id="20" name="el-1789695054389-18"/>
          <p:cNvSpPr txBox="1"/>
          <p:nvPr/>
        </p:nvSpPr>
        <p:spPr>
          <a:xfrm>
            <a:off x="1618845" y="5459847"/>
            <a:ext cx="7397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提对问题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——做分析的成本归零后，「问什么、信什么、做什么」成了人的核心价值。</a:t>
            </a:r>
            <a:endParaRPr/>
          </a:p>
        </p:txBody>
      </p:sp>
      <p:sp>
        <p:nvSpPr>
          <p:cNvPr id="21" name="el-178969505438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5054381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3" name="el-178969505438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054591-3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054541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453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4539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5054539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5054540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预测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应用</a:t>
            </a:r>
            <a:endParaRPr/>
          </a:p>
        </p:txBody>
      </p:sp>
      <p:sp>
        <p:nvSpPr>
          <p:cNvPr id="8" name="el-1789695054540-7"/>
          <p:cNvSpPr txBox="1"/>
          <p:nvPr/>
        </p:nvSpPr>
        <p:spPr>
          <a:xfrm>
            <a:off x="4266133" y="3676737"/>
            <a:ext cx="790624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FORECAST</a:t>
            </a:r>
            <a:endParaRPr/>
          </a:p>
        </p:txBody>
      </p:sp>
      <p:sp>
        <p:nvSpPr>
          <p:cNvPr id="9" name="el-1789695054542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客流预测</a:t>
            </a:r>
            <a:endParaRPr/>
          </a:p>
        </p:txBody>
      </p:sp>
      <p:sp>
        <p:nvSpPr>
          <p:cNvPr id="10" name="el-1789695054542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动态定价</a:t>
            </a:r>
            <a:endParaRPr/>
          </a:p>
        </p:txBody>
      </p:sp>
      <p:sp>
        <p:nvSpPr>
          <p:cNvPr id="11" name="el-1789695054543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风险预警</a:t>
            </a:r>
            <a:endParaRPr/>
          </a:p>
        </p:txBody>
      </p:sp>
      <p:sp>
        <p:nvSpPr>
          <p:cNvPr id="12" name="el-1789695054543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实战复盘</a:t>
            </a:r>
            <a:endParaRPr/>
          </a:p>
        </p:txBody>
      </p:sp>
      <p:sp>
        <p:nvSpPr>
          <p:cNvPr id="13" name="el-1789695054538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项目八</a:t>
            </a:r>
            <a:endParaRPr/>
          </a:p>
        </p:txBody>
      </p:sp>
      <p:sp>
        <p:nvSpPr>
          <p:cNvPr id="14" name="el-1789695054538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56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054566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05455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4564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6" name="el-178969505455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客流预测：给景区装天气预报</a:t>
            </a:r>
            <a:endParaRPr/>
          </a:p>
        </p:txBody>
      </p:sp>
      <p:sp>
        <p:nvSpPr>
          <p:cNvPr id="7" name="el-1789695054564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原理 · 像天气预报</a:t>
            </a:r>
            <a:endParaRPr/>
          </a:p>
        </p:txBody>
      </p:sp>
      <p:sp>
        <p:nvSpPr>
          <p:cNvPr id="8" name="el-178969505456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历史规律（周内周期+季节）+外生变量（天气/假期/活动）——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提前7天出数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：排班备货来得及。</a:t>
            </a:r>
            <a:endParaRPr/>
          </a:p>
        </p:txBody>
      </p:sp>
      <p:sp>
        <p:nvSpPr>
          <p:cNvPr id="9" name="el-1789695054564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用法 · 三个提前</a:t>
            </a:r>
            <a:endParaRPr/>
          </a:p>
        </p:txBody>
      </p:sp>
      <p:sp>
        <p:nvSpPr>
          <p:cNvPr id="10" name="el-1789695054562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提前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排班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（人手）、提前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备货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（物料）、提前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控流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（预约额度）——预测的价值全在提前量。</a:t>
            </a:r>
            <a:endParaRPr/>
          </a:p>
        </p:txBody>
      </p:sp>
      <p:sp>
        <p:nvSpPr>
          <p:cNvPr id="11" name="el-1789695054564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边界 · 不是水晶球</a:t>
            </a:r>
            <a:endParaRPr/>
          </a:p>
        </p:txBody>
      </p:sp>
      <p:sp>
        <p:nvSpPr>
          <p:cNvPr id="12" name="el-178969505456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突发爆点（一条爆款视频）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预测不到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——模型管规律，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黑马管不了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：留足弹性预案。</a:t>
            </a:r>
            <a:endParaRPr/>
          </a:p>
        </p:txBody>
      </p:sp>
      <p:sp>
        <p:nvSpPr>
          <p:cNvPr id="13" name="el-1789695054567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一份预测报告的样子</a:t>
            </a:r>
            <a:endParaRPr/>
          </a:p>
        </p:txBody>
      </p:sp>
      <p:sp>
        <p:nvSpPr>
          <p:cNvPr id="14" name="el-1789695054567-17"/>
          <p:cNvSpPr txBox="1"/>
          <p:nvPr/>
        </p:nvSpPr>
        <p:spPr>
          <a:xfrm>
            <a:off x="7675231" y="2847079"/>
            <a:ext cx="3615738" cy="13748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下周六：预计客流2.8万±0.3万（置信区间）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依据：历史同期+晴天+无大型活动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建议：增开2个检票口，备货上调20%</a:t>
            </a:r>
            <a:endParaRPr/>
          </a:p>
        </p:txBody>
      </p:sp>
      <p:sp>
        <p:nvSpPr>
          <p:cNvPr id="15" name="el-1789695054563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好的预测报告永远带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区间和依据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——只给一个数的都是江湖骗子。</a:t>
            </a:r>
            <a:endParaRPr/>
          </a:p>
        </p:txBody>
      </p:sp>
      <p:sp>
        <p:nvSpPr>
          <p:cNvPr id="16" name="el-178969505455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17" name="el-1789695054559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8" name="el-178969505455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57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5054582-19"/>
          <p:cNvGraphicFramePr/>
          <p:nvPr/>
        </p:nvGraphicFramePr>
        <p:xfrm>
          <a:off x="685629" y="2736378"/>
          <a:ext cx="5027943" cy="1675981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913576"/>
                <a:gridCol w="4114366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简单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全年一个价，谁都好懂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错配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旺季不够赚，淡季没人来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风险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客人觉得「被宰」或「捡漏」随机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5054579-10"/>
          <p:cNvCxnSpPr/>
          <p:nvPr/>
        </p:nvCxnSpPr>
        <p:spPr>
          <a:xfrm>
            <a:off x="6099237" y="2345951"/>
            <a:ext cx="914" cy="206640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5054583-28"/>
          <p:cNvGraphicFramePr/>
          <p:nvPr/>
        </p:nvGraphicFramePr>
        <p:xfrm>
          <a:off x="6484903" y="2736378"/>
          <a:ext cx="5018420" cy="1675981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911791"/>
                <a:gridCol w="4106629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智能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供需联动，价格随行情浮动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增收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旺季溢价+淡季促销两不误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风险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调价过狠招反感，须设波动上下限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5054576-4"/>
          <p:cNvCxnSpPr/>
          <p:nvPr/>
        </p:nvCxnSpPr>
        <p:spPr>
          <a:xfrm>
            <a:off x="685629" y="466470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05457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05457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9" name="el-178969505457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动态定价：机票的逻辑</a:t>
            </a:r>
            <a:endParaRPr/>
          </a:p>
        </p:txBody>
      </p:sp>
      <p:sp>
        <p:nvSpPr>
          <p:cNvPr id="10" name="el-1789695054583-29"/>
          <p:cNvSpPr txBox="1"/>
          <p:nvPr/>
        </p:nvSpPr>
        <p:spPr>
          <a:xfrm>
            <a:off x="685629" y="2345951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静态定价 · 一口价</a:t>
            </a:r>
            <a:endParaRPr/>
          </a:p>
        </p:txBody>
      </p:sp>
      <p:sp>
        <p:nvSpPr>
          <p:cNvPr id="11" name="el-1789695054583-30"/>
          <p:cNvSpPr txBox="1"/>
          <p:nvPr/>
        </p:nvSpPr>
        <p:spPr>
          <a:xfrm>
            <a:off x="6484903" y="2345951"/>
            <a:ext cx="53187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动态定价 · 看行情</a:t>
            </a:r>
            <a:endParaRPr/>
          </a:p>
        </p:txBody>
      </p:sp>
      <p:sp>
        <p:nvSpPr>
          <p:cNvPr id="12" name="el-1789695054576-2"/>
          <p:cNvSpPr txBox="1"/>
          <p:nvPr/>
        </p:nvSpPr>
        <p:spPr>
          <a:xfrm>
            <a:off x="685629" y="4840877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动态定价不是「趁火打劫」——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设好上下限与规则透明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：溢价要让人服气，让利要让人看见。</a:t>
            </a:r>
            <a:endParaRPr/>
          </a:p>
        </p:txBody>
      </p:sp>
      <p:sp>
        <p:nvSpPr>
          <p:cNvPr id="13" name="el-178969505457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14" name="el-1789695054576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5" name="el-178969505457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74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4741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054743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5054745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4745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054745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0547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05474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10" name="el-178969505473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风险预警：四类哨兵</a:t>
            </a:r>
            <a:endParaRPr/>
          </a:p>
        </p:txBody>
      </p:sp>
      <p:sp>
        <p:nvSpPr>
          <p:cNvPr id="11" name="el-1789695054743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预警图谱</a:t>
            </a:r>
            <a:endParaRPr/>
          </a:p>
        </p:txBody>
      </p:sp>
      <p:sp>
        <p:nvSpPr>
          <p:cNvPr id="12" name="el-1789695054743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数据站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岗放哨</a:t>
            </a:r>
            <a:endParaRPr/>
          </a:p>
        </p:txBody>
      </p:sp>
      <p:sp>
        <p:nvSpPr>
          <p:cNvPr id="13" name="el-1789695054742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预测不只算客流——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风险提前看见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，才是高级用法。</a:t>
            </a:r>
            <a:endParaRPr/>
          </a:p>
        </p:txBody>
      </p:sp>
      <p:sp>
        <p:nvSpPr>
          <p:cNvPr id="14" name="el-1789695054744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四类哨兵全天值守。</a:t>
            </a:r>
            <a:endParaRPr/>
          </a:p>
        </p:txBody>
      </p:sp>
      <p:sp>
        <p:nvSpPr>
          <p:cNvPr id="15" name="el-1789695054746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5054750-25"/>
          <p:cNvSpPr txBox="1"/>
          <p:nvPr/>
        </p:nvSpPr>
        <p:spPr>
          <a:xfrm>
            <a:off x="5218395" y="1964749"/>
            <a:ext cx="50646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舆情哨兵</a:t>
            </a:r>
            <a:endParaRPr/>
          </a:p>
        </p:txBody>
      </p:sp>
      <p:sp>
        <p:nvSpPr>
          <p:cNvPr id="17" name="el-1789695054749-21"/>
          <p:cNvSpPr txBox="1"/>
          <p:nvPr/>
        </p:nvSpPr>
        <p:spPr>
          <a:xfrm>
            <a:off x="5218395" y="2326608"/>
            <a:ext cx="527622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负面评价增速异常——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差评爆发前48小时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，处置窗口就在这。</a:t>
            </a:r>
            <a:endParaRPr/>
          </a:p>
        </p:txBody>
      </p:sp>
      <p:sp>
        <p:nvSpPr>
          <p:cNvPr id="18" name="el-1789695054746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5054750-26"/>
          <p:cNvSpPr txBox="1"/>
          <p:nvPr/>
        </p:nvSpPr>
        <p:spPr>
          <a:xfrm>
            <a:off x="5218395" y="2926682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安全哨兵</a:t>
            </a:r>
            <a:endParaRPr/>
          </a:p>
        </p:txBody>
      </p:sp>
      <p:sp>
        <p:nvSpPr>
          <p:cNvPr id="20" name="el-1789695054749-22"/>
          <p:cNvSpPr txBox="1"/>
          <p:nvPr/>
        </p:nvSpPr>
        <p:spPr>
          <a:xfrm>
            <a:off x="5218395" y="3288541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客流密度逼近阈值——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踩踏风险提前预判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：控流预案自动触发。</a:t>
            </a:r>
            <a:endParaRPr/>
          </a:p>
        </p:txBody>
      </p:sp>
      <p:sp>
        <p:nvSpPr>
          <p:cNvPr id="21" name="el-1789695054746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5054751-27"/>
          <p:cNvSpPr txBox="1"/>
          <p:nvPr/>
        </p:nvSpPr>
        <p:spPr>
          <a:xfrm>
            <a:off x="5218395" y="3888615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运营哨兵</a:t>
            </a:r>
            <a:endParaRPr/>
          </a:p>
        </p:txBody>
      </p:sp>
      <p:sp>
        <p:nvSpPr>
          <p:cNvPr id="23" name="el-1789695054750-23"/>
          <p:cNvSpPr txBox="1"/>
          <p:nvPr/>
        </p:nvSpPr>
        <p:spPr>
          <a:xfrm>
            <a:off x="5218395" y="4250475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退订率突增、渠道异常——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故障或竞对动作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，早发现早应对。</a:t>
            </a:r>
            <a:endParaRPr/>
          </a:p>
        </p:txBody>
      </p:sp>
      <p:sp>
        <p:nvSpPr>
          <p:cNvPr id="24" name="el-1789695054746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5054751-28"/>
          <p:cNvSpPr txBox="1"/>
          <p:nvPr/>
        </p:nvSpPr>
        <p:spPr>
          <a:xfrm>
            <a:off x="5218395" y="4850548"/>
            <a:ext cx="55749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天气哨兵</a:t>
            </a:r>
            <a:endParaRPr/>
          </a:p>
        </p:txBody>
      </p:sp>
      <p:sp>
        <p:nvSpPr>
          <p:cNvPr id="26" name="el-1789695054750-24"/>
          <p:cNvSpPr txBox="1"/>
          <p:nvPr/>
        </p:nvSpPr>
        <p:spPr>
          <a:xfrm>
            <a:off x="5218395" y="5212408"/>
            <a:ext cx="567078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极端天气预警联动退改——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把天气从风险变服务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：主动通知赢口碑。</a:t>
            </a:r>
            <a:endParaRPr/>
          </a:p>
        </p:txBody>
      </p:sp>
      <p:sp>
        <p:nvSpPr>
          <p:cNvPr id="27" name="el-178969505473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28" name="el-1789695054739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9" name="el-178969505473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6006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5060074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5060068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600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060075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7" name="el-178969506006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预测带来的改善（示意）</a:t>
            </a:r>
            <a:endParaRPr/>
          </a:p>
        </p:txBody>
      </p:sp>
      <p:sp>
        <p:nvSpPr>
          <p:cNvPr id="8" name="el-1789695060075-9"/>
          <p:cNvSpPr txBox="1"/>
          <p:nvPr/>
        </p:nvSpPr>
        <p:spPr>
          <a:xfrm>
            <a:off x="685629" y="5712197"/>
            <a:ext cx="6918754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数据为课堂示意——规律真实：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预测的收益=提前量×执行力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5060079-14"/>
          <p:cNvSpPr txBox="1"/>
          <p:nvPr/>
        </p:nvSpPr>
        <p:spPr>
          <a:xfrm>
            <a:off x="8465608" y="1957309"/>
            <a:ext cx="37233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-38%</a:t>
            </a:r>
            <a:endParaRPr/>
          </a:p>
        </p:txBody>
      </p:sp>
      <p:sp>
        <p:nvSpPr>
          <p:cNvPr id="10" name="el-1789695060078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排班误差降幅——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按预测排人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，不再拍脑袋</a:t>
            </a:r>
            <a:endParaRPr/>
          </a:p>
        </p:txBody>
      </p:sp>
      <p:sp>
        <p:nvSpPr>
          <p:cNvPr id="11" name="el-1789695060079-15"/>
          <p:cNvSpPr txBox="1"/>
          <p:nvPr/>
        </p:nvSpPr>
        <p:spPr>
          <a:xfrm>
            <a:off x="8465608" y="3222627"/>
            <a:ext cx="37233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-28%</a:t>
            </a:r>
            <a:endParaRPr/>
          </a:p>
        </p:txBody>
      </p:sp>
      <p:sp>
        <p:nvSpPr>
          <p:cNvPr id="12" name="el-1789695060078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食材损耗降幅——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备货跟着预测走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，鲜而不剩</a:t>
            </a:r>
            <a:endParaRPr/>
          </a:p>
        </p:txBody>
      </p:sp>
      <p:sp>
        <p:nvSpPr>
          <p:cNvPr id="13" name="el-1789695060080-16"/>
          <p:cNvSpPr txBox="1"/>
          <p:nvPr/>
        </p:nvSpPr>
        <p:spPr>
          <a:xfrm>
            <a:off x="8465608" y="4487945"/>
            <a:ext cx="37233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+12%</a:t>
            </a:r>
            <a:endParaRPr/>
          </a:p>
        </p:txBody>
      </p:sp>
      <p:sp>
        <p:nvSpPr>
          <p:cNvPr id="14" name="el-1789695060079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房价收益提升——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该涨时敢涨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，该让时让得漂亮</a:t>
            </a:r>
            <a:endParaRPr/>
          </a:p>
        </p:txBody>
      </p:sp>
      <p:sp>
        <p:nvSpPr>
          <p:cNvPr id="15" name="el-178969506006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16" name="el-1789695060067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7" name="el-178969506006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76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054764-10"/>
          <p:cNvSpPr/>
          <p:nvPr/>
        </p:nvSpPr>
        <p:spPr>
          <a:xfrm>
            <a:off x="685629" y="1860297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054773-20"/>
          <p:cNvCxnSpPr/>
          <p:nvPr/>
        </p:nvCxnSpPr>
        <p:spPr>
          <a:xfrm>
            <a:off x="685629" y="3374394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4773-21"/>
          <p:cNvCxnSpPr/>
          <p:nvPr/>
        </p:nvCxnSpPr>
        <p:spPr>
          <a:xfrm>
            <a:off x="3741496" y="3374394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4765-12"/>
          <p:cNvCxnSpPr/>
          <p:nvPr/>
        </p:nvCxnSpPr>
        <p:spPr>
          <a:xfrm>
            <a:off x="685629" y="4150487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054763-6"/>
          <p:cNvCxnSpPr/>
          <p:nvPr/>
        </p:nvCxnSpPr>
        <p:spPr>
          <a:xfrm>
            <a:off x="7164134" y="1860297"/>
            <a:ext cx="914" cy="374238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05476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054764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10" name="el-178969505476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实战复盘：一座山岳景区的预测化改造</a:t>
            </a:r>
            <a:endParaRPr/>
          </a:p>
        </p:txBody>
      </p:sp>
      <p:sp>
        <p:nvSpPr>
          <p:cNvPr id="11" name="el-1789695054764-9"/>
          <p:cNvSpPr txBox="1"/>
          <p:nvPr/>
        </p:nvSpPr>
        <p:spPr>
          <a:xfrm>
            <a:off x="837990" y="1898388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一年复盘</a:t>
            </a:r>
            <a:endParaRPr/>
          </a:p>
        </p:txBody>
      </p:sp>
      <p:sp>
        <p:nvSpPr>
          <p:cNvPr id="12" name="el-1789695054764-11"/>
          <p:cNvSpPr txBox="1"/>
          <p:nvPr/>
        </p:nvSpPr>
        <p:spPr>
          <a:xfrm>
            <a:off x="685629" y="2336428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任务：某山岳景区——节假日大客流应对从「救火」变「预案」</a:t>
            </a:r>
            <a:endParaRPr/>
          </a:p>
        </p:txBody>
      </p:sp>
      <p:sp>
        <p:nvSpPr>
          <p:cNvPr id="13" name="el-1789695054768-13"/>
          <p:cNvSpPr txBox="1"/>
          <p:nvPr/>
        </p:nvSpPr>
        <p:spPr>
          <a:xfrm>
            <a:off x="685629" y="3460097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起点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每逢黄金周：排队3小时、投诉破百、临时停售</a:t>
            </a:r>
            <a:endParaRPr/>
          </a:p>
        </p:txBody>
      </p:sp>
      <p:sp>
        <p:nvSpPr>
          <p:cNvPr id="14" name="el-1789695054769-14"/>
          <p:cNvSpPr txBox="1"/>
          <p:nvPr/>
        </p:nvSpPr>
        <p:spPr>
          <a:xfrm>
            <a:off x="3741496" y="3460097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一年后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排队峰值-20%、投诉-65%、零临时停售</a:t>
            </a:r>
            <a:endParaRPr/>
          </a:p>
        </p:txBody>
      </p:sp>
      <p:sp>
        <p:nvSpPr>
          <p:cNvPr id="15" name="el-1789695054774-24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5054771-17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按预测提前开检票口——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排队峰值降两成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：黄金周第一次零投诉上热搜。</a:t>
            </a:r>
            <a:endParaRPr/>
          </a:p>
        </p:txBody>
      </p:sp>
      <p:sp>
        <p:nvSpPr>
          <p:cNvPr id="17" name="el-1789695054774-25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5054772-18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首版模型没算演唱会客流——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邻市一场音乐节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，预测低了四成：外生变量要盯全。</a:t>
            </a:r>
            <a:endParaRPr/>
          </a:p>
        </p:txBody>
      </p:sp>
      <p:sp>
        <p:nvSpPr>
          <p:cNvPr id="19" name="el-1789695054774-26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5054772-19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预测不是买软件——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是建一套「看数-决策-复盘」的机制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：模型只是起点。</a:t>
            </a:r>
            <a:endParaRPr/>
          </a:p>
        </p:txBody>
      </p:sp>
      <p:sp>
        <p:nvSpPr>
          <p:cNvPr id="21" name="el-178969505476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22" name="el-1789695054761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3" name="el-178969505476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  <p:sp>
        <p:nvSpPr>
          <p:cNvPr id="24" name="el-1789695054773-22"/>
          <p:cNvSpPr/>
          <p:nvPr/>
        </p:nvSpPr>
        <p:spPr>
          <a:xfrm>
            <a:off x="685629" y="441235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054774-23"/>
          <p:cNvSpPr/>
          <p:nvPr/>
        </p:nvSpPr>
        <p:spPr>
          <a:xfrm>
            <a:off x="685629" y="511703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054770-15"/>
          <p:cNvSpPr txBox="1"/>
          <p:nvPr/>
        </p:nvSpPr>
        <p:spPr>
          <a:xfrm>
            <a:off x="876081" y="4288565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第一步（看数）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：把三年客流数据摊开——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规律清晰可见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：小雨天客流反而涨（避晒）。</a:t>
            </a:r>
            <a:endParaRPr/>
          </a:p>
        </p:txBody>
      </p:sp>
      <p:sp>
        <p:nvSpPr>
          <p:cNvPr id="27" name="el-1789695054771-16"/>
          <p:cNvSpPr txBox="1"/>
          <p:nvPr/>
        </p:nvSpPr>
        <p:spPr>
          <a:xfrm>
            <a:off x="876081" y="4993239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第二步（建模）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：引入天气与预约数据建预测模型——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提前7天出数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，排班控流有据。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92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4922-10"/>
          <p:cNvCxnSpPr/>
          <p:nvPr/>
        </p:nvCxnSpPr>
        <p:spPr>
          <a:xfrm>
            <a:off x="3839698" y="2282268"/>
            <a:ext cx="914" cy="208917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4923-11"/>
          <p:cNvCxnSpPr/>
          <p:nvPr/>
        </p:nvCxnSpPr>
        <p:spPr>
          <a:xfrm>
            <a:off x="7810779" y="2282268"/>
            <a:ext cx="914" cy="208917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4920-4"/>
          <p:cNvCxnSpPr/>
          <p:nvPr/>
        </p:nvCxnSpPr>
        <p:spPr>
          <a:xfrm>
            <a:off x="685629" y="46999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49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492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8" name="el-178969505491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落地路线：数据化三阶段</a:t>
            </a:r>
            <a:endParaRPr/>
          </a:p>
        </p:txBody>
      </p:sp>
      <p:sp>
        <p:nvSpPr>
          <p:cNvPr id="9" name="el-1789695054923-12"/>
          <p:cNvSpPr txBox="1"/>
          <p:nvPr/>
        </p:nvSpPr>
        <p:spPr>
          <a:xfrm>
            <a:off x="685629" y="2358449"/>
            <a:ext cx="29836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阶段一</a:t>
            </a:r>
            <a:endParaRPr/>
          </a:p>
        </p:txBody>
      </p:sp>
      <p:sp>
        <p:nvSpPr>
          <p:cNvPr id="10" name="el-1789695054924-13"/>
          <p:cNvSpPr txBox="1"/>
          <p:nvPr/>
        </p:nvSpPr>
        <p:spPr>
          <a:xfrm>
            <a:off x="685629" y="2701264"/>
            <a:ext cx="3103600" cy="394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看见</a:t>
            </a:r>
            <a:endParaRPr/>
          </a:p>
        </p:txBody>
      </p:sp>
      <p:sp>
        <p:nvSpPr>
          <p:cNvPr id="11" name="el-1789695054924-14"/>
          <p:cNvSpPr txBox="1"/>
          <p:nvPr/>
        </p:nvSpPr>
        <p:spPr>
          <a:xfrm>
            <a:off x="4130138" y="2358449"/>
            <a:ext cx="379586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阶段二</a:t>
            </a:r>
            <a:endParaRPr/>
          </a:p>
        </p:txBody>
      </p:sp>
      <p:sp>
        <p:nvSpPr>
          <p:cNvPr id="12" name="el-1789695054924-15"/>
          <p:cNvSpPr txBox="1"/>
          <p:nvPr/>
        </p:nvSpPr>
        <p:spPr>
          <a:xfrm>
            <a:off x="4130138" y="2701264"/>
            <a:ext cx="3915850" cy="394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预判</a:t>
            </a:r>
            <a:endParaRPr/>
          </a:p>
        </p:txBody>
      </p:sp>
      <p:sp>
        <p:nvSpPr>
          <p:cNvPr id="13" name="el-1789695054924-16"/>
          <p:cNvSpPr txBox="1"/>
          <p:nvPr/>
        </p:nvSpPr>
        <p:spPr>
          <a:xfrm>
            <a:off x="8101219" y="2358449"/>
            <a:ext cx="352208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阶段三</a:t>
            </a:r>
            <a:endParaRPr/>
          </a:p>
        </p:txBody>
      </p:sp>
      <p:sp>
        <p:nvSpPr>
          <p:cNvPr id="14" name="el-1789695054924-17"/>
          <p:cNvSpPr txBox="1"/>
          <p:nvPr/>
        </p:nvSpPr>
        <p:spPr>
          <a:xfrm>
            <a:off x="8101219" y="2701264"/>
            <a:ext cx="3642074" cy="394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自适应</a:t>
            </a:r>
            <a:endParaRPr/>
          </a:p>
        </p:txBody>
      </p:sp>
      <p:sp>
        <p:nvSpPr>
          <p:cNvPr id="15" name="el-1789695054919-2"/>
          <p:cNvSpPr txBox="1"/>
          <p:nvPr/>
        </p:nvSpPr>
        <p:spPr>
          <a:xfrm>
            <a:off x="685629" y="4895186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三阶段以年计——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跳过第一阶段的「智能化」都是空中楼阁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：先看见，再预判，后自适应。</a:t>
            </a:r>
            <a:endParaRPr/>
          </a:p>
        </p:txBody>
      </p:sp>
      <p:sp>
        <p:nvSpPr>
          <p:cNvPr id="16" name="el-178969505492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预测应用</a:t>
            </a:r>
            <a:endParaRPr/>
          </a:p>
        </p:txBody>
      </p:sp>
      <p:sp>
        <p:nvSpPr>
          <p:cNvPr id="17" name="el-1789695054920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8" name="el-178969505492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  <p:sp>
        <p:nvSpPr>
          <p:cNvPr id="19" name="el-1789695054928-27"/>
          <p:cNvSpPr/>
          <p:nvPr/>
        </p:nvSpPr>
        <p:spPr>
          <a:xfrm>
            <a:off x="685629" y="339061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5054928-28"/>
          <p:cNvSpPr/>
          <p:nvPr/>
        </p:nvSpPr>
        <p:spPr>
          <a:xfrm>
            <a:off x="685629" y="376199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5054929-29"/>
          <p:cNvSpPr/>
          <p:nvPr/>
        </p:nvSpPr>
        <p:spPr>
          <a:xfrm>
            <a:off x="685629" y="413337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5054929-30"/>
          <p:cNvSpPr/>
          <p:nvPr/>
        </p:nvSpPr>
        <p:spPr>
          <a:xfrm>
            <a:off x="4130138" y="339061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5054929-31"/>
          <p:cNvSpPr/>
          <p:nvPr/>
        </p:nvSpPr>
        <p:spPr>
          <a:xfrm>
            <a:off x="4130138" y="376199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5054929-32"/>
          <p:cNvSpPr/>
          <p:nvPr/>
        </p:nvSpPr>
        <p:spPr>
          <a:xfrm>
            <a:off x="4130138" y="413337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054929-33"/>
          <p:cNvSpPr/>
          <p:nvPr/>
        </p:nvSpPr>
        <p:spPr>
          <a:xfrm>
            <a:off x="8101219" y="339061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054930-34"/>
          <p:cNvSpPr/>
          <p:nvPr/>
        </p:nvSpPr>
        <p:spPr>
          <a:xfrm>
            <a:off x="8101219" y="376199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054930-35"/>
          <p:cNvSpPr/>
          <p:nvPr/>
        </p:nvSpPr>
        <p:spPr>
          <a:xfrm>
            <a:off x="8101219" y="413337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5054927-18"/>
          <p:cNvSpPr txBox="1"/>
          <p:nvPr/>
        </p:nvSpPr>
        <p:spPr>
          <a:xfrm>
            <a:off x="857036" y="3266818"/>
            <a:ext cx="282554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台账规范化</a:t>
            </a:r>
            <a:endParaRPr/>
          </a:p>
        </p:txBody>
      </p:sp>
      <p:sp>
        <p:nvSpPr>
          <p:cNvPr id="29" name="el-1789695054927-19"/>
          <p:cNvSpPr txBox="1"/>
          <p:nvPr/>
        </p:nvSpPr>
        <p:spPr>
          <a:xfrm>
            <a:off x="857036" y="3638200"/>
            <a:ext cx="282554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核心指标看板</a:t>
            </a:r>
            <a:endParaRPr/>
          </a:p>
        </p:txBody>
      </p:sp>
      <p:sp>
        <p:nvSpPr>
          <p:cNvPr id="30" name="el-1789695054927-20"/>
          <p:cNvSpPr txBox="1"/>
          <p:nvPr/>
        </p:nvSpPr>
        <p:spPr>
          <a:xfrm>
            <a:off x="857036" y="4009582"/>
            <a:ext cx="282554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周报复盘会</a:t>
            </a:r>
            <a:endParaRPr/>
          </a:p>
        </p:txBody>
      </p:sp>
      <p:sp>
        <p:nvSpPr>
          <p:cNvPr id="31" name="el-1789695054927-21"/>
          <p:cNvSpPr txBox="1"/>
          <p:nvPr/>
        </p:nvSpPr>
        <p:spPr>
          <a:xfrm>
            <a:off x="4301545" y="3266818"/>
            <a:ext cx="363778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客流预测接入排班</a:t>
            </a:r>
            <a:endParaRPr/>
          </a:p>
        </p:txBody>
      </p:sp>
      <p:sp>
        <p:nvSpPr>
          <p:cNvPr id="32" name="el-1789695054927-22"/>
          <p:cNvSpPr txBox="1"/>
          <p:nvPr/>
        </p:nvSpPr>
        <p:spPr>
          <a:xfrm>
            <a:off x="4301545" y="3638200"/>
            <a:ext cx="363778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预警哨兵上线</a:t>
            </a:r>
            <a:endParaRPr/>
          </a:p>
        </p:txBody>
      </p:sp>
      <p:sp>
        <p:nvSpPr>
          <p:cNvPr id="33" name="el-1789695054927-23"/>
          <p:cNvSpPr txBox="1"/>
          <p:nvPr/>
        </p:nvSpPr>
        <p:spPr>
          <a:xfrm>
            <a:off x="4301545" y="4009582"/>
            <a:ext cx="382062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A/B测试常态化</a:t>
            </a:r>
            <a:endParaRPr/>
          </a:p>
        </p:txBody>
      </p:sp>
      <p:sp>
        <p:nvSpPr>
          <p:cNvPr id="34" name="el-1789695054927-24"/>
          <p:cNvSpPr txBox="1"/>
          <p:nvPr/>
        </p:nvSpPr>
        <p:spPr>
          <a:xfrm>
            <a:off x="8272626" y="3266818"/>
            <a:ext cx="336401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定价联动供需</a:t>
            </a:r>
            <a:endParaRPr/>
          </a:p>
        </p:txBody>
      </p:sp>
      <p:sp>
        <p:nvSpPr>
          <p:cNvPr id="35" name="el-1789695054928-25"/>
          <p:cNvSpPr txBox="1"/>
          <p:nvPr/>
        </p:nvSpPr>
        <p:spPr>
          <a:xfrm>
            <a:off x="8272626" y="3638200"/>
            <a:ext cx="336401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推荐千人千面</a:t>
            </a:r>
            <a:endParaRPr/>
          </a:p>
        </p:txBody>
      </p:sp>
      <p:sp>
        <p:nvSpPr>
          <p:cNvPr id="36" name="el-1789695054928-26"/>
          <p:cNvSpPr txBox="1"/>
          <p:nvPr/>
        </p:nvSpPr>
        <p:spPr>
          <a:xfrm>
            <a:off x="8272626" y="4009582"/>
            <a:ext cx="336401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人只做例外决策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494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494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4943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4943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49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4942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505493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预测应用：四问四答</a:t>
            </a:r>
            <a:endParaRPr/>
          </a:p>
        </p:txBody>
      </p:sp>
      <p:sp>
        <p:nvSpPr>
          <p:cNvPr id="9" name="el-1789695054944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054948-19"/>
          <p:cNvSpPr txBox="1"/>
          <p:nvPr/>
        </p:nvSpPr>
        <p:spPr>
          <a:xfrm>
            <a:off x="1618845" y="1698413"/>
            <a:ext cx="609849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客流预测的原理？</a:t>
            </a:r>
            <a:endParaRPr/>
          </a:p>
        </p:txBody>
      </p:sp>
      <p:sp>
        <p:nvSpPr>
          <p:cNvPr id="11" name="el-1789695054946-15"/>
          <p:cNvSpPr txBox="1"/>
          <p:nvPr/>
        </p:nvSpPr>
        <p:spPr>
          <a:xfrm>
            <a:off x="1618845" y="2117408"/>
            <a:ext cx="630894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历史规律+外生变量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——像天气预报：提前7天出数，价值全在提前量。</a:t>
            </a:r>
            <a:endParaRPr/>
          </a:p>
        </p:txBody>
      </p:sp>
      <p:sp>
        <p:nvSpPr>
          <p:cNvPr id="12" name="el-1789695054944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054948-20"/>
          <p:cNvSpPr txBox="1"/>
          <p:nvPr/>
        </p:nvSpPr>
        <p:spPr>
          <a:xfrm>
            <a:off x="1618845" y="2812559"/>
            <a:ext cx="61831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动态定价的红线？</a:t>
            </a:r>
            <a:endParaRPr/>
          </a:p>
        </p:txBody>
      </p:sp>
      <p:sp>
        <p:nvSpPr>
          <p:cNvPr id="14" name="el-1789695054947-16"/>
          <p:cNvSpPr txBox="1"/>
          <p:nvPr/>
        </p:nvSpPr>
        <p:spPr>
          <a:xfrm>
            <a:off x="1618845" y="3231554"/>
            <a:ext cx="633266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设上下限+规则透明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——溢价让人服气，让利让人看见：不是趁火打劫。</a:t>
            </a:r>
            <a:endParaRPr/>
          </a:p>
        </p:txBody>
      </p:sp>
      <p:sp>
        <p:nvSpPr>
          <p:cNvPr id="15" name="el-1789695054944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054948-21"/>
          <p:cNvSpPr txBox="1"/>
          <p:nvPr/>
        </p:nvSpPr>
        <p:spPr>
          <a:xfrm>
            <a:off x="1618845" y="3926706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预测模型管不了什么？</a:t>
            </a:r>
            <a:endParaRPr/>
          </a:p>
        </p:txBody>
      </p:sp>
      <p:sp>
        <p:nvSpPr>
          <p:cNvPr id="17" name="el-1789695054947-17"/>
          <p:cNvSpPr txBox="1"/>
          <p:nvPr/>
        </p:nvSpPr>
        <p:spPr>
          <a:xfrm>
            <a:off x="1618845" y="4345701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突发黑马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（爆款视频、隔壁演唱会）——模型管规律，弹性预案管意外。</a:t>
            </a:r>
            <a:endParaRPr/>
          </a:p>
        </p:txBody>
      </p:sp>
      <p:sp>
        <p:nvSpPr>
          <p:cNvPr id="18" name="el-1789695054944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054949-22"/>
          <p:cNvSpPr txBox="1"/>
          <p:nvPr/>
        </p:nvSpPr>
        <p:spPr>
          <a:xfrm>
            <a:off x="1618845" y="5040852"/>
            <a:ext cx="571074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四类预警哨兵？</a:t>
            </a:r>
            <a:endParaRPr/>
          </a:p>
        </p:txBody>
      </p:sp>
      <p:sp>
        <p:nvSpPr>
          <p:cNvPr id="20" name="el-1789695054948-18"/>
          <p:cNvSpPr txBox="1"/>
          <p:nvPr/>
        </p:nvSpPr>
        <p:spPr>
          <a:xfrm>
            <a:off x="1618845" y="5459847"/>
            <a:ext cx="592119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舆情、安全、运营、天气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——风险提前看见，处置窗口早48小时。</a:t>
            </a:r>
            <a:endParaRPr/>
          </a:p>
        </p:txBody>
      </p:sp>
      <p:sp>
        <p:nvSpPr>
          <p:cNvPr id="21" name="el-178969505494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5054940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3" name="el-178969505494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055130-25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05509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5089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5092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5055092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505509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伦理与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素养</a:t>
            </a:r>
            <a:endParaRPr/>
          </a:p>
        </p:txBody>
      </p:sp>
      <p:sp>
        <p:nvSpPr>
          <p:cNvPr id="8" name="el-1789695055092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ETHICS &amp; LITERACY</a:t>
            </a:r>
            <a:endParaRPr/>
          </a:p>
        </p:txBody>
      </p:sp>
      <p:sp>
        <p:nvSpPr>
          <p:cNvPr id="9" name="el-1789695055094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数据边界</a:t>
            </a:r>
            <a:endParaRPr/>
          </a:p>
        </p:txBody>
      </p:sp>
      <p:sp>
        <p:nvSpPr>
          <p:cNvPr id="10" name="el-178969505509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隐私红线</a:t>
            </a:r>
            <a:endParaRPr/>
          </a:p>
        </p:txBody>
      </p:sp>
      <p:sp>
        <p:nvSpPr>
          <p:cNvPr id="11" name="el-1789695055095-11"/>
          <p:cNvSpPr txBox="1"/>
          <p:nvPr/>
        </p:nvSpPr>
        <p:spPr>
          <a:xfrm>
            <a:off x="7123216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从业者素养</a:t>
            </a:r>
            <a:endParaRPr/>
          </a:p>
        </p:txBody>
      </p:sp>
      <p:sp>
        <p:nvSpPr>
          <p:cNvPr id="12" name="el-1789695055095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行动清单</a:t>
            </a:r>
            <a:endParaRPr/>
          </a:p>
        </p:txBody>
      </p:sp>
      <p:sp>
        <p:nvSpPr>
          <p:cNvPr id="13" name="el-178969505509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项目八</a:t>
            </a:r>
            <a:endParaRPr/>
          </a:p>
        </p:txBody>
      </p:sp>
      <p:sp>
        <p:nvSpPr>
          <p:cNvPr id="14" name="el-178969505509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511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5116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5116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5116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51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5115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8" name="el-178969505511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数据使用：三层边界</a:t>
            </a:r>
            <a:endParaRPr/>
          </a:p>
        </p:txBody>
      </p:sp>
      <p:sp>
        <p:nvSpPr>
          <p:cNvPr id="9" name="el-1789695055117-13"/>
          <p:cNvSpPr txBox="1"/>
          <p:nvPr/>
        </p:nvSpPr>
        <p:spPr>
          <a:xfrm>
            <a:off x="685629" y="1828010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层①</a:t>
            </a:r>
            <a:endParaRPr/>
          </a:p>
        </p:txBody>
      </p:sp>
      <p:sp>
        <p:nvSpPr>
          <p:cNvPr id="10" name="el-1789695055121-19"/>
          <p:cNvSpPr txBox="1"/>
          <p:nvPr/>
        </p:nvSpPr>
        <p:spPr>
          <a:xfrm>
            <a:off x="1961659" y="1885145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可用层</a:t>
            </a:r>
            <a:endParaRPr/>
          </a:p>
        </p:txBody>
      </p:sp>
      <p:sp>
        <p:nvSpPr>
          <p:cNvPr id="11" name="el-1789695055122-20"/>
          <p:cNvSpPr txBox="1"/>
          <p:nvPr/>
        </p:nvSpPr>
        <p:spPr>
          <a:xfrm>
            <a:off x="2904399" y="1989894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2" name="el-1789695055119-16"/>
          <p:cNvSpPr txBox="1"/>
          <p:nvPr/>
        </p:nvSpPr>
        <p:spPr>
          <a:xfrm>
            <a:off x="1961659" y="2332709"/>
            <a:ext cx="6159230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匿名汇总的经营数据——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客流、营收、评价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：分析的基本盘，放心用。</a:t>
            </a:r>
            <a:endParaRPr/>
          </a:p>
        </p:txBody>
      </p:sp>
      <p:sp>
        <p:nvSpPr>
          <p:cNvPr id="13" name="el-1789695055117-14"/>
          <p:cNvSpPr txBox="1"/>
          <p:nvPr/>
        </p:nvSpPr>
        <p:spPr>
          <a:xfrm>
            <a:off x="1447438" y="2966855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层②</a:t>
            </a:r>
            <a:endParaRPr/>
          </a:p>
        </p:txBody>
      </p:sp>
      <p:sp>
        <p:nvSpPr>
          <p:cNvPr id="14" name="el-1789695055122-21"/>
          <p:cNvSpPr txBox="1"/>
          <p:nvPr/>
        </p:nvSpPr>
        <p:spPr>
          <a:xfrm>
            <a:off x="2723469" y="3023991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审慎层</a:t>
            </a:r>
            <a:endParaRPr/>
          </a:p>
        </p:txBody>
      </p:sp>
      <p:sp>
        <p:nvSpPr>
          <p:cNvPr id="15" name="el-1789695055122-22"/>
          <p:cNvSpPr txBox="1"/>
          <p:nvPr/>
        </p:nvSpPr>
        <p:spPr>
          <a:xfrm>
            <a:off x="3666208" y="3128740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6" name="el-1789695055119-17"/>
          <p:cNvSpPr txBox="1"/>
          <p:nvPr/>
        </p:nvSpPr>
        <p:spPr>
          <a:xfrm>
            <a:off x="2723469" y="3471554"/>
            <a:ext cx="5968777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带个体标签的行为数据——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需脱敏与授权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：画像可以画，别画到脸。</a:t>
            </a:r>
            <a:endParaRPr/>
          </a:p>
        </p:txBody>
      </p:sp>
      <p:sp>
        <p:nvSpPr>
          <p:cNvPr id="17" name="el-1789695055117-15"/>
          <p:cNvSpPr txBox="1"/>
          <p:nvPr/>
        </p:nvSpPr>
        <p:spPr>
          <a:xfrm>
            <a:off x="2209248" y="4105701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层③</a:t>
            </a:r>
            <a:endParaRPr/>
          </a:p>
        </p:txBody>
      </p:sp>
      <p:sp>
        <p:nvSpPr>
          <p:cNvPr id="18" name="el-1789695055122-23"/>
          <p:cNvSpPr txBox="1"/>
          <p:nvPr/>
        </p:nvSpPr>
        <p:spPr>
          <a:xfrm>
            <a:off x="3485278" y="4162837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禁区层</a:t>
            </a:r>
            <a:endParaRPr/>
          </a:p>
        </p:txBody>
      </p:sp>
      <p:sp>
        <p:nvSpPr>
          <p:cNvPr id="19" name="el-1789695055122-24"/>
          <p:cNvSpPr txBox="1"/>
          <p:nvPr/>
        </p:nvSpPr>
        <p:spPr>
          <a:xfrm>
            <a:off x="4428018" y="4267586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20" name="el-1789695055120-18"/>
          <p:cNvSpPr txBox="1"/>
          <p:nvPr/>
        </p:nvSpPr>
        <p:spPr>
          <a:xfrm>
            <a:off x="3485278" y="4610400"/>
            <a:ext cx="6349682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身份敏感信息——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证件、位置轨迹、健康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：最小必要原则，越界即违法。</a:t>
            </a:r>
            <a:endParaRPr/>
          </a:p>
        </p:txBody>
      </p:sp>
      <p:sp>
        <p:nvSpPr>
          <p:cNvPr id="21" name="el-1789695055115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边界口诀</a:t>
            </a:r>
            <a:endParaRPr/>
          </a:p>
        </p:txBody>
      </p:sp>
      <p:sp>
        <p:nvSpPr>
          <p:cNvPr id="22" name="el-1789695055114-7"/>
          <p:cNvSpPr txBox="1"/>
          <p:nvPr/>
        </p:nvSpPr>
        <p:spPr>
          <a:xfrm>
            <a:off x="1715708" y="5520703"/>
            <a:ext cx="711149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数据用得好是资产，越了界是负债——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「最小必要」四个字，比任何工具都重要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505511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24" name="el-1789695055112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5" name="el-178969505511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527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055274-6"/>
          <p:cNvSpPr/>
          <p:nvPr/>
        </p:nvSpPr>
        <p:spPr>
          <a:xfrm>
            <a:off x="7884728" y="2050750"/>
            <a:ext cx="3618595" cy="33614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0552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5275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6" name="el-178969505527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合规红线：三条底线</a:t>
            </a:r>
            <a:endParaRPr/>
          </a:p>
        </p:txBody>
      </p:sp>
      <p:sp>
        <p:nvSpPr>
          <p:cNvPr id="7" name="el-1789695055276-11"/>
          <p:cNvSpPr txBox="1"/>
          <p:nvPr/>
        </p:nvSpPr>
        <p:spPr>
          <a:xfrm>
            <a:off x="8227543" y="2633415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一条红线</a:t>
            </a:r>
            <a:endParaRPr/>
          </a:p>
        </p:txBody>
      </p:sp>
      <p:sp>
        <p:nvSpPr>
          <p:cNvPr id="8" name="el-1789695055276-12"/>
          <p:cNvSpPr txBox="1"/>
          <p:nvPr/>
        </p:nvSpPr>
        <p:spPr>
          <a:xfrm>
            <a:off x="8227543" y="3033365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数据不是免费的</a:t>
            </a:r>
            <a:endParaRPr/>
          </a:p>
        </p:txBody>
      </p:sp>
      <p:sp>
        <p:nvSpPr>
          <p:cNvPr id="9" name="el-1789695055276-10"/>
          <p:cNvSpPr txBox="1"/>
          <p:nvPr/>
        </p:nvSpPr>
        <p:spPr>
          <a:xfrm>
            <a:off x="8227543" y="3499973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「大数据杀熟」已被监管点名——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同房不同价是自毁招牌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0" name="el-1789695055277-13"/>
          <p:cNvSpPr txBox="1"/>
          <p:nvPr/>
        </p:nvSpPr>
        <p:spPr>
          <a:xfrm>
            <a:off x="8227543" y="4221907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合规的动态定价：透明规则+人人可查。</a:t>
            </a:r>
            <a:endParaRPr/>
          </a:p>
        </p:txBody>
      </p:sp>
      <p:sp>
        <p:nvSpPr>
          <p:cNvPr id="11" name="el-178969505527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12" name="el-1789695055272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3" name="el-178969505527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14" name="el-1789695055274-7"/>
          <p:cNvSpPr/>
          <p:nvPr/>
        </p:nvSpPr>
        <p:spPr>
          <a:xfrm>
            <a:off x="685629" y="2145976"/>
            <a:ext cx="19045" cy="31710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5055278-14"/>
          <p:cNvSpPr/>
          <p:nvPr/>
        </p:nvSpPr>
        <p:spPr>
          <a:xfrm>
            <a:off x="628493" y="2241202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5055278-15"/>
          <p:cNvCxnSpPr/>
          <p:nvPr/>
        </p:nvCxnSpPr>
        <p:spPr>
          <a:xfrm>
            <a:off x="933217" y="316965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5055278-16"/>
          <p:cNvSpPr/>
          <p:nvPr/>
        </p:nvSpPr>
        <p:spPr>
          <a:xfrm>
            <a:off x="628493" y="336487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5055278-17"/>
          <p:cNvCxnSpPr/>
          <p:nvPr/>
        </p:nvCxnSpPr>
        <p:spPr>
          <a:xfrm>
            <a:off x="933217" y="429332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5055278-18"/>
          <p:cNvSpPr/>
          <p:nvPr/>
        </p:nvSpPr>
        <p:spPr>
          <a:xfrm>
            <a:off x="628493" y="448854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5055279-19"/>
          <p:cNvSpPr txBox="1"/>
          <p:nvPr/>
        </p:nvSpPr>
        <p:spPr>
          <a:xfrm>
            <a:off x="1180805" y="2165021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采集</a:t>
            </a:r>
            <a:endParaRPr/>
          </a:p>
        </p:txBody>
      </p:sp>
      <p:sp>
        <p:nvSpPr>
          <p:cNvPr id="21" name="el-1789695055279-20"/>
          <p:cNvSpPr txBox="1"/>
          <p:nvPr/>
        </p:nvSpPr>
        <p:spPr>
          <a:xfrm>
            <a:off x="1180805" y="2441177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知情同意</a:t>
            </a:r>
            <a:endParaRPr/>
          </a:p>
        </p:txBody>
      </p:sp>
      <p:sp>
        <p:nvSpPr>
          <p:cNvPr id="22" name="el-1789695055279-21"/>
          <p:cNvSpPr txBox="1"/>
          <p:nvPr/>
        </p:nvSpPr>
        <p:spPr>
          <a:xfrm>
            <a:off x="1180805" y="2774469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个人信息采集须明示用途——默认勾选属于违规操作</a:t>
            </a:r>
            <a:endParaRPr/>
          </a:p>
        </p:txBody>
      </p:sp>
      <p:sp>
        <p:nvSpPr>
          <p:cNvPr id="23" name="el-1789695055279-22"/>
          <p:cNvSpPr txBox="1"/>
          <p:nvPr/>
        </p:nvSpPr>
        <p:spPr>
          <a:xfrm>
            <a:off x="1180805" y="328869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使用</a:t>
            </a:r>
            <a:endParaRPr/>
          </a:p>
        </p:txBody>
      </p:sp>
      <p:sp>
        <p:nvSpPr>
          <p:cNvPr id="24" name="el-1789695055280-23"/>
          <p:cNvSpPr txBox="1"/>
          <p:nvPr/>
        </p:nvSpPr>
        <p:spPr>
          <a:xfrm>
            <a:off x="1180805" y="356484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最小必要</a:t>
            </a:r>
            <a:endParaRPr/>
          </a:p>
        </p:txBody>
      </p:sp>
      <p:sp>
        <p:nvSpPr>
          <p:cNvPr id="25" name="el-1789695055280-24"/>
          <p:cNvSpPr txBox="1"/>
          <p:nvPr/>
        </p:nvSpPr>
        <p:spPr>
          <a:xfrm>
            <a:off x="1180805" y="3898138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与业务无关的数据不存不碰——过度采集即是风险</a:t>
            </a:r>
            <a:endParaRPr/>
          </a:p>
        </p:txBody>
      </p:sp>
      <p:sp>
        <p:nvSpPr>
          <p:cNvPr id="26" name="el-1789695055280-25"/>
          <p:cNvSpPr txBox="1"/>
          <p:nvPr/>
        </p:nvSpPr>
        <p:spPr>
          <a:xfrm>
            <a:off x="1180805" y="441235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画像</a:t>
            </a:r>
            <a:endParaRPr/>
          </a:p>
        </p:txBody>
      </p:sp>
      <p:sp>
        <p:nvSpPr>
          <p:cNvPr id="27" name="el-1789695055280-26"/>
          <p:cNvSpPr txBox="1"/>
          <p:nvPr/>
        </p:nvSpPr>
        <p:spPr>
          <a:xfrm>
            <a:off x="1180805" y="4688515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禁止歧视</a:t>
            </a:r>
            <a:endParaRPr/>
          </a:p>
        </p:txBody>
      </p:sp>
      <p:sp>
        <p:nvSpPr>
          <p:cNvPr id="28" name="el-1789695055280-27"/>
          <p:cNvSpPr txBox="1"/>
          <p:nvPr/>
        </p:nvSpPr>
        <p:spPr>
          <a:xfrm>
            <a:off x="1180805" y="5021807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不得利用画像实施不合理差别待遇——杀熟即典型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529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055301-15"/>
          <p:cNvSpPr/>
          <p:nvPr/>
        </p:nvSpPr>
        <p:spPr>
          <a:xfrm>
            <a:off x="7408597" y="2065778"/>
            <a:ext cx="4094726" cy="2556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05529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5299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6" name="el-178969505529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旅游人的数据素养：三样</a:t>
            </a:r>
            <a:endParaRPr/>
          </a:p>
        </p:txBody>
      </p:sp>
      <p:sp>
        <p:nvSpPr>
          <p:cNvPr id="7" name="el-1789695055299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素养一 · 看得懂</a:t>
            </a:r>
            <a:endParaRPr/>
          </a:p>
        </p:txBody>
      </p:sp>
      <p:sp>
        <p:nvSpPr>
          <p:cNvPr id="8" name="el-1789695055297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指标口径、图表逻辑、置信区间——读得懂报表，识得出陷阱：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不被数字忽悠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，是数据时代的第一免疫力。</a:t>
            </a:r>
            <a:endParaRPr/>
          </a:p>
        </p:txBody>
      </p:sp>
      <p:sp>
        <p:nvSpPr>
          <p:cNvPr id="9" name="el-1789695055299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素养二 · 问得出</a:t>
            </a:r>
            <a:endParaRPr/>
          </a:p>
        </p:txBody>
      </p:sp>
      <p:sp>
        <p:nvSpPr>
          <p:cNvPr id="10" name="el-1789695055297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把业务问题翻译成数据问题——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「为什么亲子客少了」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能拆成分客群、分渠道、分时段三个可查的问法。</a:t>
            </a:r>
            <a:endParaRPr/>
          </a:p>
        </p:txBody>
      </p:sp>
      <p:sp>
        <p:nvSpPr>
          <p:cNvPr id="11" name="el-1789695055299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素养三 · 守得住</a:t>
            </a:r>
            <a:endParaRPr/>
          </a:p>
        </p:txBody>
      </p:sp>
      <p:sp>
        <p:nvSpPr>
          <p:cNvPr id="12" name="el-1789695055298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知道什么数据不能碰、什么结论不能下——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隐私红线与算法伦理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：专业底线，一票否决。</a:t>
            </a:r>
            <a:endParaRPr/>
          </a:p>
        </p:txBody>
      </p:sp>
      <p:sp>
        <p:nvSpPr>
          <p:cNvPr id="13" name="el-1789695055302-16"/>
          <p:cNvSpPr txBox="1"/>
          <p:nvPr/>
        </p:nvSpPr>
        <p:spPr>
          <a:xfrm>
            <a:off x="7675231" y="2294320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一个问题的三次翻译</a:t>
            </a:r>
            <a:endParaRPr/>
          </a:p>
        </p:txBody>
      </p:sp>
      <p:sp>
        <p:nvSpPr>
          <p:cNvPr id="14" name="el-1789695055302-17"/>
          <p:cNvSpPr txBox="1"/>
          <p:nvPr/>
        </p:nvSpPr>
        <p:spPr>
          <a:xfrm>
            <a:off x="7675231" y="2741884"/>
            <a:ext cx="285875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老板问：「最近生意怎么淡了？」</a:t>
            </a:r>
            <a:endParaRPr/>
          </a:p>
        </p:txBody>
      </p:sp>
      <p:sp>
        <p:nvSpPr>
          <p:cNvPr id="15" name="el-1789695055303-18"/>
          <p:cNvSpPr txBox="1"/>
          <p:nvPr/>
        </p:nvSpPr>
        <p:spPr>
          <a:xfrm>
            <a:off x="7675231" y="3085591"/>
            <a:ext cx="3439600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→ 拆解：入住率同比？分客群看？分渠道看？</a:t>
            </a:r>
            <a:endParaRPr/>
          </a:p>
        </p:txBody>
      </p:sp>
      <p:sp>
        <p:nvSpPr>
          <p:cNvPr id="16" name="el-1789695055303-19"/>
          <p:cNvSpPr txBox="1"/>
          <p:nvPr/>
        </p:nvSpPr>
        <p:spPr>
          <a:xfrm>
            <a:off x="7675231" y="3773005"/>
            <a:ext cx="287141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→ 落数：三张透视表，答案自现</a:t>
            </a:r>
            <a:endParaRPr/>
          </a:p>
        </p:txBody>
      </p:sp>
      <p:sp>
        <p:nvSpPr>
          <p:cNvPr id="17" name="el-1789695055303-20"/>
          <p:cNvSpPr txBox="1"/>
          <p:nvPr/>
        </p:nvSpPr>
        <p:spPr>
          <a:xfrm>
            <a:off x="7675231" y="4116712"/>
            <a:ext cx="320252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业务直觉 → 数据问题 → 证据决策</a:t>
            </a:r>
            <a:endParaRPr/>
          </a:p>
        </p:txBody>
      </p:sp>
      <p:sp>
        <p:nvSpPr>
          <p:cNvPr id="18" name="el-1789695055298-10"/>
          <p:cNvSpPr txBox="1"/>
          <p:nvPr/>
        </p:nvSpPr>
        <p:spPr>
          <a:xfrm>
            <a:off x="7408597" y="4831801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数据素养不是学编程——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是建立「证据优先」的决策习惯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505529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20" name="el-1789695055293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1" name="el-178969505529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544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5447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5445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54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055448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7" name="el-178969505544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课堂辩论：数据会取代老师傅吗</a:t>
            </a:r>
            <a:endParaRPr/>
          </a:p>
        </p:txBody>
      </p:sp>
      <p:sp>
        <p:nvSpPr>
          <p:cNvPr id="8" name="el-1789695055448-11"/>
          <p:cNvSpPr txBox="1"/>
          <p:nvPr/>
        </p:nvSpPr>
        <p:spPr>
          <a:xfrm>
            <a:off x="952262" y="2136007"/>
            <a:ext cx="10984722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预测模型越来越准、AI问数人人会用——二十年经验的运营老手，还值钱吗？</a:t>
            </a:r>
            <a:endParaRPr/>
          </a:p>
        </p:txBody>
      </p:sp>
      <p:sp>
        <p:nvSpPr>
          <p:cNvPr id="9" name="el-1789695055448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5055452-18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取代派</a:t>
            </a:r>
            <a:endParaRPr/>
          </a:p>
        </p:txBody>
      </p:sp>
      <p:sp>
        <p:nvSpPr>
          <p:cNvPr id="11" name="el-1789695055453-22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5055453-23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不可取代派</a:t>
            </a:r>
            <a:endParaRPr/>
          </a:p>
        </p:txBody>
      </p:sp>
      <p:sp>
        <p:nvSpPr>
          <p:cNvPr id="13" name="el-1789695055444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「你的十年从业经验，如何变成数据资产」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给出具体的沉淀方案。</a:t>
            </a:r>
            <a:endParaRPr/>
          </a:p>
        </p:txBody>
      </p:sp>
      <p:sp>
        <p:nvSpPr>
          <p:cNvPr id="14" name="el-1789695055445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15" name="el-1789695055445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16" name="el-178969505544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17" name="el-1789695055452-19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5055452-20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5055454-27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5055453-24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5055453-25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5055454-26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5055450-13"/>
          <p:cNvSpPr txBox="1"/>
          <p:nvPr/>
        </p:nvSpPr>
        <p:spPr>
          <a:xfrm>
            <a:off x="857036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模型预测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比直觉稳定</a:t>
            </a:r>
            <a:endParaRPr/>
          </a:p>
        </p:txBody>
      </p:sp>
      <p:sp>
        <p:nvSpPr>
          <p:cNvPr id="24" name="el-1789695055450-14"/>
          <p:cNvSpPr txBox="1"/>
          <p:nvPr/>
        </p:nvSpPr>
        <p:spPr>
          <a:xfrm>
            <a:off x="857036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经验可以数据化沉淀——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老师傅的活儿被学会</a:t>
            </a:r>
            <a:endParaRPr/>
          </a:p>
        </p:txBody>
      </p:sp>
      <p:sp>
        <p:nvSpPr>
          <p:cNvPr id="25" name="el-1789695055452-21"/>
          <p:cNvSpPr txBox="1"/>
          <p:nvPr/>
        </p:nvSpPr>
        <p:spPr>
          <a:xfrm>
            <a:off x="857036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年轻一代天生数据原住民</a:t>
            </a:r>
            <a:endParaRPr/>
          </a:p>
        </p:txBody>
      </p:sp>
      <p:sp>
        <p:nvSpPr>
          <p:cNvPr id="26" name="el-1789695055451-15"/>
          <p:cNvSpPr txBox="1"/>
          <p:nvPr/>
        </p:nvSpPr>
        <p:spPr>
          <a:xfrm>
            <a:off x="6694401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数据的口径与真伪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要老手把关</a:t>
            </a:r>
            <a:endParaRPr/>
          </a:p>
        </p:txBody>
      </p:sp>
      <p:sp>
        <p:nvSpPr>
          <p:cNvPr id="27" name="el-1789695055451-16"/>
          <p:cNvSpPr txBox="1"/>
          <p:nvPr/>
        </p:nvSpPr>
        <p:spPr>
          <a:xfrm>
            <a:off x="6694401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突发与黑天鹅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只有经验能兜底</a:t>
            </a:r>
            <a:endParaRPr/>
          </a:p>
        </p:txBody>
      </p:sp>
      <p:sp>
        <p:nvSpPr>
          <p:cNvPr id="28" name="el-1789695055452-17"/>
          <p:cNvSpPr txBox="1"/>
          <p:nvPr/>
        </p:nvSpPr>
        <p:spPr>
          <a:xfrm>
            <a:off x="6694401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「提对问题」的直觉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来自行业浸泡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546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055467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055474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5474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5468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055465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0554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055467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10" name="el-178969505546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伦理案例：一次「杀熟」风波</a:t>
            </a:r>
            <a:endParaRPr/>
          </a:p>
        </p:txBody>
      </p:sp>
      <p:sp>
        <p:nvSpPr>
          <p:cNvPr id="11" name="el-1789695055467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危机复盘</a:t>
            </a:r>
            <a:endParaRPr/>
          </a:p>
        </p:txBody>
      </p:sp>
      <p:sp>
        <p:nvSpPr>
          <p:cNvPr id="12" name="el-1789695055467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事件：某平台老会员发现同房不同价——「越熟越贵」话题发酵</a:t>
            </a:r>
            <a:endParaRPr/>
          </a:p>
        </p:txBody>
      </p:sp>
      <p:sp>
        <p:nvSpPr>
          <p:cNvPr id="13" name="el-1789695055470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起因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熟客下单报价高于新客，截图对比引爆舆论</a:t>
            </a:r>
            <a:endParaRPr/>
          </a:p>
        </p:txBody>
      </p:sp>
      <p:sp>
        <p:nvSpPr>
          <p:cNvPr id="14" name="el-1789695055471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监管介入约谈，平台公开算法规则并整改</a:t>
            </a:r>
            <a:endParaRPr/>
          </a:p>
        </p:txBody>
      </p:sp>
      <p:sp>
        <p:nvSpPr>
          <p:cNvPr id="15" name="el-1789695055475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6" name="el-1789695055473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算法没有价值观——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「什么特征可用」必须人来定义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：伦理审查前置。</a:t>
            </a:r>
            <a:endParaRPr/>
          </a:p>
        </p:txBody>
      </p:sp>
      <p:sp>
        <p:nvSpPr>
          <p:cNvPr id="17" name="el-1789695055476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18" name="el-1789695055473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数据优势越强，责任越大——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信任才是最大的资产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：杀熟赚的是小钱，烧的是招牌。</a:t>
            </a:r>
            <a:endParaRPr/>
          </a:p>
        </p:txBody>
      </p:sp>
      <p:sp>
        <p:nvSpPr>
          <p:cNvPr id="19" name="el-1789695055476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对照</a:t>
            </a:r>
            <a:endParaRPr/>
          </a:p>
        </p:txBody>
      </p:sp>
      <p:sp>
        <p:nvSpPr>
          <p:cNvPr id="20" name="el-1789695055474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合规的动态定价按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供需与时间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浮动——因素透明人人可查：同样调价，两种命运。</a:t>
            </a:r>
            <a:endParaRPr/>
          </a:p>
        </p:txBody>
      </p:sp>
      <p:sp>
        <p:nvSpPr>
          <p:cNvPr id="21" name="el-178969505546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22" name="el-1789695055464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3" name="el-178969505546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24" name="el-1789695055475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055475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055475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055471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引爆（根源）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：定价模型把「复购率」当正向特征——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忠诚被算法读成「可加价」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：技术的无心之失。</a:t>
            </a:r>
            <a:endParaRPr/>
          </a:p>
        </p:txBody>
      </p:sp>
      <p:sp>
        <p:nvSpPr>
          <p:cNvPr id="28" name="el-1789695055472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发酵（传播）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：「大数据杀熟」击中公众痛点——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信任危机烈度远超价差本身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：一块钱的事，成了头条。</a:t>
            </a:r>
            <a:endParaRPr/>
          </a:p>
        </p:txBody>
      </p:sp>
      <p:sp>
        <p:nvSpPr>
          <p:cNvPr id="29" name="el-1789695055473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整改（补救）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：下线该特征+公开定价因子——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透明是唯一的解药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：规则可见，人才服气。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562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5621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5624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5624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5624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055624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05561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05562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10" name="el-178969505562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带走的清单：本周六件事</a:t>
            </a:r>
            <a:endParaRPr/>
          </a:p>
        </p:txBody>
      </p:sp>
      <p:sp>
        <p:nvSpPr>
          <p:cNvPr id="11" name="el-1789695055620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数据能力，从这六件事起步：</a:t>
            </a:r>
            <a:endParaRPr/>
          </a:p>
        </p:txBody>
      </p:sp>
      <p:sp>
        <p:nvSpPr>
          <p:cNvPr id="12" name="el-1789695055626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5055630-20"/>
          <p:cNvSpPr txBox="1"/>
          <p:nvPr/>
        </p:nvSpPr>
        <p:spPr>
          <a:xfrm>
            <a:off x="1256986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建台账</a:t>
            </a:r>
            <a:endParaRPr/>
          </a:p>
        </p:txBody>
      </p:sp>
      <p:sp>
        <p:nvSpPr>
          <p:cNvPr id="14" name="el-1789695055630-21"/>
          <p:cNvSpPr txBox="1"/>
          <p:nvPr/>
        </p:nvSpPr>
        <p:spPr>
          <a:xfrm>
            <a:off x="2009273" y="3299106"/>
            <a:ext cx="309833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记录实习场所一周的客流/天气/销量</a:t>
            </a:r>
            <a:endParaRPr/>
          </a:p>
        </p:txBody>
      </p:sp>
      <p:sp>
        <p:nvSpPr>
          <p:cNvPr id="15" name="el-1789695055626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5055630-22"/>
          <p:cNvSpPr txBox="1"/>
          <p:nvPr/>
        </p:nvSpPr>
        <p:spPr>
          <a:xfrm>
            <a:off x="1256986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做透视</a:t>
            </a:r>
            <a:endParaRPr/>
          </a:p>
        </p:txBody>
      </p:sp>
      <p:sp>
        <p:nvSpPr>
          <p:cNvPr id="17" name="el-1789695055630-23"/>
          <p:cNvSpPr txBox="1"/>
          <p:nvPr/>
        </p:nvSpPr>
        <p:spPr>
          <a:xfrm>
            <a:off x="2009273" y="391807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用透视表回答三个业务问题</a:t>
            </a:r>
            <a:endParaRPr/>
          </a:p>
        </p:txBody>
      </p:sp>
      <p:sp>
        <p:nvSpPr>
          <p:cNvPr id="18" name="el-1789695055627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5055630-24"/>
          <p:cNvSpPr txBox="1"/>
          <p:nvPr/>
        </p:nvSpPr>
        <p:spPr>
          <a:xfrm>
            <a:off x="1256986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画看板</a:t>
            </a:r>
            <a:endParaRPr/>
          </a:p>
        </p:txBody>
      </p:sp>
      <p:sp>
        <p:nvSpPr>
          <p:cNvPr id="20" name="el-1789695055630-25"/>
          <p:cNvSpPr txBox="1"/>
          <p:nvPr/>
        </p:nvSpPr>
        <p:spPr>
          <a:xfrm>
            <a:off x="2009273" y="4537046"/>
            <a:ext cx="227521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选3个核心指标做一页简报</a:t>
            </a:r>
            <a:endParaRPr/>
          </a:p>
        </p:txBody>
      </p:sp>
      <p:sp>
        <p:nvSpPr>
          <p:cNvPr id="21" name="el-1789695055627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5055631-26"/>
          <p:cNvSpPr txBox="1"/>
          <p:nvPr/>
        </p:nvSpPr>
        <p:spPr>
          <a:xfrm>
            <a:off x="7008647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找异常</a:t>
            </a:r>
            <a:endParaRPr/>
          </a:p>
        </p:txBody>
      </p:sp>
      <p:sp>
        <p:nvSpPr>
          <p:cNvPr id="23" name="el-1789695055631-27"/>
          <p:cNvSpPr txBox="1"/>
          <p:nvPr/>
        </p:nvSpPr>
        <p:spPr>
          <a:xfrm>
            <a:off x="7760934" y="3299106"/>
            <a:ext cx="284074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在数据里找一个「为什么」并验证</a:t>
            </a:r>
            <a:endParaRPr/>
          </a:p>
        </p:txBody>
      </p:sp>
      <p:sp>
        <p:nvSpPr>
          <p:cNvPr id="24" name="el-1789695055627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5055631-28"/>
          <p:cNvSpPr txBox="1"/>
          <p:nvPr/>
        </p:nvSpPr>
        <p:spPr>
          <a:xfrm>
            <a:off x="7008647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试预测</a:t>
            </a:r>
            <a:endParaRPr/>
          </a:p>
        </p:txBody>
      </p:sp>
      <p:sp>
        <p:nvSpPr>
          <p:cNvPr id="26" name="el-1789695055631-29"/>
          <p:cNvSpPr txBox="1"/>
          <p:nvPr/>
        </p:nvSpPr>
        <p:spPr>
          <a:xfrm>
            <a:off x="7760934" y="3918076"/>
            <a:ext cx="302167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用移动平均预测下周客流，对比实际</a:t>
            </a:r>
            <a:endParaRPr/>
          </a:p>
        </p:txBody>
      </p:sp>
      <p:sp>
        <p:nvSpPr>
          <p:cNvPr id="27" name="el-1789695055627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5055631-30"/>
          <p:cNvSpPr txBox="1"/>
          <p:nvPr/>
        </p:nvSpPr>
        <p:spPr>
          <a:xfrm>
            <a:off x="7008647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查合规</a:t>
            </a:r>
            <a:endParaRPr/>
          </a:p>
        </p:txBody>
      </p:sp>
      <p:sp>
        <p:nvSpPr>
          <p:cNvPr id="29" name="el-1789695055631-31"/>
          <p:cNvSpPr txBox="1"/>
          <p:nvPr/>
        </p:nvSpPr>
        <p:spPr>
          <a:xfrm>
            <a:off x="7760934" y="4537046"/>
            <a:ext cx="302167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审视你手头数据：三层边界各属哪层</a:t>
            </a:r>
            <a:endParaRPr/>
          </a:p>
        </p:txBody>
      </p:sp>
      <p:sp>
        <p:nvSpPr>
          <p:cNvPr id="30" name="el-1789695055620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伦理与素养</a:t>
            </a:r>
            <a:endParaRPr/>
          </a:p>
        </p:txBody>
      </p:sp>
      <p:sp>
        <p:nvSpPr>
          <p:cNvPr id="31" name="el-1789695055620-5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32" name="el-1789695055620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564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564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564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055646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05564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5645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8" name="el-178969505564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5055647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055651-19"/>
          <p:cNvSpPr txBox="1"/>
          <p:nvPr/>
        </p:nvSpPr>
        <p:spPr>
          <a:xfrm>
            <a:off x="1618845" y="1698413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数据分析的本质？</a:t>
            </a:r>
            <a:endParaRPr/>
          </a:p>
        </p:txBody>
      </p:sp>
      <p:sp>
        <p:nvSpPr>
          <p:cNvPr id="11" name="el-1789695055650-15"/>
          <p:cNvSpPr txBox="1"/>
          <p:nvPr/>
        </p:nvSpPr>
        <p:spPr>
          <a:xfrm>
            <a:off x="1618845" y="2117408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把决策从拍脑袋变仪表盘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——看得见、讲得清、猜得准，三重境界递进。</a:t>
            </a:r>
            <a:endParaRPr/>
          </a:p>
        </p:txBody>
      </p:sp>
      <p:sp>
        <p:nvSpPr>
          <p:cNvPr id="12" name="el-1789695055647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055651-20"/>
          <p:cNvSpPr txBox="1"/>
          <p:nvPr/>
        </p:nvSpPr>
        <p:spPr>
          <a:xfrm>
            <a:off x="1618845" y="2812559"/>
            <a:ext cx="624817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入门第一工具？</a:t>
            </a:r>
            <a:endParaRPr/>
          </a:p>
        </p:txBody>
      </p:sp>
      <p:sp>
        <p:nvSpPr>
          <p:cNvPr id="14" name="el-1789695055650-16"/>
          <p:cNvSpPr txBox="1"/>
          <p:nvPr/>
        </p:nvSpPr>
        <p:spPr>
          <a:xfrm>
            <a:off x="1618845" y="3231554"/>
            <a:ext cx="664146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透视表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——90%经营问题它都能答；AI问数是加速器，口径定义仍靠人。</a:t>
            </a:r>
            <a:endParaRPr/>
          </a:p>
        </p:txBody>
      </p:sp>
      <p:sp>
        <p:nvSpPr>
          <p:cNvPr id="15" name="el-1789695055647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055652-21"/>
          <p:cNvSpPr txBox="1"/>
          <p:nvPr/>
        </p:nvSpPr>
        <p:spPr>
          <a:xfrm>
            <a:off x="1618845" y="3926706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预测的价值公式？</a:t>
            </a:r>
            <a:endParaRPr/>
          </a:p>
        </p:txBody>
      </p:sp>
      <p:sp>
        <p:nvSpPr>
          <p:cNvPr id="17" name="el-1789695055650-17"/>
          <p:cNvSpPr txBox="1"/>
          <p:nvPr/>
        </p:nvSpPr>
        <p:spPr>
          <a:xfrm>
            <a:off x="1618845" y="4345701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提前量×执行力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——预测报告要带区间和依据，只给一个数的是骗子。</a:t>
            </a:r>
            <a:endParaRPr/>
          </a:p>
        </p:txBody>
      </p:sp>
      <p:sp>
        <p:nvSpPr>
          <p:cNvPr id="18" name="el-1789695055647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055652-22"/>
          <p:cNvSpPr txBox="1"/>
          <p:nvPr/>
        </p:nvSpPr>
        <p:spPr>
          <a:xfrm>
            <a:off x="1618845" y="5040852"/>
            <a:ext cx="572413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数据伦理的核心？</a:t>
            </a:r>
            <a:endParaRPr/>
          </a:p>
        </p:txBody>
      </p:sp>
      <p:sp>
        <p:nvSpPr>
          <p:cNvPr id="20" name="el-1789695055651-18"/>
          <p:cNvSpPr txBox="1"/>
          <p:nvPr/>
        </p:nvSpPr>
        <p:spPr>
          <a:xfrm>
            <a:off x="1618845" y="5459847"/>
            <a:ext cx="59345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最小必要+知情同意+禁止歧视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——用得好是资产，越了界是负债。</a:t>
            </a:r>
            <a:endParaRPr/>
          </a:p>
        </p:txBody>
      </p:sp>
      <p:sp>
        <p:nvSpPr>
          <p:cNvPr id="21" name="el-1789695055643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22" name="el-1789695055643-4"/>
          <p:cNvSpPr txBox="1"/>
          <p:nvPr/>
        </p:nvSpPr>
        <p:spPr>
          <a:xfrm>
            <a:off x="5432505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3" name="el-178969505564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579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5797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055795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5799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055798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5800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055797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505579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5055796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505579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作业：一次完整分析</a:t>
            </a:r>
            <a:endParaRPr/>
          </a:p>
        </p:txBody>
      </p:sp>
      <p:sp>
        <p:nvSpPr>
          <p:cNvPr id="12" name="el-1789695055796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5055799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5055799-16"/>
          <p:cNvSpPr txBox="1"/>
          <p:nvPr/>
        </p:nvSpPr>
        <p:spPr>
          <a:xfrm>
            <a:off x="1966570" y="2173651"/>
            <a:ext cx="388193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你实习/见过的企业，哪类数据被浪费了？</a:t>
            </a:r>
            <a:endParaRPr/>
          </a:p>
        </p:txBody>
      </p:sp>
      <p:sp>
        <p:nvSpPr>
          <p:cNvPr id="15" name="el-1789695055799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5055799-18"/>
          <p:cNvSpPr txBox="1"/>
          <p:nvPr/>
        </p:nvSpPr>
        <p:spPr>
          <a:xfrm>
            <a:off x="1966570" y="2674481"/>
            <a:ext cx="373953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如果只保留三个经营指标，你选哪三个？</a:t>
            </a:r>
            <a:endParaRPr/>
          </a:p>
        </p:txBody>
      </p:sp>
      <p:sp>
        <p:nvSpPr>
          <p:cNvPr id="17" name="el-1789695055796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5055799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分析任务</a:t>
            </a:r>
            <a:endParaRPr/>
          </a:p>
        </p:txBody>
      </p:sp>
      <p:sp>
        <p:nvSpPr>
          <p:cNvPr id="19" name="el-1789695055802-23"/>
          <p:cNvSpPr txBox="1"/>
          <p:nvPr/>
        </p:nvSpPr>
        <p:spPr>
          <a:xfrm>
            <a:off x="1885627" y="3899031"/>
            <a:ext cx="702165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自选一家旅游企业（可模拟），完成「提问-取数-看板-结论-建议」五步分析报告</a:t>
            </a:r>
            <a:endParaRPr/>
          </a:p>
        </p:txBody>
      </p:sp>
      <p:sp>
        <p:nvSpPr>
          <p:cNvPr id="20" name="el-1789695055802-24"/>
          <p:cNvSpPr txBox="1"/>
          <p:nvPr/>
        </p:nvSpPr>
        <p:spPr>
          <a:xfrm>
            <a:off x="1885627" y="4241845"/>
            <a:ext cx="675787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含至少两张图表</a:t>
            </a:r>
            <a:endParaRPr/>
          </a:p>
        </p:txBody>
      </p:sp>
      <p:sp>
        <p:nvSpPr>
          <p:cNvPr id="21" name="el-1789695055800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预测任务</a:t>
            </a:r>
            <a:endParaRPr/>
          </a:p>
        </p:txBody>
      </p:sp>
      <p:sp>
        <p:nvSpPr>
          <p:cNvPr id="22" name="el-1789695055802-25"/>
          <p:cNvSpPr txBox="1"/>
          <p:nvPr/>
        </p:nvSpPr>
        <p:spPr>
          <a:xfrm>
            <a:off x="1885627" y="4670363"/>
            <a:ext cx="603734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用移动平均或简单回归，预测某景点未来一周客流，并说明依据与局限</a:t>
            </a:r>
            <a:endParaRPr/>
          </a:p>
        </p:txBody>
      </p:sp>
      <p:sp>
        <p:nvSpPr>
          <p:cNvPr id="23" name="el-1789695055802-26"/>
          <p:cNvSpPr txBox="1"/>
          <p:nvPr/>
        </p:nvSpPr>
        <p:spPr>
          <a:xfrm>
            <a:off x="1885627" y="5013177"/>
            <a:ext cx="601734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数据可自拟但要标注</a:t>
            </a:r>
            <a:endParaRPr/>
          </a:p>
        </p:txBody>
      </p:sp>
      <p:sp>
        <p:nvSpPr>
          <p:cNvPr id="24" name="el-1789695055796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下次课前提交至课程平台，报告将作为实训课底稿</a:t>
            </a:r>
            <a:endParaRPr/>
          </a:p>
        </p:txBody>
      </p:sp>
      <p:sp>
        <p:nvSpPr>
          <p:cNvPr id="25" name="el-1789695055793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5055793-4"/>
          <p:cNvSpPr txBox="1"/>
          <p:nvPr/>
        </p:nvSpPr>
        <p:spPr>
          <a:xfrm>
            <a:off x="5556894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7" name="el-178969505579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581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055817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055816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055818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055816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055818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055816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055819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5055813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50558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055815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505581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推荐资源</a:t>
            </a:r>
            <a:endParaRPr/>
          </a:p>
        </p:txBody>
      </p:sp>
      <p:sp>
        <p:nvSpPr>
          <p:cNvPr id="14" name="el-1789695055817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数据</a:t>
            </a:r>
            <a:endParaRPr/>
          </a:p>
        </p:txBody>
      </p:sp>
      <p:sp>
        <p:nvSpPr>
          <p:cNvPr id="15" name="el-1789695055822-25"/>
          <p:cNvSpPr txBox="1"/>
          <p:nvPr/>
        </p:nvSpPr>
        <p:spPr>
          <a:xfrm>
            <a:off x="1980705" y="1661513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文旅部数据中心</a:t>
            </a:r>
            <a:endParaRPr/>
          </a:p>
        </p:txBody>
      </p:sp>
      <p:sp>
        <p:nvSpPr>
          <p:cNvPr id="16" name="el-1789695055821-21"/>
          <p:cNvSpPr txBox="1"/>
          <p:nvPr/>
        </p:nvSpPr>
        <p:spPr>
          <a:xfrm>
            <a:off x="1980705" y="2023372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官方旅游统计与报告——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一手宏观数据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5055818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8" name="el-1789695055822-26"/>
          <p:cNvSpPr txBox="1"/>
          <p:nvPr/>
        </p:nvSpPr>
        <p:spPr>
          <a:xfrm>
            <a:off x="1980705" y="2675076"/>
            <a:ext cx="33569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表格与BI工具</a:t>
            </a:r>
            <a:endParaRPr/>
          </a:p>
        </p:txBody>
      </p:sp>
      <p:sp>
        <p:nvSpPr>
          <p:cNvPr id="19" name="el-1789695055821-22"/>
          <p:cNvSpPr txBox="1"/>
          <p:nvPr/>
        </p:nvSpPr>
        <p:spPr>
          <a:xfrm>
            <a:off x="1980705" y="3036936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透视表入门到看板搭建——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免费够用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5055818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图书</a:t>
            </a:r>
            <a:endParaRPr/>
          </a:p>
        </p:txBody>
      </p:sp>
      <p:sp>
        <p:nvSpPr>
          <p:cNvPr id="21" name="el-1789695055823-27"/>
          <p:cNvSpPr txBox="1"/>
          <p:nvPr/>
        </p:nvSpPr>
        <p:spPr>
          <a:xfrm>
            <a:off x="1980705" y="3688640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《数据化运营》</a:t>
            </a:r>
            <a:endParaRPr/>
          </a:p>
        </p:txBody>
      </p:sp>
      <p:sp>
        <p:nvSpPr>
          <p:cNvPr id="22" name="el-1789695055822-23"/>
          <p:cNvSpPr txBox="1"/>
          <p:nvPr/>
        </p:nvSpPr>
        <p:spPr>
          <a:xfrm>
            <a:off x="1980705" y="4050500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选读「指标体系」章节——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建立框架感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5055818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课程</a:t>
            </a:r>
            <a:endParaRPr/>
          </a:p>
        </p:txBody>
      </p:sp>
      <p:sp>
        <p:nvSpPr>
          <p:cNvPr id="24" name="el-1789695055823-28"/>
          <p:cNvSpPr txBox="1"/>
          <p:nvPr/>
        </p:nvSpPr>
        <p:spPr>
          <a:xfrm>
            <a:off x="1980705" y="4702204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统计思维公开课</a:t>
            </a:r>
            <a:endParaRPr/>
          </a:p>
        </p:txBody>
      </p:sp>
      <p:sp>
        <p:nvSpPr>
          <p:cNvPr id="25" name="el-1789695055822-24"/>
          <p:cNvSpPr txBox="1"/>
          <p:nvPr/>
        </p:nvSpPr>
        <p:spPr>
          <a:xfrm>
            <a:off x="1980705" y="5064063"/>
            <a:ext cx="40424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理解相关与因果、置信区间——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不做数字韭菜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5055812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从记录你身边的一个数开始——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数据素养是练出来的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5055813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5055813-6"/>
          <p:cNvSpPr txBox="1"/>
          <p:nvPr/>
        </p:nvSpPr>
        <p:spPr>
          <a:xfrm>
            <a:off x="5563441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29" name="el-178969505581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05595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055954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055958-9"/>
          <p:cNvSpPr txBox="1"/>
          <p:nvPr/>
        </p:nvSpPr>
        <p:spPr>
          <a:xfrm>
            <a:off x="1237940" y="457943"/>
            <a:ext cx="4132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MODULE</a:t>
            </a:r>
            <a:endParaRPr/>
          </a:p>
        </p:txBody>
      </p:sp>
      <p:sp>
        <p:nvSpPr>
          <p:cNvPr id="5" name="el-1789695055955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模块四：AI旅游应用综合实训</a:t>
            </a:r>
            <a:endParaRPr/>
          </a:p>
        </p:txBody>
      </p:sp>
      <p:sp>
        <p:nvSpPr>
          <p:cNvPr id="6" name="el-1789695055955-4"/>
          <p:cNvSpPr txBox="1"/>
          <p:nvPr/>
        </p:nvSpPr>
        <p:spPr>
          <a:xfrm>
            <a:off x="685629" y="6228650"/>
            <a:ext cx="348116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MODULE</a:t>
            </a:r>
            <a:endParaRPr/>
          </a:p>
        </p:txBody>
      </p:sp>
      <p:sp>
        <p:nvSpPr>
          <p:cNvPr id="7" name="el-1789695055955-5"/>
          <p:cNvSpPr txBox="1"/>
          <p:nvPr/>
        </p:nvSpPr>
        <p:spPr>
          <a:xfrm>
            <a:off x="5764011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</a:t>
            </a:r>
            <a:endParaRPr/>
          </a:p>
        </p:txBody>
      </p:sp>
      <p:sp>
        <p:nvSpPr>
          <p:cNvPr id="8" name="el-1789695055955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5055957-7"/>
          <p:cNvCxnSpPr/>
          <p:nvPr/>
        </p:nvCxnSpPr>
        <p:spPr>
          <a:xfrm>
            <a:off x="5632629" y="1964153"/>
            <a:ext cx="914" cy="353467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5055961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5055961-14"/>
          <p:cNvCxnSpPr/>
          <p:nvPr/>
        </p:nvCxnSpPr>
        <p:spPr>
          <a:xfrm>
            <a:off x="6303974" y="450907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055953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7C3A0E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5055958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04 — PROJECT 01</a:t>
            </a:r>
            <a:endParaRPr/>
          </a:p>
        </p:txBody>
      </p:sp>
      <p:sp>
        <p:nvSpPr>
          <p:cNvPr id="14" name="el-1789695055958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动手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验证</a:t>
            </a:r>
            <a:endParaRPr/>
          </a:p>
        </p:txBody>
      </p:sp>
      <p:sp>
        <p:nvSpPr>
          <p:cNvPr id="15" name="el-1789695055959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从认知到上手</a:t>
            </a:r>
            <a:endParaRPr/>
          </a:p>
        </p:txBody>
      </p:sp>
      <p:sp>
        <p:nvSpPr>
          <p:cNvPr id="16" name="el-1789695055962-15"/>
          <p:cNvSpPr txBox="1"/>
          <p:nvPr/>
        </p:nvSpPr>
        <p:spPr>
          <a:xfrm>
            <a:off x="6303974" y="2164128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5055966-21"/>
          <p:cNvSpPr txBox="1"/>
          <p:nvPr/>
        </p:nvSpPr>
        <p:spPr>
          <a:xfrm>
            <a:off x="6951512" y="2135561"/>
            <a:ext cx="46984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定制旅行实训</a:t>
            </a:r>
            <a:endParaRPr/>
          </a:p>
        </p:txBody>
      </p:sp>
      <p:sp>
        <p:nvSpPr>
          <p:cNvPr id="18" name="el-1789695055965-18"/>
          <p:cNvSpPr txBox="1"/>
          <p:nvPr/>
        </p:nvSpPr>
        <p:spPr>
          <a:xfrm>
            <a:off x="6951512" y="2497420"/>
            <a:ext cx="4551812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为真实客户做一份AI辅助的定制方案——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模块三全部技能的综合运用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5055962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5055966-22"/>
          <p:cNvSpPr txBox="1"/>
          <p:nvPr/>
        </p:nvSpPr>
        <p:spPr>
          <a:xfrm>
            <a:off x="6951512" y="3410401"/>
            <a:ext cx="46984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实训地图</a:t>
            </a:r>
            <a:endParaRPr/>
          </a:p>
        </p:txBody>
      </p:sp>
      <p:sp>
        <p:nvSpPr>
          <p:cNvPr id="21" name="el-1789695055965-19"/>
          <p:cNvSpPr txBox="1"/>
          <p:nvPr/>
        </p:nvSpPr>
        <p:spPr>
          <a:xfrm>
            <a:off x="6951512" y="3772261"/>
            <a:ext cx="4551812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8个项目覆盖策划/设计/营销/分析全链路——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每个都出真作品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5055963-17"/>
          <p:cNvSpPr txBox="1"/>
          <p:nvPr/>
        </p:nvSpPr>
        <p:spPr>
          <a:xfrm>
            <a:off x="6303974" y="471381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5055967-23"/>
          <p:cNvSpPr txBox="1"/>
          <p:nvPr/>
        </p:nvSpPr>
        <p:spPr>
          <a:xfrm>
            <a:off x="6951512" y="4685242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成果导向</a:t>
            </a:r>
            <a:endParaRPr/>
          </a:p>
        </p:txBody>
      </p:sp>
      <p:sp>
        <p:nvSpPr>
          <p:cNvPr id="24" name="el-1789695055966-20"/>
          <p:cNvSpPr txBox="1"/>
          <p:nvPr/>
        </p:nvSpPr>
        <p:spPr>
          <a:xfrm>
            <a:off x="6951512" y="5047101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以作品集结课——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你的简历从此不同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2026-09-18T01:31:00.707Z</dcterms:created>
  <dcterms:modified xsi:type="dcterms:W3CDTF">2026-09-18T01:31:00.707Z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{"Label":"1","ContentProducer":"001191110108587665983J10000","ProduceID":"1880570814_d7ece539-4af3-4829-b1bb-51b02d378ee4","ReservedCode1":"","ContentPropagator":"001191110108587665983J20000","PropagateID":"1880570814_d7ece539-4af3-4829-b1bb-51b02d378ee4","ReservedCode2":""}</vt:lpwstr>
  </property>
</Properties>
</file>