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71"/>
          <c:y val="0.093"/>
          <c:w val="0.743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7C3A0E"/>
              </a:solidFill>
            </c:spPr>
          </c:dPt>
          <c:dPt>
            <c:idx val="1"/>
            <c:spPr>
              <a:solidFill>
                <a:srgbClr val="7C3A0E"/>
              </a:solidFill>
            </c:spPr>
          </c:dPt>
          <c:dPt>
            <c:idx val="2"/>
            <c:spPr>
              <a:solidFill>
                <a:srgbClr val="C05621"/>
              </a:solidFill>
            </c:spPr>
          </c:dPt>
          <c:dPt>
            <c:idx val="3"/>
            <c:spPr>
              <a:solidFill>
                <a:srgbClr val="C05621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6E7A7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真人每场次</c:v>
                </c:pt>
                <c:pt idx="1">
                  <c:v>数字人一次性部署</c:v>
                </c:pt>
                <c:pt idx="2">
                  <c:v>语音导览一次性</c:v>
                </c:pt>
                <c:pt idx="3">
                  <c:v>AI问答一次性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3737535-1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3734050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3429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3434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3428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3431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项目二</a:t>
            </a:r>
            <a:endParaRPr/>
          </a:p>
        </p:txBody>
      </p:sp>
      <p:sp>
        <p:nvSpPr>
          <p:cNvPr id="8" name="el-1789693733431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3733432-5"/>
          <p:cNvSpPr txBox="1"/>
          <p:nvPr/>
        </p:nvSpPr>
        <p:spPr>
          <a:xfrm>
            <a:off x="685629" y="2139132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导游词创作</a:t>
            </a:r>
            <a:endParaRPr/>
          </a:p>
        </p:txBody>
      </p:sp>
      <p:sp>
        <p:nvSpPr>
          <p:cNvPr id="10" name="el-1789693733432-6"/>
          <p:cNvSpPr txBox="1"/>
          <p:nvPr/>
        </p:nvSpPr>
        <p:spPr>
          <a:xfrm>
            <a:off x="685629" y="3045268"/>
            <a:ext cx="423405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和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虚拟讲解</a:t>
            </a:r>
            <a:endParaRPr/>
          </a:p>
        </p:txBody>
      </p:sp>
      <p:sp>
        <p:nvSpPr>
          <p:cNvPr id="11" name="el-1789693733435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93733435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93733432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3733433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2404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2412-12"/>
          <p:cNvCxnSpPr/>
          <p:nvPr/>
        </p:nvCxnSpPr>
        <p:spPr>
          <a:xfrm>
            <a:off x="685629" y="1692164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2410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2410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2411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239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3732406-6"/>
          <p:cNvSpPr txBox="1"/>
          <p:nvPr/>
        </p:nvSpPr>
        <p:spPr>
          <a:xfrm>
            <a:off x="685629" y="1754061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3732407-7"/>
          <p:cNvSpPr txBox="1"/>
          <p:nvPr/>
        </p:nvSpPr>
        <p:spPr>
          <a:xfrm>
            <a:off x="685629" y="2420644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让风景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开口</a:t>
            </a:r>
            <a:endParaRPr/>
          </a:p>
        </p:txBody>
      </p:sp>
      <p:sp>
        <p:nvSpPr>
          <p:cNvPr id="10" name="el-1789693732407-8"/>
          <p:cNvSpPr txBox="1"/>
          <p:nvPr/>
        </p:nvSpPr>
        <p:spPr>
          <a:xfrm>
            <a:off x="685629" y="4092756"/>
            <a:ext cx="2504449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CRAFT · FLOW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VIRTUAL · SYMBIOSIS</a:t>
            </a:r>
            <a:endParaRPr/>
          </a:p>
        </p:txBody>
      </p:sp>
      <p:sp>
        <p:nvSpPr>
          <p:cNvPr id="11" name="el-1789693732413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3732418-17"/>
          <p:cNvSpPr txBox="1"/>
          <p:nvPr/>
        </p:nvSpPr>
        <p:spPr>
          <a:xfrm>
            <a:off x="5218395" y="1134049"/>
            <a:ext cx="476285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词之变</a:t>
            </a:r>
            <a:endParaRPr/>
          </a:p>
        </p:txBody>
      </p:sp>
      <p:sp>
        <p:nvSpPr>
          <p:cNvPr id="13" name="el-1789693732419-18"/>
          <p:cNvSpPr txBox="1"/>
          <p:nvPr/>
        </p:nvSpPr>
        <p:spPr>
          <a:xfrm>
            <a:off x="5218395" y="1591135"/>
            <a:ext cx="53976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三重价值 · 好词差词 · 演化四阶 · 五要素 · 三板斧</a:t>
            </a:r>
            <a:endParaRPr/>
          </a:p>
        </p:txBody>
      </p:sp>
      <p:sp>
        <p:nvSpPr>
          <p:cNvPr id="14" name="el-1789693732413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3732419-19"/>
          <p:cNvSpPr txBox="1"/>
          <p:nvPr/>
        </p:nvSpPr>
        <p:spPr>
          <a:xfrm>
            <a:off x="5218395" y="2324376"/>
            <a:ext cx="512335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AI创作流</a:t>
            </a:r>
            <a:endParaRPr/>
          </a:p>
        </p:txBody>
      </p:sp>
      <p:sp>
        <p:nvSpPr>
          <p:cNvPr id="16" name="el-1789693732419-20"/>
          <p:cNvSpPr txBox="1"/>
          <p:nvPr/>
        </p:nvSpPr>
        <p:spPr>
          <a:xfrm>
            <a:off x="5218395" y="2781462"/>
            <a:ext cx="55874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效率对比 · 资料三源 · 五步流 · 分众版本 · 三病防治</a:t>
            </a:r>
            <a:endParaRPr/>
          </a:p>
        </p:txBody>
      </p:sp>
      <p:sp>
        <p:nvSpPr>
          <p:cNvPr id="17" name="el-1789693732413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3732419-21"/>
          <p:cNvSpPr txBox="1"/>
          <p:nvPr/>
        </p:nvSpPr>
        <p:spPr>
          <a:xfrm>
            <a:off x="5218395" y="3514704"/>
            <a:ext cx="485361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虚拟讲解</a:t>
            </a:r>
            <a:endParaRPr/>
          </a:p>
        </p:txBody>
      </p:sp>
      <p:sp>
        <p:nvSpPr>
          <p:cNvPr id="19" name="el-1789693732419-22"/>
          <p:cNvSpPr txBox="1"/>
          <p:nvPr/>
        </p:nvSpPr>
        <p:spPr>
          <a:xfrm>
            <a:off x="5218395" y="3971789"/>
            <a:ext cx="531470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四类场景 · 语音生产线 · 数字人能与不能 · 共生辩论</a:t>
            </a:r>
            <a:endParaRPr/>
          </a:p>
        </p:txBody>
      </p:sp>
      <p:sp>
        <p:nvSpPr>
          <p:cNvPr id="20" name="el-1789693732414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3732419-23"/>
          <p:cNvSpPr txBox="1"/>
          <p:nvPr/>
        </p:nvSpPr>
        <p:spPr>
          <a:xfrm>
            <a:off x="5218395" y="4705031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人机共生</a:t>
            </a:r>
            <a:endParaRPr/>
          </a:p>
        </p:txBody>
      </p:sp>
      <p:sp>
        <p:nvSpPr>
          <p:cNvPr id="22" name="el-1789693732420-24"/>
          <p:cNvSpPr txBox="1"/>
          <p:nvPr/>
        </p:nvSpPr>
        <p:spPr>
          <a:xfrm>
            <a:off x="5218395" y="5162117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分工三层 · 真人护城河 · 共生实例 · 使用守则</a:t>
            </a:r>
            <a:endParaRPr/>
          </a:p>
        </p:txBody>
      </p:sp>
      <p:sp>
        <p:nvSpPr>
          <p:cNvPr id="23" name="el-1789693732401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93732401-3"/>
          <p:cNvSpPr txBox="1"/>
          <p:nvPr/>
        </p:nvSpPr>
        <p:spPr>
          <a:xfrm>
            <a:off x="737883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5" name="el-1789693732402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243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2433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2438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2439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24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2435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937324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3732435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93732435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为风景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执笔</a:t>
            </a:r>
            <a:endParaRPr/>
          </a:p>
        </p:txBody>
      </p:sp>
      <p:sp>
        <p:nvSpPr>
          <p:cNvPr id="11" name="el-1789693732436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WORDS FOR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THE SCENERY</a:t>
            </a:r>
            <a:endParaRPr/>
          </a:p>
        </p:txBody>
      </p:sp>
      <p:sp>
        <p:nvSpPr>
          <p:cNvPr id="12" name="el-1789693732440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3732490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能说出好导游词的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五要素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与讲解"三板斧"；描述虚拟讲解的技术形态与应用边界。</a:t>
            </a:r>
            <a:endParaRPr/>
          </a:p>
        </p:txBody>
      </p:sp>
      <p:sp>
        <p:nvSpPr>
          <p:cNvPr id="14" name="el-1789693732440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3732490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能用AI辅助流程为同一景点产出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三个分众版本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的导游词，并完成打磨与事实核验。</a:t>
            </a:r>
            <a:endParaRPr/>
          </a:p>
        </p:txBody>
      </p:sp>
      <p:sp>
        <p:nvSpPr>
          <p:cNvPr id="16" name="el-1789693732440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3732491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形成对人机讲解的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清醒认知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：让机器管覆盖，让真人管温度——找到自己的位置。</a:t>
            </a:r>
            <a:endParaRPr/>
          </a:p>
        </p:txBody>
      </p:sp>
      <p:sp>
        <p:nvSpPr>
          <p:cNvPr id="18" name="el-1789693732431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93732431-4"/>
          <p:cNvSpPr txBox="1"/>
          <p:nvPr/>
        </p:nvSpPr>
        <p:spPr>
          <a:xfrm>
            <a:off x="5480565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0" name="el-17896937324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340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3410-10"/>
          <p:cNvCxnSpPr/>
          <p:nvPr/>
        </p:nvCxnSpPr>
        <p:spPr>
          <a:xfrm>
            <a:off x="685629" y="379577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34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3409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937334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同一座桥，三段讲解</a:t>
            </a:r>
            <a:endParaRPr/>
          </a:p>
        </p:txBody>
      </p:sp>
      <p:sp>
        <p:nvSpPr>
          <p:cNvPr id="7" name="el-1789693733408-7"/>
          <p:cNvSpPr txBox="1"/>
          <p:nvPr/>
        </p:nvSpPr>
        <p:spPr>
          <a:xfrm>
            <a:off x="685629" y="166746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同一座廊桥：游客甲的耳机里，语音导览念着"历史悠久"；游客乙刷到短视频："第三根梁上，还留着1969年洪水的刻痕"——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点赞十万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；游客丙的老导游说："洪水那晚，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全镇的狗叫了一夜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。"</a:t>
            </a:r>
            <a:endParaRPr/>
          </a:p>
        </p:txBody>
      </p:sp>
      <p:sp>
        <p:nvSpPr>
          <p:cNvPr id="8" name="el-1789693733416-13"/>
          <p:cNvSpPr txBox="1"/>
          <p:nvPr/>
        </p:nvSpPr>
        <p:spPr>
          <a:xfrm>
            <a:off x="685629" y="4067164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三段讲解，信息量其实差不多——差别在哪？</a:t>
            </a:r>
            <a:endParaRPr/>
          </a:p>
        </p:txBody>
      </p:sp>
      <p:sp>
        <p:nvSpPr>
          <p:cNvPr id="9" name="el-1789693733416-14"/>
          <p:cNvSpPr txBox="1"/>
          <p:nvPr/>
        </p:nvSpPr>
        <p:spPr>
          <a:xfrm>
            <a:off x="685629" y="4548056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AI能写出哪一段？写不了哪一段？</a:t>
            </a:r>
            <a:endParaRPr/>
          </a:p>
        </p:txBody>
      </p:sp>
      <p:sp>
        <p:nvSpPr>
          <p:cNvPr id="10" name="el-1789693733416-15"/>
          <p:cNvSpPr txBox="1"/>
          <p:nvPr/>
        </p:nvSpPr>
        <p:spPr>
          <a:xfrm>
            <a:off x="685629" y="5028949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虚拟讲解会取代真人吗，还是会改变真人？</a:t>
            </a:r>
            <a:endParaRPr/>
          </a:p>
        </p:txBody>
      </p:sp>
      <p:sp>
        <p:nvSpPr>
          <p:cNvPr id="11" name="el-1789693733409-8"/>
          <p:cNvSpPr txBox="1"/>
          <p:nvPr/>
        </p:nvSpPr>
        <p:spPr>
          <a:xfrm>
            <a:off x="685629" y="5566977"/>
            <a:ext cx="636549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AI创作流 + 虚拟讲解 + 人机共生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3733404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93733405-4"/>
          <p:cNvSpPr txBox="1"/>
          <p:nvPr/>
        </p:nvSpPr>
        <p:spPr>
          <a:xfrm>
            <a:off x="5480118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4" name="el-178969373340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3733413-11"/>
          <p:cNvSpPr/>
          <p:nvPr/>
        </p:nvSpPr>
        <p:spPr>
          <a:xfrm>
            <a:off x="6932466" y="1610329"/>
            <a:ext cx="4570857" cy="42423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3733415-12"/>
          <p:cNvPicPr/>
          <p:nvPr/>
        </p:nvPicPr>
        <p:blipFill>
          <a:blip r:embed="rId2"/>
          <a:srcRect l="28242" t="0" r="10983" b="0"/>
          <a:stretch>
            <a:fillRect/>
          </a:stretch>
        </p:blipFill>
        <p:spPr>
          <a:xfrm>
            <a:off x="6932466" y="1610329"/>
            <a:ext cx="4570857" cy="424232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3737492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373339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339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339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3733395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373339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词之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变</a:t>
            </a:r>
            <a:endParaRPr/>
          </a:p>
        </p:txBody>
      </p:sp>
      <p:sp>
        <p:nvSpPr>
          <p:cNvPr id="8" name="el-178969373339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CHANGING SCRIPT</a:t>
            </a:r>
            <a:endParaRPr/>
          </a:p>
        </p:txBody>
      </p:sp>
      <p:sp>
        <p:nvSpPr>
          <p:cNvPr id="9" name="el-1789693733398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三重价值</a:t>
            </a:r>
            <a:endParaRPr/>
          </a:p>
        </p:txBody>
      </p:sp>
      <p:sp>
        <p:nvSpPr>
          <p:cNvPr id="10" name="el-178969373339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好词差词</a:t>
            </a:r>
            <a:endParaRPr/>
          </a:p>
        </p:txBody>
      </p:sp>
      <p:sp>
        <p:nvSpPr>
          <p:cNvPr id="11" name="el-1789693733399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演化四阶</a:t>
            </a:r>
            <a:endParaRPr/>
          </a:p>
        </p:txBody>
      </p:sp>
      <p:sp>
        <p:nvSpPr>
          <p:cNvPr id="12" name="el-1789693733400-12"/>
          <p:cNvSpPr txBox="1"/>
          <p:nvPr/>
        </p:nvSpPr>
        <p:spPr>
          <a:xfrm>
            <a:off x="8551758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五要素</a:t>
            </a:r>
            <a:endParaRPr/>
          </a:p>
        </p:txBody>
      </p:sp>
      <p:sp>
        <p:nvSpPr>
          <p:cNvPr id="13" name="el-178969373339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项目二</a:t>
            </a:r>
            <a:endParaRPr/>
          </a:p>
        </p:txBody>
      </p:sp>
      <p:sp>
        <p:nvSpPr>
          <p:cNvPr id="14" name="el-178969373339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539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5396-8"/>
          <p:cNvCxnSpPr/>
          <p:nvPr/>
        </p:nvCxnSpPr>
        <p:spPr>
          <a:xfrm>
            <a:off x="704674" y="1720731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5400-13"/>
          <p:cNvCxnSpPr/>
          <p:nvPr/>
        </p:nvCxnSpPr>
        <p:spPr>
          <a:xfrm>
            <a:off x="4296189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5401-14"/>
          <p:cNvCxnSpPr/>
          <p:nvPr/>
        </p:nvCxnSpPr>
        <p:spPr>
          <a:xfrm>
            <a:off x="7902137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5394-4"/>
          <p:cNvCxnSpPr/>
          <p:nvPr/>
        </p:nvCxnSpPr>
        <p:spPr>
          <a:xfrm>
            <a:off x="685629" y="533010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53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3735398-11"/>
          <p:cNvSpPr txBox="1"/>
          <p:nvPr/>
        </p:nvSpPr>
        <p:spPr>
          <a:xfrm>
            <a:off x="1237940" y="457943"/>
            <a:ext cx="27402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9" name="el-178969373539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导游词：被低估的专业写作</a:t>
            </a:r>
            <a:endParaRPr/>
          </a:p>
        </p:txBody>
      </p:sp>
      <p:sp>
        <p:nvSpPr>
          <p:cNvPr id="10" name="el-1789693735398-10"/>
          <p:cNvSpPr txBox="1"/>
          <p:nvPr/>
        </p:nvSpPr>
        <p:spPr>
          <a:xfrm>
            <a:off x="723719" y="1758822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导游词不是"景点说明书"——它是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把空间翻译成时间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的现场叙事：三分钟里，让游客抵达一个故事。</a:t>
            </a:r>
            <a:endParaRPr/>
          </a:p>
        </p:txBody>
      </p:sp>
      <p:sp>
        <p:nvSpPr>
          <p:cNvPr id="11" name="el-1789693735399-12"/>
          <p:cNvSpPr txBox="1"/>
          <p:nvPr/>
        </p:nvSpPr>
        <p:spPr>
          <a:xfrm>
            <a:off x="723719" y="265603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3735407-18"/>
          <p:cNvSpPr txBox="1"/>
          <p:nvPr/>
        </p:nvSpPr>
        <p:spPr>
          <a:xfrm>
            <a:off x="685629" y="334166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信息价值</a:t>
            </a:r>
            <a:endParaRPr/>
          </a:p>
        </p:txBody>
      </p:sp>
      <p:sp>
        <p:nvSpPr>
          <p:cNvPr id="13" name="el-1789693735407-19"/>
          <p:cNvSpPr txBox="1"/>
          <p:nvPr/>
        </p:nvSpPr>
        <p:spPr>
          <a:xfrm>
            <a:off x="685629" y="3817791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INFORM</a:t>
            </a:r>
            <a:endParaRPr/>
          </a:p>
        </p:txBody>
      </p:sp>
      <p:sp>
        <p:nvSpPr>
          <p:cNvPr id="14" name="el-1789693735405-15"/>
          <p:cNvSpPr txBox="1"/>
          <p:nvPr/>
        </p:nvSpPr>
        <p:spPr>
          <a:xfrm>
            <a:off x="685629" y="408442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看懂眼前——"这是什么、为什么重要"——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知识的准确与取舍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，是讲解的骨架。</a:t>
            </a:r>
            <a:endParaRPr/>
          </a:p>
        </p:txBody>
      </p:sp>
      <p:sp>
        <p:nvSpPr>
          <p:cNvPr id="15" name="el-1789693735408-20"/>
          <p:cNvSpPr txBox="1"/>
          <p:nvPr/>
        </p:nvSpPr>
        <p:spPr>
          <a:xfrm>
            <a:off x="4567584" y="334166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情感价值</a:t>
            </a:r>
            <a:endParaRPr/>
          </a:p>
        </p:txBody>
      </p:sp>
      <p:sp>
        <p:nvSpPr>
          <p:cNvPr id="16" name="el-1789693735408-21"/>
          <p:cNvSpPr txBox="1"/>
          <p:nvPr/>
        </p:nvSpPr>
        <p:spPr>
          <a:xfrm>
            <a:off x="4567584" y="3817791"/>
            <a:ext cx="33648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MOVE</a:t>
            </a:r>
            <a:endParaRPr/>
          </a:p>
        </p:txBody>
      </p:sp>
      <p:sp>
        <p:nvSpPr>
          <p:cNvPr id="17" name="el-1789693735406-16"/>
          <p:cNvSpPr txBox="1"/>
          <p:nvPr/>
        </p:nvSpPr>
        <p:spPr>
          <a:xfrm>
            <a:off x="4567584" y="4084424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产生共鸣——细节、故事、留白——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让人记住的从来不是数据，是瞬间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3735409-22"/>
          <p:cNvSpPr txBox="1"/>
          <p:nvPr/>
        </p:nvSpPr>
        <p:spPr>
          <a:xfrm>
            <a:off x="8173531" y="334166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行动价值</a:t>
            </a:r>
            <a:endParaRPr/>
          </a:p>
        </p:txBody>
      </p:sp>
      <p:sp>
        <p:nvSpPr>
          <p:cNvPr id="19" name="el-1789693735409-23"/>
          <p:cNvSpPr txBox="1"/>
          <p:nvPr/>
        </p:nvSpPr>
        <p:spPr>
          <a:xfrm>
            <a:off x="8173531" y="3817791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LEAD</a:t>
            </a:r>
            <a:endParaRPr/>
          </a:p>
        </p:txBody>
      </p:sp>
      <p:sp>
        <p:nvSpPr>
          <p:cNvPr id="20" name="el-1789693735406-17"/>
          <p:cNvSpPr txBox="1"/>
          <p:nvPr/>
        </p:nvSpPr>
        <p:spPr>
          <a:xfrm>
            <a:off x="8173531" y="408442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引导行为——往哪看、接下来做什么——好的讲解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自带动线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，是体验的隐形导演。</a:t>
            </a:r>
            <a:endParaRPr/>
          </a:p>
        </p:txBody>
      </p:sp>
      <p:sp>
        <p:nvSpPr>
          <p:cNvPr id="21" name="el-1789693735393-2"/>
          <p:cNvSpPr txBox="1"/>
          <p:nvPr/>
        </p:nvSpPr>
        <p:spPr>
          <a:xfrm>
            <a:off x="685629" y="5468180"/>
            <a:ext cx="1115708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三重价值对应三种写法：信息靠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资料功夫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，情感靠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叙事功夫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，行动靠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现场功夫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——AI擅长第一层，弱在第二层，缺第三层。</a:t>
            </a:r>
            <a:endParaRPr/>
          </a:p>
        </p:txBody>
      </p:sp>
      <p:sp>
        <p:nvSpPr>
          <p:cNvPr id="22" name="el-1789693735394-5"/>
          <p:cNvSpPr txBox="1"/>
          <p:nvPr/>
        </p:nvSpPr>
        <p:spPr>
          <a:xfrm>
            <a:off x="685629" y="6228650"/>
            <a:ext cx="229447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23" name="el-1789693735394-6"/>
          <p:cNvSpPr txBox="1"/>
          <p:nvPr/>
        </p:nvSpPr>
        <p:spPr>
          <a:xfrm>
            <a:off x="5185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4" name="el-178969373539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639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6394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6399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6399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63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6397-9"/>
          <p:cNvSpPr txBox="1"/>
          <p:nvPr/>
        </p:nvSpPr>
        <p:spPr>
          <a:xfrm>
            <a:off x="1237940" y="457943"/>
            <a:ext cx="27402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8" name="el-178969373639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讲解供给：三组行业数据</a:t>
            </a:r>
            <a:endParaRPr/>
          </a:p>
        </p:txBody>
      </p:sp>
      <p:sp>
        <p:nvSpPr>
          <p:cNvPr id="9" name="el-1789693736397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A级景区配备专业讲解的比例（估）</a:t>
            </a:r>
            <a:endParaRPr/>
          </a:p>
        </p:txBody>
      </p:sp>
      <p:sp>
        <p:nvSpPr>
          <p:cNvPr id="10" name="el-1789693736398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20%</a:t>
            </a:r>
            <a:endParaRPr/>
          </a:p>
        </p:txBody>
      </p:sp>
      <p:sp>
        <p:nvSpPr>
          <p:cNvPr id="11" name="el-1789693736397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大量中小景区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讲解靠一块导览牌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——讲解服务的供给缺口，正是虚拟讲解的市场。</a:t>
            </a:r>
            <a:endParaRPr/>
          </a:p>
        </p:txBody>
      </p:sp>
      <p:sp>
        <p:nvSpPr>
          <p:cNvPr id="12" name="el-1789693736400-14"/>
          <p:cNvSpPr txBox="1"/>
          <p:nvPr/>
        </p:nvSpPr>
        <p:spPr>
          <a:xfrm>
            <a:off x="4627993" y="2085864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7成</a:t>
            </a:r>
            <a:endParaRPr/>
          </a:p>
        </p:txBody>
      </p:sp>
      <p:sp>
        <p:nvSpPr>
          <p:cNvPr id="13" name="el-1789693736405-20"/>
          <p:cNvSpPr txBox="1"/>
          <p:nvPr/>
        </p:nvSpPr>
        <p:spPr>
          <a:xfrm>
            <a:off x="6075431" y="2047774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游客"想听讲解"</a:t>
            </a:r>
            <a:endParaRPr/>
          </a:p>
        </p:txBody>
      </p:sp>
      <p:sp>
        <p:nvSpPr>
          <p:cNvPr id="14" name="el-1789693736404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调研中多数游客表示愿意听讲解——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需求旺盛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，但苦于"没有、太贵、不对味"。</a:t>
            </a:r>
            <a:endParaRPr/>
          </a:p>
        </p:txBody>
      </p:sp>
      <p:sp>
        <p:nvSpPr>
          <p:cNvPr id="15" name="el-1789693736401-15"/>
          <p:cNvSpPr txBox="1"/>
          <p:nvPr/>
        </p:nvSpPr>
        <p:spPr>
          <a:xfrm>
            <a:off x="4627993" y="3313092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3分钟</a:t>
            </a:r>
            <a:endParaRPr/>
          </a:p>
        </p:txBody>
      </p:sp>
      <p:sp>
        <p:nvSpPr>
          <p:cNvPr id="16" name="el-1789693736405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游客的平均驻足时长</a:t>
            </a:r>
            <a:endParaRPr/>
          </a:p>
        </p:txBody>
      </p:sp>
      <p:sp>
        <p:nvSpPr>
          <p:cNvPr id="17" name="el-1789693736404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无讲解时游客在单个点位平均停留极短——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讲解是把3分钟变成30分钟的魔法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3736401-16"/>
          <p:cNvSpPr txBox="1"/>
          <p:nvPr/>
        </p:nvSpPr>
        <p:spPr>
          <a:xfrm>
            <a:off x="4627993" y="4540319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2秒</a:t>
            </a:r>
            <a:endParaRPr/>
          </a:p>
        </p:txBody>
      </p:sp>
      <p:sp>
        <p:nvSpPr>
          <p:cNvPr id="19" name="el-1789693736406-22"/>
          <p:cNvSpPr txBox="1"/>
          <p:nvPr/>
        </p:nvSpPr>
        <p:spPr>
          <a:xfrm>
            <a:off x="6075431" y="4502229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AI生成一段初稿的时间</a:t>
            </a:r>
            <a:endParaRPr/>
          </a:p>
        </p:txBody>
      </p:sp>
      <p:sp>
        <p:nvSpPr>
          <p:cNvPr id="20" name="el-1789693736405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结构完整的景点讲解初稿秒出——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创作成本被改写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，"每点一版词"成为可能。</a:t>
            </a:r>
            <a:endParaRPr/>
          </a:p>
        </p:txBody>
      </p:sp>
      <p:sp>
        <p:nvSpPr>
          <p:cNvPr id="21" name="el-1789693736391-3"/>
          <p:cNvSpPr txBox="1"/>
          <p:nvPr/>
        </p:nvSpPr>
        <p:spPr>
          <a:xfrm>
            <a:off x="685629" y="6228650"/>
            <a:ext cx="229447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22" name="el-1789693736391-4"/>
          <p:cNvSpPr txBox="1"/>
          <p:nvPr/>
        </p:nvSpPr>
        <p:spPr>
          <a:xfrm>
            <a:off x="5185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3" name="el-178969373639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689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689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6892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68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3736896-9"/>
          <p:cNvSpPr txBox="1"/>
          <p:nvPr/>
        </p:nvSpPr>
        <p:spPr>
          <a:xfrm>
            <a:off x="1237940" y="457943"/>
            <a:ext cx="27402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7" name="el-1789693736892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好导游词 vs 差导游词</a:t>
            </a:r>
            <a:endParaRPr/>
          </a:p>
        </p:txBody>
      </p:sp>
      <p:sp>
        <p:nvSpPr>
          <p:cNvPr id="8" name="el-1789693736898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差词 · 说明书式</a:t>
            </a:r>
            <a:endParaRPr/>
          </a:p>
        </p:txBody>
      </p:sp>
      <p:sp>
        <p:nvSpPr>
          <p:cNvPr id="9" name="el-1789693736898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"历史悠久，风景优美"</a:t>
            </a:r>
            <a:endParaRPr/>
          </a:p>
        </p:txBody>
      </p:sp>
      <p:sp>
        <p:nvSpPr>
          <p:cNvPr id="10" name="el-178969373689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形容词堆砌、数据罗列、结构千篇一律——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游客听完只记得"来过"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，不记得任何瞬间。</a:t>
            </a:r>
            <a:endParaRPr/>
          </a:p>
        </p:txBody>
      </p:sp>
      <p:sp>
        <p:nvSpPr>
          <p:cNvPr id="11" name="el-178969373689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好词 · 故事式</a:t>
            </a:r>
            <a:endParaRPr/>
          </a:p>
        </p:txBody>
      </p:sp>
      <p:sp>
        <p:nvSpPr>
          <p:cNvPr id="12" name="el-1789693736899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"你看这第三根梁"</a:t>
            </a:r>
            <a:endParaRPr/>
          </a:p>
        </p:txBody>
      </p:sp>
      <p:sp>
        <p:nvSpPr>
          <p:cNvPr id="13" name="el-178969373689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具体细节切入、有人的命运、有情绪节奏——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游客带走一个可复述的故事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，成为景区的传播者。</a:t>
            </a:r>
            <a:endParaRPr/>
          </a:p>
        </p:txBody>
      </p:sp>
      <p:sp>
        <p:nvSpPr>
          <p:cNvPr id="14" name="el-1789693736891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一句话检验：游客回家后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能不能复述你的一段讲解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——能复述的是好词，不能的是说明书。</a:t>
            </a:r>
            <a:endParaRPr/>
          </a:p>
        </p:txBody>
      </p:sp>
      <p:sp>
        <p:nvSpPr>
          <p:cNvPr id="15" name="el-1789693736892-5"/>
          <p:cNvSpPr txBox="1"/>
          <p:nvPr/>
        </p:nvSpPr>
        <p:spPr>
          <a:xfrm>
            <a:off x="685629" y="6228650"/>
            <a:ext cx="229447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16" name="el-1789693736892-6"/>
          <p:cNvSpPr txBox="1"/>
          <p:nvPr/>
        </p:nvSpPr>
        <p:spPr>
          <a:xfrm>
            <a:off x="5185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7" name="el-178969373689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761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7619-10"/>
          <p:cNvCxnSpPr/>
          <p:nvPr/>
        </p:nvCxnSpPr>
        <p:spPr>
          <a:xfrm>
            <a:off x="704674" y="1381339"/>
            <a:ext cx="914" cy="68562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7621-15"/>
          <p:cNvCxnSpPr/>
          <p:nvPr/>
        </p:nvCxnSpPr>
        <p:spPr>
          <a:xfrm>
            <a:off x="685629" y="3047203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7622-16"/>
          <p:cNvCxnSpPr/>
          <p:nvPr/>
        </p:nvCxnSpPr>
        <p:spPr>
          <a:xfrm>
            <a:off x="685629" y="4179204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7622-17"/>
          <p:cNvCxnSpPr/>
          <p:nvPr/>
        </p:nvCxnSpPr>
        <p:spPr>
          <a:xfrm>
            <a:off x="685629" y="5030883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7616-6"/>
          <p:cNvSpPr/>
          <p:nvPr/>
        </p:nvSpPr>
        <p:spPr>
          <a:xfrm>
            <a:off x="8075181" y="1305158"/>
            <a:ext cx="3428143" cy="48529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37376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7618-9"/>
          <p:cNvSpPr txBox="1"/>
          <p:nvPr/>
        </p:nvSpPr>
        <p:spPr>
          <a:xfrm>
            <a:off x="1237940" y="457943"/>
            <a:ext cx="27402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10" name="el-178969373761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导游词的演化：从背到创</a:t>
            </a:r>
            <a:endParaRPr/>
          </a:p>
        </p:txBody>
      </p:sp>
      <p:sp>
        <p:nvSpPr>
          <p:cNvPr id="11" name="el-1789693737618-8"/>
          <p:cNvSpPr txBox="1"/>
          <p:nvPr/>
        </p:nvSpPr>
        <p:spPr>
          <a:xfrm>
            <a:off x="914171" y="1381339"/>
            <a:ext cx="6551562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四十年，导游词经历了四次身份跃迁——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AI不是终点，是新的起点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93737623-18"/>
          <p:cNvSpPr txBox="1"/>
          <p:nvPr/>
        </p:nvSpPr>
        <p:spPr>
          <a:xfrm>
            <a:off x="685629" y="2305033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1980s</a:t>
            </a:r>
            <a:endParaRPr/>
          </a:p>
        </p:txBody>
      </p:sp>
      <p:sp>
        <p:nvSpPr>
          <p:cNvPr id="13" name="el-1789693737627-26"/>
          <p:cNvSpPr txBox="1"/>
          <p:nvPr/>
        </p:nvSpPr>
        <p:spPr>
          <a:xfrm>
            <a:off x="1828343" y="2305033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背诵时代</a:t>
            </a:r>
            <a:endParaRPr/>
          </a:p>
        </p:txBody>
      </p:sp>
      <p:sp>
        <p:nvSpPr>
          <p:cNvPr id="14" name="el-1789693737626-22"/>
          <p:cNvSpPr txBox="1"/>
          <p:nvPr/>
        </p:nvSpPr>
        <p:spPr>
          <a:xfrm>
            <a:off x="1828343" y="2657370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一本《导游词选编》全国通用——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一字不差地背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，讲解是体力活。</a:t>
            </a:r>
            <a:endParaRPr/>
          </a:p>
        </p:txBody>
      </p:sp>
      <p:sp>
        <p:nvSpPr>
          <p:cNvPr id="15" name="el-1789693737623-19"/>
          <p:cNvSpPr txBox="1"/>
          <p:nvPr/>
        </p:nvSpPr>
        <p:spPr>
          <a:xfrm>
            <a:off x="685629" y="3156713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2000s</a:t>
            </a:r>
            <a:endParaRPr/>
          </a:p>
        </p:txBody>
      </p:sp>
      <p:sp>
        <p:nvSpPr>
          <p:cNvPr id="16" name="el-1789693737628-27"/>
          <p:cNvSpPr txBox="1"/>
          <p:nvPr/>
        </p:nvSpPr>
        <p:spPr>
          <a:xfrm>
            <a:off x="1828343" y="3156713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改编时代</a:t>
            </a:r>
            <a:endParaRPr/>
          </a:p>
        </p:txBody>
      </p:sp>
      <p:sp>
        <p:nvSpPr>
          <p:cNvPr id="17" name="el-1789693737626-23"/>
          <p:cNvSpPr txBox="1"/>
          <p:nvPr/>
        </p:nvSpPr>
        <p:spPr>
          <a:xfrm>
            <a:off x="1828343" y="3509050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网络语料共享，导游互相"借词"——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开始按客群微调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，但仍以传抄为主。</a:t>
            </a:r>
            <a:endParaRPr/>
          </a:p>
        </p:txBody>
      </p:sp>
      <p:sp>
        <p:nvSpPr>
          <p:cNvPr id="18" name="el-1789693737623-20"/>
          <p:cNvSpPr txBox="1"/>
          <p:nvPr/>
        </p:nvSpPr>
        <p:spPr>
          <a:xfrm>
            <a:off x="685629" y="4288714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2015+</a:t>
            </a:r>
            <a:endParaRPr/>
          </a:p>
        </p:txBody>
      </p:sp>
      <p:sp>
        <p:nvSpPr>
          <p:cNvPr id="19" name="el-1789693737628-28"/>
          <p:cNvSpPr txBox="1"/>
          <p:nvPr/>
        </p:nvSpPr>
        <p:spPr>
          <a:xfrm>
            <a:off x="1828343" y="4288714"/>
            <a:ext cx="55659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个性时代</a:t>
            </a:r>
            <a:endParaRPr/>
          </a:p>
        </p:txBody>
      </p:sp>
      <p:sp>
        <p:nvSpPr>
          <p:cNvPr id="20" name="el-1789693737627-24"/>
          <p:cNvSpPr txBox="1"/>
          <p:nvPr/>
        </p:nvSpPr>
        <p:spPr>
          <a:xfrm>
            <a:off x="1828343" y="4641051"/>
            <a:ext cx="577750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自媒体倒逼差异化——"讲别人不讲的"成为竞争力，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创作门槛抬高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3737623-21"/>
          <p:cNvSpPr txBox="1"/>
          <p:nvPr/>
        </p:nvSpPr>
        <p:spPr>
          <a:xfrm>
            <a:off x="685629" y="5140393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2023+</a:t>
            </a:r>
            <a:endParaRPr/>
          </a:p>
        </p:txBody>
      </p:sp>
      <p:sp>
        <p:nvSpPr>
          <p:cNvPr id="22" name="el-1789693737628-29"/>
          <p:cNvSpPr txBox="1"/>
          <p:nvPr/>
        </p:nvSpPr>
        <p:spPr>
          <a:xfrm>
            <a:off x="1828343" y="5140393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共创时代</a:t>
            </a:r>
            <a:endParaRPr/>
          </a:p>
        </p:txBody>
      </p:sp>
      <p:sp>
        <p:nvSpPr>
          <p:cNvPr id="23" name="el-1789693737627-25"/>
          <p:cNvSpPr txBox="1"/>
          <p:nvPr/>
        </p:nvSpPr>
        <p:spPr>
          <a:xfrm>
            <a:off x="1828343" y="5492730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AI量产初稿、人注入故事——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一人可维护全景区词库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，分众版本成为标配。</a:t>
            </a:r>
            <a:endParaRPr/>
          </a:p>
        </p:txBody>
      </p:sp>
      <p:sp>
        <p:nvSpPr>
          <p:cNvPr id="24" name="el-1789693737620-12"/>
          <p:cNvSpPr txBox="1"/>
          <p:nvPr/>
        </p:nvSpPr>
        <p:spPr>
          <a:xfrm>
            <a:off x="8417995" y="2779528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演化规律</a:t>
            </a:r>
            <a:endParaRPr/>
          </a:p>
        </p:txBody>
      </p:sp>
      <p:sp>
        <p:nvSpPr>
          <p:cNvPr id="25" name="el-1789693737620-13"/>
          <p:cNvSpPr txBox="1"/>
          <p:nvPr/>
        </p:nvSpPr>
        <p:spPr>
          <a:xfrm>
            <a:off x="8417995" y="3179478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越靠近人越值钱</a:t>
            </a:r>
            <a:endParaRPr/>
          </a:p>
        </p:txBody>
      </p:sp>
      <p:sp>
        <p:nvSpPr>
          <p:cNvPr id="26" name="el-1789693737620-14"/>
          <p:cNvSpPr txBox="1"/>
          <p:nvPr/>
        </p:nvSpPr>
        <p:spPr>
          <a:xfrm>
            <a:off x="8417995" y="3657989"/>
            <a:ext cx="2869165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能被复制的价值不断贬值；</a:t>
            </a:r>
            <a:endParaRPr/>
          </a:p>
        </p:txBody>
      </p:sp>
      <p:sp>
        <p:nvSpPr>
          <p:cNvPr id="27" name="el-1789693737619-11"/>
          <p:cNvSpPr txBox="1"/>
          <p:nvPr/>
        </p:nvSpPr>
        <p:spPr>
          <a:xfrm>
            <a:off x="8417995" y="4076092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故事、判断、现场感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——越靠近"人"的部分越升值。</a:t>
            </a:r>
            <a:endParaRPr/>
          </a:p>
        </p:txBody>
      </p:sp>
      <p:sp>
        <p:nvSpPr>
          <p:cNvPr id="28" name="el-1789693737611-3"/>
          <p:cNvSpPr txBox="1"/>
          <p:nvPr/>
        </p:nvSpPr>
        <p:spPr>
          <a:xfrm>
            <a:off x="685629" y="6228650"/>
            <a:ext cx="229447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29" name="el-1789693737611-4"/>
          <p:cNvSpPr txBox="1"/>
          <p:nvPr/>
        </p:nvSpPr>
        <p:spPr>
          <a:xfrm>
            <a:off x="5185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30" name="el-178969373761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768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7693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7693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7693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7694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7694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7684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7687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3737688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3737688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3737689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3737689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3737682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37376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3737685-10"/>
          <p:cNvSpPr txBox="1"/>
          <p:nvPr/>
        </p:nvSpPr>
        <p:spPr>
          <a:xfrm>
            <a:off x="1237940" y="457943"/>
            <a:ext cx="27402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17" name="el-178969373768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好导游词五要素</a:t>
            </a:r>
            <a:endParaRPr/>
          </a:p>
        </p:txBody>
      </p:sp>
      <p:sp>
        <p:nvSpPr>
          <p:cNvPr id="18" name="el-1789693737697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要素①</a:t>
            </a:r>
            <a:endParaRPr/>
          </a:p>
        </p:txBody>
      </p:sp>
      <p:sp>
        <p:nvSpPr>
          <p:cNvPr id="19" name="el-1789693737697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钩子</a:t>
            </a:r>
            <a:endParaRPr/>
          </a:p>
        </p:txBody>
      </p:sp>
      <p:sp>
        <p:nvSpPr>
          <p:cNvPr id="20" name="el-1789693737698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开耳瞬间</a:t>
            </a:r>
            <a:endParaRPr/>
          </a:p>
        </p:txBody>
      </p:sp>
      <p:sp>
        <p:nvSpPr>
          <p:cNvPr id="21" name="el-1789693737694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"您脚下的砖，比紫禁城还老两百岁"——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前10秒抓住耳朵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，讲解就成功一半。</a:t>
            </a:r>
            <a:endParaRPr/>
          </a:p>
        </p:txBody>
      </p:sp>
      <p:sp>
        <p:nvSpPr>
          <p:cNvPr id="22" name="el-1789693737698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要素②</a:t>
            </a:r>
            <a:endParaRPr/>
          </a:p>
        </p:txBody>
      </p:sp>
      <p:sp>
        <p:nvSpPr>
          <p:cNvPr id="23" name="el-1789693737698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骨架</a:t>
            </a:r>
            <a:endParaRPr/>
          </a:p>
        </p:txBody>
      </p:sp>
      <p:sp>
        <p:nvSpPr>
          <p:cNvPr id="24" name="el-1789693737698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一条主线</a:t>
            </a:r>
            <a:endParaRPr/>
          </a:p>
        </p:txBody>
      </p:sp>
      <p:sp>
        <p:nvSpPr>
          <p:cNvPr id="25" name="el-1789693737695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一个点位一条主线（一个人/一件事/一个谜）——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听众只能记一条线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，贪多必失。</a:t>
            </a:r>
            <a:endParaRPr/>
          </a:p>
        </p:txBody>
      </p:sp>
      <p:sp>
        <p:nvSpPr>
          <p:cNvPr id="26" name="el-1789693737699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要素③</a:t>
            </a:r>
            <a:endParaRPr/>
          </a:p>
        </p:txBody>
      </p:sp>
      <p:sp>
        <p:nvSpPr>
          <p:cNvPr id="27" name="el-1789693737699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细节</a:t>
            </a:r>
            <a:endParaRPr/>
          </a:p>
        </p:txBody>
      </p:sp>
      <p:sp>
        <p:nvSpPr>
          <p:cNvPr id="28" name="el-1789693737699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可触摸</a:t>
            </a:r>
            <a:endParaRPr/>
          </a:p>
        </p:txBody>
      </p:sp>
      <p:sp>
        <p:nvSpPr>
          <p:cNvPr id="29" name="el-1789693737696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"洪水刻痕""狗叫了一夜"——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具体的物、具体的人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，是记忆的挂钩。</a:t>
            </a:r>
            <a:endParaRPr/>
          </a:p>
        </p:txBody>
      </p:sp>
      <p:sp>
        <p:nvSpPr>
          <p:cNvPr id="30" name="el-1789693737699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要素④</a:t>
            </a:r>
            <a:endParaRPr/>
          </a:p>
        </p:txBody>
      </p:sp>
      <p:sp>
        <p:nvSpPr>
          <p:cNvPr id="31" name="el-1789693737699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节奏</a:t>
            </a:r>
            <a:endParaRPr/>
          </a:p>
        </p:txBody>
      </p:sp>
      <p:sp>
        <p:nvSpPr>
          <p:cNvPr id="32" name="el-1789693737700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张弛有度</a:t>
            </a:r>
            <a:endParaRPr/>
          </a:p>
        </p:txBody>
      </p:sp>
      <p:sp>
        <p:nvSpPr>
          <p:cNvPr id="33" name="el-1789693737697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信息-故事-停顿三段循环——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每90秒给一次情绪呼吸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，别让耳朵疲劳。</a:t>
            </a:r>
            <a:endParaRPr/>
          </a:p>
        </p:txBody>
      </p:sp>
      <p:sp>
        <p:nvSpPr>
          <p:cNvPr id="34" name="el-1789693737700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要素⑤</a:t>
            </a:r>
            <a:endParaRPr/>
          </a:p>
        </p:txBody>
      </p:sp>
      <p:sp>
        <p:nvSpPr>
          <p:cNvPr id="35" name="el-1789693737700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收口</a:t>
            </a:r>
            <a:endParaRPr/>
          </a:p>
        </p:txBody>
      </p:sp>
      <p:sp>
        <p:nvSpPr>
          <p:cNvPr id="36" name="el-1789693737700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留个念想</a:t>
            </a:r>
            <a:endParaRPr/>
          </a:p>
        </p:txBody>
      </p:sp>
      <p:sp>
        <p:nvSpPr>
          <p:cNvPr id="37" name="el-1789693737697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一句可复述的金句、一个悬念、一处"替游客说出的感受"——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讲解结束，传播开始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93737682-2"/>
          <p:cNvSpPr txBox="1"/>
          <p:nvPr/>
        </p:nvSpPr>
        <p:spPr>
          <a:xfrm>
            <a:off x="685629" y="5192024"/>
            <a:ext cx="1121364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五要素是验收清单——写完逐项打勾；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AI初稿通常缺①和⑤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，这两处要人工重点补。</a:t>
            </a:r>
            <a:endParaRPr/>
          </a:p>
        </p:txBody>
      </p:sp>
      <p:sp>
        <p:nvSpPr>
          <p:cNvPr id="39" name="el-1789693737682-5"/>
          <p:cNvSpPr txBox="1"/>
          <p:nvPr/>
        </p:nvSpPr>
        <p:spPr>
          <a:xfrm>
            <a:off x="685629" y="6228650"/>
            <a:ext cx="229447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40" name="el-1789693737682-6"/>
          <p:cNvSpPr txBox="1"/>
          <p:nvPr/>
        </p:nvSpPr>
        <p:spPr>
          <a:xfrm>
            <a:off x="5185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41" name="el-178969373768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771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7718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7718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7715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77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7716-9"/>
          <p:cNvSpPr txBox="1"/>
          <p:nvPr/>
        </p:nvSpPr>
        <p:spPr>
          <a:xfrm>
            <a:off x="1237940" y="457943"/>
            <a:ext cx="27402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8" name="el-1789693737713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讲解三板斧：故事化 · 细节化 · 互动化</a:t>
            </a:r>
            <a:endParaRPr/>
          </a:p>
        </p:txBody>
      </p:sp>
      <p:sp>
        <p:nvSpPr>
          <p:cNvPr id="9" name="el-1789693737719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斧一 · 故事化</a:t>
            </a:r>
            <a:endParaRPr/>
          </a:p>
        </p:txBody>
      </p:sp>
      <p:sp>
        <p:nvSpPr>
          <p:cNvPr id="10" name="el-1789693737719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把知识变命运</a:t>
            </a:r>
            <a:endParaRPr/>
          </a:p>
        </p:txBody>
      </p:sp>
      <p:sp>
        <p:nvSpPr>
          <p:cNvPr id="11" name="el-1789693737719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最有力</a:t>
            </a:r>
            <a:endParaRPr/>
          </a:p>
        </p:txBody>
      </p:sp>
      <p:sp>
        <p:nvSpPr>
          <p:cNvPr id="12" name="el-1789693737720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斧二 · 细节化</a:t>
            </a:r>
            <a:endParaRPr/>
          </a:p>
        </p:txBody>
      </p:sp>
      <p:sp>
        <p:nvSpPr>
          <p:cNvPr id="13" name="el-1789693737720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把宏大变具体</a:t>
            </a:r>
            <a:endParaRPr/>
          </a:p>
        </p:txBody>
      </p:sp>
      <p:sp>
        <p:nvSpPr>
          <p:cNvPr id="14" name="el-1789693737720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最可感</a:t>
            </a:r>
            <a:endParaRPr/>
          </a:p>
        </p:txBody>
      </p:sp>
      <p:sp>
        <p:nvSpPr>
          <p:cNvPr id="15" name="el-1789693737720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斧三 · 互动化</a:t>
            </a:r>
            <a:endParaRPr/>
          </a:p>
        </p:txBody>
      </p:sp>
      <p:sp>
        <p:nvSpPr>
          <p:cNvPr id="16" name="el-1789693737720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把独白变对话</a:t>
            </a:r>
            <a:endParaRPr/>
          </a:p>
        </p:txBody>
      </p:sp>
      <p:sp>
        <p:nvSpPr>
          <p:cNvPr id="17" name="el-1789693737720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最现场</a:t>
            </a:r>
            <a:endParaRPr/>
          </a:p>
        </p:txBody>
      </p:sp>
      <p:sp>
        <p:nvSpPr>
          <p:cNvPr id="18" name="el-1789693737717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使用提醒</a:t>
            </a:r>
            <a:endParaRPr/>
          </a:p>
        </p:txBody>
      </p:sp>
      <p:sp>
        <p:nvSpPr>
          <p:cNvPr id="19" name="el-1789693737716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三板斧是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改稿工具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：AI初稿写完后，逐段检查——这段有故事吗？有细节吗？有互动吗？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三问过一遍，词就活了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93737713-3"/>
          <p:cNvSpPr txBox="1"/>
          <p:nvPr/>
        </p:nvSpPr>
        <p:spPr>
          <a:xfrm>
            <a:off x="685629" y="6228650"/>
            <a:ext cx="229447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21" name="el-1789693737713-4"/>
          <p:cNvSpPr txBox="1"/>
          <p:nvPr/>
        </p:nvSpPr>
        <p:spPr>
          <a:xfrm>
            <a:off x="518923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2" name="el-1789693737713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  <p:sp>
        <p:nvSpPr>
          <p:cNvPr id="23" name="el-1789693737728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3737728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3737729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3737729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3737730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3737730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3737731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3737731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3737732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3737725-22"/>
          <p:cNvSpPr txBox="1"/>
          <p:nvPr/>
        </p:nvSpPr>
        <p:spPr>
          <a:xfrm>
            <a:off x="857036" y="3198225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不说"建于明嘉靖年"</a:t>
            </a:r>
            <a:endParaRPr/>
          </a:p>
        </p:txBody>
      </p:sp>
      <p:sp>
        <p:nvSpPr>
          <p:cNvPr id="33" name="el-1789693737725-23"/>
          <p:cNvSpPr txBox="1"/>
          <p:nvPr/>
        </p:nvSpPr>
        <p:spPr>
          <a:xfrm>
            <a:off x="857036" y="3560085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说"修桥的匠人没能看到桥完工"</a:t>
            </a:r>
            <a:endParaRPr/>
          </a:p>
        </p:txBody>
      </p:sp>
      <p:sp>
        <p:nvSpPr>
          <p:cNvPr id="34" name="el-1789693737725-24"/>
          <p:cNvSpPr txBox="1"/>
          <p:nvPr/>
        </p:nvSpPr>
        <p:spPr>
          <a:xfrm>
            <a:off x="857036" y="392194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知识挂上人的命运才有重量</a:t>
            </a:r>
            <a:endParaRPr/>
          </a:p>
        </p:txBody>
      </p:sp>
      <p:sp>
        <p:nvSpPr>
          <p:cNvPr id="35" name="el-1789693737726-25"/>
          <p:cNvSpPr txBox="1"/>
          <p:nvPr/>
        </p:nvSpPr>
        <p:spPr>
          <a:xfrm>
            <a:off x="4626802" y="3198225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不说"规模宏大"</a:t>
            </a:r>
            <a:endParaRPr/>
          </a:p>
        </p:txBody>
      </p:sp>
      <p:sp>
        <p:nvSpPr>
          <p:cNvPr id="36" name="el-1789693737726-26"/>
          <p:cNvSpPr txBox="1"/>
          <p:nvPr/>
        </p:nvSpPr>
        <p:spPr>
          <a:xfrm>
            <a:off x="4626802" y="3560085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说"一根梁要三百工匠抬三天"</a:t>
            </a:r>
            <a:endParaRPr/>
          </a:p>
        </p:txBody>
      </p:sp>
      <p:sp>
        <p:nvSpPr>
          <p:cNvPr id="37" name="el-1789693737726-27"/>
          <p:cNvSpPr txBox="1"/>
          <p:nvPr/>
        </p:nvSpPr>
        <p:spPr>
          <a:xfrm>
            <a:off x="4626802" y="3921944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五感细节让历史可触摸</a:t>
            </a:r>
            <a:endParaRPr/>
          </a:p>
        </p:txBody>
      </p:sp>
      <p:sp>
        <p:nvSpPr>
          <p:cNvPr id="38" name="el-1789693737726-28"/>
          <p:cNvSpPr txBox="1"/>
          <p:nvPr/>
        </p:nvSpPr>
        <p:spPr>
          <a:xfrm>
            <a:off x="8082471" y="3198225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"您猜这块匾为什么是斜的？"</a:t>
            </a:r>
            <a:endParaRPr/>
          </a:p>
        </p:txBody>
      </p:sp>
      <p:sp>
        <p:nvSpPr>
          <p:cNvPr id="39" name="el-1789693737727-29"/>
          <p:cNvSpPr txBox="1"/>
          <p:nvPr/>
        </p:nvSpPr>
        <p:spPr>
          <a:xfrm>
            <a:off x="8082471" y="3560085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提问-停顿-揭晓的三拍节奏</a:t>
            </a:r>
            <a:endParaRPr/>
          </a:p>
        </p:txBody>
      </p:sp>
      <p:sp>
        <p:nvSpPr>
          <p:cNvPr id="40" name="el-1789693737727-30"/>
          <p:cNvSpPr txBox="1"/>
          <p:nvPr/>
        </p:nvSpPr>
        <p:spPr>
          <a:xfrm>
            <a:off x="8082471" y="3921944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虚拟讲解也可用"选择题"模拟互动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777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777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777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777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77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7774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373777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词之变：四问四答</a:t>
            </a:r>
            <a:endParaRPr/>
          </a:p>
        </p:txBody>
      </p:sp>
      <p:sp>
        <p:nvSpPr>
          <p:cNvPr id="9" name="el-178969373777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3737781-19"/>
          <p:cNvSpPr txBox="1"/>
          <p:nvPr/>
        </p:nvSpPr>
        <p:spPr>
          <a:xfrm>
            <a:off x="1618845" y="1698413"/>
            <a:ext cx="757554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导游词的三重价值？</a:t>
            </a:r>
            <a:endParaRPr/>
          </a:p>
        </p:txBody>
      </p:sp>
      <p:sp>
        <p:nvSpPr>
          <p:cNvPr id="11" name="el-1789693737779-15"/>
          <p:cNvSpPr txBox="1"/>
          <p:nvPr/>
        </p:nvSpPr>
        <p:spPr>
          <a:xfrm>
            <a:off x="1618845" y="2117408"/>
            <a:ext cx="778599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信息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（看懂）、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情感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（共鸣）、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行动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（引导）——AI强在信息层，弱在情感层，缺行动层。</a:t>
            </a:r>
            <a:endParaRPr/>
          </a:p>
        </p:txBody>
      </p:sp>
      <p:sp>
        <p:nvSpPr>
          <p:cNvPr id="12" name="el-178969373777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3737781-20"/>
          <p:cNvSpPr txBox="1"/>
          <p:nvPr/>
        </p:nvSpPr>
        <p:spPr>
          <a:xfrm>
            <a:off x="1618845" y="2812559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好词与差词的分界？</a:t>
            </a:r>
            <a:endParaRPr/>
          </a:p>
        </p:txBody>
      </p:sp>
      <p:sp>
        <p:nvSpPr>
          <p:cNvPr id="14" name="el-1789693737779-16"/>
          <p:cNvSpPr txBox="1"/>
          <p:nvPr/>
        </p:nvSpPr>
        <p:spPr>
          <a:xfrm>
            <a:off x="1618845" y="3231554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游客回家后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能否复述一段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——能复述的是故事，不能复述的是说明书。</a:t>
            </a:r>
            <a:endParaRPr/>
          </a:p>
        </p:txBody>
      </p:sp>
      <p:sp>
        <p:nvSpPr>
          <p:cNvPr id="15" name="el-178969373777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3737781-21"/>
          <p:cNvSpPr txBox="1"/>
          <p:nvPr/>
        </p:nvSpPr>
        <p:spPr>
          <a:xfrm>
            <a:off x="1618845" y="3926706"/>
            <a:ext cx="64328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五要素是什么？</a:t>
            </a:r>
            <a:endParaRPr/>
          </a:p>
        </p:txBody>
      </p:sp>
      <p:sp>
        <p:nvSpPr>
          <p:cNvPr id="17" name="el-1789693737780-17"/>
          <p:cNvSpPr txBox="1"/>
          <p:nvPr/>
        </p:nvSpPr>
        <p:spPr>
          <a:xfrm>
            <a:off x="1618845" y="4345701"/>
            <a:ext cx="688705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钩子·骨架·细节·节奏·收口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——AI初稿常缺钩子和收口，人工重点补。</a:t>
            </a:r>
            <a:endParaRPr/>
          </a:p>
        </p:txBody>
      </p:sp>
      <p:sp>
        <p:nvSpPr>
          <p:cNvPr id="18" name="el-178969373777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3737781-22"/>
          <p:cNvSpPr txBox="1"/>
          <p:nvPr/>
        </p:nvSpPr>
        <p:spPr>
          <a:xfrm>
            <a:off x="1618845" y="5040852"/>
            <a:ext cx="616589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讲解三板斧？</a:t>
            </a:r>
            <a:endParaRPr/>
          </a:p>
        </p:txBody>
      </p:sp>
      <p:sp>
        <p:nvSpPr>
          <p:cNvPr id="20" name="el-1789693737780-18"/>
          <p:cNvSpPr txBox="1"/>
          <p:nvPr/>
        </p:nvSpPr>
        <p:spPr>
          <a:xfrm>
            <a:off x="1618845" y="5459847"/>
            <a:ext cx="613256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故事化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（知识变命运）、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细节化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（宏大变具体）、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互动化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（独白变对话）。</a:t>
            </a:r>
            <a:endParaRPr/>
          </a:p>
        </p:txBody>
      </p:sp>
      <p:sp>
        <p:nvSpPr>
          <p:cNvPr id="21" name="el-178969373777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3737771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3" name="el-178969373777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3737930-2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373788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788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788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3737884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373788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AI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创作流</a:t>
            </a:r>
            <a:endParaRPr/>
          </a:p>
        </p:txBody>
      </p:sp>
      <p:sp>
        <p:nvSpPr>
          <p:cNvPr id="8" name="el-178969373788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AI WRITING FLOW</a:t>
            </a:r>
            <a:endParaRPr/>
          </a:p>
        </p:txBody>
      </p:sp>
      <p:sp>
        <p:nvSpPr>
          <p:cNvPr id="9" name="el-178969373788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效率对比</a:t>
            </a:r>
            <a:endParaRPr/>
          </a:p>
        </p:txBody>
      </p:sp>
      <p:sp>
        <p:nvSpPr>
          <p:cNvPr id="10" name="el-178969373788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资料三源</a:t>
            </a:r>
            <a:endParaRPr/>
          </a:p>
        </p:txBody>
      </p:sp>
      <p:sp>
        <p:nvSpPr>
          <p:cNvPr id="11" name="el-1789693737888-11"/>
          <p:cNvSpPr txBox="1"/>
          <p:nvPr/>
        </p:nvSpPr>
        <p:spPr>
          <a:xfrm>
            <a:off x="7123216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五步流</a:t>
            </a:r>
            <a:endParaRPr/>
          </a:p>
        </p:txBody>
      </p:sp>
      <p:sp>
        <p:nvSpPr>
          <p:cNvPr id="12" name="el-1789693737888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分众版本</a:t>
            </a:r>
            <a:endParaRPr/>
          </a:p>
        </p:txBody>
      </p:sp>
      <p:sp>
        <p:nvSpPr>
          <p:cNvPr id="13" name="el-1789693737888-13"/>
          <p:cNvSpPr txBox="1"/>
          <p:nvPr/>
        </p:nvSpPr>
        <p:spPr>
          <a:xfrm>
            <a:off x="9774671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三病防治</a:t>
            </a:r>
            <a:endParaRPr/>
          </a:p>
        </p:txBody>
      </p:sp>
      <p:sp>
        <p:nvSpPr>
          <p:cNvPr id="14" name="el-178969373788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项目二</a:t>
            </a:r>
            <a:endParaRPr/>
          </a:p>
        </p:txBody>
      </p:sp>
      <p:sp>
        <p:nvSpPr>
          <p:cNvPr id="15" name="el-178969373788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791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7909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3737920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3737914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3737920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3737915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3737921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3737912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37379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3737911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12" name="el-178969373790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先算账：一篇导游词的成本</a:t>
            </a:r>
            <a:endParaRPr/>
          </a:p>
        </p:txBody>
      </p:sp>
      <p:sp>
        <p:nvSpPr>
          <p:cNvPr id="13" name="el-1789693737916-15"/>
          <p:cNvSpPr txBox="1"/>
          <p:nvPr/>
        </p:nvSpPr>
        <p:spPr>
          <a:xfrm>
            <a:off x="685629" y="2845888"/>
            <a:ext cx="306833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传统：查资料+起草+打磨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2天</a:t>
            </a:r>
            <a:endParaRPr/>
          </a:p>
        </p:txBody>
      </p:sp>
      <p:sp>
        <p:nvSpPr>
          <p:cNvPr id="14" name="el-1789693737919-19"/>
          <p:cNvSpPr txBox="1"/>
          <p:nvPr/>
        </p:nvSpPr>
        <p:spPr>
          <a:xfrm>
            <a:off x="685629" y="3322019"/>
            <a:ext cx="28157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2小时</a:t>
            </a:r>
            <a:endParaRPr/>
          </a:p>
        </p:txBody>
      </p:sp>
      <p:sp>
        <p:nvSpPr>
          <p:cNvPr id="15" name="el-1789693737912-10"/>
          <p:cNvSpPr txBox="1"/>
          <p:nvPr/>
        </p:nvSpPr>
        <p:spPr>
          <a:xfrm>
            <a:off x="685629" y="4312372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AI辅助全流程（含核验与人工润色）</a:t>
            </a:r>
            <a:endParaRPr/>
          </a:p>
        </p:txBody>
      </p:sp>
      <p:sp>
        <p:nvSpPr>
          <p:cNvPr id="16" name="el-1789693737912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时间从2天到2小时</a:t>
            </a:r>
            <a:endParaRPr/>
          </a:p>
        </p:txBody>
      </p:sp>
      <p:sp>
        <p:nvSpPr>
          <p:cNvPr id="17" name="el-1789693737919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3737917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资料整合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散落的地方志、碑刻考证、口述资料——AI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快速归拢成结构化素材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，省去翻检半天。</a:t>
            </a:r>
            <a:endParaRPr/>
          </a:p>
        </p:txBody>
      </p:sp>
      <p:sp>
        <p:nvSpPr>
          <p:cNvPr id="19" name="el-1789693737920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3737918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初稿量产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骨架五要素一次成型，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分众版本一键衍生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——过去写三个版本的时间，现在写注释。</a:t>
            </a:r>
            <a:endParaRPr/>
          </a:p>
        </p:txBody>
      </p:sp>
      <p:sp>
        <p:nvSpPr>
          <p:cNvPr id="21" name="el-1789693737921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留给</a:t>
            </a:r>
            <a:endParaRPr/>
          </a:p>
        </p:txBody>
      </p:sp>
      <p:sp>
        <p:nvSpPr>
          <p:cNvPr id="22" name="el-1789693737919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人的工序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核史实、补故事、调节奏——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机器管产量，人管灵魂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，两小时里人的时间花在刀刃上。</a:t>
            </a:r>
            <a:endParaRPr/>
          </a:p>
        </p:txBody>
      </p:sp>
      <p:sp>
        <p:nvSpPr>
          <p:cNvPr id="23" name="el-1789693737911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前提：资料的真实性由人把关——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AI整合的史实必须回溯原始出处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，导游词错史实是硬伤。</a:t>
            </a:r>
            <a:endParaRPr/>
          </a:p>
        </p:txBody>
      </p:sp>
      <p:sp>
        <p:nvSpPr>
          <p:cNvPr id="24" name="el-1789693737907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25" name="el-1789693737907-4"/>
          <p:cNvSpPr txBox="1"/>
          <p:nvPr/>
        </p:nvSpPr>
        <p:spPr>
          <a:xfrm>
            <a:off x="528044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6" name="el-178969373790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794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3737946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79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7944-11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6" name="el-17896937379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资料采集：三源汇流</a:t>
            </a:r>
            <a:endParaRPr/>
          </a:p>
        </p:txBody>
      </p:sp>
      <p:sp>
        <p:nvSpPr>
          <p:cNvPr id="7" name="el-1789693737944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源一 · 官方权威</a:t>
            </a:r>
            <a:endParaRPr/>
          </a:p>
        </p:txBody>
      </p:sp>
      <p:sp>
        <p:nvSpPr>
          <p:cNvPr id="8" name="el-178969373794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地方志、文保单位说明、馆方展陈——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史实的基准线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：年代、人物、数据以此为准。</a:t>
            </a:r>
            <a:endParaRPr/>
          </a:p>
        </p:txBody>
      </p:sp>
      <p:sp>
        <p:nvSpPr>
          <p:cNvPr id="9" name="el-1789693737944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源二 · 深度内容</a:t>
            </a:r>
            <a:endParaRPr/>
          </a:p>
        </p:txBody>
      </p:sp>
      <p:sp>
        <p:nvSpPr>
          <p:cNvPr id="10" name="el-1789693737943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学术论文、纪录片、专题报道、靠谱的深度游记——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故事与细节的矿藏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：AI最需要这类"有血肉"的语料。</a:t>
            </a:r>
            <a:endParaRPr/>
          </a:p>
        </p:txBody>
      </p:sp>
      <p:sp>
        <p:nvSpPr>
          <p:cNvPr id="11" name="el-1789693737944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源三 · 在地口述</a:t>
            </a:r>
            <a:endParaRPr/>
          </a:p>
        </p:txBody>
      </p:sp>
      <p:sp>
        <p:nvSpPr>
          <p:cNvPr id="12" name="el-178969373794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老居民、老员工的讲述——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独家细节的来源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："狗叫了一夜"这种素材，全网检索不到，只能靠人采。</a:t>
            </a:r>
            <a:endParaRPr/>
          </a:p>
        </p:txBody>
      </p:sp>
      <p:sp>
        <p:nvSpPr>
          <p:cNvPr id="13" name="el-1789693737947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投喂口令</a:t>
            </a:r>
            <a:endParaRPr/>
          </a:p>
        </p:txBody>
      </p:sp>
      <p:sp>
        <p:nvSpPr>
          <p:cNvPr id="14" name="el-1789693737948-17"/>
          <p:cNvSpPr txBox="1"/>
          <p:nvPr/>
        </p:nvSpPr>
        <p:spPr>
          <a:xfrm>
            <a:off x="7675231" y="2741884"/>
            <a:ext cx="3394962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"以下是三份资料：方志节选/纪录片解说/老人访谈。</a:t>
            </a:r>
            <a:endParaRPr/>
          </a:p>
        </p:txBody>
      </p:sp>
      <p:sp>
        <p:nvSpPr>
          <p:cNvPr id="15" name="el-1789693737948-18"/>
          <p:cNvSpPr txBox="1"/>
          <p:nvPr/>
        </p:nvSpPr>
        <p:spPr>
          <a:xfrm>
            <a:off x="7675231" y="3429298"/>
            <a:ext cx="276114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请交叉比对：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史实以方志为准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，</a:t>
            </a:r>
            <a:endParaRPr/>
          </a:p>
        </p:txBody>
      </p:sp>
      <p:sp>
        <p:nvSpPr>
          <p:cNvPr id="16" name="el-1789693737948-19"/>
          <p:cNvSpPr txBox="1"/>
          <p:nvPr/>
        </p:nvSpPr>
        <p:spPr>
          <a:xfrm>
            <a:off x="7675231" y="3773005"/>
            <a:ext cx="200841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故事与细节取后两者，</a:t>
            </a:r>
            <a:endParaRPr/>
          </a:p>
        </p:txBody>
      </p:sp>
      <p:sp>
        <p:nvSpPr>
          <p:cNvPr id="17" name="el-1789693737948-20"/>
          <p:cNvSpPr txBox="1"/>
          <p:nvPr/>
        </p:nvSpPr>
        <p:spPr>
          <a:xfrm>
            <a:off x="7675231" y="4116712"/>
            <a:ext cx="195917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标注每条信息的出处"</a:t>
            </a:r>
            <a:endParaRPr/>
          </a:p>
        </p:txBody>
      </p:sp>
      <p:sp>
        <p:nvSpPr>
          <p:cNvPr id="18" name="el-1789693737944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三源投喂后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让AI标注出处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——写词有据，核验有路，讲错有责。</a:t>
            </a:r>
            <a:endParaRPr/>
          </a:p>
        </p:txBody>
      </p:sp>
      <p:sp>
        <p:nvSpPr>
          <p:cNvPr id="19" name="el-1789693737939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20" name="el-1789693737939-4"/>
          <p:cNvSpPr txBox="1"/>
          <p:nvPr/>
        </p:nvSpPr>
        <p:spPr>
          <a:xfrm>
            <a:off x="528044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1" name="el-17896937379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09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105-16"/>
          <p:cNvCxnSpPr/>
          <p:nvPr/>
        </p:nvCxnSpPr>
        <p:spPr>
          <a:xfrm>
            <a:off x="685629" y="2028134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105-17"/>
          <p:cNvCxnSpPr/>
          <p:nvPr/>
        </p:nvCxnSpPr>
        <p:spPr>
          <a:xfrm>
            <a:off x="2884758" y="2028134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106-18"/>
          <p:cNvCxnSpPr/>
          <p:nvPr/>
        </p:nvCxnSpPr>
        <p:spPr>
          <a:xfrm>
            <a:off x="4855494" y="2028134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8106-19"/>
          <p:cNvCxnSpPr/>
          <p:nvPr/>
        </p:nvCxnSpPr>
        <p:spPr>
          <a:xfrm>
            <a:off x="7287333" y="2028134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8106-20"/>
          <p:cNvCxnSpPr/>
          <p:nvPr/>
        </p:nvCxnSpPr>
        <p:spPr>
          <a:xfrm>
            <a:off x="9719172" y="2028134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8098-8"/>
          <p:cNvCxnSpPr/>
          <p:nvPr/>
        </p:nvCxnSpPr>
        <p:spPr>
          <a:xfrm>
            <a:off x="685629" y="4587337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8101-11"/>
          <p:cNvSpPr/>
          <p:nvPr/>
        </p:nvSpPr>
        <p:spPr>
          <a:xfrm>
            <a:off x="685629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3738101-12"/>
          <p:cNvSpPr/>
          <p:nvPr/>
        </p:nvSpPr>
        <p:spPr>
          <a:xfrm>
            <a:off x="3361484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3738101-13"/>
          <p:cNvSpPr/>
          <p:nvPr/>
        </p:nvSpPr>
        <p:spPr>
          <a:xfrm>
            <a:off x="6037340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3738102-14"/>
          <p:cNvSpPr/>
          <p:nvPr/>
        </p:nvSpPr>
        <p:spPr>
          <a:xfrm>
            <a:off x="8713196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3738102-15"/>
          <p:cNvSpPr/>
          <p:nvPr/>
        </p:nvSpPr>
        <p:spPr>
          <a:xfrm>
            <a:off x="11389052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3738096-4"/>
          <p:cNvCxnSpPr/>
          <p:nvPr/>
        </p:nvCxnSpPr>
        <p:spPr>
          <a:xfrm>
            <a:off x="685629" y="49730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37380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3738100-10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17" name="el-1789693738096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AI创作五步流</a:t>
            </a:r>
            <a:endParaRPr/>
          </a:p>
        </p:txBody>
      </p:sp>
      <p:sp>
        <p:nvSpPr>
          <p:cNvPr id="18" name="el-1789693738109-26"/>
          <p:cNvSpPr txBox="1"/>
          <p:nvPr/>
        </p:nvSpPr>
        <p:spPr>
          <a:xfrm>
            <a:off x="685629" y="2199541"/>
            <a:ext cx="2216080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9" name="el-1789693738109-27"/>
          <p:cNvSpPr txBox="1"/>
          <p:nvPr/>
        </p:nvSpPr>
        <p:spPr>
          <a:xfrm>
            <a:off x="685629" y="2485219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集料</a:t>
            </a:r>
            <a:endParaRPr/>
          </a:p>
        </p:txBody>
      </p:sp>
      <p:sp>
        <p:nvSpPr>
          <p:cNvPr id="20" name="el-1789693738109-28"/>
          <p:cNvSpPr txBox="1"/>
          <p:nvPr/>
        </p:nvSpPr>
        <p:spPr>
          <a:xfrm>
            <a:off x="685629" y="2839342"/>
            <a:ext cx="201077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人+AI</a:t>
            </a:r>
            <a:endParaRPr/>
          </a:p>
        </p:txBody>
      </p:sp>
      <p:sp>
        <p:nvSpPr>
          <p:cNvPr id="21" name="el-1789693738107-21"/>
          <p:cNvSpPr txBox="1"/>
          <p:nvPr/>
        </p:nvSpPr>
        <p:spPr>
          <a:xfrm>
            <a:off x="685629" y="3191678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三源资料投喂，AI交叉整合并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标注出处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——素材库就位。</a:t>
            </a:r>
            <a:endParaRPr/>
          </a:p>
        </p:txBody>
      </p:sp>
      <p:sp>
        <p:nvSpPr>
          <p:cNvPr id="22" name="el-1789693738109-29"/>
          <p:cNvSpPr txBox="1"/>
          <p:nvPr/>
        </p:nvSpPr>
        <p:spPr>
          <a:xfrm>
            <a:off x="2884758" y="2199541"/>
            <a:ext cx="2216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23" name="el-1789693738109-30"/>
          <p:cNvSpPr txBox="1"/>
          <p:nvPr/>
        </p:nvSpPr>
        <p:spPr>
          <a:xfrm>
            <a:off x="2884758" y="2485219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定纲</a:t>
            </a:r>
            <a:endParaRPr/>
          </a:p>
        </p:txBody>
      </p:sp>
      <p:sp>
        <p:nvSpPr>
          <p:cNvPr id="24" name="el-1789693738110-31"/>
          <p:cNvSpPr txBox="1"/>
          <p:nvPr/>
        </p:nvSpPr>
        <p:spPr>
          <a:xfrm>
            <a:off x="2884758" y="2839342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</a:t>
            </a:r>
            <a:endParaRPr/>
          </a:p>
        </p:txBody>
      </p:sp>
      <p:sp>
        <p:nvSpPr>
          <p:cNvPr id="25" name="el-1789693738107-22"/>
          <p:cNvSpPr txBox="1"/>
          <p:nvPr/>
        </p:nvSpPr>
        <p:spPr>
          <a:xfrm>
            <a:off x="2884758" y="3191678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定主线与五要素框架——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"这个点位讲一个什么故事"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，人说了算。</a:t>
            </a:r>
            <a:endParaRPr/>
          </a:p>
        </p:txBody>
      </p:sp>
      <p:sp>
        <p:nvSpPr>
          <p:cNvPr id="26" name="el-1789693738110-32"/>
          <p:cNvSpPr txBox="1"/>
          <p:nvPr/>
        </p:nvSpPr>
        <p:spPr>
          <a:xfrm>
            <a:off x="4855494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27" name="el-1789693738110-33"/>
          <p:cNvSpPr txBox="1"/>
          <p:nvPr/>
        </p:nvSpPr>
        <p:spPr>
          <a:xfrm>
            <a:off x="4855494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成稿</a:t>
            </a:r>
            <a:endParaRPr/>
          </a:p>
        </p:txBody>
      </p:sp>
      <p:sp>
        <p:nvSpPr>
          <p:cNvPr id="28" name="el-1789693738111-34"/>
          <p:cNvSpPr txBox="1"/>
          <p:nvPr/>
        </p:nvSpPr>
        <p:spPr>
          <a:xfrm>
            <a:off x="4855494" y="2839342"/>
            <a:ext cx="24202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</a:t>
            </a:r>
            <a:endParaRPr/>
          </a:p>
        </p:txBody>
      </p:sp>
      <p:sp>
        <p:nvSpPr>
          <p:cNvPr id="29" name="el-1789693738107-23"/>
          <p:cNvSpPr txBox="1"/>
          <p:nvPr/>
        </p:nvSpPr>
        <p:spPr>
          <a:xfrm>
            <a:off x="4855494" y="3191678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AI按纲成稿：钩子-骨架-细节-节奏-收口——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结构完整的三分钟初稿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93738111-35"/>
          <p:cNvSpPr txBox="1"/>
          <p:nvPr/>
        </p:nvSpPr>
        <p:spPr>
          <a:xfrm>
            <a:off x="7287333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4</a:t>
            </a:r>
            <a:endParaRPr/>
          </a:p>
        </p:txBody>
      </p:sp>
      <p:sp>
        <p:nvSpPr>
          <p:cNvPr id="31" name="el-1789693738112-36"/>
          <p:cNvSpPr txBox="1"/>
          <p:nvPr/>
        </p:nvSpPr>
        <p:spPr>
          <a:xfrm>
            <a:off x="7287333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润色</a:t>
            </a:r>
            <a:endParaRPr/>
          </a:p>
        </p:txBody>
      </p:sp>
      <p:sp>
        <p:nvSpPr>
          <p:cNvPr id="32" name="el-1789693738112-37"/>
          <p:cNvSpPr txBox="1"/>
          <p:nvPr/>
        </p:nvSpPr>
        <p:spPr>
          <a:xfrm>
            <a:off x="7287333" y="2839342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</a:t>
            </a:r>
            <a:endParaRPr/>
          </a:p>
        </p:txBody>
      </p:sp>
      <p:sp>
        <p:nvSpPr>
          <p:cNvPr id="33" name="el-1789693738108-24"/>
          <p:cNvSpPr txBox="1"/>
          <p:nvPr/>
        </p:nvSpPr>
        <p:spPr>
          <a:xfrm>
            <a:off x="7287333" y="3191678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三板斧过一遍：补故事、换细节、加互动——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把"对"变成"动人"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93738112-38"/>
          <p:cNvSpPr txBox="1"/>
          <p:nvPr/>
        </p:nvSpPr>
        <p:spPr>
          <a:xfrm>
            <a:off x="9719172" y="2199541"/>
            <a:ext cx="225803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5</a:t>
            </a:r>
            <a:endParaRPr/>
          </a:p>
        </p:txBody>
      </p:sp>
      <p:sp>
        <p:nvSpPr>
          <p:cNvPr id="35" name="el-1789693738113-39"/>
          <p:cNvSpPr txBox="1"/>
          <p:nvPr/>
        </p:nvSpPr>
        <p:spPr>
          <a:xfrm>
            <a:off x="9719172" y="2485219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</a:t>
            </a:r>
            <a:endParaRPr/>
          </a:p>
        </p:txBody>
      </p:sp>
      <p:sp>
        <p:nvSpPr>
          <p:cNvPr id="36" name="el-1789693738113-40"/>
          <p:cNvSpPr txBox="1"/>
          <p:nvPr/>
        </p:nvSpPr>
        <p:spPr>
          <a:xfrm>
            <a:off x="9719172" y="2839342"/>
            <a:ext cx="205273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AI+人</a:t>
            </a:r>
            <a:endParaRPr/>
          </a:p>
        </p:txBody>
      </p:sp>
      <p:sp>
        <p:nvSpPr>
          <p:cNvPr id="37" name="el-1789693738108-25"/>
          <p:cNvSpPr txBox="1"/>
          <p:nvPr/>
        </p:nvSpPr>
        <p:spPr>
          <a:xfrm>
            <a:off x="9719172" y="3191678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初稿衍生亲子版/研学版/银发版——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一稿多吃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，AI改壳人验魂。</a:t>
            </a:r>
            <a:endParaRPr/>
          </a:p>
        </p:txBody>
      </p:sp>
      <p:sp>
        <p:nvSpPr>
          <p:cNvPr id="38" name="el-1789693738096-2"/>
          <p:cNvSpPr txBox="1"/>
          <p:nvPr/>
        </p:nvSpPr>
        <p:spPr>
          <a:xfrm>
            <a:off x="685629" y="5168217"/>
            <a:ext cx="1150332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五步中人的环节（2、4）不可省——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省了它们，产出只是"说明书Pro版"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9" name="el-1789693738096-5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40" name="el-1789693738097-6"/>
          <p:cNvSpPr txBox="1"/>
          <p:nvPr/>
        </p:nvSpPr>
        <p:spPr>
          <a:xfrm>
            <a:off x="528044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41" name="el-178969373809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13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136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131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1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3738135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7" name="el-178969373813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分众版本：同一座桥的三种讲法</a:t>
            </a:r>
            <a:endParaRPr/>
          </a:p>
        </p:txBody>
      </p:sp>
      <p:sp>
        <p:nvSpPr>
          <p:cNvPr id="8" name="el-1789693738138-13"/>
          <p:cNvSpPr txBox="1"/>
          <p:nvPr/>
        </p:nvSpPr>
        <p:spPr>
          <a:xfrm>
            <a:off x="685629" y="2485517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亲子版 · 讲惊奇</a:t>
            </a:r>
            <a:endParaRPr/>
          </a:p>
        </p:txBody>
      </p:sp>
      <p:sp>
        <p:nvSpPr>
          <p:cNvPr id="9" name="el-1789693738138-14"/>
          <p:cNvSpPr txBox="1"/>
          <p:nvPr/>
        </p:nvSpPr>
        <p:spPr>
          <a:xfrm>
            <a:off x="685629" y="2923557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"桥会说话"</a:t>
            </a:r>
            <a:endParaRPr/>
          </a:p>
        </p:txBody>
      </p:sp>
      <p:sp>
        <p:nvSpPr>
          <p:cNvPr id="10" name="el-1789693738137-11"/>
          <p:cNvSpPr txBox="1"/>
          <p:nvPr/>
        </p:nvSpPr>
        <p:spPr>
          <a:xfrm>
            <a:off x="685629" y="3377221"/>
            <a:ext cx="4989852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"你听，踩上去木板在响——这桥一百岁了，它的「皱纹」就在第三根梁上。洪水来的那晚，它救了全镇的人。"——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拟人+悬念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，孩子听得进。</a:t>
            </a:r>
            <a:endParaRPr/>
          </a:p>
        </p:txBody>
      </p:sp>
      <p:sp>
        <p:nvSpPr>
          <p:cNvPr id="11" name="el-1789693738138-15"/>
          <p:cNvSpPr txBox="1"/>
          <p:nvPr/>
        </p:nvSpPr>
        <p:spPr>
          <a:xfrm>
            <a:off x="6522994" y="2485517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研学版 · 讲原理</a:t>
            </a:r>
            <a:endParaRPr/>
          </a:p>
        </p:txBody>
      </p:sp>
      <p:sp>
        <p:nvSpPr>
          <p:cNvPr id="12" name="el-1789693738138-16"/>
          <p:cNvSpPr txBox="1"/>
          <p:nvPr/>
        </p:nvSpPr>
        <p:spPr>
          <a:xfrm>
            <a:off x="6522994" y="2923557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"桥是数学题"</a:t>
            </a:r>
            <a:endParaRPr/>
          </a:p>
        </p:txBody>
      </p:sp>
      <p:sp>
        <p:nvSpPr>
          <p:cNvPr id="13" name="el-1789693738137-12"/>
          <p:cNvSpPr txBox="1"/>
          <p:nvPr/>
        </p:nvSpPr>
        <p:spPr>
          <a:xfrm>
            <a:off x="6522994" y="3377221"/>
            <a:ext cx="4980330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"不用一根钉子，桥为什么立了三百年？看这个木榫——受力全在咬合的角度上，这就是「廊桥不倒」的秘密。"——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问题+解构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，学生有获得感。</a:t>
            </a:r>
            <a:endParaRPr/>
          </a:p>
        </p:txBody>
      </p:sp>
      <p:sp>
        <p:nvSpPr>
          <p:cNvPr id="14" name="el-1789693738131-2"/>
          <p:cNvSpPr txBox="1"/>
          <p:nvPr/>
        </p:nvSpPr>
        <p:spPr>
          <a:xfrm>
            <a:off x="685629" y="4701311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还有银发版（讲记忆与乡愁）、商务版（讲数据与价值）——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同一素材，四种叙事框架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，AI改框架，人定调性。</a:t>
            </a:r>
            <a:endParaRPr/>
          </a:p>
        </p:txBody>
      </p:sp>
      <p:sp>
        <p:nvSpPr>
          <p:cNvPr id="15" name="el-1789693738131-5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16" name="el-1789693738132-6"/>
          <p:cNvSpPr txBox="1"/>
          <p:nvPr/>
        </p:nvSpPr>
        <p:spPr>
          <a:xfrm>
            <a:off x="528044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7" name="el-178969373813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15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3738153-10"/>
          <p:cNvSpPr/>
          <p:nvPr/>
        </p:nvSpPr>
        <p:spPr>
          <a:xfrm>
            <a:off x="685629" y="1507960"/>
            <a:ext cx="2133662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8162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162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8155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8151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814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8152-8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10" name="el-178969373814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创作实战：一座廊桥的三分钟</a:t>
            </a:r>
            <a:endParaRPr/>
          </a:p>
        </p:txBody>
      </p:sp>
      <p:sp>
        <p:nvSpPr>
          <p:cNvPr id="11" name="el-1789693738152-9"/>
          <p:cNvSpPr txBox="1"/>
          <p:nvPr/>
        </p:nvSpPr>
        <p:spPr>
          <a:xfrm>
            <a:off x="837990" y="1546051"/>
            <a:ext cx="24852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五步流实录</a:t>
            </a:r>
            <a:endParaRPr/>
          </a:p>
        </p:txBody>
      </p:sp>
      <p:sp>
        <p:nvSpPr>
          <p:cNvPr id="12" name="el-1789693738153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任务：为浙南某廊桥写亲子版讲解词（3分钟，约800字）</a:t>
            </a:r>
            <a:endParaRPr/>
          </a:p>
        </p:txBody>
      </p:sp>
      <p:sp>
        <p:nvSpPr>
          <p:cNvPr id="13" name="el-1789693738157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方志节选+纪录片脚本+老匠人访谈，三源共4000字</a:t>
            </a:r>
            <a:endParaRPr/>
          </a:p>
        </p:txBody>
      </p:sp>
      <p:sp>
        <p:nvSpPr>
          <p:cNvPr id="14" name="el-1789693738158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结构完整初稿+人工润色，全程1小时50分</a:t>
            </a:r>
            <a:endParaRPr/>
          </a:p>
        </p:txBody>
      </p:sp>
      <p:sp>
        <p:nvSpPr>
          <p:cNvPr id="15" name="el-1789693738163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3738161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现场试讲：孩子全程听完、家长主动提问——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分众版本的价值当场验证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3738164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复盘</a:t>
            </a:r>
            <a:endParaRPr/>
          </a:p>
        </p:txBody>
      </p:sp>
      <p:sp>
        <p:nvSpPr>
          <p:cNvPr id="18" name="el-1789693738161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AI的产出是"70分的正确"——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从70到95的25分，全在人的两道工序里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（定纲+润色）。</a:t>
            </a:r>
            <a:endParaRPr/>
          </a:p>
        </p:txBody>
      </p:sp>
      <p:sp>
        <p:nvSpPr>
          <p:cNvPr id="19" name="el-1789693738149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20" name="el-1789693738149-4"/>
          <p:cNvSpPr txBox="1"/>
          <p:nvPr/>
        </p:nvSpPr>
        <p:spPr>
          <a:xfrm>
            <a:off x="528044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1" name="el-178969373814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  <p:sp>
        <p:nvSpPr>
          <p:cNvPr id="22" name="el-1789693738163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3738163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3738163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3738159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定纲（人）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：主线定为"一座桥救了一座镇"——不按"建桥史"平铺，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按事件叙事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3738159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成稿（AI）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：五要素齐全的初稿，但钩子平淡（"这座桥历史悠久"）——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典型AI式开头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3738160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润色（人）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：换成"你听，木板在响"；结尾加"回家告诉爸爸妈妈：不靠钉子的桥，靠什么？"——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钩子与收口人工补位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329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3738326-22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301325"/>
                <a:gridCol w="2925527"/>
                <a:gridCol w="3959921"/>
                <a:gridCol w="2630921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版本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叙事框架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语言特征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核验重点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亲子版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拟人+悬念+英雄情节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短句、象声词、"你听/你看"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安全提示准确性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研学版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提问+原理+动手环节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设问句、术语白话化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知识点的科学性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银发版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记忆+乡愁+慢节奏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怀旧语汇、留白多、音量提示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年代记忆的准确性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商务版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数据+价值+运营视角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结论先行、对比论证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数据来源可溯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3738328-25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3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3738330-30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7" name="el-1789693738327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分众版本设计对照表</a:t>
            </a:r>
            <a:endParaRPr/>
          </a:p>
        </p:txBody>
      </p:sp>
      <p:sp>
        <p:nvSpPr>
          <p:cNvPr id="8" name="el-1789693738327-23"/>
          <p:cNvSpPr txBox="1"/>
          <p:nvPr/>
        </p:nvSpPr>
        <p:spPr>
          <a:xfrm>
            <a:off x="685629" y="500276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一稿多吃的心法：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骨架不动、叙事重装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——让AI换框架，人验调性，效率翻四倍。</a:t>
            </a:r>
            <a:endParaRPr/>
          </a:p>
        </p:txBody>
      </p:sp>
      <p:sp>
        <p:nvSpPr>
          <p:cNvPr id="9" name="el-1789693738328-26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10" name="el-1789693738328-27"/>
          <p:cNvSpPr txBox="1"/>
          <p:nvPr/>
        </p:nvSpPr>
        <p:spPr>
          <a:xfrm>
            <a:off x="528044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1" name="el-1789693738328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34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345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345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8342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373833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8343-8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8" name="el-178969373834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AI导游词三病，对症下药</a:t>
            </a:r>
            <a:endParaRPr/>
          </a:p>
        </p:txBody>
      </p:sp>
      <p:sp>
        <p:nvSpPr>
          <p:cNvPr id="9" name="el-1789693738346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病一</a:t>
            </a:r>
            <a:endParaRPr/>
          </a:p>
        </p:txBody>
      </p:sp>
      <p:sp>
        <p:nvSpPr>
          <p:cNvPr id="10" name="el-1789693738352-21"/>
          <p:cNvSpPr txBox="1"/>
          <p:nvPr/>
        </p:nvSpPr>
        <p:spPr>
          <a:xfrm>
            <a:off x="1809298" y="1719839"/>
            <a:ext cx="702959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史实漂移</a:t>
            </a:r>
            <a:endParaRPr/>
          </a:p>
        </p:txBody>
      </p:sp>
      <p:sp>
        <p:nvSpPr>
          <p:cNvPr id="11" name="el-1789693738351-18"/>
          <p:cNvSpPr txBox="1"/>
          <p:nvPr/>
        </p:nvSpPr>
        <p:spPr>
          <a:xfrm>
            <a:off x="1809298" y="2148357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张冠李戴、年代错配——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以官方资料为基准逐条比对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，导游词错史实是职业硬伤。</a:t>
            </a:r>
            <a:endParaRPr/>
          </a:p>
        </p:txBody>
      </p:sp>
      <p:sp>
        <p:nvSpPr>
          <p:cNvPr id="12" name="el-1789693738346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病二</a:t>
            </a:r>
            <a:endParaRPr/>
          </a:p>
        </p:txBody>
      </p:sp>
      <p:sp>
        <p:nvSpPr>
          <p:cNvPr id="13" name="el-1789693738352-22"/>
          <p:cNvSpPr txBox="1"/>
          <p:nvPr/>
        </p:nvSpPr>
        <p:spPr>
          <a:xfrm>
            <a:off x="1809298" y="2881598"/>
            <a:ext cx="683914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情感空转</a:t>
            </a:r>
            <a:endParaRPr/>
          </a:p>
        </p:txBody>
      </p:sp>
      <p:sp>
        <p:nvSpPr>
          <p:cNvPr id="14" name="el-1789693738351-19"/>
          <p:cNvSpPr txBox="1"/>
          <p:nvPr/>
        </p:nvSpPr>
        <p:spPr>
          <a:xfrm>
            <a:off x="1809298" y="3310116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辞藻华丽却没有记忆点——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三板斧逐段检查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：有故事吗？有细节吗？有互动吗？</a:t>
            </a:r>
            <a:endParaRPr/>
          </a:p>
        </p:txBody>
      </p:sp>
      <p:sp>
        <p:nvSpPr>
          <p:cNvPr id="15" name="el-1789693738346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病三</a:t>
            </a:r>
            <a:endParaRPr/>
          </a:p>
        </p:txBody>
      </p:sp>
      <p:sp>
        <p:nvSpPr>
          <p:cNvPr id="16" name="el-1789693738352-23"/>
          <p:cNvSpPr txBox="1"/>
          <p:nvPr/>
        </p:nvSpPr>
        <p:spPr>
          <a:xfrm>
            <a:off x="1809298" y="4043358"/>
            <a:ext cx="721052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千词一面</a:t>
            </a:r>
            <a:endParaRPr/>
          </a:p>
        </p:txBody>
      </p:sp>
      <p:sp>
        <p:nvSpPr>
          <p:cNvPr id="17" name="el-1789693738351-20"/>
          <p:cNvSpPr txBox="1"/>
          <p:nvPr/>
        </p:nvSpPr>
        <p:spPr>
          <a:xfrm>
            <a:off x="1809298" y="4471876"/>
            <a:ext cx="74143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不同景点写出同一腔调——投喂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在地口述资料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、指定本地语汇，让词有"当地口音"。</a:t>
            </a:r>
            <a:endParaRPr/>
          </a:p>
        </p:txBody>
      </p:sp>
      <p:sp>
        <p:nvSpPr>
          <p:cNvPr id="18" name="el-1789693738344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防治口诀</a:t>
            </a:r>
            <a:endParaRPr/>
          </a:p>
        </p:txBody>
      </p:sp>
      <p:sp>
        <p:nvSpPr>
          <p:cNvPr id="19" name="el-1789693738347-15"/>
          <p:cNvSpPr txBox="1"/>
          <p:nvPr/>
        </p:nvSpPr>
        <p:spPr>
          <a:xfrm>
            <a:off x="223603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史实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以官方为准逐条核</a:t>
            </a:r>
            <a:endParaRPr/>
          </a:p>
        </p:txBody>
      </p:sp>
      <p:sp>
        <p:nvSpPr>
          <p:cNvPr id="20" name="el-1789693738348-16"/>
          <p:cNvSpPr txBox="1"/>
          <p:nvPr/>
        </p:nvSpPr>
        <p:spPr>
          <a:xfrm>
            <a:off x="4650460" y="5462228"/>
            <a:ext cx="195220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情感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三板斧逐段过</a:t>
            </a:r>
            <a:endParaRPr/>
          </a:p>
        </p:txBody>
      </p:sp>
      <p:sp>
        <p:nvSpPr>
          <p:cNvPr id="21" name="el-1789693738348-17"/>
          <p:cNvSpPr txBox="1"/>
          <p:nvPr/>
        </p:nvSpPr>
        <p:spPr>
          <a:xfrm>
            <a:off x="6703031" y="5462228"/>
            <a:ext cx="213313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腔调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口述语料定音色</a:t>
            </a:r>
            <a:endParaRPr/>
          </a:p>
        </p:txBody>
      </p:sp>
      <p:sp>
        <p:nvSpPr>
          <p:cNvPr id="22" name="el-1789693738341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23" name="el-1789693738341-4"/>
          <p:cNvSpPr txBox="1"/>
          <p:nvPr/>
        </p:nvSpPr>
        <p:spPr>
          <a:xfrm>
            <a:off x="528044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4" name="el-178969373834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36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36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36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36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83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8365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373836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AI创作流：四问四答</a:t>
            </a:r>
            <a:endParaRPr/>
          </a:p>
        </p:txBody>
      </p:sp>
      <p:sp>
        <p:nvSpPr>
          <p:cNvPr id="9" name="el-178969373836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3738373-19"/>
          <p:cNvSpPr txBox="1"/>
          <p:nvPr/>
        </p:nvSpPr>
        <p:spPr>
          <a:xfrm>
            <a:off x="1618845" y="1698413"/>
            <a:ext cx="835609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资料三源指什么？</a:t>
            </a:r>
            <a:endParaRPr/>
          </a:p>
        </p:txBody>
      </p:sp>
      <p:sp>
        <p:nvSpPr>
          <p:cNvPr id="11" name="el-1789693738371-15"/>
          <p:cNvSpPr txBox="1"/>
          <p:nvPr/>
        </p:nvSpPr>
        <p:spPr>
          <a:xfrm>
            <a:off x="1618845" y="2117408"/>
            <a:ext cx="84446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官方权威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（史实基准）、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深度内容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（故事矿藏）、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在地口述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（独家细节）——三源投喂并标注出处。</a:t>
            </a:r>
            <a:endParaRPr/>
          </a:p>
        </p:txBody>
      </p:sp>
      <p:sp>
        <p:nvSpPr>
          <p:cNvPr id="12" name="el-178969373836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3738373-20"/>
          <p:cNvSpPr txBox="1"/>
          <p:nvPr/>
        </p:nvSpPr>
        <p:spPr>
          <a:xfrm>
            <a:off x="1618845" y="2812559"/>
            <a:ext cx="637851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五步流中人的环节？</a:t>
            </a:r>
            <a:endParaRPr/>
          </a:p>
        </p:txBody>
      </p:sp>
      <p:sp>
        <p:nvSpPr>
          <p:cNvPr id="14" name="el-1789693738371-16"/>
          <p:cNvSpPr txBox="1"/>
          <p:nvPr/>
        </p:nvSpPr>
        <p:spPr>
          <a:xfrm>
            <a:off x="1618845" y="3231554"/>
            <a:ext cx="66499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定纲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（定主线）与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润色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（三板斧）——省了它们，产出只是说明书Pro版。</a:t>
            </a:r>
            <a:endParaRPr/>
          </a:p>
        </p:txBody>
      </p:sp>
      <p:sp>
        <p:nvSpPr>
          <p:cNvPr id="15" name="el-178969373836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3738374-21"/>
          <p:cNvSpPr txBox="1"/>
          <p:nvPr/>
        </p:nvSpPr>
        <p:spPr>
          <a:xfrm>
            <a:off x="1618845" y="3926706"/>
            <a:ext cx="652805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分众版本怎么做？</a:t>
            </a:r>
            <a:endParaRPr/>
          </a:p>
        </p:txBody>
      </p:sp>
      <p:sp>
        <p:nvSpPr>
          <p:cNvPr id="17" name="el-1789693738372-17"/>
          <p:cNvSpPr txBox="1"/>
          <p:nvPr/>
        </p:nvSpPr>
        <p:spPr>
          <a:xfrm>
            <a:off x="1618845" y="4345701"/>
            <a:ext cx="67385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骨架不动、叙事重装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——AI换框架（亲子讲惊奇、研学讲原理），人验调性。</a:t>
            </a:r>
            <a:endParaRPr/>
          </a:p>
        </p:txBody>
      </p:sp>
      <p:sp>
        <p:nvSpPr>
          <p:cNvPr id="18" name="el-178969373836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3738374-22"/>
          <p:cNvSpPr txBox="1"/>
          <p:nvPr/>
        </p:nvSpPr>
        <p:spPr>
          <a:xfrm>
            <a:off x="1618845" y="5040852"/>
            <a:ext cx="688961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AI导游词三病？</a:t>
            </a:r>
            <a:endParaRPr/>
          </a:p>
        </p:txBody>
      </p:sp>
      <p:sp>
        <p:nvSpPr>
          <p:cNvPr id="20" name="el-1789693738373-18"/>
          <p:cNvSpPr txBox="1"/>
          <p:nvPr/>
        </p:nvSpPr>
        <p:spPr>
          <a:xfrm>
            <a:off x="1618845" y="5459847"/>
            <a:ext cx="67039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史实漂移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（官方核对）、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情感空转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（三板斧查）、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千词一面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（口述语料定音色）。</a:t>
            </a:r>
            <a:endParaRPr/>
          </a:p>
        </p:txBody>
      </p:sp>
      <p:sp>
        <p:nvSpPr>
          <p:cNvPr id="21" name="el-178969373836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3738363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3" name="el-178969373836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3738603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373852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52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852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3738526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373852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虚拟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讲解</a:t>
            </a:r>
            <a:endParaRPr/>
          </a:p>
        </p:txBody>
      </p:sp>
      <p:sp>
        <p:nvSpPr>
          <p:cNvPr id="8" name="el-178969373852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VIRTUAL INTERPRETATION</a:t>
            </a:r>
            <a:endParaRPr/>
          </a:p>
        </p:txBody>
      </p:sp>
      <p:sp>
        <p:nvSpPr>
          <p:cNvPr id="9" name="el-178969373852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形态定义</a:t>
            </a:r>
            <a:endParaRPr/>
          </a:p>
        </p:txBody>
      </p:sp>
      <p:sp>
        <p:nvSpPr>
          <p:cNvPr id="10" name="el-178969373852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四类场景</a:t>
            </a:r>
            <a:endParaRPr/>
          </a:p>
        </p:txBody>
      </p:sp>
      <p:sp>
        <p:nvSpPr>
          <p:cNvPr id="11" name="el-1789693738529-11"/>
          <p:cNvSpPr txBox="1"/>
          <p:nvPr/>
        </p:nvSpPr>
        <p:spPr>
          <a:xfrm>
            <a:off x="7123216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语音生产线</a:t>
            </a:r>
            <a:endParaRPr/>
          </a:p>
        </p:txBody>
      </p:sp>
      <p:sp>
        <p:nvSpPr>
          <p:cNvPr id="12" name="el-1789693738530-12"/>
          <p:cNvSpPr txBox="1"/>
          <p:nvPr/>
        </p:nvSpPr>
        <p:spPr>
          <a:xfrm>
            <a:off x="8757387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数字人</a:t>
            </a:r>
            <a:endParaRPr/>
          </a:p>
        </p:txBody>
      </p:sp>
      <p:sp>
        <p:nvSpPr>
          <p:cNvPr id="13" name="el-178969373852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项目二</a:t>
            </a:r>
            <a:endParaRPr/>
          </a:p>
        </p:txBody>
      </p:sp>
      <p:sp>
        <p:nvSpPr>
          <p:cNvPr id="14" name="el-178969373852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54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545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548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548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8543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854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3738547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9" name="el-178969373854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虚拟讲解：不睡觉的讲解员</a:t>
            </a:r>
            <a:endParaRPr/>
          </a:p>
        </p:txBody>
      </p:sp>
      <p:sp>
        <p:nvSpPr>
          <p:cNvPr id="10" name="el-1789693738546-10"/>
          <p:cNvSpPr txBox="1"/>
          <p:nvPr/>
        </p:nvSpPr>
        <p:spPr>
          <a:xfrm>
            <a:off x="723719" y="1959243"/>
            <a:ext cx="11465233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虚拟讲解 = 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AI生成的讲解内容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 + 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语音/数字人的呈现载体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——把讲解服务从"人时"里解放出来。</a:t>
            </a:r>
            <a:endParaRPr/>
          </a:p>
        </p:txBody>
      </p:sp>
      <p:sp>
        <p:nvSpPr>
          <p:cNvPr id="11" name="el-1789693738547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3738550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语音导览</a:t>
            </a:r>
            <a:endParaRPr/>
          </a:p>
        </p:txBody>
      </p:sp>
      <p:sp>
        <p:nvSpPr>
          <p:cNvPr id="13" name="el-1789693738550-19"/>
          <p:cNvSpPr txBox="1"/>
          <p:nvPr/>
        </p:nvSpPr>
        <p:spPr>
          <a:xfrm>
            <a:off x="685629" y="3617221"/>
            <a:ext cx="36895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AUDIO</a:t>
            </a:r>
            <a:endParaRPr/>
          </a:p>
        </p:txBody>
      </p:sp>
      <p:sp>
        <p:nvSpPr>
          <p:cNvPr id="14" name="el-1789693738549-15"/>
          <p:cNvSpPr txBox="1"/>
          <p:nvPr/>
        </p:nvSpPr>
        <p:spPr>
          <a:xfrm>
            <a:off x="685629" y="3883854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文字转语音的扫码/租机导览——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最成熟的形态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：成本最低、部署最快、覆盖最广。</a:t>
            </a:r>
            <a:endParaRPr/>
          </a:p>
        </p:txBody>
      </p:sp>
      <p:sp>
        <p:nvSpPr>
          <p:cNvPr id="15" name="el-1789693738550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数字人讲解</a:t>
            </a:r>
            <a:endParaRPr/>
          </a:p>
        </p:txBody>
      </p:sp>
      <p:sp>
        <p:nvSpPr>
          <p:cNvPr id="16" name="el-1789693738550-21"/>
          <p:cNvSpPr txBox="1"/>
          <p:nvPr/>
        </p:nvSpPr>
        <p:spPr>
          <a:xfrm>
            <a:off x="4567584" y="3617221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AVATAR</a:t>
            </a:r>
            <a:endParaRPr/>
          </a:p>
        </p:txBody>
      </p:sp>
      <p:sp>
        <p:nvSpPr>
          <p:cNvPr id="17" name="el-1789693738549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虚拟形象+口播+问答——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进阶形态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：有"面对面"的临场感，可实时回答提问。</a:t>
            </a:r>
            <a:endParaRPr/>
          </a:p>
        </p:txBody>
      </p:sp>
      <p:sp>
        <p:nvSpPr>
          <p:cNvPr id="18" name="el-1789693738551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智能问答</a:t>
            </a:r>
            <a:endParaRPr/>
          </a:p>
        </p:txBody>
      </p:sp>
      <p:sp>
        <p:nvSpPr>
          <p:cNvPr id="19" name="el-1789693738551-23"/>
          <p:cNvSpPr txBox="1"/>
          <p:nvPr/>
        </p:nvSpPr>
        <p:spPr>
          <a:xfrm>
            <a:off x="8173531" y="3617221"/>
            <a:ext cx="331593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Q&amp;A</a:t>
            </a:r>
            <a:endParaRPr/>
          </a:p>
        </p:txBody>
      </p:sp>
      <p:sp>
        <p:nvSpPr>
          <p:cNvPr id="20" name="el-1789693738550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游客随问随答的对话机器人——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最灵活形态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：不按稿讲，按需答，藏在小程序里。</a:t>
            </a:r>
            <a:endParaRPr/>
          </a:p>
        </p:txBody>
      </p:sp>
      <p:sp>
        <p:nvSpPr>
          <p:cNvPr id="21" name="el-1789693738543-2"/>
          <p:cNvSpPr txBox="1"/>
          <p:nvPr/>
        </p:nvSpPr>
        <p:spPr>
          <a:xfrm>
            <a:off x="685629" y="5267609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三种形态共享同一套内容底座——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好导游词是虚拟讲解的根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：词不行，再先进的载体也白搭。</a:t>
            </a:r>
            <a:endParaRPr/>
          </a:p>
        </p:txBody>
      </p:sp>
      <p:sp>
        <p:nvSpPr>
          <p:cNvPr id="22" name="el-178969373854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23" name="el-1789693738543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4" name="el-178969373854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56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562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3738564-11"/>
          <p:cNvSpPr/>
          <p:nvPr/>
        </p:nvSpPr>
        <p:spPr>
          <a:xfrm>
            <a:off x="685629" y="2055809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3738566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8566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8566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85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856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10" name="el-17896937385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四类落地场景</a:t>
            </a:r>
            <a:endParaRPr/>
          </a:p>
        </p:txBody>
      </p:sp>
      <p:sp>
        <p:nvSpPr>
          <p:cNvPr id="11" name="el-1789693738564-10"/>
          <p:cNvSpPr txBox="1"/>
          <p:nvPr/>
        </p:nvSpPr>
        <p:spPr>
          <a:xfrm>
            <a:off x="837990" y="2093899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2" name="el-1789693738565-12"/>
          <p:cNvSpPr txBox="1"/>
          <p:nvPr/>
        </p:nvSpPr>
        <p:spPr>
          <a:xfrm>
            <a:off x="685629" y="2531940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虚拟讲解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在哪上岗</a:t>
            </a:r>
            <a:endParaRPr/>
          </a:p>
        </p:txBody>
      </p:sp>
      <p:sp>
        <p:nvSpPr>
          <p:cNvPr id="13" name="el-1789693738564-8"/>
          <p:cNvSpPr txBox="1"/>
          <p:nvPr/>
        </p:nvSpPr>
        <p:spPr>
          <a:xfrm>
            <a:off x="685629" y="3674654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虚拟讲解不是替代真人，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是填补真人的空白时段与空白点位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3738565-13"/>
          <p:cNvSpPr txBox="1"/>
          <p:nvPr/>
        </p:nvSpPr>
        <p:spPr>
          <a:xfrm>
            <a:off x="685629" y="4775111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四类场景各有明确的性价比逻辑。</a:t>
            </a:r>
            <a:endParaRPr/>
          </a:p>
        </p:txBody>
      </p:sp>
      <p:sp>
        <p:nvSpPr>
          <p:cNvPr id="15" name="el-1789693738567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3738571-25"/>
          <p:cNvSpPr txBox="1"/>
          <p:nvPr/>
        </p:nvSpPr>
        <p:spPr>
          <a:xfrm>
            <a:off x="5218395" y="1964749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景区导览</a:t>
            </a:r>
            <a:endParaRPr/>
          </a:p>
        </p:txBody>
      </p:sp>
      <p:sp>
        <p:nvSpPr>
          <p:cNvPr id="17" name="el-1789693738570-21"/>
          <p:cNvSpPr txBox="1"/>
          <p:nvPr/>
        </p:nvSpPr>
        <p:spPr>
          <a:xfrm>
            <a:off x="5218395" y="2326608"/>
            <a:ext cx="476613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扫码听讲替代租机——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零维护成本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，中小景区的第一步。</a:t>
            </a:r>
            <a:endParaRPr/>
          </a:p>
        </p:txBody>
      </p:sp>
      <p:sp>
        <p:nvSpPr>
          <p:cNvPr id="18" name="el-1789693738567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3738572-26"/>
          <p:cNvSpPr txBox="1"/>
          <p:nvPr/>
        </p:nvSpPr>
        <p:spPr>
          <a:xfrm>
            <a:off x="5218395" y="2926682"/>
            <a:ext cx="499053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博物馆夜场</a:t>
            </a:r>
            <a:endParaRPr/>
          </a:p>
        </p:txBody>
      </p:sp>
      <p:sp>
        <p:nvSpPr>
          <p:cNvPr id="20" name="el-1789693738570-22"/>
          <p:cNvSpPr txBox="1"/>
          <p:nvPr/>
        </p:nvSpPr>
        <p:spPr>
          <a:xfrm>
            <a:off x="5218395" y="3288541"/>
            <a:ext cx="526002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闭馆后的线上数字展厅——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7×24在线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，服务半径突破围墙。</a:t>
            </a:r>
            <a:endParaRPr/>
          </a:p>
        </p:txBody>
      </p:sp>
      <p:sp>
        <p:nvSpPr>
          <p:cNvPr id="21" name="el-1789693738568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3738572-27"/>
          <p:cNvSpPr txBox="1"/>
          <p:nvPr/>
        </p:nvSpPr>
        <p:spPr>
          <a:xfrm>
            <a:off x="5218395" y="3888615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酒店与机场</a:t>
            </a:r>
            <a:endParaRPr/>
          </a:p>
        </p:txBody>
      </p:sp>
      <p:sp>
        <p:nvSpPr>
          <p:cNvPr id="23" name="el-1789693738571-23"/>
          <p:cNvSpPr txBox="1"/>
          <p:nvPr/>
        </p:nvSpPr>
        <p:spPr>
          <a:xfrm>
            <a:off x="5218395" y="4250475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数字人大屏答问路、荐路线——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碎片场景的服务补位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93738568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3738572-28"/>
          <p:cNvSpPr txBox="1"/>
          <p:nvPr/>
        </p:nvSpPr>
        <p:spPr>
          <a:xfrm>
            <a:off x="5218395" y="4850548"/>
            <a:ext cx="483326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行前预览</a:t>
            </a:r>
            <a:endParaRPr/>
          </a:p>
        </p:txBody>
      </p:sp>
      <p:sp>
        <p:nvSpPr>
          <p:cNvPr id="26" name="el-1789693738571-24"/>
          <p:cNvSpPr txBox="1"/>
          <p:nvPr/>
        </p:nvSpPr>
        <p:spPr>
          <a:xfrm>
            <a:off x="5218395" y="5212408"/>
            <a:ext cx="504485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出发前的AI讲解预习——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把讲解前置到决策期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，反哺种草。</a:t>
            </a:r>
            <a:endParaRPr/>
          </a:p>
        </p:txBody>
      </p:sp>
      <p:sp>
        <p:nvSpPr>
          <p:cNvPr id="27" name="el-178969373856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28" name="el-1789693738561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9" name="el-17896937385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73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747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748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748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8748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8748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8738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8741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3738742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3738742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3738742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3738743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3738735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37387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373874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17" name="el-178969373873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语音导览生产线：五站到岗</a:t>
            </a:r>
            <a:endParaRPr/>
          </a:p>
        </p:txBody>
      </p:sp>
      <p:sp>
        <p:nvSpPr>
          <p:cNvPr id="18" name="el-1789693738751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站①</a:t>
            </a:r>
            <a:endParaRPr/>
          </a:p>
        </p:txBody>
      </p:sp>
      <p:sp>
        <p:nvSpPr>
          <p:cNvPr id="19" name="el-1789693738752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</a:t>
            </a:r>
            <a:endParaRPr/>
          </a:p>
        </p:txBody>
      </p:sp>
      <p:sp>
        <p:nvSpPr>
          <p:cNvPr id="20" name="el-1789693738752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内容层</a:t>
            </a:r>
            <a:endParaRPr/>
          </a:p>
        </p:txBody>
      </p:sp>
      <p:sp>
        <p:nvSpPr>
          <p:cNvPr id="21" name="el-1789693738749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AI创作五步流出稿（PART 02）——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每点位3分钟、口语化、有钩子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3738752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站②</a:t>
            </a:r>
            <a:endParaRPr/>
          </a:p>
        </p:txBody>
      </p:sp>
      <p:sp>
        <p:nvSpPr>
          <p:cNvPr id="23" name="el-1789693738752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切分</a:t>
            </a:r>
            <a:endParaRPr/>
          </a:p>
        </p:txBody>
      </p:sp>
      <p:sp>
        <p:nvSpPr>
          <p:cNvPr id="24" name="el-1789693738752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结构层</a:t>
            </a:r>
            <a:endParaRPr/>
          </a:p>
        </p:txBody>
      </p:sp>
      <p:sp>
        <p:nvSpPr>
          <p:cNvPr id="25" name="el-1789693738749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按点位切分+编号+配触发说明——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游客扫哪听哪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，结构决定体验。</a:t>
            </a:r>
            <a:endParaRPr/>
          </a:p>
        </p:txBody>
      </p:sp>
      <p:sp>
        <p:nvSpPr>
          <p:cNvPr id="26" name="el-1789693738753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站③</a:t>
            </a:r>
            <a:endParaRPr/>
          </a:p>
        </p:txBody>
      </p:sp>
      <p:sp>
        <p:nvSpPr>
          <p:cNvPr id="27" name="el-1789693738753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配音</a:t>
            </a:r>
            <a:endParaRPr/>
          </a:p>
        </p:txBody>
      </p:sp>
      <p:sp>
        <p:nvSpPr>
          <p:cNvPr id="28" name="el-1789693738753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语音层</a:t>
            </a:r>
            <a:endParaRPr/>
          </a:p>
        </p:txBody>
      </p:sp>
      <p:sp>
        <p:nvSpPr>
          <p:cNvPr id="29" name="el-1789693738750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AI语音合成：选音色（亲和/沉稳）、调语速（慢于常速10%）——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试听3版再定稿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93738754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站④</a:t>
            </a:r>
            <a:endParaRPr/>
          </a:p>
        </p:txBody>
      </p:sp>
      <p:sp>
        <p:nvSpPr>
          <p:cNvPr id="31" name="el-1789693738754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上架</a:t>
            </a:r>
            <a:endParaRPr/>
          </a:p>
        </p:txBody>
      </p:sp>
      <p:sp>
        <p:nvSpPr>
          <p:cNvPr id="32" name="el-1789693738754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平台层</a:t>
            </a:r>
            <a:endParaRPr/>
          </a:p>
        </p:txBody>
      </p:sp>
      <p:sp>
        <p:nvSpPr>
          <p:cNvPr id="33" name="el-1789693738751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导入导览平台，绑定点位二维码——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布局图先行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，别让游客找码。</a:t>
            </a:r>
            <a:endParaRPr/>
          </a:p>
        </p:txBody>
      </p:sp>
      <p:sp>
        <p:nvSpPr>
          <p:cNvPr id="34" name="el-1789693738754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站⑤</a:t>
            </a:r>
            <a:endParaRPr/>
          </a:p>
        </p:txBody>
      </p:sp>
      <p:sp>
        <p:nvSpPr>
          <p:cNvPr id="35" name="el-1789693738755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运维</a:t>
            </a:r>
            <a:endParaRPr/>
          </a:p>
        </p:txBody>
      </p:sp>
      <p:sp>
        <p:nvSpPr>
          <p:cNvPr id="36" name="el-1789693738755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迭代层</a:t>
            </a:r>
            <a:endParaRPr/>
          </a:p>
        </p:txBody>
      </p:sp>
      <p:sp>
        <p:nvSpPr>
          <p:cNvPr id="37" name="el-1789693738751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收集收听数据与差评——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哪段被跳过就改哪段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，词库是活的。</a:t>
            </a:r>
            <a:endParaRPr/>
          </a:p>
        </p:txBody>
      </p:sp>
      <p:sp>
        <p:nvSpPr>
          <p:cNvPr id="38" name="el-1789693738735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一条线两天上线——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核心成本在词稿质量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，回到老话：内容是根。</a:t>
            </a:r>
            <a:endParaRPr/>
          </a:p>
        </p:txBody>
      </p:sp>
      <p:sp>
        <p:nvSpPr>
          <p:cNvPr id="39" name="el-178969373873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40" name="el-1789693738736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41" name="el-178969373873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77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777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772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7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373877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7" name="el-178969373877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数字人讲解：能做到与做不到</a:t>
            </a:r>
            <a:endParaRPr/>
          </a:p>
        </p:txBody>
      </p:sp>
      <p:sp>
        <p:nvSpPr>
          <p:cNvPr id="8" name="el-1789693738780-13"/>
          <p:cNvSpPr txBox="1"/>
          <p:nvPr/>
        </p:nvSpPr>
        <p:spPr>
          <a:xfrm>
            <a:off x="685629" y="2485517"/>
            <a:ext cx="5633772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能做到 · 2026</a:t>
            </a:r>
            <a:endParaRPr/>
          </a:p>
        </p:txBody>
      </p:sp>
      <p:sp>
        <p:nvSpPr>
          <p:cNvPr id="9" name="el-1789693738781-14"/>
          <p:cNvSpPr txBox="1"/>
          <p:nvPr/>
        </p:nvSpPr>
        <p:spPr>
          <a:xfrm>
            <a:off x="685629" y="2923557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已上岗</a:t>
            </a:r>
            <a:endParaRPr/>
          </a:p>
        </p:txBody>
      </p:sp>
      <p:sp>
        <p:nvSpPr>
          <p:cNvPr id="10" name="el-1789693738779-11"/>
          <p:cNvSpPr txBox="1"/>
          <p:nvPr/>
        </p:nvSpPr>
        <p:spPr>
          <a:xfrm>
            <a:off x="685629" y="3377221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7×24值守与多语种切换；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常见问题对答如流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（营业时间/路线/无障碍设施）；形象与口型基本自然；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同一形象跨场景复用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93738781-15"/>
          <p:cNvSpPr txBox="1"/>
          <p:nvPr/>
        </p:nvSpPr>
        <p:spPr>
          <a:xfrm>
            <a:off x="6522994" y="2485517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做不到 · 依然</a:t>
            </a:r>
            <a:endParaRPr/>
          </a:p>
        </p:txBody>
      </p:sp>
      <p:sp>
        <p:nvSpPr>
          <p:cNvPr id="12" name="el-1789693738781-16"/>
          <p:cNvSpPr txBox="1"/>
          <p:nvPr/>
        </p:nvSpPr>
        <p:spPr>
          <a:xfrm>
            <a:off x="6522994" y="2923557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别勉强</a:t>
            </a:r>
            <a:endParaRPr/>
          </a:p>
        </p:txBody>
      </p:sp>
      <p:sp>
        <p:nvSpPr>
          <p:cNvPr id="13" name="el-1789693738780-12"/>
          <p:cNvSpPr txBox="1"/>
          <p:nvPr/>
        </p:nvSpPr>
        <p:spPr>
          <a:xfrm>
            <a:off x="6522994" y="3377221"/>
            <a:ext cx="4980330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现场应变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（"那朵云像什么？"）；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群体情绪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的实时感知与调动；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深度追问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超出知识库即露馅；真诚的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在地情感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——它是程序，没有乡愁。</a:t>
            </a:r>
            <a:endParaRPr/>
          </a:p>
        </p:txBody>
      </p:sp>
      <p:sp>
        <p:nvSpPr>
          <p:cNvPr id="14" name="el-1789693738771-2"/>
          <p:cNvSpPr txBox="1"/>
          <p:nvPr/>
        </p:nvSpPr>
        <p:spPr>
          <a:xfrm>
            <a:off x="685629" y="4701311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部署建议：数字人答"标准题"，真人解"发挥题"——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答不上就大方转人工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，硬撑是最差的体验。</a:t>
            </a:r>
            <a:endParaRPr/>
          </a:p>
        </p:txBody>
      </p:sp>
      <p:sp>
        <p:nvSpPr>
          <p:cNvPr id="15" name="el-178969373877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16" name="el-1789693738773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7" name="el-178969373877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79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3738797-10"/>
          <p:cNvSpPr/>
          <p:nvPr/>
        </p:nvSpPr>
        <p:spPr>
          <a:xfrm>
            <a:off x="685629" y="1507960"/>
            <a:ext cx="3892370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8806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806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8799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8795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87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879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10" name="el-178969373879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数字人实战：一座博物馆的数字员工</a:t>
            </a:r>
            <a:endParaRPr/>
          </a:p>
        </p:txBody>
      </p:sp>
      <p:sp>
        <p:nvSpPr>
          <p:cNvPr id="11" name="el-1789693738797-9"/>
          <p:cNvSpPr txBox="1"/>
          <p:nvPr/>
        </p:nvSpPr>
        <p:spPr>
          <a:xfrm>
            <a:off x="837990" y="1546051"/>
            <a:ext cx="42439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部署实录（综合公开案例改编）</a:t>
            </a:r>
            <a:endParaRPr/>
          </a:p>
        </p:txBody>
      </p:sp>
      <p:sp>
        <p:nvSpPr>
          <p:cNvPr id="12" name="el-1789693738798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对象：某县博物馆，讲解员仅2名，旺季供不应求</a:t>
            </a:r>
            <a:endParaRPr/>
          </a:p>
        </p:txBody>
      </p:sp>
      <p:sp>
        <p:nvSpPr>
          <p:cNvPr id="13" name="el-1789693738801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部署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大屏数字人+小程序问答，词库37个点位</a:t>
            </a:r>
            <a:endParaRPr/>
          </a:p>
        </p:txBody>
      </p:sp>
      <p:sp>
        <p:nvSpPr>
          <p:cNvPr id="14" name="el-1789693738802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标准问题自助率约八成，真人讲解转向深度团</a:t>
            </a:r>
            <a:endParaRPr/>
          </a:p>
        </p:txBody>
      </p:sp>
      <p:sp>
        <p:nvSpPr>
          <p:cNvPr id="15" name="el-1789693738808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成效</a:t>
            </a:r>
            <a:endParaRPr/>
          </a:p>
        </p:txBody>
      </p:sp>
      <p:sp>
        <p:nvSpPr>
          <p:cNvPr id="16" name="el-1789693738805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旺季排队缓解、夜间线上开放——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服务时长翻了三倍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，人力没增加。</a:t>
            </a:r>
            <a:endParaRPr/>
          </a:p>
        </p:txBody>
      </p:sp>
      <p:sp>
        <p:nvSpPr>
          <p:cNvPr id="17" name="el-1789693738808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清醒</a:t>
            </a:r>
            <a:endParaRPr/>
          </a:p>
        </p:txBody>
      </p:sp>
      <p:sp>
        <p:nvSpPr>
          <p:cNvPr id="18" name="el-1789693738806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馆长原话："它替我值班，不替我值心"——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数字人扩的是覆盖，真人守的是深度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373879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20" name="el-1789693738793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1" name="el-17896937387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  <p:sp>
        <p:nvSpPr>
          <p:cNvPr id="22" name="el-1789693738807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3738807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3738807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3738803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分工设计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：数字人答"三件事"——在哪/是什么/什么时候有；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深度讲解留给真人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，两端不打架。</a:t>
            </a:r>
            <a:endParaRPr/>
          </a:p>
        </p:txBody>
      </p:sp>
      <p:sp>
        <p:nvSpPr>
          <p:cNvPr id="26" name="el-1789693738804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内容打底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：37个点位的词全部走AI创作流产出，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馆长终审史实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——数字人张冠李戴同样伤馆誉。</a:t>
            </a:r>
            <a:endParaRPr/>
          </a:p>
        </p:txBody>
      </p:sp>
      <p:sp>
        <p:nvSpPr>
          <p:cNvPr id="27" name="el-1789693738804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持续运维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：每月更新问答库（新展览/新政策），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答不上的问题自动记录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，成为下次更新的清单。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4426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3744267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3744262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442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374426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7" name="el-17896937442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讲解服务成本对比（示意）</a:t>
            </a:r>
            <a:endParaRPr/>
          </a:p>
        </p:txBody>
      </p:sp>
      <p:sp>
        <p:nvSpPr>
          <p:cNvPr id="8" name="el-1789693744268-10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示意成本指数（真人每场次=40），综合行业案例估算，仅作教学参考。</a:t>
            </a:r>
            <a:endParaRPr/>
          </a:p>
        </p:txBody>
      </p:sp>
      <p:sp>
        <p:nvSpPr>
          <p:cNvPr id="9" name="el-1789693744271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93744270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真人成本随场次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线性累加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——质量最高，规模受限。</a:t>
            </a:r>
            <a:endParaRPr/>
          </a:p>
        </p:txBody>
      </p:sp>
      <p:sp>
        <p:nvSpPr>
          <p:cNvPr id="11" name="el-1789693744271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93744271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虚拟形态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一次投入、边际趋零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——覆盖能力碾压。</a:t>
            </a:r>
            <a:endParaRPr/>
          </a:p>
        </p:txBody>
      </p:sp>
      <p:sp>
        <p:nvSpPr>
          <p:cNvPr id="13" name="el-1789693744272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93744271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正确姿势：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不是替代，是配比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——标准化交给虚拟，深度留给真人。</a:t>
            </a:r>
            <a:endParaRPr/>
          </a:p>
        </p:txBody>
      </p:sp>
      <p:sp>
        <p:nvSpPr>
          <p:cNvPr id="15" name="el-178969374426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16" name="el-1789693744260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7" name="el-17896937442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01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9017-8"/>
          <p:cNvCxnSpPr/>
          <p:nvPr/>
        </p:nvCxnSpPr>
        <p:spPr>
          <a:xfrm>
            <a:off x="704674" y="1850328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9016-4"/>
          <p:cNvCxnSpPr/>
          <p:nvPr/>
        </p:nvCxnSpPr>
        <p:spPr>
          <a:xfrm>
            <a:off x="685629" y="48841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901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3739018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7" name="el-178969373901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课堂辩论：数字人会取代讲解员吗</a:t>
            </a:r>
            <a:endParaRPr/>
          </a:p>
        </p:txBody>
      </p:sp>
      <p:sp>
        <p:nvSpPr>
          <p:cNvPr id="8" name="el-1789693739019-11"/>
          <p:cNvSpPr txBox="1"/>
          <p:nvPr/>
        </p:nvSpPr>
        <p:spPr>
          <a:xfrm>
            <a:off x="952262" y="1850328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讲解员岗位招聘在缩，数字人项目在上马——这场替代是真的吗？</a:t>
            </a:r>
            <a:endParaRPr/>
          </a:p>
        </p:txBody>
      </p:sp>
      <p:sp>
        <p:nvSpPr>
          <p:cNvPr id="9" name="el-1789693739019-12"/>
          <p:cNvSpPr txBox="1"/>
          <p:nvPr/>
        </p:nvSpPr>
        <p:spPr>
          <a:xfrm>
            <a:off x="952262" y="2317829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3739023-19"/>
          <p:cNvSpPr txBox="1"/>
          <p:nvPr/>
        </p:nvSpPr>
        <p:spPr>
          <a:xfrm>
            <a:off x="685629" y="2851096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替代派</a:t>
            </a:r>
            <a:endParaRPr/>
          </a:p>
        </p:txBody>
      </p:sp>
      <p:sp>
        <p:nvSpPr>
          <p:cNvPr id="11" name="el-1789693739025-23"/>
          <p:cNvSpPr txBox="1"/>
          <p:nvPr/>
        </p:nvSpPr>
        <p:spPr>
          <a:xfrm>
            <a:off x="5911761" y="3560531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3739025-24"/>
          <p:cNvSpPr txBox="1"/>
          <p:nvPr/>
        </p:nvSpPr>
        <p:spPr>
          <a:xfrm>
            <a:off x="6522994" y="2851096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共生派</a:t>
            </a:r>
            <a:endParaRPr/>
          </a:p>
        </p:txBody>
      </p:sp>
      <p:sp>
        <p:nvSpPr>
          <p:cNvPr id="13" name="el-1789693739015-2"/>
          <p:cNvSpPr txBox="1"/>
          <p:nvPr/>
        </p:nvSpPr>
        <p:spPr>
          <a:xfrm>
            <a:off x="685629" y="5060344"/>
            <a:ext cx="10817695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"未来五年讲解岗会更多还是更少，结构如何变"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用岗位拆解法：哪些任务外包给机器，哪些留在人手里。</a:t>
            </a:r>
            <a:endParaRPr/>
          </a:p>
        </p:txBody>
      </p:sp>
      <p:sp>
        <p:nvSpPr>
          <p:cNvPr id="14" name="el-178969373901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15" name="el-1789693739016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6" name="el-178969373901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  <p:sp>
        <p:nvSpPr>
          <p:cNvPr id="17" name="el-1789693739024-20"/>
          <p:cNvSpPr/>
          <p:nvPr/>
        </p:nvSpPr>
        <p:spPr>
          <a:xfrm>
            <a:off x="685629" y="334627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3739024-21"/>
          <p:cNvSpPr/>
          <p:nvPr/>
        </p:nvSpPr>
        <p:spPr>
          <a:xfrm>
            <a:off x="685629" y="373670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3739024-22"/>
          <p:cNvSpPr/>
          <p:nvPr/>
        </p:nvSpPr>
        <p:spPr>
          <a:xfrm>
            <a:off x="685629" y="412712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3739025-25"/>
          <p:cNvSpPr/>
          <p:nvPr/>
        </p:nvSpPr>
        <p:spPr>
          <a:xfrm>
            <a:off x="6522994" y="334627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3739025-26"/>
          <p:cNvSpPr/>
          <p:nvPr/>
        </p:nvSpPr>
        <p:spPr>
          <a:xfrm>
            <a:off x="6522994" y="373670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3739026-27"/>
          <p:cNvSpPr/>
          <p:nvPr/>
        </p:nvSpPr>
        <p:spPr>
          <a:xfrm>
            <a:off x="6522994" y="412712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3739021-13"/>
          <p:cNvSpPr txBox="1"/>
          <p:nvPr/>
        </p:nvSpPr>
        <p:spPr>
          <a:xfrm>
            <a:off x="857036" y="3222478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成本差数倍，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甲方用脚投票</a:t>
            </a:r>
            <a:endParaRPr/>
          </a:p>
        </p:txBody>
      </p:sp>
      <p:sp>
        <p:nvSpPr>
          <p:cNvPr id="24" name="el-1789693739021-14"/>
          <p:cNvSpPr txBox="1"/>
          <p:nvPr/>
        </p:nvSpPr>
        <p:spPr>
          <a:xfrm>
            <a:off x="857036" y="3612906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标准化讲解占讲解需求的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大头</a:t>
            </a:r>
            <a:endParaRPr/>
          </a:p>
        </p:txBody>
      </p:sp>
      <p:sp>
        <p:nvSpPr>
          <p:cNvPr id="25" name="el-1789693739022-15"/>
          <p:cNvSpPr txBox="1"/>
          <p:nvPr/>
        </p:nvSpPr>
        <p:spPr>
          <a:xfrm>
            <a:off x="857036" y="4003333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技术每年都在补短板——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今天的做不到是明天的已做到</a:t>
            </a:r>
            <a:endParaRPr/>
          </a:p>
        </p:txBody>
      </p:sp>
      <p:sp>
        <p:nvSpPr>
          <p:cNvPr id="26" name="el-1789693739022-16"/>
          <p:cNvSpPr txBox="1"/>
          <p:nvPr/>
        </p:nvSpPr>
        <p:spPr>
          <a:xfrm>
            <a:off x="6694401" y="3222478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旅游本质是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人与人的相遇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——讲解是情感劳动</a:t>
            </a:r>
            <a:endParaRPr/>
          </a:p>
        </p:txBody>
      </p:sp>
      <p:sp>
        <p:nvSpPr>
          <p:cNvPr id="27" name="el-1789693739023-17"/>
          <p:cNvSpPr txBox="1"/>
          <p:nvPr/>
        </p:nvSpPr>
        <p:spPr>
          <a:xfrm>
            <a:off x="6694401" y="3612906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深度讲解、定制讲解的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需求在上升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而非下降</a:t>
            </a:r>
            <a:endParaRPr/>
          </a:p>
        </p:txBody>
      </p:sp>
      <p:sp>
        <p:nvSpPr>
          <p:cNvPr id="28" name="el-1789693739023-18"/>
          <p:cNvSpPr txBox="1"/>
          <p:nvPr/>
        </p:nvSpPr>
        <p:spPr>
          <a:xfrm>
            <a:off x="6694401" y="4003333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被替代的是"背词型"讲解——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淘汰你的是同行，不是数字人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373906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373904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9036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903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3739039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373904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人机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共生</a:t>
            </a:r>
            <a:endParaRPr/>
          </a:p>
        </p:txBody>
      </p:sp>
      <p:sp>
        <p:nvSpPr>
          <p:cNvPr id="8" name="el-1789693739040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HUMAN-MACHINE SYMBIOSIS</a:t>
            </a:r>
            <a:endParaRPr/>
          </a:p>
        </p:txBody>
      </p:sp>
      <p:sp>
        <p:nvSpPr>
          <p:cNvPr id="9" name="el-1789693739042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分工三层</a:t>
            </a:r>
            <a:endParaRPr/>
          </a:p>
        </p:txBody>
      </p:sp>
      <p:sp>
        <p:nvSpPr>
          <p:cNvPr id="10" name="el-1789693739042-10"/>
          <p:cNvSpPr txBox="1"/>
          <p:nvPr/>
        </p:nvSpPr>
        <p:spPr>
          <a:xfrm>
            <a:off x="5694675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真人护城河</a:t>
            </a:r>
            <a:endParaRPr/>
          </a:p>
        </p:txBody>
      </p:sp>
      <p:sp>
        <p:nvSpPr>
          <p:cNvPr id="11" name="el-1789693739042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共生实例</a:t>
            </a:r>
            <a:endParaRPr/>
          </a:p>
        </p:txBody>
      </p:sp>
      <p:sp>
        <p:nvSpPr>
          <p:cNvPr id="12" name="el-1789693739043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使用守则</a:t>
            </a:r>
            <a:endParaRPr/>
          </a:p>
        </p:txBody>
      </p:sp>
      <p:sp>
        <p:nvSpPr>
          <p:cNvPr id="13" name="el-1789693739037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项目二</a:t>
            </a:r>
            <a:endParaRPr/>
          </a:p>
        </p:txBody>
      </p:sp>
      <p:sp>
        <p:nvSpPr>
          <p:cNvPr id="14" name="el-1789693739037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22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9218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92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922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6" name="el-1789693739218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从恐慌到共生：三年认知转变</a:t>
            </a:r>
            <a:endParaRPr/>
          </a:p>
        </p:txBody>
      </p:sp>
      <p:sp>
        <p:nvSpPr>
          <p:cNvPr id="7" name="el-1789693739217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认知曲线的规律：每一次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「取代恐慌」，最后都变成「分工重构」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——先把机器当对手的人，后来都把机器当了同事。</a:t>
            </a:r>
            <a:endParaRPr/>
          </a:p>
        </p:txBody>
      </p:sp>
      <p:sp>
        <p:nvSpPr>
          <p:cNvPr id="8" name="el-1789693739218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9" name="el-1789693739218-7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0" name="el-1789693739218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cxnSp>
        <p:nvCxnSpPr>
          <p:cNvPr id="11" name="el-1789693739217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7C3A0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3739221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3739222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3739222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3739222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3739222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3739224-16"/>
          <p:cNvSpPr txBox="1"/>
          <p:nvPr/>
        </p:nvSpPr>
        <p:spPr>
          <a:xfrm>
            <a:off x="685629" y="2647996"/>
            <a:ext cx="210501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18" name="el-1789693739224-17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恐慌期</a:t>
            </a:r>
            <a:endParaRPr/>
          </a:p>
        </p:txBody>
      </p:sp>
      <p:sp>
        <p:nvSpPr>
          <p:cNvPr id="19" name="el-1789693739225-18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ChatGPT写出完整导游词——「讲解员要失业了」的焦虑在行业内蔓延。</a:t>
            </a:r>
            <a:endParaRPr/>
          </a:p>
        </p:txBody>
      </p:sp>
      <p:sp>
        <p:nvSpPr>
          <p:cNvPr id="20" name="el-1789693739225-19"/>
          <p:cNvSpPr txBox="1"/>
          <p:nvPr/>
        </p:nvSpPr>
        <p:spPr>
          <a:xfrm>
            <a:off x="2472012" y="2647996"/>
            <a:ext cx="279971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21" name="el-1789693739225-20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试用期</a:t>
            </a:r>
            <a:endParaRPr/>
          </a:p>
        </p:txBody>
      </p:sp>
      <p:sp>
        <p:nvSpPr>
          <p:cNvPr id="22" name="el-1789693739225-21"/>
          <p:cNvSpPr txBox="1"/>
          <p:nvPr/>
        </p:nvSpPr>
        <p:spPr>
          <a:xfrm>
            <a:off x="2472012" y="341932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先当「资料员」用：AI查资料、出初稿，导游发现省下大量案头时间。</a:t>
            </a:r>
            <a:endParaRPr/>
          </a:p>
        </p:txBody>
      </p:sp>
      <p:sp>
        <p:nvSpPr>
          <p:cNvPr id="23" name="el-1789693739225-22"/>
          <p:cNvSpPr txBox="1"/>
          <p:nvPr/>
        </p:nvSpPr>
        <p:spPr>
          <a:xfrm>
            <a:off x="4953101" y="2647996"/>
            <a:ext cx="2303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2024</a:t>
            </a:r>
            <a:endParaRPr/>
          </a:p>
        </p:txBody>
      </p:sp>
      <p:sp>
        <p:nvSpPr>
          <p:cNvPr id="24" name="el-1789693739225-23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落地期</a:t>
            </a:r>
            <a:endParaRPr/>
          </a:p>
        </p:txBody>
      </p:sp>
      <p:sp>
        <p:nvSpPr>
          <p:cNvPr id="25" name="el-1789693739226-24"/>
          <p:cNvSpPr txBox="1"/>
          <p:nvPr/>
        </p:nvSpPr>
        <p:spPr>
          <a:xfrm>
            <a:off x="4953101" y="3419329"/>
            <a:ext cx="1794418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数字人讲解员上岗博物馆——量产标准讲解，也暴露「没有现场感」的短板。</a:t>
            </a:r>
            <a:endParaRPr/>
          </a:p>
        </p:txBody>
      </p:sp>
      <p:sp>
        <p:nvSpPr>
          <p:cNvPr id="26" name="el-1789693739226-25"/>
          <p:cNvSpPr txBox="1"/>
          <p:nvPr/>
        </p:nvSpPr>
        <p:spPr>
          <a:xfrm>
            <a:off x="6937972" y="2647996"/>
            <a:ext cx="250198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2025</a:t>
            </a:r>
            <a:endParaRPr/>
          </a:p>
        </p:txBody>
      </p:sp>
      <p:sp>
        <p:nvSpPr>
          <p:cNvPr id="27" name="el-1789693739226-26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分工期</a:t>
            </a:r>
            <a:endParaRPr/>
          </a:p>
        </p:txBody>
      </p:sp>
      <p:sp>
        <p:nvSpPr>
          <p:cNvPr id="28" name="el-1789693739226-27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机器管覆盖、真人管深度——讲解组结构重组，人机分层模式跑通。</a:t>
            </a:r>
            <a:endParaRPr/>
          </a:p>
        </p:txBody>
      </p:sp>
      <p:sp>
        <p:nvSpPr>
          <p:cNvPr id="29" name="el-1789693739226-28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3739226-29"/>
          <p:cNvSpPr txBox="1"/>
          <p:nvPr/>
        </p:nvSpPr>
        <p:spPr>
          <a:xfrm>
            <a:off x="9121330" y="2867017"/>
            <a:ext cx="270062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2026</a:t>
            </a:r>
            <a:endParaRPr/>
          </a:p>
        </p:txBody>
      </p:sp>
      <p:sp>
        <p:nvSpPr>
          <p:cNvPr id="31" name="el-1789693739226-30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共生期</a:t>
            </a:r>
            <a:endParaRPr/>
          </a:p>
        </p:txBody>
      </p:sp>
      <p:sp>
        <p:nvSpPr>
          <p:cNvPr id="32" name="el-1789693739227-31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共识成型：「AI是工具箱，不是替代者」写进行业培训大纲。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24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9247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9247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9247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92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9246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8" name="el-178969373924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人机分工：讲解的三层分配</a:t>
            </a:r>
            <a:endParaRPr/>
          </a:p>
        </p:txBody>
      </p:sp>
      <p:sp>
        <p:nvSpPr>
          <p:cNvPr id="9" name="el-1789693739248-13"/>
          <p:cNvSpPr txBox="1"/>
          <p:nvPr/>
        </p:nvSpPr>
        <p:spPr>
          <a:xfrm>
            <a:off x="685629" y="1828010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L1</a:t>
            </a:r>
            <a:endParaRPr/>
          </a:p>
        </p:txBody>
      </p:sp>
      <p:sp>
        <p:nvSpPr>
          <p:cNvPr id="10" name="el-1789693739253-19"/>
          <p:cNvSpPr txBox="1"/>
          <p:nvPr/>
        </p:nvSpPr>
        <p:spPr>
          <a:xfrm>
            <a:off x="1961659" y="1885145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标准层</a:t>
            </a:r>
            <a:endParaRPr/>
          </a:p>
        </p:txBody>
      </p:sp>
      <p:sp>
        <p:nvSpPr>
          <p:cNvPr id="11" name="el-1789693739253-20"/>
          <p:cNvSpPr txBox="1"/>
          <p:nvPr/>
        </p:nvSpPr>
        <p:spPr>
          <a:xfrm>
            <a:off x="2904399" y="1989894"/>
            <a:ext cx="8127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机器主场</a:t>
            </a:r>
            <a:endParaRPr/>
          </a:p>
        </p:txBody>
      </p:sp>
      <p:sp>
        <p:nvSpPr>
          <p:cNvPr id="12" name="el-1789693739250-16"/>
          <p:cNvSpPr txBox="1"/>
          <p:nvPr/>
        </p:nvSpPr>
        <p:spPr>
          <a:xfrm>
            <a:off x="1961659" y="2332709"/>
            <a:ext cx="7492396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固定点位、标准内容、常规时段——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语音导览与数字人的领地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：稳定、便宜、不下班。</a:t>
            </a:r>
            <a:endParaRPr/>
          </a:p>
        </p:txBody>
      </p:sp>
      <p:sp>
        <p:nvSpPr>
          <p:cNvPr id="13" name="el-1789693739248-14"/>
          <p:cNvSpPr txBox="1"/>
          <p:nvPr/>
        </p:nvSpPr>
        <p:spPr>
          <a:xfrm>
            <a:off x="1447438" y="2966855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L2</a:t>
            </a:r>
            <a:endParaRPr/>
          </a:p>
        </p:txBody>
      </p:sp>
      <p:sp>
        <p:nvSpPr>
          <p:cNvPr id="14" name="el-1789693739253-21"/>
          <p:cNvSpPr txBox="1"/>
          <p:nvPr/>
        </p:nvSpPr>
        <p:spPr>
          <a:xfrm>
            <a:off x="2723469" y="3023991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深度层</a:t>
            </a:r>
            <a:endParaRPr/>
          </a:p>
        </p:txBody>
      </p:sp>
      <p:sp>
        <p:nvSpPr>
          <p:cNvPr id="15" name="el-1789693739253-22"/>
          <p:cNvSpPr txBox="1"/>
          <p:nvPr/>
        </p:nvSpPr>
        <p:spPr>
          <a:xfrm>
            <a:off x="3666208" y="3128740"/>
            <a:ext cx="8127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人机协作</a:t>
            </a:r>
            <a:endParaRPr/>
          </a:p>
        </p:txBody>
      </p:sp>
      <p:sp>
        <p:nvSpPr>
          <p:cNvPr id="16" name="el-1789693739250-17"/>
          <p:cNvSpPr txBox="1"/>
          <p:nvPr/>
        </p:nvSpPr>
        <p:spPr>
          <a:xfrm>
            <a:off x="2723469" y="3471554"/>
            <a:ext cx="7037424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主题讲解、研学课程、定制团——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AI备料、真人主讲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：机器供弹药，人扣扳机。</a:t>
            </a:r>
            <a:endParaRPr/>
          </a:p>
        </p:txBody>
      </p:sp>
      <p:sp>
        <p:nvSpPr>
          <p:cNvPr id="17" name="el-1789693739248-15"/>
          <p:cNvSpPr txBox="1"/>
          <p:nvPr/>
        </p:nvSpPr>
        <p:spPr>
          <a:xfrm>
            <a:off x="2209248" y="4105701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L3</a:t>
            </a:r>
            <a:endParaRPr/>
          </a:p>
        </p:txBody>
      </p:sp>
      <p:sp>
        <p:nvSpPr>
          <p:cNvPr id="18" name="el-1789693739253-23"/>
          <p:cNvSpPr txBox="1"/>
          <p:nvPr/>
        </p:nvSpPr>
        <p:spPr>
          <a:xfrm>
            <a:off x="3485278" y="4162837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情感层</a:t>
            </a:r>
            <a:endParaRPr/>
          </a:p>
        </p:txBody>
      </p:sp>
      <p:sp>
        <p:nvSpPr>
          <p:cNvPr id="19" name="el-1789693739253-24"/>
          <p:cNvSpPr txBox="1"/>
          <p:nvPr/>
        </p:nvSpPr>
        <p:spPr>
          <a:xfrm>
            <a:off x="4428018" y="4267586"/>
            <a:ext cx="8127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真人主场</a:t>
            </a:r>
            <a:endParaRPr/>
          </a:p>
        </p:txBody>
      </p:sp>
      <p:sp>
        <p:nvSpPr>
          <p:cNvPr id="20" name="el-1789693739251-18"/>
          <p:cNvSpPr txBox="1"/>
          <p:nvPr/>
        </p:nvSpPr>
        <p:spPr>
          <a:xfrm>
            <a:off x="3485278" y="4610400"/>
            <a:ext cx="7873301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情绪调动、现场应变、在地连接——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真人的不可让渡区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：眼神、停顿、共情，机器学不像。</a:t>
            </a:r>
            <a:endParaRPr/>
          </a:p>
        </p:txBody>
      </p:sp>
      <p:sp>
        <p:nvSpPr>
          <p:cNvPr id="21" name="el-1789693739246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职业启示</a:t>
            </a:r>
            <a:endParaRPr/>
          </a:p>
        </p:txBody>
      </p:sp>
      <p:sp>
        <p:nvSpPr>
          <p:cNvPr id="22" name="el-1789693739245-7"/>
          <p:cNvSpPr txBox="1"/>
          <p:nvPr/>
        </p:nvSpPr>
        <p:spPr>
          <a:xfrm>
            <a:off x="1715708" y="5520703"/>
            <a:ext cx="92241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把自己从L1搬到L3——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L1的活儿交给机器越多，L3的人越值钱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：这是讲解员的时代机会，不是丧钟。</a:t>
            </a:r>
            <a:endParaRPr/>
          </a:p>
        </p:txBody>
      </p:sp>
      <p:sp>
        <p:nvSpPr>
          <p:cNvPr id="23" name="el-178969373924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24" name="el-1789693739243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5" name="el-178969373924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40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3739414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94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941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6" name="el-17896937394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真人的护城河：三样看家本领</a:t>
            </a:r>
            <a:endParaRPr/>
          </a:p>
        </p:txBody>
      </p:sp>
      <p:sp>
        <p:nvSpPr>
          <p:cNvPr id="7" name="el-1789693739412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现场力</a:t>
            </a:r>
            <a:endParaRPr/>
          </a:p>
        </p:txBody>
      </p:sp>
      <p:sp>
        <p:nvSpPr>
          <p:cNvPr id="8" name="el-1789693739410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看到孩子走神就插一个互动，看到老人累了就提前收口——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对现场信号的实时响应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，AI没有眼睛也没有心。</a:t>
            </a:r>
            <a:endParaRPr/>
          </a:p>
        </p:txBody>
      </p:sp>
      <p:sp>
        <p:nvSpPr>
          <p:cNvPr id="9" name="el-1789693739412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在地力</a:t>
            </a:r>
            <a:endParaRPr/>
          </a:p>
        </p:txBody>
      </p:sp>
      <p:sp>
        <p:nvSpPr>
          <p:cNvPr id="10" name="el-1789693739410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祖辈的故事、巷子里的小道消息、时令的吃法——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语料之外的活知识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，这是AI永远查不到的内容。</a:t>
            </a:r>
            <a:endParaRPr/>
          </a:p>
        </p:txBody>
      </p:sp>
      <p:sp>
        <p:nvSpPr>
          <p:cNvPr id="11" name="el-1789693739413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连接力</a:t>
            </a:r>
            <a:endParaRPr/>
          </a:p>
        </p:txBody>
      </p:sp>
      <p:sp>
        <p:nvSpPr>
          <p:cNvPr id="12" name="el-1789693739411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记住回头客的名字、把散客变成朋友——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人与人的信任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是旅游服务里最稀缺的资产。</a:t>
            </a:r>
            <a:endParaRPr/>
          </a:p>
        </p:txBody>
      </p:sp>
      <p:sp>
        <p:nvSpPr>
          <p:cNvPr id="13" name="el-1789693739416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自测三问</a:t>
            </a:r>
            <a:endParaRPr/>
          </a:p>
        </p:txBody>
      </p:sp>
      <p:sp>
        <p:nvSpPr>
          <p:cNvPr id="14" name="el-1789693739417-17"/>
          <p:cNvSpPr txBox="1"/>
          <p:nvPr/>
        </p:nvSpPr>
        <p:spPr>
          <a:xfrm>
            <a:off x="7675231" y="2913737"/>
            <a:ext cx="294936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我的讲解里有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现场即兴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的部分吗？</a:t>
            </a:r>
            <a:endParaRPr/>
          </a:p>
        </p:txBody>
      </p:sp>
      <p:sp>
        <p:nvSpPr>
          <p:cNvPr id="15" name="el-1789693739417-18"/>
          <p:cNvSpPr txBox="1"/>
          <p:nvPr/>
        </p:nvSpPr>
        <p:spPr>
          <a:xfrm>
            <a:off x="7675231" y="3257444"/>
            <a:ext cx="276114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有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语料里查不到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的本地素材吗？</a:t>
            </a:r>
            <a:endParaRPr/>
          </a:p>
        </p:txBody>
      </p:sp>
      <p:sp>
        <p:nvSpPr>
          <p:cNvPr id="16" name="el-1789693739417-19"/>
          <p:cNvSpPr txBox="1"/>
          <p:nvPr/>
        </p:nvSpPr>
        <p:spPr>
          <a:xfrm>
            <a:off x="7675231" y="3601151"/>
            <a:ext cx="21966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客人会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主动加我微信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吗？</a:t>
            </a:r>
            <a:endParaRPr/>
          </a:p>
        </p:txBody>
      </p:sp>
      <p:sp>
        <p:nvSpPr>
          <p:cNvPr id="17" name="el-1789693739418-20"/>
          <p:cNvSpPr txBox="1"/>
          <p:nvPr/>
        </p:nvSpPr>
        <p:spPr>
          <a:xfrm>
            <a:off x="7675231" y="3944858"/>
            <a:ext cx="250049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——三问全有，你无可替代</a:t>
            </a:r>
            <a:endParaRPr/>
          </a:p>
        </p:txBody>
      </p:sp>
      <p:sp>
        <p:nvSpPr>
          <p:cNvPr id="18" name="el-1789693739412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护城河不是天赋——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现场力靠复盘、在地力靠采风、连接力靠用心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，三样都可以刻意练习。</a:t>
            </a:r>
            <a:endParaRPr/>
          </a:p>
        </p:txBody>
      </p:sp>
      <p:sp>
        <p:nvSpPr>
          <p:cNvPr id="19" name="el-178969373940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20" name="el-1789693739407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1" name="el-178969373940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43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3739431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9439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9439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9433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9430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94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9431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10" name="el-178969373942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共生实例：一个讲解组的新活法</a:t>
            </a:r>
            <a:endParaRPr/>
          </a:p>
        </p:txBody>
      </p:sp>
      <p:sp>
        <p:nvSpPr>
          <p:cNvPr id="11" name="el-1789693739431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岗位重构</a:t>
            </a:r>
            <a:endParaRPr/>
          </a:p>
        </p:txBody>
      </p:sp>
      <p:sp>
        <p:nvSpPr>
          <p:cNvPr id="12" name="el-1789693739432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对象：某古城景区讲解组（8名讲解员）引入AI后的分工重构</a:t>
            </a:r>
            <a:endParaRPr/>
          </a:p>
        </p:txBody>
      </p:sp>
      <p:sp>
        <p:nvSpPr>
          <p:cNvPr id="13" name="el-1789693739434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重构前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8人全排班：一天8场标准讲解，重复消耗</a:t>
            </a:r>
            <a:endParaRPr/>
          </a:p>
        </p:txBody>
      </p:sp>
      <p:sp>
        <p:nvSpPr>
          <p:cNvPr id="14" name="el-1789693739435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重构后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标准讲解上语音导览，8人转型深度服务</a:t>
            </a:r>
            <a:endParaRPr/>
          </a:p>
        </p:txBody>
      </p:sp>
      <p:sp>
        <p:nvSpPr>
          <p:cNvPr id="15" name="el-1789693739440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结果</a:t>
            </a:r>
            <a:endParaRPr/>
          </a:p>
        </p:txBody>
      </p:sp>
      <p:sp>
        <p:nvSpPr>
          <p:cNvPr id="16" name="el-1789693739438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人均收入不降反升——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深度团客单价是标准讲解的三倍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，且更受欢迎。</a:t>
            </a:r>
            <a:endParaRPr/>
          </a:p>
        </p:txBody>
      </p:sp>
      <p:sp>
        <p:nvSpPr>
          <p:cNvPr id="17" name="el-1789693739440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18" name="el-1789693739438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岗位消失的叙事是错的——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岗位在升级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：机器吃掉重复，人去赚"人"的钱。</a:t>
            </a:r>
            <a:endParaRPr/>
          </a:p>
        </p:txBody>
      </p:sp>
      <p:sp>
        <p:nvSpPr>
          <p:cNvPr id="19" name="el-178969373942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20" name="el-1789693739429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1" name="el-178969373942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22" name="el-1789693739439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3739439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3739440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3739436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机器接管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：15个标准点位全部上语音导览——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扫码免费听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，游客满意度反升（随到随听）。</a:t>
            </a:r>
            <a:endParaRPr/>
          </a:p>
        </p:txBody>
      </p:sp>
      <p:sp>
        <p:nvSpPr>
          <p:cNvPr id="26" name="el-1789693739437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人往上走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：讲解员转型三类岗——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主题深度团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（收费）、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研学课程师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（合作分成）、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词库主理人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（内容维护）。</a:t>
            </a:r>
            <a:endParaRPr/>
          </a:p>
        </p:txBody>
      </p:sp>
      <p:sp>
        <p:nvSpPr>
          <p:cNvPr id="27" name="el-1789693739437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意外收获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：词库主理人岗由资深讲解员担任——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她的三十年现场经验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成了词库的灵魂，AI产不出来的部分。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58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3739583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95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958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6" name="el-178969373958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虚拟讲解使用守则</a:t>
            </a:r>
            <a:endParaRPr/>
          </a:p>
        </p:txBody>
      </p:sp>
      <p:sp>
        <p:nvSpPr>
          <p:cNvPr id="7" name="el-1789693739586-11"/>
          <p:cNvSpPr txBox="1"/>
          <p:nvPr/>
        </p:nvSpPr>
        <p:spPr>
          <a:xfrm>
            <a:off x="8227543" y="2633415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底线</a:t>
            </a:r>
            <a:endParaRPr/>
          </a:p>
        </p:txBody>
      </p:sp>
      <p:sp>
        <p:nvSpPr>
          <p:cNvPr id="8" name="el-1789693739586-12"/>
          <p:cNvSpPr txBox="1"/>
          <p:nvPr/>
        </p:nvSpPr>
        <p:spPr>
          <a:xfrm>
            <a:off x="8227543" y="3033365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一条主轴</a:t>
            </a:r>
            <a:endParaRPr/>
          </a:p>
        </p:txBody>
      </p:sp>
      <p:sp>
        <p:nvSpPr>
          <p:cNvPr id="9" name="el-1789693739586-13"/>
          <p:cNvSpPr txBox="1"/>
          <p:nvPr/>
        </p:nvSpPr>
        <p:spPr>
          <a:xfrm>
            <a:off x="8227543" y="3499973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虚拟讲解扩的是覆盖，真人守的是深度；</a:t>
            </a:r>
            <a:endParaRPr/>
          </a:p>
        </p:txBody>
      </p:sp>
      <p:sp>
        <p:nvSpPr>
          <p:cNvPr id="10" name="el-1789693739586-10"/>
          <p:cNvSpPr txBox="1"/>
          <p:nvPr/>
        </p:nvSpPr>
        <p:spPr>
          <a:xfrm>
            <a:off x="8227543" y="4221907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凡署景区之名的声音，人都要负责到底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9373958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12" name="el-178969373958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3" name="el-178969373958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93739584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3739587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3739588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3739588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3739588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3739588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93739588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93739588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3739591-25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第一条</a:t>
            </a:r>
            <a:endParaRPr/>
          </a:p>
        </p:txBody>
      </p:sp>
      <p:sp>
        <p:nvSpPr>
          <p:cNvPr id="23" name="el-1789693739591-26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内容人终审</a:t>
            </a:r>
            <a:endParaRPr/>
          </a:p>
        </p:txBody>
      </p:sp>
      <p:sp>
        <p:nvSpPr>
          <p:cNvPr id="24" name="el-1789693739590-21"/>
          <p:cNvSpPr txBox="1"/>
          <p:nvPr/>
        </p:nvSpPr>
        <p:spPr>
          <a:xfrm>
            <a:off x="1180805" y="2212634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数字人开口的每句话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经人审定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——机器出错，骂的是景区。</a:t>
            </a:r>
            <a:endParaRPr/>
          </a:p>
        </p:txBody>
      </p:sp>
      <p:sp>
        <p:nvSpPr>
          <p:cNvPr id="25" name="el-1789693739592-27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第二条</a:t>
            </a:r>
            <a:endParaRPr/>
          </a:p>
        </p:txBody>
      </p:sp>
      <p:sp>
        <p:nvSpPr>
          <p:cNvPr id="26" name="el-1789693739592-28"/>
          <p:cNvSpPr txBox="1"/>
          <p:nvPr/>
        </p:nvSpPr>
        <p:spPr>
          <a:xfrm>
            <a:off x="1180805" y="3003012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标明AI身份</a:t>
            </a:r>
            <a:endParaRPr/>
          </a:p>
        </p:txBody>
      </p:sp>
      <p:sp>
        <p:nvSpPr>
          <p:cNvPr id="27" name="el-1789693739590-22"/>
          <p:cNvSpPr txBox="1"/>
          <p:nvPr/>
        </p:nvSpPr>
        <p:spPr>
          <a:xfrm>
            <a:off x="1180805" y="3336303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不伪装真人——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告知是对游客的尊重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，也是标识合规要求。</a:t>
            </a:r>
            <a:endParaRPr/>
          </a:p>
        </p:txBody>
      </p:sp>
      <p:sp>
        <p:nvSpPr>
          <p:cNvPr id="28" name="el-1789693739592-29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第三条</a:t>
            </a:r>
            <a:endParaRPr/>
          </a:p>
        </p:txBody>
      </p:sp>
      <p:sp>
        <p:nvSpPr>
          <p:cNvPr id="29" name="el-1789693739592-30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保留人工入口</a:t>
            </a:r>
            <a:endParaRPr/>
          </a:p>
        </p:txBody>
      </p:sp>
      <p:sp>
        <p:nvSpPr>
          <p:cNvPr id="30" name="el-1789693739591-23"/>
          <p:cNvSpPr txBox="1"/>
          <p:nvPr/>
        </p:nvSpPr>
        <p:spPr>
          <a:xfrm>
            <a:off x="1180805" y="4459972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答不上就转真人或留咨询方式——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死胡同最伤体验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1" name="el-1789693739593-31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第四条</a:t>
            </a:r>
            <a:endParaRPr/>
          </a:p>
        </p:txBody>
      </p:sp>
      <p:sp>
        <p:nvSpPr>
          <p:cNvPr id="32" name="el-1789693739593-32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季度内容体检</a:t>
            </a:r>
            <a:endParaRPr/>
          </a:p>
        </p:txBody>
      </p:sp>
      <p:sp>
        <p:nvSpPr>
          <p:cNvPr id="33" name="el-1789693739591-24"/>
          <p:cNvSpPr txBox="1"/>
          <p:nvPr/>
        </p:nvSpPr>
        <p:spPr>
          <a:xfrm>
            <a:off x="1180805" y="5583641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词库按季更新——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过期信息是虚拟讲解的头号差评源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60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9605-7"/>
          <p:cNvCxnSpPr/>
          <p:nvPr/>
        </p:nvCxnSpPr>
        <p:spPr>
          <a:xfrm>
            <a:off x="704674" y="2121277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9608-10"/>
          <p:cNvCxnSpPr/>
          <p:nvPr/>
        </p:nvCxnSpPr>
        <p:spPr>
          <a:xfrm>
            <a:off x="685629" y="359430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9608-11"/>
          <p:cNvCxnSpPr/>
          <p:nvPr/>
        </p:nvCxnSpPr>
        <p:spPr>
          <a:xfrm>
            <a:off x="685629" y="4470388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9608-12"/>
          <p:cNvCxnSpPr/>
          <p:nvPr/>
        </p:nvCxnSpPr>
        <p:spPr>
          <a:xfrm>
            <a:off x="6437290" y="3337196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9608-13"/>
          <p:cNvCxnSpPr/>
          <p:nvPr/>
        </p:nvCxnSpPr>
        <p:spPr>
          <a:xfrm>
            <a:off x="6437290" y="3956166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96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960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10" name="el-17896937396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93739604-3"/>
          <p:cNvSpPr txBox="1"/>
          <p:nvPr/>
        </p:nvSpPr>
        <p:spPr>
          <a:xfrm>
            <a:off x="914171" y="2121277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讲解能力是练出来的——本周完成：</a:t>
            </a:r>
            <a:endParaRPr/>
          </a:p>
        </p:txBody>
      </p:sp>
      <p:sp>
        <p:nvSpPr>
          <p:cNvPr id="12" name="el-1789693739612-17"/>
          <p:cNvSpPr txBox="1"/>
          <p:nvPr/>
        </p:nvSpPr>
        <p:spPr>
          <a:xfrm>
            <a:off x="685629" y="2903917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3739610-14"/>
          <p:cNvSpPr txBox="1"/>
          <p:nvPr/>
        </p:nvSpPr>
        <p:spPr>
          <a:xfrm>
            <a:off x="1256986" y="2865826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词稿五要素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为家乡一处景点写3分钟导游词，五要素打勾</a:t>
            </a:r>
            <a:endParaRPr/>
          </a:p>
        </p:txBody>
      </p:sp>
      <p:sp>
        <p:nvSpPr>
          <p:cNvPr id="14" name="el-1789693739612-18"/>
          <p:cNvSpPr txBox="1"/>
          <p:nvPr/>
        </p:nvSpPr>
        <p:spPr>
          <a:xfrm>
            <a:off x="685629" y="377999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3739611-15"/>
          <p:cNvSpPr txBox="1"/>
          <p:nvPr/>
        </p:nvSpPr>
        <p:spPr>
          <a:xfrm>
            <a:off x="1256986" y="3741907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三板斧改造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找一段网络导游词，用三板斧重写两个段落</a:t>
            </a:r>
            <a:endParaRPr/>
          </a:p>
        </p:txBody>
      </p:sp>
      <p:sp>
        <p:nvSpPr>
          <p:cNvPr id="16" name="el-1789693739612-19"/>
          <p:cNvSpPr txBox="1"/>
          <p:nvPr/>
        </p:nvSpPr>
        <p:spPr>
          <a:xfrm>
            <a:off x="685629" y="4656079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7" name="el-1789693739611-16"/>
          <p:cNvSpPr txBox="1"/>
          <p:nvPr/>
        </p:nvSpPr>
        <p:spPr>
          <a:xfrm>
            <a:off x="1256986" y="4617988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分众实验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同一景点产出亲子版+研学版，对比框架差异</a:t>
            </a:r>
            <a:endParaRPr/>
          </a:p>
        </p:txBody>
      </p:sp>
      <p:sp>
        <p:nvSpPr>
          <p:cNvPr id="18" name="el-1789693739613-20"/>
          <p:cNvSpPr txBox="1"/>
          <p:nvPr/>
        </p:nvSpPr>
        <p:spPr>
          <a:xfrm>
            <a:off x="6437290" y="2903917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19" name="el-1789693739615-23"/>
          <p:cNvSpPr txBox="1"/>
          <p:nvPr/>
        </p:nvSpPr>
        <p:spPr>
          <a:xfrm>
            <a:off x="7008647" y="2865826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语音合成</a:t>
            </a:r>
            <a:endParaRPr/>
          </a:p>
        </p:txBody>
      </p:sp>
      <p:sp>
        <p:nvSpPr>
          <p:cNvPr id="20" name="el-1789693739615-24"/>
          <p:cNvSpPr txBox="1"/>
          <p:nvPr/>
        </p:nvSpPr>
        <p:spPr>
          <a:xfrm>
            <a:off x="7979955" y="2913439"/>
            <a:ext cx="30216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把词稿转成语音，试听三种音色选型</a:t>
            </a:r>
            <a:endParaRPr/>
          </a:p>
        </p:txBody>
      </p:sp>
      <p:sp>
        <p:nvSpPr>
          <p:cNvPr id="21" name="el-1789693739613-21"/>
          <p:cNvSpPr txBox="1"/>
          <p:nvPr/>
        </p:nvSpPr>
        <p:spPr>
          <a:xfrm>
            <a:off x="6437290" y="3522887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2" name="el-1789693739615-25"/>
          <p:cNvSpPr txBox="1"/>
          <p:nvPr/>
        </p:nvSpPr>
        <p:spPr>
          <a:xfrm>
            <a:off x="7008647" y="3484797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采风一次</a:t>
            </a:r>
            <a:endParaRPr/>
          </a:p>
        </p:txBody>
      </p:sp>
      <p:sp>
        <p:nvSpPr>
          <p:cNvPr id="23" name="el-1789693739615-26"/>
          <p:cNvSpPr txBox="1"/>
          <p:nvPr/>
        </p:nvSpPr>
        <p:spPr>
          <a:xfrm>
            <a:off x="7979955" y="3532410"/>
            <a:ext cx="320260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采访一位本地长者，记下一条独家素材</a:t>
            </a:r>
            <a:endParaRPr/>
          </a:p>
        </p:txBody>
      </p:sp>
      <p:sp>
        <p:nvSpPr>
          <p:cNvPr id="24" name="el-1789693739613-22"/>
          <p:cNvSpPr txBox="1"/>
          <p:nvPr/>
        </p:nvSpPr>
        <p:spPr>
          <a:xfrm>
            <a:off x="6437290" y="4141857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5" name="el-1789693739616-27"/>
          <p:cNvSpPr txBox="1"/>
          <p:nvPr/>
        </p:nvSpPr>
        <p:spPr>
          <a:xfrm>
            <a:off x="7008647" y="4103767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护城河自测</a:t>
            </a:r>
            <a:endParaRPr/>
          </a:p>
        </p:txBody>
      </p:sp>
      <p:sp>
        <p:nvSpPr>
          <p:cNvPr id="26" name="el-1789693739616-28"/>
          <p:cNvSpPr txBox="1"/>
          <p:nvPr/>
        </p:nvSpPr>
        <p:spPr>
          <a:xfrm>
            <a:off x="8198975" y="4151380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对照三问，写下你的补强计划</a:t>
            </a:r>
            <a:endParaRPr/>
          </a:p>
        </p:txBody>
      </p:sp>
      <p:sp>
        <p:nvSpPr>
          <p:cNvPr id="27" name="el-1789693739604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28" name="el-1789693739604-5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9" name="el-1789693739604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76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976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976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976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97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9762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9373975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373976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3739769-19"/>
          <p:cNvSpPr txBox="1"/>
          <p:nvPr/>
        </p:nvSpPr>
        <p:spPr>
          <a:xfrm>
            <a:off x="1618845" y="1698413"/>
            <a:ext cx="886585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好导游词的配方？</a:t>
            </a:r>
            <a:endParaRPr/>
          </a:p>
        </p:txBody>
      </p:sp>
      <p:sp>
        <p:nvSpPr>
          <p:cNvPr id="11" name="el-1789693739767-15"/>
          <p:cNvSpPr txBox="1"/>
          <p:nvPr/>
        </p:nvSpPr>
        <p:spPr>
          <a:xfrm>
            <a:off x="1618845" y="2117408"/>
            <a:ext cx="93810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五要素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（钩子骨架细节节奏收口）+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三板斧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（故事化细节化互动化）——AI管70分的正确，人补到95分。</a:t>
            </a:r>
            <a:endParaRPr/>
          </a:p>
        </p:txBody>
      </p:sp>
      <p:sp>
        <p:nvSpPr>
          <p:cNvPr id="12" name="el-1789693739764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3739769-20"/>
          <p:cNvSpPr txBox="1"/>
          <p:nvPr/>
        </p:nvSpPr>
        <p:spPr>
          <a:xfrm>
            <a:off x="1618845" y="2812559"/>
            <a:ext cx="60325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AI创作五步流？</a:t>
            </a:r>
            <a:endParaRPr/>
          </a:p>
        </p:txBody>
      </p:sp>
      <p:sp>
        <p:nvSpPr>
          <p:cNvPr id="14" name="el-1789693739767-16"/>
          <p:cNvSpPr txBox="1"/>
          <p:nvPr/>
        </p:nvSpPr>
        <p:spPr>
          <a:xfrm>
            <a:off x="1618845" y="3231554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集料→定纲→成稿→润色→分众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——定纲与润色是人的不可省环节。</a:t>
            </a:r>
            <a:endParaRPr/>
          </a:p>
        </p:txBody>
      </p:sp>
      <p:sp>
        <p:nvSpPr>
          <p:cNvPr id="15" name="el-178969373976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3739769-21"/>
          <p:cNvSpPr txBox="1"/>
          <p:nvPr/>
        </p:nvSpPr>
        <p:spPr>
          <a:xfrm>
            <a:off x="1618845" y="3926706"/>
            <a:ext cx="759428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虚拟讲解三形态？</a:t>
            </a:r>
            <a:endParaRPr/>
          </a:p>
        </p:txBody>
      </p:sp>
      <p:sp>
        <p:nvSpPr>
          <p:cNvPr id="17" name="el-1789693739768-17"/>
          <p:cNvSpPr txBox="1"/>
          <p:nvPr/>
        </p:nvSpPr>
        <p:spPr>
          <a:xfrm>
            <a:off x="1618845" y="4345701"/>
            <a:ext cx="76828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语音导览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（最成熟）、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数字人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（有临场感）、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智能问答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（最灵活）——共享同一内容底座。</a:t>
            </a:r>
            <a:endParaRPr/>
          </a:p>
        </p:txBody>
      </p:sp>
      <p:sp>
        <p:nvSpPr>
          <p:cNvPr id="18" name="el-178969373976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3739769-22"/>
          <p:cNvSpPr txBox="1"/>
          <p:nvPr/>
        </p:nvSpPr>
        <p:spPr>
          <a:xfrm>
            <a:off x="1618845" y="5040852"/>
            <a:ext cx="60894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人机如何分工？</a:t>
            </a:r>
            <a:endParaRPr/>
          </a:p>
        </p:txBody>
      </p:sp>
      <p:sp>
        <p:nvSpPr>
          <p:cNvPr id="20" name="el-1789693739768-18"/>
          <p:cNvSpPr txBox="1"/>
          <p:nvPr/>
        </p:nvSpPr>
        <p:spPr>
          <a:xfrm>
            <a:off x="1618845" y="5459847"/>
            <a:ext cx="62998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三层分配：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标准层机器、深度层协作、情感层真人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——把自己往L3搬。</a:t>
            </a:r>
            <a:endParaRPr/>
          </a:p>
        </p:txBody>
      </p:sp>
      <p:sp>
        <p:nvSpPr>
          <p:cNvPr id="21" name="el-1789693739760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93739760-4"/>
          <p:cNvSpPr txBox="1"/>
          <p:nvPr/>
        </p:nvSpPr>
        <p:spPr>
          <a:xfrm>
            <a:off x="536406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3" name="el-178969373976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78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9785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9782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9788-20"/>
          <p:cNvSpPr/>
          <p:nvPr/>
        </p:nvSpPr>
        <p:spPr>
          <a:xfrm>
            <a:off x="685629" y="388950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3739785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9788-22"/>
          <p:cNvSpPr/>
          <p:nvPr/>
        </p:nvSpPr>
        <p:spPr>
          <a:xfrm>
            <a:off x="685629" y="4660840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3739784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373977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3739784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9373978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作业：双版导游词与配音</a:t>
            </a:r>
            <a:endParaRPr/>
          </a:p>
        </p:txBody>
      </p:sp>
      <p:sp>
        <p:nvSpPr>
          <p:cNvPr id="12" name="el-1789693739784-10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3739787-17"/>
          <p:cNvSpPr txBox="1"/>
          <p:nvPr/>
        </p:nvSpPr>
        <p:spPr>
          <a:xfrm>
            <a:off x="685629" y="220221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93739786-15"/>
          <p:cNvSpPr txBox="1"/>
          <p:nvPr/>
        </p:nvSpPr>
        <p:spPr>
          <a:xfrm>
            <a:off x="1371257" y="2173651"/>
            <a:ext cx="63392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写的过程中，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哪一段你重写了两次以上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？瓶颈在资料、故事还是节奏？</a:t>
            </a:r>
            <a:endParaRPr/>
          </a:p>
        </p:txBody>
      </p:sp>
      <p:sp>
        <p:nvSpPr>
          <p:cNvPr id="15" name="el-1789693739787-18"/>
          <p:cNvSpPr txBox="1"/>
          <p:nvPr/>
        </p:nvSpPr>
        <p:spPr>
          <a:xfrm>
            <a:off x="685629" y="270304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93739787-16"/>
          <p:cNvSpPr txBox="1"/>
          <p:nvPr/>
        </p:nvSpPr>
        <p:spPr>
          <a:xfrm>
            <a:off x="1371257" y="2674481"/>
            <a:ext cx="572849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AI初稿里最让你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"不吐不快"的AI味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出现在哪？你怎么改的？</a:t>
            </a:r>
            <a:endParaRPr/>
          </a:p>
        </p:txBody>
      </p:sp>
      <p:sp>
        <p:nvSpPr>
          <p:cNvPr id="17" name="el-1789693739784-11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3739788-19"/>
          <p:cNvSpPr txBox="1"/>
          <p:nvPr/>
        </p:nvSpPr>
        <p:spPr>
          <a:xfrm>
            <a:off x="818945" y="391807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93739790-23"/>
          <p:cNvSpPr txBox="1"/>
          <p:nvPr/>
        </p:nvSpPr>
        <p:spPr>
          <a:xfrm>
            <a:off x="1704698" y="3899031"/>
            <a:ext cx="80926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为家乡一处景点完成亲子版+研学版双版导游词（各3分钟），附AI使用说明与史实核验记录。</a:t>
            </a:r>
            <a:endParaRPr/>
          </a:p>
        </p:txBody>
      </p:sp>
      <p:sp>
        <p:nvSpPr>
          <p:cNvPr id="20" name="el-1789693739791-24"/>
          <p:cNvSpPr txBox="1"/>
          <p:nvPr/>
        </p:nvSpPr>
        <p:spPr>
          <a:xfrm>
            <a:off x="1704698" y="4241845"/>
            <a:ext cx="782887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评分含五要素完整度、两版框架差异度、史实准确性三项。</a:t>
            </a:r>
            <a:endParaRPr/>
          </a:p>
        </p:txBody>
      </p:sp>
      <p:sp>
        <p:nvSpPr>
          <p:cNvPr id="21" name="el-1789693739788-21"/>
          <p:cNvSpPr txBox="1"/>
          <p:nvPr/>
        </p:nvSpPr>
        <p:spPr>
          <a:xfrm>
            <a:off x="818945" y="4689408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93739791-25"/>
          <p:cNvSpPr txBox="1"/>
          <p:nvPr/>
        </p:nvSpPr>
        <p:spPr>
          <a:xfrm>
            <a:off x="1704698" y="4670363"/>
            <a:ext cx="530722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选一版做AI语音合成，对比真人朗读，写200字听感分析。</a:t>
            </a:r>
            <a:endParaRPr/>
          </a:p>
        </p:txBody>
      </p:sp>
      <p:sp>
        <p:nvSpPr>
          <p:cNvPr id="23" name="el-1789693739791-26"/>
          <p:cNvSpPr txBox="1"/>
          <p:nvPr/>
        </p:nvSpPr>
        <p:spPr>
          <a:xfrm>
            <a:off x="1704698" y="5013177"/>
            <a:ext cx="498250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重点分析：情感颗粒度差在哪、什么内容机器完全驾驭不了。</a:t>
            </a:r>
            <a:endParaRPr/>
          </a:p>
        </p:txBody>
      </p:sp>
      <p:sp>
        <p:nvSpPr>
          <p:cNvPr id="24" name="el-1789693739783-8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上传课程平台；优秀词稿将进入课程共享词库，署名收录。</a:t>
            </a:r>
            <a:endParaRPr/>
          </a:p>
        </p:txBody>
      </p:sp>
      <p:sp>
        <p:nvSpPr>
          <p:cNvPr id="25" name="el-1789693739780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93739781-4"/>
          <p:cNvSpPr txBox="1"/>
          <p:nvPr/>
        </p:nvSpPr>
        <p:spPr>
          <a:xfrm>
            <a:off x="5274043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7" name="el-178969373978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94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3739943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9941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9943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3739941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9944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3739942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9944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3739938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37399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3739941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9373993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93739943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范 本</a:t>
            </a:r>
            <a:endParaRPr/>
          </a:p>
        </p:txBody>
      </p:sp>
      <p:sp>
        <p:nvSpPr>
          <p:cNvPr id="15" name="el-1789693739948-25"/>
          <p:cNvSpPr txBox="1"/>
          <p:nvPr/>
        </p:nvSpPr>
        <p:spPr>
          <a:xfrm>
            <a:off x="1980705" y="1661513"/>
            <a:ext cx="55659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《舌尖上的中国》式解说词</a:t>
            </a:r>
            <a:endParaRPr/>
          </a:p>
        </p:txBody>
      </p:sp>
      <p:sp>
        <p:nvSpPr>
          <p:cNvPr id="16" name="el-1789693739946-21"/>
          <p:cNvSpPr txBox="1"/>
          <p:nvPr/>
        </p:nvSpPr>
        <p:spPr>
          <a:xfrm>
            <a:off x="1980705" y="2023372"/>
            <a:ext cx="577750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学"细节挂故事"的叙事——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解说词的最高殿堂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，导览词可全部借鉴。</a:t>
            </a:r>
            <a:endParaRPr/>
          </a:p>
        </p:txBody>
      </p:sp>
      <p:sp>
        <p:nvSpPr>
          <p:cNvPr id="17" name="el-1789693739943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技 术</a:t>
            </a:r>
            <a:endParaRPr/>
          </a:p>
        </p:txBody>
      </p:sp>
      <p:sp>
        <p:nvSpPr>
          <p:cNvPr id="18" name="el-1789693739948-26"/>
          <p:cNvSpPr txBox="1"/>
          <p:nvPr/>
        </p:nvSpPr>
        <p:spPr>
          <a:xfrm>
            <a:off x="1980705" y="2675076"/>
            <a:ext cx="48044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语音合成工具的"讲解音色"测评</a:t>
            </a:r>
            <a:endParaRPr/>
          </a:p>
        </p:txBody>
      </p:sp>
      <p:sp>
        <p:nvSpPr>
          <p:cNvPr id="19" name="el-1789693739947-22"/>
          <p:cNvSpPr txBox="1"/>
          <p:nvPr/>
        </p:nvSpPr>
        <p:spPr>
          <a:xfrm>
            <a:off x="1980705" y="3036936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各平台都有试听——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选音色是产品决策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，不是技术决策。</a:t>
            </a:r>
            <a:endParaRPr/>
          </a:p>
        </p:txBody>
      </p:sp>
      <p:sp>
        <p:nvSpPr>
          <p:cNvPr id="20" name="el-1789693739944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案 例</a:t>
            </a:r>
            <a:endParaRPr/>
          </a:p>
        </p:txBody>
      </p:sp>
      <p:sp>
        <p:nvSpPr>
          <p:cNvPr id="21" name="el-1789693739948-27"/>
          <p:cNvSpPr txBox="1"/>
          <p:nvPr/>
        </p:nvSpPr>
        <p:spPr>
          <a:xfrm>
            <a:off x="1980705" y="3688640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博物馆数字人项目公开复盘</a:t>
            </a:r>
            <a:endParaRPr/>
          </a:p>
        </p:txBody>
      </p:sp>
      <p:sp>
        <p:nvSpPr>
          <p:cNvPr id="22" name="el-1789693739947-23"/>
          <p:cNvSpPr txBox="1"/>
          <p:nvPr/>
        </p:nvSpPr>
        <p:spPr>
          <a:xfrm>
            <a:off x="1980705" y="4050500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看部署的坑：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知识库维护比上线更难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——运维才是长跑。</a:t>
            </a:r>
            <a:endParaRPr/>
          </a:p>
        </p:txBody>
      </p:sp>
      <p:sp>
        <p:nvSpPr>
          <p:cNvPr id="23" name="el-1789693739944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书 目</a:t>
            </a:r>
            <a:endParaRPr/>
          </a:p>
        </p:txBody>
      </p:sp>
      <p:sp>
        <p:nvSpPr>
          <p:cNvPr id="24" name="el-1789693739949-28"/>
          <p:cNvSpPr txBox="1"/>
          <p:nvPr/>
        </p:nvSpPr>
        <p:spPr>
          <a:xfrm>
            <a:off x="1980705" y="4702204"/>
            <a:ext cx="58492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《解说我们的遗产》等解说学经典</a:t>
            </a:r>
            <a:endParaRPr/>
          </a:p>
        </p:txBody>
      </p:sp>
      <p:sp>
        <p:nvSpPr>
          <p:cNvPr id="25" name="el-1789693739948-24"/>
          <p:cNvSpPr txBox="1"/>
          <p:nvPr/>
        </p:nvSpPr>
        <p:spPr>
          <a:xfrm>
            <a:off x="1980705" y="5064063"/>
            <a:ext cx="675557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解说学（Interpretation）的理论源头——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先懂为什么讲，再学怎么讲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3739938-2"/>
          <p:cNvSpPr txBox="1"/>
          <p:nvPr/>
        </p:nvSpPr>
        <p:spPr>
          <a:xfrm>
            <a:off x="685629" y="5706245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下一讲转向传播侧：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旅游新媒体内容生成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——小红书、公众号、短视频的AI流水线。</a:t>
            </a:r>
            <a:endParaRPr/>
          </a:p>
        </p:txBody>
      </p:sp>
      <p:sp>
        <p:nvSpPr>
          <p:cNvPr id="27" name="el-1789693739938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93739938-6"/>
          <p:cNvSpPr txBox="1"/>
          <p:nvPr/>
        </p:nvSpPr>
        <p:spPr>
          <a:xfrm>
            <a:off x="5450360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9" name="el-178969373993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95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9954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3739958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373995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项目三：旅游新媒体内容生成</a:t>
            </a:r>
            <a:endParaRPr/>
          </a:p>
        </p:txBody>
      </p:sp>
      <p:sp>
        <p:nvSpPr>
          <p:cNvPr id="6" name="el-1789693739955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3739955-5"/>
          <p:cNvSpPr txBox="1"/>
          <p:nvPr/>
        </p:nvSpPr>
        <p:spPr>
          <a:xfrm>
            <a:off x="569631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8" name="el-1789693739955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3739956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3739959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3739959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3739953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3739958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03</a:t>
            </a:r>
            <a:endParaRPr/>
          </a:p>
        </p:txBody>
      </p:sp>
      <p:sp>
        <p:nvSpPr>
          <p:cNvPr id="14" name="el-1789693739958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量产</a:t>
            </a:r>
            <a:endParaRPr/>
          </a:p>
        </p:txBody>
      </p:sp>
      <p:sp>
        <p:nvSpPr>
          <p:cNvPr id="15" name="el-1789693739958-12"/>
          <p:cNvSpPr txBox="1"/>
          <p:nvPr/>
        </p:nvSpPr>
        <p:spPr>
          <a:xfrm>
            <a:off x="685629" y="4513239"/>
            <a:ext cx="474797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从"憋大招"到"日更"</a:t>
            </a:r>
            <a:endParaRPr/>
          </a:p>
        </p:txBody>
      </p:sp>
      <p:sp>
        <p:nvSpPr>
          <p:cNvPr id="16" name="el-1789693739960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3739963-21"/>
          <p:cNvSpPr txBox="1"/>
          <p:nvPr/>
        </p:nvSpPr>
        <p:spPr>
          <a:xfrm>
            <a:off x="6951512" y="2415883"/>
            <a:ext cx="407041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平台语法</a:t>
            </a:r>
            <a:endParaRPr/>
          </a:p>
        </p:txBody>
      </p:sp>
      <p:sp>
        <p:nvSpPr>
          <p:cNvPr id="18" name="el-1789693739962-18"/>
          <p:cNvSpPr txBox="1"/>
          <p:nvPr/>
        </p:nvSpPr>
        <p:spPr>
          <a:xfrm>
            <a:off x="6951512" y="2777742"/>
            <a:ext cx="42820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小红书/公众号/短视频的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内容语法差异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与AI适配。</a:t>
            </a:r>
            <a:endParaRPr/>
          </a:p>
        </p:txBody>
      </p:sp>
      <p:sp>
        <p:nvSpPr>
          <p:cNvPr id="19" name="el-1789693739960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3739964-22"/>
          <p:cNvSpPr txBox="1"/>
          <p:nvPr/>
        </p:nvSpPr>
        <p:spPr>
          <a:xfrm>
            <a:off x="6951512" y="3410401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量产流水线</a:t>
            </a:r>
            <a:endParaRPr/>
          </a:p>
        </p:txBody>
      </p:sp>
      <p:sp>
        <p:nvSpPr>
          <p:cNvPr id="21" name="el-1789693739963-19"/>
          <p:cNvSpPr txBox="1"/>
          <p:nvPr/>
        </p:nvSpPr>
        <p:spPr>
          <a:xfrm>
            <a:off x="6951512" y="3772261"/>
            <a:ext cx="356476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选题库→初稿→配图→发布，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一人一条线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3739960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3739964-23"/>
          <p:cNvSpPr txBox="1"/>
          <p:nvPr/>
        </p:nvSpPr>
        <p:spPr>
          <a:xfrm>
            <a:off x="6951512" y="4404920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内容资产</a:t>
            </a:r>
            <a:endParaRPr/>
          </a:p>
        </p:txBody>
      </p:sp>
      <p:sp>
        <p:nvSpPr>
          <p:cNvPr id="24" name="el-1789693739963-20"/>
          <p:cNvSpPr txBox="1"/>
          <p:nvPr/>
        </p:nvSpPr>
        <p:spPr>
          <a:xfrm>
            <a:off x="6951512" y="4766779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爆款拆解与模板沉淀——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让运气可复制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2026-09-18T01:09:04.843Z</dcterms:created>
  <dcterms:modified xsi:type="dcterms:W3CDTF">2026-09-18T01:09:04.843Z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{"Label":"1","ContentProducer":"001191110108587665983J10000","ProduceID":"1880570814_27583a3a-0515-4f6d-83cf-93e113f0c7a8","ReservedCode1":"","ContentPropagator":"001191110108587665983J20000","PropagateID":"1880570814_27583a3a-0515-4f6d-83cf-93e113f0c7a8","ReservedCode2":""}</vt:lpwstr>
  </property>
</Properties>
</file>