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Pt>
            <c:idx val="4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官方宣传</c:v>
                </c:pt>
                <c:pt idx="1">
                  <c:v>纯风光</c:v>
                </c:pt>
                <c:pt idx="2">
                  <c:v>人物故事</c:v>
                </c:pt>
                <c:pt idx="3">
                  <c:v>实用攻略</c:v>
                </c:pt>
                <c:pt idx="4">
                  <c:v>情绪钩子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18</c:v>
                </c:pt>
                <c:pt idx="2">
                  <c:v>31</c:v>
                </c:pt>
                <c:pt idx="3">
                  <c:v>35</c:v>
                </c:pt>
                <c:pt idx="4">
                  <c:v>42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5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04449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4043613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3437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3441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3436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3438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项目三</a:t>
            </a:r>
            <a:endParaRPr/>
          </a:p>
        </p:txBody>
      </p:sp>
      <p:sp>
        <p:nvSpPr>
          <p:cNvPr id="8" name="el-1789694043439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4043439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旅游新媒体</a:t>
            </a:r>
            <a:endParaRPr/>
          </a:p>
        </p:txBody>
      </p:sp>
      <p:sp>
        <p:nvSpPr>
          <p:cNvPr id="10" name="el-1789694043440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内容生成</a:t>
            </a:r>
            <a:endParaRPr/>
          </a:p>
        </p:txBody>
      </p:sp>
      <p:sp>
        <p:nvSpPr>
          <p:cNvPr id="11" name="el-1789694043441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4043442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4043440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4043440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3391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3397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3395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3395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3395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33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043392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4043393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为流量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执笔</a:t>
            </a:r>
            <a:endParaRPr/>
          </a:p>
        </p:txBody>
      </p:sp>
      <p:sp>
        <p:nvSpPr>
          <p:cNvPr id="10" name="el-1789694043393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CONTENT · FLOW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VIDEO · OPERATION</a:t>
            </a:r>
            <a:endParaRPr/>
          </a:p>
        </p:txBody>
      </p:sp>
      <p:sp>
        <p:nvSpPr>
          <p:cNvPr id="11" name="el-1789694043397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4043402-17"/>
          <p:cNvSpPr txBox="1"/>
          <p:nvPr/>
        </p:nvSpPr>
        <p:spPr>
          <a:xfrm>
            <a:off x="5218395" y="1134049"/>
            <a:ext cx="514272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内容之变</a:t>
            </a:r>
            <a:endParaRPr/>
          </a:p>
        </p:txBody>
      </p:sp>
      <p:sp>
        <p:nvSpPr>
          <p:cNvPr id="13" name="el-1789694043403-18"/>
          <p:cNvSpPr txBox="1"/>
          <p:nvPr/>
        </p:nvSpPr>
        <p:spPr>
          <a:xfrm>
            <a:off x="5218395" y="1591135"/>
            <a:ext cx="5777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三重价值 · 好坏之辨 · 演化五阶 · 平台生态 · 内容三态</a:t>
            </a:r>
            <a:endParaRPr/>
          </a:p>
        </p:txBody>
      </p:sp>
      <p:sp>
        <p:nvSpPr>
          <p:cNvPr id="14" name="el-1789694043397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043403-19"/>
          <p:cNvSpPr txBox="1"/>
          <p:nvPr/>
        </p:nvSpPr>
        <p:spPr>
          <a:xfrm>
            <a:off x="5218395" y="2324376"/>
            <a:ext cx="495271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图文创作流</a:t>
            </a:r>
            <a:endParaRPr/>
          </a:p>
        </p:txBody>
      </p:sp>
      <p:sp>
        <p:nvSpPr>
          <p:cNvPr id="16" name="el-1789694043403-20"/>
          <p:cNvSpPr txBox="1"/>
          <p:nvPr/>
        </p:nvSpPr>
        <p:spPr>
          <a:xfrm>
            <a:off x="5218395" y="2781462"/>
            <a:ext cx="55874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成本对比 · 选题三问 · 五步流 · 文风对照 · 三病防治</a:t>
            </a:r>
            <a:endParaRPr/>
          </a:p>
        </p:txBody>
      </p:sp>
      <p:sp>
        <p:nvSpPr>
          <p:cNvPr id="17" name="el-1789694043398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043403-21"/>
          <p:cNvSpPr txBox="1"/>
          <p:nvPr/>
        </p:nvSpPr>
        <p:spPr>
          <a:xfrm>
            <a:off x="5218395" y="3514704"/>
            <a:ext cx="447360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视频生产线</a:t>
            </a:r>
            <a:endParaRPr/>
          </a:p>
        </p:txBody>
      </p:sp>
      <p:sp>
        <p:nvSpPr>
          <p:cNvPr id="19" name="el-1789694043404-22"/>
          <p:cNvSpPr txBox="1"/>
          <p:nvPr/>
        </p:nvSpPr>
        <p:spPr>
          <a:xfrm>
            <a:off x="5218395" y="3971789"/>
            <a:ext cx="49346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脚本三要素 · 五站流水线 · 能与不能 · 破圈实战</a:t>
            </a:r>
            <a:endParaRPr/>
          </a:p>
        </p:txBody>
      </p:sp>
      <p:sp>
        <p:nvSpPr>
          <p:cNvPr id="20" name="el-1789694043398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4043404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运营与合规</a:t>
            </a:r>
            <a:endParaRPr/>
          </a:p>
        </p:txBody>
      </p:sp>
      <p:sp>
        <p:nvSpPr>
          <p:cNvPr id="22" name="el-1789694043405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运营演化 · 分工三层 · 真人本领 · 合规红线</a:t>
            </a:r>
            <a:endParaRPr/>
          </a:p>
        </p:txBody>
      </p:sp>
      <p:sp>
        <p:nvSpPr>
          <p:cNvPr id="23" name="el-1789694043387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4043388-3"/>
          <p:cNvSpPr txBox="1"/>
          <p:nvPr/>
        </p:nvSpPr>
        <p:spPr>
          <a:xfrm>
            <a:off x="7473173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5" name="el-1789694043388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34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3419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3422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3422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34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3420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40434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4043421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4043421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为流量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执笔</a:t>
            </a:r>
            <a:endParaRPr/>
          </a:p>
        </p:txBody>
      </p:sp>
      <p:sp>
        <p:nvSpPr>
          <p:cNvPr id="11" name="el-1789694043421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WRITE FOR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THE FEED</a:t>
            </a:r>
            <a:endParaRPr/>
          </a:p>
        </p:txBody>
      </p:sp>
      <p:sp>
        <p:nvSpPr>
          <p:cNvPr id="12" name="el-1789694043423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4043426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能说出旅游新媒体内容的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三重价值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与"三态"形态；描述各大平台的文风差异与AI图文创作五步流。</a:t>
            </a:r>
            <a:endParaRPr/>
          </a:p>
        </p:txBody>
      </p:sp>
      <p:sp>
        <p:nvSpPr>
          <p:cNvPr id="14" name="el-1789694043424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4043427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能用AI辅助为一处目的地产出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图文笔记与短视频脚本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各一篇，并完成"换血、核验、注入"三道工序。</a:t>
            </a:r>
            <a:endParaRPr/>
          </a:p>
        </p:txBody>
      </p:sp>
      <p:sp>
        <p:nvSpPr>
          <p:cNvPr id="16" name="el-1789694043424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4043427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内容合规意识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与人机分工观：机器管产量，真人管灵魂——做AI时代的 Content Curator。</a:t>
            </a:r>
            <a:endParaRPr/>
          </a:p>
        </p:txBody>
      </p:sp>
      <p:sp>
        <p:nvSpPr>
          <p:cNvPr id="18" name="el-1789694043417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4043417-4"/>
          <p:cNvSpPr txBox="1"/>
          <p:nvPr/>
        </p:nvSpPr>
        <p:spPr>
          <a:xfrm>
            <a:off x="5574898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0" name="el-17896940434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71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721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7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4720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404471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一家民宿，两代营销</a:t>
            </a:r>
            <a:endParaRPr/>
          </a:p>
        </p:txBody>
      </p:sp>
      <p:sp>
        <p:nvSpPr>
          <p:cNvPr id="7" name="el-1789694044719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一家山间民宿：老爸守着OTA后台，改关键词、刷评分，订单不温不火；女儿随手发了条笔记——「雨天的院子」——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周末全部订满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。老爸问：这算哪门子营销？</a:t>
            </a:r>
            <a:endParaRPr/>
          </a:p>
        </p:txBody>
      </p:sp>
      <p:sp>
        <p:nvSpPr>
          <p:cNvPr id="8" name="el-1789694044723-13"/>
          <p:cNvSpPr txBox="1"/>
          <p:nvPr/>
        </p:nvSpPr>
        <p:spPr>
          <a:xfrm>
            <a:off x="685629" y="4067164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一条随手笔记，为什么赢过精心运营？</a:t>
            </a:r>
            <a:endParaRPr/>
          </a:p>
        </p:txBody>
      </p:sp>
      <p:sp>
        <p:nvSpPr>
          <p:cNvPr id="9" name="el-1789694044723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游客的决策链路，从哪一步开始变了？</a:t>
            </a:r>
            <a:endParaRPr/>
          </a:p>
        </p:txBody>
      </p:sp>
      <p:sp>
        <p:nvSpPr>
          <p:cNvPr id="10" name="el-1789694044724-15"/>
          <p:cNvSpPr txBox="1"/>
          <p:nvPr/>
        </p:nvSpPr>
        <p:spPr>
          <a:xfrm>
            <a:off x="685629" y="5028949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这种「玄学流量」，AI能批量复制吗？</a:t>
            </a:r>
            <a:endParaRPr/>
          </a:p>
        </p:txBody>
      </p:sp>
      <p:sp>
        <p:nvSpPr>
          <p:cNvPr id="11" name="el-1789694044719-8"/>
          <p:cNvSpPr txBox="1"/>
          <p:nvPr/>
        </p:nvSpPr>
        <p:spPr>
          <a:xfrm>
            <a:off x="685629" y="5566977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内容三态 + 创作流 + 视频线 + 运营合规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044716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4044716-4"/>
          <p:cNvSpPr txBox="1"/>
          <p:nvPr/>
        </p:nvSpPr>
        <p:spPr>
          <a:xfrm>
            <a:off x="5574452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4" name="el-17896940447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4044721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4044723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044628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04460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59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459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4044599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404460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内容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之变</a:t>
            </a:r>
            <a:endParaRPr/>
          </a:p>
        </p:txBody>
      </p:sp>
      <p:sp>
        <p:nvSpPr>
          <p:cNvPr id="8" name="el-1789694044600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SHIFT OF CONTENT</a:t>
            </a:r>
            <a:endParaRPr/>
          </a:p>
        </p:txBody>
      </p:sp>
      <p:sp>
        <p:nvSpPr>
          <p:cNvPr id="9" name="el-178969404460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三重价值</a:t>
            </a:r>
            <a:endParaRPr/>
          </a:p>
        </p:txBody>
      </p:sp>
      <p:sp>
        <p:nvSpPr>
          <p:cNvPr id="10" name="el-178969404460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好坏之辨</a:t>
            </a:r>
            <a:endParaRPr/>
          </a:p>
        </p:txBody>
      </p:sp>
      <p:sp>
        <p:nvSpPr>
          <p:cNvPr id="11" name="el-1789694044603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演化五阶</a:t>
            </a:r>
            <a:endParaRPr/>
          </a:p>
        </p:txBody>
      </p:sp>
      <p:sp>
        <p:nvSpPr>
          <p:cNvPr id="12" name="el-178969404460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平台生态</a:t>
            </a:r>
            <a:endParaRPr/>
          </a:p>
        </p:txBody>
      </p:sp>
      <p:sp>
        <p:nvSpPr>
          <p:cNvPr id="13" name="el-1789694044604-13"/>
          <p:cNvSpPr txBox="1"/>
          <p:nvPr/>
        </p:nvSpPr>
        <p:spPr>
          <a:xfrm>
            <a:off x="9980300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内容三态</a:t>
            </a:r>
            <a:endParaRPr/>
          </a:p>
        </p:txBody>
      </p:sp>
      <p:sp>
        <p:nvSpPr>
          <p:cNvPr id="14" name="el-178969404459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项目三</a:t>
            </a:r>
            <a:endParaRPr/>
          </a:p>
        </p:txBody>
      </p:sp>
      <p:sp>
        <p:nvSpPr>
          <p:cNvPr id="15" name="el-178969404459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65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655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659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660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4653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46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04465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9" name="el-178969404465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新媒体内容：替游客先走一步</a:t>
            </a:r>
            <a:endParaRPr/>
          </a:p>
        </p:txBody>
      </p:sp>
      <p:sp>
        <p:nvSpPr>
          <p:cNvPr id="10" name="el-1789694044657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新媒体内容不是"宣传稿的网络版"——它是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替游客先走一步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的体验预演：一条笔记，让屏幕前的人先抵达现场。</a:t>
            </a:r>
            <a:endParaRPr/>
          </a:p>
        </p:txBody>
      </p:sp>
      <p:sp>
        <p:nvSpPr>
          <p:cNvPr id="11" name="el-1789694044658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044662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体验价值</a:t>
            </a:r>
            <a:endParaRPr/>
          </a:p>
        </p:txBody>
      </p:sp>
      <p:sp>
        <p:nvSpPr>
          <p:cNvPr id="13" name="el-1789694044662-19"/>
          <p:cNvSpPr txBox="1"/>
          <p:nvPr/>
        </p:nvSpPr>
        <p:spPr>
          <a:xfrm>
            <a:off x="685629" y="3817791"/>
            <a:ext cx="378711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PREVIEW</a:t>
            </a:r>
            <a:endParaRPr/>
          </a:p>
        </p:txBody>
      </p:sp>
      <p:sp>
        <p:nvSpPr>
          <p:cNvPr id="14" name="el-1789694044661-15"/>
          <p:cNvSpPr txBox="1"/>
          <p:nvPr/>
        </p:nvSpPr>
        <p:spPr>
          <a:xfrm>
            <a:off x="685629" y="4084424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替游客踩点——"值不值得去、怎么玩顺"——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真实感与实用度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是内容的入口。</a:t>
            </a:r>
            <a:endParaRPr/>
          </a:p>
        </p:txBody>
      </p:sp>
      <p:sp>
        <p:nvSpPr>
          <p:cNvPr id="15" name="el-1789694044662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情绪价值</a:t>
            </a:r>
            <a:endParaRPr/>
          </a:p>
        </p:txBody>
      </p:sp>
      <p:sp>
        <p:nvSpPr>
          <p:cNvPr id="16" name="el-1789694044663-21"/>
          <p:cNvSpPr txBox="1"/>
          <p:nvPr/>
        </p:nvSpPr>
        <p:spPr>
          <a:xfrm>
            <a:off x="4567584" y="3817791"/>
            <a:ext cx="351110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EMOTION</a:t>
            </a:r>
            <a:endParaRPr/>
          </a:p>
        </p:txBody>
      </p:sp>
      <p:sp>
        <p:nvSpPr>
          <p:cNvPr id="17" name="el-1789694044661-16"/>
          <p:cNvSpPr txBox="1"/>
          <p:nvPr/>
        </p:nvSpPr>
        <p:spPr>
          <a:xfrm>
            <a:off x="4567584" y="408442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让人想出发——一张照片唤起向往——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情绪共鸣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决定转发的指尖与收藏的心动。</a:t>
            </a:r>
            <a:endParaRPr/>
          </a:p>
        </p:txBody>
      </p:sp>
      <p:sp>
        <p:nvSpPr>
          <p:cNvPr id="18" name="el-1789694044663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传播价值</a:t>
            </a:r>
            <a:endParaRPr/>
          </a:p>
        </p:txBody>
      </p:sp>
      <p:sp>
        <p:nvSpPr>
          <p:cNvPr id="19" name="el-1789694044663-23"/>
          <p:cNvSpPr txBox="1"/>
          <p:nvPr/>
        </p:nvSpPr>
        <p:spPr>
          <a:xfrm>
            <a:off x="8173531" y="3817791"/>
            <a:ext cx="34621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SPREAD</a:t>
            </a:r>
            <a:endParaRPr/>
          </a:p>
        </p:txBody>
      </p:sp>
      <p:sp>
        <p:nvSpPr>
          <p:cNvPr id="20" name="el-1789694044662-17"/>
          <p:cNvSpPr txBox="1"/>
          <p:nvPr/>
        </p:nvSpPr>
        <p:spPr>
          <a:xfrm>
            <a:off x="8173531" y="408442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让人愿意说——口语、有钩子、可复述——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转述性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决定内容的半径与寿命。</a:t>
            </a:r>
            <a:endParaRPr/>
          </a:p>
        </p:txBody>
      </p:sp>
      <p:sp>
        <p:nvSpPr>
          <p:cNvPr id="21" name="el-1789694044652-2"/>
          <p:cNvSpPr txBox="1"/>
          <p:nvPr/>
        </p:nvSpPr>
        <p:spPr>
          <a:xfrm>
            <a:off x="685629" y="5468180"/>
            <a:ext cx="1110223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游客划走一条内容平均不到1秒——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三重价值，至少占其一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，内容才有下一帧。</a:t>
            </a:r>
            <a:endParaRPr/>
          </a:p>
        </p:txBody>
      </p:sp>
      <p:sp>
        <p:nvSpPr>
          <p:cNvPr id="22" name="el-178969404465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23" name="el-1789694044653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4" name="el-178969404465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7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769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772-12"/>
          <p:cNvCxnSpPr/>
          <p:nvPr/>
        </p:nvCxnSpPr>
        <p:spPr>
          <a:xfrm>
            <a:off x="4627993" y="297771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773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47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477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8" name="el-17896940447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内容种草：三组行业数据</a:t>
            </a:r>
            <a:endParaRPr/>
          </a:p>
        </p:txBody>
      </p:sp>
      <p:sp>
        <p:nvSpPr>
          <p:cNvPr id="9" name="el-1789694044771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出游决策参考"网上内容"的比例（示意）</a:t>
            </a:r>
            <a:endParaRPr/>
          </a:p>
        </p:txBody>
      </p:sp>
      <p:sp>
        <p:nvSpPr>
          <p:cNvPr id="10" name="el-1789694044771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68%</a:t>
            </a:r>
            <a:endParaRPr/>
          </a:p>
        </p:txBody>
      </p:sp>
      <p:sp>
        <p:nvSpPr>
          <p:cNvPr id="11" name="el-1789694044770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「先刷内容，再定行程」渐成主流——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内容即渠道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，一条笔记就是一间门店。</a:t>
            </a:r>
            <a:endParaRPr/>
          </a:p>
        </p:txBody>
      </p:sp>
      <p:sp>
        <p:nvSpPr>
          <p:cNvPr id="12" name="el-1789694044773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3" name="el-1789694044777-20"/>
          <p:cNvSpPr txBox="1"/>
          <p:nvPr/>
        </p:nvSpPr>
        <p:spPr>
          <a:xfrm>
            <a:off x="6075431" y="2187935"/>
            <a:ext cx="47237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短视频的"生死线"</a:t>
            </a:r>
            <a:endParaRPr/>
          </a:p>
        </p:txBody>
      </p:sp>
      <p:sp>
        <p:nvSpPr>
          <p:cNvPr id="14" name="el-1789694044776-17"/>
          <p:cNvSpPr txBox="1"/>
          <p:nvPr/>
        </p:nvSpPr>
        <p:spPr>
          <a:xfrm>
            <a:off x="6075431" y="2540272"/>
            <a:ext cx="474338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划走或停留，前3秒见分晓——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钩子不是修辞，是生死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94044774-15"/>
          <p:cNvSpPr txBox="1"/>
          <p:nvPr/>
        </p:nvSpPr>
        <p:spPr>
          <a:xfrm>
            <a:off x="4627993" y="3172931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1条</a:t>
            </a:r>
            <a:endParaRPr/>
          </a:p>
        </p:txBody>
      </p:sp>
      <p:sp>
        <p:nvSpPr>
          <p:cNvPr id="16" name="el-1789694044777-21"/>
          <p:cNvSpPr txBox="1"/>
          <p:nvPr/>
        </p:nvSpPr>
        <p:spPr>
          <a:xfrm>
            <a:off x="6075431" y="3134840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爆款笔记的带动量</a:t>
            </a:r>
            <a:endParaRPr/>
          </a:p>
        </p:txBody>
      </p:sp>
      <p:sp>
        <p:nvSpPr>
          <p:cNvPr id="17" name="el-1789694044776-18"/>
          <p:cNvSpPr txBox="1"/>
          <p:nvPr/>
        </p:nvSpPr>
        <p:spPr>
          <a:xfrm>
            <a:off x="6075431" y="3487177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小城因一条笔记迎来搜索暴涨的案例屡见不鲜——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内容杠杆远超硬广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044774-16"/>
          <p:cNvSpPr txBox="1"/>
          <p:nvPr/>
        </p:nvSpPr>
        <p:spPr>
          <a:xfrm>
            <a:off x="4627993" y="4400158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10倍</a:t>
            </a:r>
            <a:endParaRPr/>
          </a:p>
        </p:txBody>
      </p:sp>
      <p:sp>
        <p:nvSpPr>
          <p:cNvPr id="19" name="el-1789694044777-22"/>
          <p:cNvSpPr txBox="1"/>
          <p:nvPr/>
        </p:nvSpPr>
        <p:spPr>
          <a:xfrm>
            <a:off x="6075431" y="4362068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AI带来的产量跃升</a:t>
            </a:r>
            <a:endParaRPr/>
          </a:p>
        </p:txBody>
      </p:sp>
      <p:sp>
        <p:nvSpPr>
          <p:cNvPr id="20" name="el-1789694044776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AI辅助下人均内容产量成倍提升——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产量不再是瓶颈，判断力成了稀缺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04476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22" name="el-178969404476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3" name="el-17896940447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80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80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802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8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480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7" name="el-1789694044801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好内容 vs 差内容</a:t>
            </a:r>
            <a:endParaRPr/>
          </a:p>
        </p:txBody>
      </p:sp>
      <p:sp>
        <p:nvSpPr>
          <p:cNvPr id="8" name="el-178969404480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差内容 · 官方腔</a:t>
            </a:r>
            <a:endParaRPr/>
          </a:p>
        </p:txBody>
      </p:sp>
      <p:sp>
        <p:nvSpPr>
          <p:cNvPr id="9" name="el-1789694044807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"人间仙境，快来打卡"</a:t>
            </a:r>
            <a:endParaRPr/>
          </a:p>
        </p:txBody>
      </p:sp>
      <p:sp>
        <p:nvSpPr>
          <p:cNvPr id="10" name="el-1789694044806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形容词堆砌、自说自话、无一处可执行——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读者记不住任何信息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，更不会转发给朋友。</a:t>
            </a:r>
            <a:endParaRPr/>
          </a:p>
        </p:txBody>
      </p:sp>
      <p:sp>
        <p:nvSpPr>
          <p:cNvPr id="11" name="el-178969404480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好内容 · 体验流</a:t>
            </a:r>
            <a:endParaRPr/>
          </a:p>
        </p:txBody>
      </p:sp>
      <p:sp>
        <p:nvSpPr>
          <p:cNvPr id="12" name="el-178969404480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"工作日的下午三点，包场"</a:t>
            </a:r>
            <a:endParaRPr/>
          </a:p>
        </p:txBody>
      </p:sp>
      <p:sp>
        <p:nvSpPr>
          <p:cNvPr id="13" name="el-178969404480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几点人最少、哪面墙出片、老板的猫会迎客——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细节即流量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，每句都可照着做。</a:t>
            </a:r>
            <a:endParaRPr/>
          </a:p>
        </p:txBody>
      </p:sp>
      <p:sp>
        <p:nvSpPr>
          <p:cNvPr id="14" name="el-1789694044801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一句话检验：读者看完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能不能立刻照做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——能照做的是攻略，不能照做的是散文诗。</a:t>
            </a:r>
            <a:endParaRPr/>
          </a:p>
        </p:txBody>
      </p:sp>
      <p:sp>
        <p:nvSpPr>
          <p:cNvPr id="15" name="el-178969404480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16" name="el-1789694044802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7" name="el-178969404480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86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868-10"/>
          <p:cNvCxnSpPr/>
          <p:nvPr/>
        </p:nvCxnSpPr>
        <p:spPr>
          <a:xfrm>
            <a:off x="704674" y="1407229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870-15"/>
          <p:cNvCxnSpPr/>
          <p:nvPr/>
        </p:nvCxnSpPr>
        <p:spPr>
          <a:xfrm>
            <a:off x="685629" y="27302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871-16"/>
          <p:cNvCxnSpPr/>
          <p:nvPr/>
        </p:nvCxnSpPr>
        <p:spPr>
          <a:xfrm>
            <a:off x="685629" y="358195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4871-17"/>
          <p:cNvCxnSpPr/>
          <p:nvPr/>
        </p:nvCxnSpPr>
        <p:spPr>
          <a:xfrm>
            <a:off x="685629" y="443363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4871-18"/>
          <p:cNvCxnSpPr/>
          <p:nvPr/>
        </p:nvCxnSpPr>
        <p:spPr>
          <a:xfrm>
            <a:off x="685629" y="528531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044865-6"/>
          <p:cNvSpPr/>
          <p:nvPr/>
        </p:nvSpPr>
        <p:spPr>
          <a:xfrm>
            <a:off x="8075181" y="1331048"/>
            <a:ext cx="3428143" cy="48011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0448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04486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11" name="el-178969404486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旅游内容：十年演化</a:t>
            </a:r>
            <a:endParaRPr/>
          </a:p>
        </p:txBody>
      </p:sp>
      <p:sp>
        <p:nvSpPr>
          <p:cNvPr id="12" name="el-1789694044867-8"/>
          <p:cNvSpPr txBox="1"/>
          <p:nvPr/>
        </p:nvSpPr>
        <p:spPr>
          <a:xfrm>
            <a:off x="914171" y="1407229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十年五次形态跃迁——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每次跃迁都洗牌一批账号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3" name="el-1789694044872-19"/>
          <p:cNvSpPr txBox="1"/>
          <p:nvPr/>
        </p:nvSpPr>
        <p:spPr>
          <a:xfrm>
            <a:off x="685629" y="1988109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2014</a:t>
            </a:r>
            <a:endParaRPr/>
          </a:p>
        </p:txBody>
      </p:sp>
      <p:sp>
        <p:nvSpPr>
          <p:cNvPr id="14" name="el-1789694044877-29"/>
          <p:cNvSpPr txBox="1"/>
          <p:nvPr/>
        </p:nvSpPr>
        <p:spPr>
          <a:xfrm>
            <a:off x="1828343" y="1988109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长图文时代</a:t>
            </a:r>
            <a:endParaRPr/>
          </a:p>
        </p:txBody>
      </p:sp>
      <p:sp>
        <p:nvSpPr>
          <p:cNvPr id="15" name="el-1789694044875-24"/>
          <p:cNvSpPr txBox="1"/>
          <p:nvPr/>
        </p:nvSpPr>
        <p:spPr>
          <a:xfrm>
            <a:off x="1828343" y="2340446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论坛游记与博客攻略——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马蜂窝时代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：一次出行一篇长文。</a:t>
            </a:r>
            <a:endParaRPr/>
          </a:p>
        </p:txBody>
      </p:sp>
      <p:sp>
        <p:nvSpPr>
          <p:cNvPr id="16" name="el-1789694044872-20"/>
          <p:cNvSpPr txBox="1"/>
          <p:nvPr/>
        </p:nvSpPr>
        <p:spPr>
          <a:xfrm>
            <a:off x="685629" y="2839788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2017</a:t>
            </a:r>
            <a:endParaRPr/>
          </a:p>
        </p:txBody>
      </p:sp>
      <p:sp>
        <p:nvSpPr>
          <p:cNvPr id="17" name="el-1789694044878-30"/>
          <p:cNvSpPr txBox="1"/>
          <p:nvPr/>
        </p:nvSpPr>
        <p:spPr>
          <a:xfrm>
            <a:off x="1828343" y="2839788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公众号时代</a:t>
            </a:r>
            <a:endParaRPr/>
          </a:p>
        </p:txBody>
      </p:sp>
      <p:sp>
        <p:nvSpPr>
          <p:cNvPr id="18" name="el-1789694044876-25"/>
          <p:cNvSpPr txBox="1"/>
          <p:nvPr/>
        </p:nvSpPr>
        <p:spPr>
          <a:xfrm>
            <a:off x="1828343" y="3192125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图文推送成营销标配——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标题党萌芽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4872-21"/>
          <p:cNvSpPr txBox="1"/>
          <p:nvPr/>
        </p:nvSpPr>
        <p:spPr>
          <a:xfrm>
            <a:off x="685629" y="3691467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2020</a:t>
            </a:r>
            <a:endParaRPr/>
          </a:p>
        </p:txBody>
      </p:sp>
      <p:sp>
        <p:nvSpPr>
          <p:cNvPr id="20" name="el-1789694044878-31"/>
          <p:cNvSpPr txBox="1"/>
          <p:nvPr/>
        </p:nvSpPr>
        <p:spPr>
          <a:xfrm>
            <a:off x="1828343" y="3691467"/>
            <a:ext cx="26999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短视频时代</a:t>
            </a:r>
            <a:endParaRPr/>
          </a:p>
        </p:txBody>
      </p:sp>
      <p:sp>
        <p:nvSpPr>
          <p:cNvPr id="21" name="el-1789694044876-26"/>
          <p:cNvSpPr txBox="1"/>
          <p:nvPr/>
        </p:nvSpPr>
        <p:spPr>
          <a:xfrm>
            <a:off x="1828343" y="4043804"/>
            <a:ext cx="291149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15秒定生死——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节奏取代文采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044873-22"/>
          <p:cNvSpPr txBox="1"/>
          <p:nvPr/>
        </p:nvSpPr>
        <p:spPr>
          <a:xfrm>
            <a:off x="685629" y="4543146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23" name="el-1789694044878-32"/>
          <p:cNvSpPr txBox="1"/>
          <p:nvPr/>
        </p:nvSpPr>
        <p:spPr>
          <a:xfrm>
            <a:off x="1828343" y="4543146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种草直播时代</a:t>
            </a:r>
            <a:endParaRPr/>
          </a:p>
        </p:txBody>
      </p:sp>
      <p:sp>
        <p:nvSpPr>
          <p:cNvPr id="24" name="el-1789694044877-27"/>
          <p:cNvSpPr txBox="1"/>
          <p:nvPr/>
        </p:nvSpPr>
        <p:spPr>
          <a:xfrm>
            <a:off x="1828343" y="4895483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主播云游边看边订——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种草链路成型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94044873-23"/>
          <p:cNvSpPr txBox="1"/>
          <p:nvPr/>
        </p:nvSpPr>
        <p:spPr>
          <a:xfrm>
            <a:off x="685629" y="5394826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2026</a:t>
            </a:r>
            <a:endParaRPr/>
          </a:p>
        </p:txBody>
      </p:sp>
      <p:sp>
        <p:nvSpPr>
          <p:cNvPr id="26" name="el-1789694044879-33"/>
          <p:cNvSpPr txBox="1"/>
          <p:nvPr/>
        </p:nvSpPr>
        <p:spPr>
          <a:xfrm>
            <a:off x="1828343" y="5394826"/>
            <a:ext cx="362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AI量产时代</a:t>
            </a:r>
            <a:endParaRPr/>
          </a:p>
        </p:txBody>
      </p:sp>
      <p:sp>
        <p:nvSpPr>
          <p:cNvPr id="27" name="el-1789694044877-28"/>
          <p:cNvSpPr txBox="1"/>
          <p:nvPr/>
        </p:nvSpPr>
        <p:spPr>
          <a:xfrm>
            <a:off x="1828343" y="5747163"/>
            <a:ext cx="375575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一人+AI即内容团队——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真人视角成稀缺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4044869-13"/>
          <p:cNvSpPr txBox="1"/>
          <p:nvPr/>
        </p:nvSpPr>
        <p:spPr>
          <a:xfrm>
            <a:off x="8417995" y="2455015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规律</a:t>
            </a:r>
            <a:endParaRPr/>
          </a:p>
        </p:txBody>
      </p:sp>
      <p:sp>
        <p:nvSpPr>
          <p:cNvPr id="29" name="el-1789694044869-14"/>
          <p:cNvSpPr txBox="1"/>
          <p:nvPr/>
        </p:nvSpPr>
        <p:spPr>
          <a:xfrm>
            <a:off x="8417995" y="2854965"/>
            <a:ext cx="2742514" cy="6903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12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变的是形态，不变的是什么</a:t>
            </a:r>
            <a:endParaRPr/>
          </a:p>
        </p:txBody>
      </p:sp>
      <p:sp>
        <p:nvSpPr>
          <p:cNvPr id="30" name="el-1789694044868-11"/>
          <p:cNvSpPr txBox="1"/>
          <p:nvPr/>
        </p:nvSpPr>
        <p:spPr>
          <a:xfrm>
            <a:off x="8417995" y="3678671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五次跃迁，形态从万字到15秒，但内核未变：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替游客先走一步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94044869-12"/>
          <p:cNvSpPr txBox="1"/>
          <p:nvPr/>
        </p:nvSpPr>
        <p:spPr>
          <a:xfrm>
            <a:off x="8417995" y="440060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每次洗牌淘汰的，都是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只会搬运旧形态的人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2" name="el-17896940448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33" name="el-178969404486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34" name="el-17896940448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91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926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926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926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4926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4926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4917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4920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044921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044922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044922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044923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044915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04491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044919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17" name="el-178969404491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平台生态：五个主场，五种打法</a:t>
            </a:r>
            <a:endParaRPr/>
          </a:p>
        </p:txBody>
      </p:sp>
      <p:sp>
        <p:nvSpPr>
          <p:cNvPr id="18" name="el-1789694044929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9" name="el-1789694044929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小红书</a:t>
            </a:r>
            <a:endParaRPr/>
          </a:p>
        </p:txBody>
      </p:sp>
      <p:sp>
        <p:nvSpPr>
          <p:cNvPr id="20" name="el-1789694044929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种草社区</a:t>
            </a:r>
            <a:endParaRPr/>
          </a:p>
        </p:txBody>
      </p:sp>
      <p:sp>
        <p:nvSpPr>
          <p:cNvPr id="21" name="el-1789694044927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图文+短视频，搜索属性强——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「闺蜜安利」文风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，标题带场景与数字。</a:t>
            </a:r>
            <a:endParaRPr/>
          </a:p>
        </p:txBody>
      </p:sp>
      <p:sp>
        <p:nvSpPr>
          <p:cNvPr id="22" name="el-1789694044930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23" name="el-1789694044930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抖音</a:t>
            </a:r>
            <a:endParaRPr/>
          </a:p>
        </p:txBody>
      </p:sp>
      <p:sp>
        <p:nvSpPr>
          <p:cNvPr id="24" name="el-1789694044930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流量巨池</a:t>
            </a:r>
            <a:endParaRPr/>
          </a:p>
        </p:txBody>
      </p:sp>
      <p:sp>
        <p:nvSpPr>
          <p:cNvPr id="25" name="el-1789694044927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短视频第一阵地——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前3秒钩子+高密度节奏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，完播率是生死线。</a:t>
            </a:r>
            <a:endParaRPr/>
          </a:p>
        </p:txBody>
      </p:sp>
      <p:sp>
        <p:nvSpPr>
          <p:cNvPr id="26" name="el-1789694044930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③</a:t>
            </a:r>
            <a:endParaRPr/>
          </a:p>
        </p:txBody>
      </p:sp>
      <p:sp>
        <p:nvSpPr>
          <p:cNvPr id="27" name="el-1789694044930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公众号</a:t>
            </a:r>
            <a:endParaRPr/>
          </a:p>
        </p:txBody>
      </p:sp>
      <p:sp>
        <p:nvSpPr>
          <p:cNvPr id="28" name="el-1789694044930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深度图文</a:t>
            </a:r>
            <a:endParaRPr/>
          </a:p>
        </p:txBody>
      </p:sp>
      <p:sp>
        <p:nvSpPr>
          <p:cNvPr id="29" name="el-1789694044928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私域沉淀与长内容——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总分总结构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，适合攻略合集与品牌叙事。</a:t>
            </a:r>
            <a:endParaRPr/>
          </a:p>
        </p:txBody>
      </p:sp>
      <p:sp>
        <p:nvSpPr>
          <p:cNvPr id="30" name="el-1789694044931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④</a:t>
            </a:r>
            <a:endParaRPr/>
          </a:p>
        </p:txBody>
      </p:sp>
      <p:sp>
        <p:nvSpPr>
          <p:cNvPr id="31" name="el-1789694044931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视频号</a:t>
            </a:r>
            <a:endParaRPr/>
          </a:p>
        </p:txBody>
      </p:sp>
      <p:sp>
        <p:nvSpPr>
          <p:cNvPr id="32" name="el-1789694044931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社交裂变</a:t>
            </a:r>
            <a:endParaRPr/>
          </a:p>
        </p:txBody>
      </p:sp>
      <p:sp>
        <p:nvSpPr>
          <p:cNvPr id="33" name="el-1789694044928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微信生态内的短视频——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熟人转发驱动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，情绪与共鸣权重高。</a:t>
            </a:r>
            <a:endParaRPr/>
          </a:p>
        </p:txBody>
      </p:sp>
      <p:sp>
        <p:nvSpPr>
          <p:cNvPr id="34" name="el-1789694044931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⑤</a:t>
            </a:r>
            <a:endParaRPr/>
          </a:p>
        </p:txBody>
      </p:sp>
      <p:sp>
        <p:nvSpPr>
          <p:cNvPr id="35" name="el-1789694044932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攻略社区</a:t>
            </a:r>
            <a:endParaRPr/>
          </a:p>
        </p:txBody>
      </p:sp>
      <p:sp>
        <p:nvSpPr>
          <p:cNvPr id="36" name="el-1789694044932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结构沉淀</a:t>
            </a:r>
            <a:endParaRPr/>
          </a:p>
        </p:txBody>
      </p:sp>
      <p:sp>
        <p:nvSpPr>
          <p:cNvPr id="37" name="el-1789694044929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马蜂窝、携程社区等——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结构化实用内容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的长期资产池。</a:t>
            </a:r>
            <a:endParaRPr/>
          </a:p>
        </p:txBody>
      </p:sp>
      <p:sp>
        <p:nvSpPr>
          <p:cNvPr id="38" name="el-1789694044915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一个素材，五种说法——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先懂平台，再谈分发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：同一座山，五家讲法各不同。</a:t>
            </a:r>
            <a:endParaRPr/>
          </a:p>
        </p:txBody>
      </p:sp>
      <p:sp>
        <p:nvSpPr>
          <p:cNvPr id="39" name="el-178969404491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40" name="el-1789694044916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41" name="el-178969404491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494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4949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4950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4947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49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494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8" name="el-1789694044945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内容三态：图文 · 视频 · 直播</a:t>
            </a:r>
            <a:endParaRPr/>
          </a:p>
        </p:txBody>
      </p:sp>
      <p:sp>
        <p:nvSpPr>
          <p:cNvPr id="9" name="el-1789694044951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态一 · 图文笔记</a:t>
            </a:r>
            <a:endParaRPr/>
          </a:p>
        </p:txBody>
      </p:sp>
      <p:sp>
        <p:nvSpPr>
          <p:cNvPr id="10" name="el-1789694044951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低门槛高产出</a:t>
            </a:r>
            <a:endParaRPr/>
          </a:p>
        </p:txBody>
      </p:sp>
      <p:sp>
        <p:nvSpPr>
          <p:cNvPr id="11" name="el-1789694044951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最易启动</a:t>
            </a:r>
            <a:endParaRPr/>
          </a:p>
        </p:txBody>
      </p:sp>
      <p:sp>
        <p:nvSpPr>
          <p:cNvPr id="12" name="el-1789694044951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态二 · 短视频</a:t>
            </a:r>
            <a:endParaRPr/>
          </a:p>
        </p:txBody>
      </p:sp>
      <p:sp>
        <p:nvSpPr>
          <p:cNvPr id="13" name="el-1789694044951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高流量高竞争</a:t>
            </a:r>
            <a:endParaRPr/>
          </a:p>
        </p:txBody>
      </p:sp>
      <p:sp>
        <p:nvSpPr>
          <p:cNvPr id="14" name="el-1789694044951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最吃节奏</a:t>
            </a:r>
            <a:endParaRPr/>
          </a:p>
        </p:txBody>
      </p:sp>
      <p:sp>
        <p:nvSpPr>
          <p:cNvPr id="15" name="el-1789694044952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态三 · 直播互动</a:t>
            </a:r>
            <a:endParaRPr/>
          </a:p>
        </p:txBody>
      </p:sp>
      <p:sp>
        <p:nvSpPr>
          <p:cNvPr id="16" name="el-1789694044952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高粘性高转化</a:t>
            </a:r>
            <a:endParaRPr/>
          </a:p>
        </p:txBody>
      </p:sp>
      <p:sp>
        <p:nvSpPr>
          <p:cNvPr id="17" name="el-1789694044952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最重人设</a:t>
            </a:r>
            <a:endParaRPr/>
          </a:p>
        </p:txBody>
      </p:sp>
      <p:sp>
        <p:nvSpPr>
          <p:cNvPr id="18" name="el-1789694044949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4044948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按资源禀赋选：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能写的从图文起步，能拍的攻短视频，能说的上直播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——三态可组合，但起步只选一种打透。</a:t>
            </a:r>
            <a:endParaRPr/>
          </a:p>
        </p:txBody>
      </p:sp>
      <p:sp>
        <p:nvSpPr>
          <p:cNvPr id="20" name="el-17896940449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内容之变</a:t>
            </a:r>
            <a:endParaRPr/>
          </a:p>
        </p:txBody>
      </p:sp>
      <p:sp>
        <p:nvSpPr>
          <p:cNvPr id="21" name="el-1789694044946-4"/>
          <p:cNvSpPr txBox="1"/>
          <p:nvPr/>
        </p:nvSpPr>
        <p:spPr>
          <a:xfrm>
            <a:off x="5377750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2" name="el-1789694044946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4044956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044956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044957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044957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044957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044958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4044958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4044958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4044958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4044955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一部手机即可开工</a:t>
            </a:r>
            <a:endParaRPr/>
          </a:p>
        </p:txBody>
      </p:sp>
      <p:sp>
        <p:nvSpPr>
          <p:cNvPr id="33" name="el-1789694044955-23"/>
          <p:cNvSpPr txBox="1"/>
          <p:nvPr/>
        </p:nvSpPr>
        <p:spPr>
          <a:xfrm>
            <a:off x="857036" y="3560085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选题+标题+九宫格图</a:t>
            </a:r>
            <a:endParaRPr/>
          </a:p>
        </p:txBody>
      </p:sp>
      <p:sp>
        <p:nvSpPr>
          <p:cNvPr id="34" name="el-1789694044955-24"/>
          <p:cNvSpPr txBox="1"/>
          <p:nvPr/>
        </p:nvSpPr>
        <p:spPr>
          <a:xfrm>
            <a:off x="857036" y="3921944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适合攻略/清单/避坑帖</a:t>
            </a:r>
            <a:endParaRPr/>
          </a:p>
        </p:txBody>
      </p:sp>
      <p:sp>
        <p:nvSpPr>
          <p:cNvPr id="35" name="el-1789694044955-25"/>
          <p:cNvSpPr txBox="1"/>
          <p:nvPr/>
        </p:nvSpPr>
        <p:spPr>
          <a:xfrm>
            <a:off x="4626802" y="319822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15秒定生死</a:t>
            </a:r>
            <a:endParaRPr/>
          </a:p>
        </p:txBody>
      </p:sp>
      <p:sp>
        <p:nvSpPr>
          <p:cNvPr id="36" name="el-1789694044955-26"/>
          <p:cNvSpPr txBox="1"/>
          <p:nvPr/>
        </p:nvSpPr>
        <p:spPr>
          <a:xfrm>
            <a:off x="4626802" y="356008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钩子+节奏+落点</a:t>
            </a:r>
            <a:endParaRPr/>
          </a:p>
        </p:txBody>
      </p:sp>
      <p:sp>
        <p:nvSpPr>
          <p:cNvPr id="37" name="el-1789694044955-27"/>
          <p:cNvSpPr txBox="1"/>
          <p:nvPr/>
        </p:nvSpPr>
        <p:spPr>
          <a:xfrm>
            <a:off x="4626802" y="3921944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适合氛围感/反转/跟拍</a:t>
            </a:r>
            <a:endParaRPr/>
          </a:p>
        </p:txBody>
      </p:sp>
      <p:sp>
        <p:nvSpPr>
          <p:cNvPr id="38" name="el-1789694044955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实时问答与砍单</a:t>
            </a:r>
            <a:endParaRPr/>
          </a:p>
        </p:txBody>
      </p:sp>
      <p:sp>
        <p:nvSpPr>
          <p:cNvPr id="39" name="el-1789694044956-29"/>
          <p:cNvSpPr txBox="1"/>
          <p:nvPr/>
        </p:nvSpPr>
        <p:spPr>
          <a:xfrm>
            <a:off x="8082471" y="3560085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话术+控场+节奏</a:t>
            </a:r>
            <a:endParaRPr/>
          </a:p>
        </p:txBody>
      </p:sp>
      <p:sp>
        <p:nvSpPr>
          <p:cNvPr id="40" name="el-1789694044956-30"/>
          <p:cNvSpPr txBox="1"/>
          <p:nvPr/>
        </p:nvSpPr>
        <p:spPr>
          <a:xfrm>
            <a:off x="8082471" y="3921944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适合带货/云游/节事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02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02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02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02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0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502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404502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内容之变：四问四答</a:t>
            </a:r>
            <a:endParaRPr/>
          </a:p>
        </p:txBody>
      </p:sp>
      <p:sp>
        <p:nvSpPr>
          <p:cNvPr id="9" name="el-178969404502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045034-19"/>
          <p:cNvSpPr txBox="1"/>
          <p:nvPr/>
        </p:nvSpPr>
        <p:spPr>
          <a:xfrm>
            <a:off x="1618845" y="1698413"/>
            <a:ext cx="66619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新媒体内容与传统宣传稿的分界？</a:t>
            </a:r>
            <a:endParaRPr/>
          </a:p>
        </p:txBody>
      </p:sp>
      <p:sp>
        <p:nvSpPr>
          <p:cNvPr id="11" name="el-1789694045033-15"/>
          <p:cNvSpPr txBox="1"/>
          <p:nvPr/>
        </p:nvSpPr>
        <p:spPr>
          <a:xfrm>
            <a:off x="1618845" y="2117408"/>
            <a:ext cx="699430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视角——宣传稿说"我们多好"，新媒体说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"你会经历什么"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：替游客先走一步。</a:t>
            </a:r>
            <a:endParaRPr/>
          </a:p>
        </p:txBody>
      </p:sp>
      <p:sp>
        <p:nvSpPr>
          <p:cNvPr id="12" name="el-178969404502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045034-20"/>
          <p:cNvSpPr txBox="1"/>
          <p:nvPr/>
        </p:nvSpPr>
        <p:spPr>
          <a:xfrm>
            <a:off x="1618845" y="2812559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为什么形容词式文案失效？</a:t>
            </a:r>
            <a:endParaRPr/>
          </a:p>
        </p:txBody>
      </p:sp>
      <p:sp>
        <p:nvSpPr>
          <p:cNvPr id="14" name="el-1789694045033-16"/>
          <p:cNvSpPr txBox="1"/>
          <p:nvPr/>
        </p:nvSpPr>
        <p:spPr>
          <a:xfrm>
            <a:off x="1618845" y="3231554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信息密度为零，无法帮决策——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读者要的是可执行的细节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，不是形容词。</a:t>
            </a:r>
            <a:endParaRPr/>
          </a:p>
        </p:txBody>
      </p:sp>
      <p:sp>
        <p:nvSpPr>
          <p:cNvPr id="15" name="el-178969404502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045035-21"/>
          <p:cNvSpPr txBox="1"/>
          <p:nvPr/>
        </p:nvSpPr>
        <p:spPr>
          <a:xfrm>
            <a:off x="1618845" y="3926706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三态内容如何选择？</a:t>
            </a:r>
            <a:endParaRPr/>
          </a:p>
        </p:txBody>
      </p:sp>
      <p:sp>
        <p:nvSpPr>
          <p:cNvPr id="17" name="el-1789694045034-17"/>
          <p:cNvSpPr txBox="1"/>
          <p:nvPr/>
        </p:nvSpPr>
        <p:spPr>
          <a:xfrm>
            <a:off x="1618845" y="4345701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看禀赋：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能写选图文、能拍选视频、能说选直播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——先打透一种，再组合分发。</a:t>
            </a:r>
            <a:endParaRPr/>
          </a:p>
        </p:txBody>
      </p:sp>
      <p:sp>
        <p:nvSpPr>
          <p:cNvPr id="18" name="el-178969404502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045035-22"/>
          <p:cNvSpPr txBox="1"/>
          <p:nvPr/>
        </p:nvSpPr>
        <p:spPr>
          <a:xfrm>
            <a:off x="1618845" y="5040852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小预算的目的地从哪启动？</a:t>
            </a:r>
            <a:endParaRPr/>
          </a:p>
        </p:txBody>
      </p:sp>
      <p:sp>
        <p:nvSpPr>
          <p:cNvPr id="20" name="el-1789694045034-18"/>
          <p:cNvSpPr txBox="1"/>
          <p:nvPr/>
        </p:nvSpPr>
        <p:spPr>
          <a:xfrm>
            <a:off x="1618845" y="545984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图文笔记——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成本最低、搜索长尾最长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，是冷启动的第一战场。</a:t>
            </a:r>
            <a:endParaRPr/>
          </a:p>
        </p:txBody>
      </p:sp>
      <p:sp>
        <p:nvSpPr>
          <p:cNvPr id="21" name="el-178969404502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4045023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3" name="el-178969404502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045145-2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04510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10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510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404510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404510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图文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创作流</a:t>
            </a:r>
            <a:endParaRPr/>
          </a:p>
        </p:txBody>
      </p:sp>
      <p:sp>
        <p:nvSpPr>
          <p:cNvPr id="8" name="el-1789694045103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WRITING FLOW</a:t>
            </a:r>
            <a:endParaRPr/>
          </a:p>
        </p:txBody>
      </p:sp>
      <p:sp>
        <p:nvSpPr>
          <p:cNvPr id="9" name="el-178969404510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成本对比</a:t>
            </a:r>
            <a:endParaRPr/>
          </a:p>
        </p:txBody>
      </p:sp>
      <p:sp>
        <p:nvSpPr>
          <p:cNvPr id="10" name="el-178969404510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选题三问</a:t>
            </a:r>
            <a:endParaRPr/>
          </a:p>
        </p:txBody>
      </p:sp>
      <p:sp>
        <p:nvSpPr>
          <p:cNvPr id="11" name="el-1789694045105-11"/>
          <p:cNvSpPr txBox="1"/>
          <p:nvPr/>
        </p:nvSpPr>
        <p:spPr>
          <a:xfrm>
            <a:off x="7123216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五步流</a:t>
            </a:r>
            <a:endParaRPr/>
          </a:p>
        </p:txBody>
      </p:sp>
      <p:sp>
        <p:nvSpPr>
          <p:cNvPr id="12" name="el-1789694045106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4045106-13"/>
          <p:cNvSpPr txBox="1"/>
          <p:nvPr/>
        </p:nvSpPr>
        <p:spPr>
          <a:xfrm>
            <a:off x="9774671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三病防治</a:t>
            </a:r>
            <a:endParaRPr/>
          </a:p>
        </p:txBody>
      </p:sp>
      <p:sp>
        <p:nvSpPr>
          <p:cNvPr id="14" name="el-178969404510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项目三</a:t>
            </a:r>
            <a:endParaRPr/>
          </a:p>
        </p:txBody>
      </p:sp>
      <p:sp>
        <p:nvSpPr>
          <p:cNvPr id="15" name="el-178969404510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11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111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045119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045114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5120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045115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045120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045113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0451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04511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12" name="el-178969404511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先算账：一篇笔记的成本</a:t>
            </a:r>
            <a:endParaRPr/>
          </a:p>
        </p:txBody>
      </p:sp>
      <p:sp>
        <p:nvSpPr>
          <p:cNvPr id="13" name="el-1789694045116-15"/>
          <p:cNvSpPr txBox="1"/>
          <p:nvPr/>
        </p:nvSpPr>
        <p:spPr>
          <a:xfrm>
            <a:off x="685629" y="2845888"/>
            <a:ext cx="344828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传统：选题+拍摄+撰写+排版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3天</a:t>
            </a:r>
            <a:endParaRPr/>
          </a:p>
        </p:txBody>
      </p:sp>
      <p:sp>
        <p:nvSpPr>
          <p:cNvPr id="14" name="el-1789694045118-19"/>
          <p:cNvSpPr txBox="1"/>
          <p:nvPr/>
        </p:nvSpPr>
        <p:spPr>
          <a:xfrm>
            <a:off x="685629" y="3322019"/>
            <a:ext cx="3471715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90分钟</a:t>
            </a:r>
            <a:endParaRPr/>
          </a:p>
        </p:txBody>
      </p:sp>
      <p:sp>
        <p:nvSpPr>
          <p:cNvPr id="15" name="el-1789694045113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AI辅助全流程（含核验与润色）</a:t>
            </a:r>
            <a:endParaRPr/>
          </a:p>
        </p:txBody>
      </p:sp>
      <p:sp>
        <p:nvSpPr>
          <p:cNvPr id="16" name="el-1789694045113-11"/>
          <p:cNvSpPr txBox="1"/>
          <p:nvPr/>
        </p:nvSpPr>
        <p:spPr>
          <a:xfrm>
            <a:off x="5923069" y="1737545"/>
            <a:ext cx="59280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时间从3天到90分钟</a:t>
            </a:r>
            <a:endParaRPr/>
          </a:p>
        </p:txBody>
      </p:sp>
      <p:sp>
        <p:nvSpPr>
          <p:cNvPr id="17" name="el-178969404511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4045117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选题雷达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AI扫全网同类爆文，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5分钟出选题池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，热点与空白点一目了然。</a:t>
            </a:r>
            <a:endParaRPr/>
          </a:p>
        </p:txBody>
      </p:sp>
      <p:sp>
        <p:nvSpPr>
          <p:cNvPr id="19" name="el-1789694045119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4045117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一稿三版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按平台文风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一次产出三版初稿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，标题、开头、结构自动适配。</a:t>
            </a:r>
            <a:endParaRPr/>
          </a:p>
        </p:txBody>
      </p:sp>
      <p:sp>
        <p:nvSpPr>
          <p:cNvPr id="21" name="el-178969404512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留给</a:t>
            </a:r>
            <a:endParaRPr/>
          </a:p>
        </p:txBody>
      </p:sp>
      <p:sp>
        <p:nvSpPr>
          <p:cNvPr id="22" name="el-178969404511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换真实细节、核价格路线、注入独家经历——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90分钟里，人的时间花在灵魂上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045113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前提：AI写的价格、路线、营业时间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必须逐条核验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——笔记带错误信息，毁的是账号信誉。</a:t>
            </a:r>
            <a:endParaRPr/>
          </a:p>
        </p:txBody>
      </p:sp>
      <p:sp>
        <p:nvSpPr>
          <p:cNvPr id="24" name="el-178969404511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25" name="el-1789694045110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6" name="el-178969404511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17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5182-15"/>
          <p:cNvSpPr/>
          <p:nvPr/>
        </p:nvSpPr>
        <p:spPr>
          <a:xfrm>
            <a:off x="7408597" y="2378982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517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5180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6" name="el-178969404517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选题：动笔前的三个问题</a:t>
            </a:r>
            <a:endParaRPr/>
          </a:p>
        </p:txBody>
      </p:sp>
      <p:sp>
        <p:nvSpPr>
          <p:cNvPr id="7" name="el-1789694045180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问一 · 谁看</a:t>
            </a:r>
            <a:endParaRPr/>
          </a:p>
        </p:txBody>
      </p:sp>
      <p:sp>
        <p:nvSpPr>
          <p:cNvPr id="8" name="el-1789694045178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写给带娃妈妈，还是独行背包客？——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人群定语气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：亲子号要安心感，独行号要自由感。</a:t>
            </a:r>
            <a:endParaRPr/>
          </a:p>
        </p:txBody>
      </p:sp>
      <p:sp>
        <p:nvSpPr>
          <p:cNvPr id="9" name="el-1789694045180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问二 · 看什么</a:t>
            </a:r>
            <a:endParaRPr/>
          </a:p>
        </p:txBody>
      </p:sp>
      <p:sp>
        <p:nvSpPr>
          <p:cNvPr id="10" name="el-1789694045179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赏秋、赶海，还是演唱会散场？——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场景定结构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：行程帖按时间线，避坑帖按痛点排。</a:t>
            </a:r>
            <a:endParaRPr/>
          </a:p>
        </p:txBody>
      </p:sp>
      <p:sp>
        <p:nvSpPr>
          <p:cNvPr id="11" name="el-1789694045181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问三 · 记住什么</a:t>
            </a:r>
            <a:endParaRPr/>
          </a:p>
        </p:txBody>
      </p:sp>
      <p:sp>
        <p:nvSpPr>
          <p:cNvPr id="12" name="el-1789694045179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一条路线、一个避坑，还是一处出片点？——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钩子定转化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：读者只能带走一件事。</a:t>
            </a:r>
            <a:endParaRPr/>
          </a:p>
        </p:txBody>
      </p:sp>
      <p:sp>
        <p:nvSpPr>
          <p:cNvPr id="13" name="el-1789694045183-16"/>
          <p:cNvSpPr txBox="1"/>
          <p:nvPr/>
        </p:nvSpPr>
        <p:spPr>
          <a:xfrm>
            <a:off x="7675231" y="2607525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好选题的样子</a:t>
            </a:r>
            <a:endParaRPr/>
          </a:p>
        </p:txBody>
      </p:sp>
      <p:sp>
        <p:nvSpPr>
          <p:cNvPr id="14" name="el-1789694045184-17"/>
          <p:cNvSpPr txBox="1"/>
          <p:nvPr/>
        </p:nvSpPr>
        <p:spPr>
          <a:xfrm>
            <a:off x="7675231" y="3055088"/>
            <a:ext cx="313743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「避开了人从众的莫干山秋日路线」</a:t>
            </a:r>
            <a:endParaRPr/>
          </a:p>
        </p:txBody>
      </p:sp>
      <p:sp>
        <p:nvSpPr>
          <p:cNvPr id="15" name="el-1789694045184-18"/>
          <p:cNvSpPr txBox="1"/>
          <p:nvPr/>
        </p:nvSpPr>
        <p:spPr>
          <a:xfrm>
            <a:off x="7675231" y="3398795"/>
            <a:ext cx="332550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「第一次赶海就大丰收的保姆级攻略」</a:t>
            </a:r>
            <a:endParaRPr/>
          </a:p>
        </p:txBody>
      </p:sp>
      <p:sp>
        <p:nvSpPr>
          <p:cNvPr id="16" name="el-1789694045184-19"/>
          <p:cNvSpPr txBox="1"/>
          <p:nvPr/>
        </p:nvSpPr>
        <p:spPr>
          <a:xfrm>
            <a:off x="7675231" y="3742502"/>
            <a:ext cx="272857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「演唱会散场2小时逃离指南」</a:t>
            </a:r>
            <a:endParaRPr/>
          </a:p>
        </p:txBody>
      </p:sp>
      <p:sp>
        <p:nvSpPr>
          <p:cNvPr id="17" name="el-1789694045184-20"/>
          <p:cNvSpPr txBox="1"/>
          <p:nvPr/>
        </p:nvSpPr>
        <p:spPr>
          <a:xfrm>
            <a:off x="7675231" y="4086209"/>
            <a:ext cx="302531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人群+场景+钩子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，一眼可辨</a:t>
            </a:r>
            <a:endParaRPr/>
          </a:p>
        </p:txBody>
      </p:sp>
      <p:sp>
        <p:nvSpPr>
          <p:cNvPr id="18" name="el-1789694045180-10"/>
          <p:cNvSpPr txBox="1"/>
          <p:nvPr/>
        </p:nvSpPr>
        <p:spPr>
          <a:xfrm>
            <a:off x="7408597" y="4801299"/>
            <a:ext cx="4434112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选题不对，努力白费——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AI再快也救不了一道错题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517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20" name="el-1789694045176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1" name="el-178969404517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28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289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289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289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290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290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5282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5285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045285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045285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045286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045286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045280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0452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045284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17" name="el-178969404528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AI图文创作：五步流</a:t>
            </a:r>
            <a:endParaRPr/>
          </a:p>
        </p:txBody>
      </p:sp>
      <p:sp>
        <p:nvSpPr>
          <p:cNvPr id="18" name="el-1789694045292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045292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喂料</a:t>
            </a:r>
            <a:endParaRPr/>
          </a:p>
        </p:txBody>
      </p:sp>
      <p:sp>
        <p:nvSpPr>
          <p:cNvPr id="20" name="el-1789694045292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输入层</a:t>
            </a:r>
            <a:endParaRPr/>
          </a:p>
        </p:txBody>
      </p:sp>
      <p:sp>
        <p:nvSpPr>
          <p:cNvPr id="21" name="el-1789694045290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给AI目的地资料+人群画像+平台文风说明——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喂得越真，产出越可用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045293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045293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出稿</a:t>
            </a:r>
            <a:endParaRPr/>
          </a:p>
        </p:txBody>
      </p:sp>
      <p:sp>
        <p:nvSpPr>
          <p:cNvPr id="24" name="el-1789694045293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生成层</a:t>
            </a:r>
            <a:endParaRPr/>
          </a:p>
        </p:txBody>
      </p:sp>
      <p:sp>
        <p:nvSpPr>
          <p:cNvPr id="25" name="el-1789694045291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让AI按「小红书闺蜜腔」出三版初稿——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标题/开头/结构自动适配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045293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045293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换血</a:t>
            </a:r>
            <a:endParaRPr/>
          </a:p>
        </p:txBody>
      </p:sp>
      <p:sp>
        <p:nvSpPr>
          <p:cNvPr id="28" name="el-1789694045294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人机层</a:t>
            </a:r>
            <a:endParaRPr/>
          </a:p>
        </p:txBody>
      </p:sp>
      <p:sp>
        <p:nvSpPr>
          <p:cNvPr id="29" name="el-1789694045291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用亲历细节替换模板句——价格、路线、店主的猫——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真实是唯一的护城河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4045294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045294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配图</a:t>
            </a:r>
            <a:endParaRPr/>
          </a:p>
        </p:txBody>
      </p:sp>
      <p:sp>
        <p:nvSpPr>
          <p:cNvPr id="32" name="el-1789694045294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视觉层</a:t>
            </a:r>
            <a:endParaRPr/>
          </a:p>
        </p:txBody>
      </p:sp>
      <p:sp>
        <p:nvSpPr>
          <p:cNvPr id="33" name="el-1789694045291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AI出封面构图与九宫格方案，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实拍图替换占位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——首图决定点击率。</a:t>
            </a:r>
            <a:endParaRPr/>
          </a:p>
        </p:txBody>
      </p:sp>
      <p:sp>
        <p:nvSpPr>
          <p:cNvPr id="34" name="el-1789694045294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045295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</a:t>
            </a:r>
            <a:endParaRPr/>
          </a:p>
        </p:txBody>
      </p:sp>
      <p:sp>
        <p:nvSpPr>
          <p:cNvPr id="36" name="el-1789694045295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运营层</a:t>
            </a:r>
            <a:endParaRPr/>
          </a:p>
        </p:txBody>
      </p:sp>
      <p:sp>
        <p:nvSpPr>
          <p:cNvPr id="37" name="el-1789694045292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标签优化+发布时间卡点（晚8-10点）——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发布即运营的开始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94045280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只有步③必须人来做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——这步偷懒，账号三个月见分晓。</a:t>
            </a:r>
            <a:endParaRPr/>
          </a:p>
        </p:txBody>
      </p:sp>
      <p:sp>
        <p:nvSpPr>
          <p:cNvPr id="39" name="el-1789694045281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40" name="el-1789694045281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41" name="el-178969404528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31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31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30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3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531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7" name="el-1789694045307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人写 vs AI写：接力的逻辑</a:t>
            </a:r>
            <a:endParaRPr/>
          </a:p>
        </p:txBody>
      </p:sp>
      <p:sp>
        <p:nvSpPr>
          <p:cNvPr id="8" name="el-1789694045312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人写 · 有体温</a:t>
            </a:r>
            <a:endParaRPr/>
          </a:p>
        </p:txBody>
      </p:sp>
      <p:sp>
        <p:nvSpPr>
          <p:cNvPr id="9" name="el-1789694045312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"老板娘多送了一碟腌萝卜"</a:t>
            </a:r>
            <a:endParaRPr/>
          </a:p>
        </p:txBody>
      </p:sp>
      <p:sp>
        <p:nvSpPr>
          <p:cNvPr id="10" name="el-178969404531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细节真实、有体温、独家——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但慢，且产量不稳定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：状态好一周三篇，状态差半月一篇。</a:t>
            </a:r>
            <a:endParaRPr/>
          </a:p>
        </p:txBody>
      </p:sp>
      <p:sp>
        <p:nvSpPr>
          <p:cNvPr id="11" name="el-1789694045313-15"/>
          <p:cNvSpPr txBox="1"/>
          <p:nvPr/>
        </p:nvSpPr>
        <p:spPr>
          <a:xfrm>
            <a:off x="6522994" y="2628505"/>
            <a:ext cx="548407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AI写 · 有骨架</a:t>
            </a:r>
            <a:endParaRPr/>
          </a:p>
        </p:txBody>
      </p:sp>
      <p:sp>
        <p:nvSpPr>
          <p:cNvPr id="12" name="el-1789694045313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"这里有着丰富的美食文化"</a:t>
            </a:r>
            <a:endParaRPr/>
          </a:p>
        </p:txBody>
      </p:sp>
      <p:sp>
        <p:nvSpPr>
          <p:cNvPr id="13" name="el-1789694045312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结构完整、产量稳定、文风可切换——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但细节虚构、情绪模板化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，一眼"AI味"。</a:t>
            </a:r>
            <a:endParaRPr/>
          </a:p>
        </p:txBody>
      </p:sp>
      <p:sp>
        <p:nvSpPr>
          <p:cNvPr id="14" name="el-1789694045307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最优解是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人机接力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：AI出骨架，人换血肉——不是谁替代谁，是各干一段。</a:t>
            </a:r>
            <a:endParaRPr/>
          </a:p>
        </p:txBody>
      </p:sp>
      <p:sp>
        <p:nvSpPr>
          <p:cNvPr id="15" name="el-178969404530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16" name="el-1789694045308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7" name="el-178969404530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32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5330-10"/>
          <p:cNvSpPr/>
          <p:nvPr/>
        </p:nvSpPr>
        <p:spPr>
          <a:xfrm>
            <a:off x="685629" y="1507960"/>
            <a:ext cx="2133662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5336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336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331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328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53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5329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10" name="el-17896940453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创作实战：一篇笔记的诞生</a:t>
            </a:r>
            <a:endParaRPr/>
          </a:p>
        </p:txBody>
      </p:sp>
      <p:sp>
        <p:nvSpPr>
          <p:cNvPr id="11" name="el-1789694045329-9"/>
          <p:cNvSpPr txBox="1"/>
          <p:nvPr/>
        </p:nvSpPr>
        <p:spPr>
          <a:xfrm>
            <a:off x="837990" y="1546051"/>
            <a:ext cx="24852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五步流实录</a:t>
            </a:r>
            <a:endParaRPr/>
          </a:p>
        </p:txBody>
      </p:sp>
      <p:sp>
        <p:nvSpPr>
          <p:cNvPr id="12" name="el-1789694045330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任务：为浙南某古镇写「雨天怎么玩」小红书笔记（千字+9图）</a:t>
            </a:r>
            <a:endParaRPr/>
          </a:p>
        </p:txBody>
      </p:sp>
      <p:sp>
        <p:nvSpPr>
          <p:cNvPr id="13" name="el-178969404533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古镇资料+店主访谈+实拍图9张，喂料约2000字</a:t>
            </a:r>
            <a:endParaRPr/>
          </a:p>
        </p:txBody>
      </p:sp>
      <p:sp>
        <p:nvSpPr>
          <p:cNvPr id="14" name="el-1789694045333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笔记上线48小时：阅读5.2万，民宿周末满房</a:t>
            </a:r>
            <a:endParaRPr/>
          </a:p>
        </p:txBody>
      </p:sp>
      <p:sp>
        <p:nvSpPr>
          <p:cNvPr id="15" name="el-1789694045337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04533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评论区高频词是"姜茶"和"借伞"——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读者记住的，全是换血换进去的细节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045338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</a:t>
            </a:r>
            <a:endParaRPr/>
          </a:p>
        </p:txBody>
      </p:sp>
      <p:sp>
        <p:nvSpPr>
          <p:cNvPr id="18" name="el-1789694045336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AI产出是"70分的正确"——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选题与换血两道人的工序，决定了爆与不爆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532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20" name="el-1789694045326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1" name="el-178969404532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2" name="el-1789694045337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045337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045337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045334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：梅雨季做「反向卖点」——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人少、烟雨、檐下听雨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，避开晴天内卷。</a:t>
            </a:r>
            <a:endParaRPr/>
          </a:p>
        </p:txBody>
      </p:sp>
      <p:sp>
        <p:nvSpPr>
          <p:cNvPr id="26" name="el-1789694045334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初稿（AI）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：按闺蜜腔出稿10分钟——但写的是"泛江南烟雨"，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典型的AI味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4045335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换血（人）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：补上茶馆老板的姜茶、桥头借伞的规矩——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三处真实细节救活全篇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491-34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045487-27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81796"/>
                <a:gridCol w="1904970"/>
                <a:gridCol w="2228144"/>
                <a:gridCol w="2874343"/>
                <a:gridCol w="2228442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平台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语气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开头钩子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结构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禁忌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小红书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闺蜜安利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直接抛结果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痛点-方案-清单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忌官方腔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抖音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街坊唠嗑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前3秒冲突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口语短句快切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忌长句铺垫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公众号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深度朋友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悬念式提问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总分总+小标题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忌无图长文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视频号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熟人分享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情感共鸣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故事线单线推进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忌硬广直给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045489-3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4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5491-35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7" name="el-1789694045489-29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平台文风对照表</a:t>
            </a:r>
            <a:endParaRPr/>
          </a:p>
        </p:txBody>
      </p:sp>
      <p:sp>
        <p:nvSpPr>
          <p:cNvPr id="8" name="el-1789694045489-28"/>
          <p:cNvSpPr txBox="1"/>
          <p:nvPr/>
        </p:nvSpPr>
        <p:spPr>
          <a:xfrm>
            <a:off x="685629" y="500276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同一素材改四个开头即可分发——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AI切换文风的前提，是你能说清差异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045489-31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10" name="el-1789694045490-32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1" name="el-1789694045490-33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50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505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506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5503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0455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5504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8" name="el-1789694045501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AI文案三病，对症下药</a:t>
            </a:r>
            <a:endParaRPr/>
          </a:p>
        </p:txBody>
      </p:sp>
      <p:sp>
        <p:nvSpPr>
          <p:cNvPr id="9" name="el-1789694045507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病①</a:t>
            </a:r>
            <a:endParaRPr/>
          </a:p>
        </p:txBody>
      </p:sp>
      <p:sp>
        <p:nvSpPr>
          <p:cNvPr id="10" name="el-1789694045512-18"/>
          <p:cNvSpPr txBox="1"/>
          <p:nvPr/>
        </p:nvSpPr>
        <p:spPr>
          <a:xfrm>
            <a:off x="1809298" y="1719839"/>
            <a:ext cx="567589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</a:t>
            </a:r>
            <a:endParaRPr/>
          </a:p>
        </p:txBody>
      </p:sp>
      <p:sp>
        <p:nvSpPr>
          <p:cNvPr id="11" name="el-1789694045512-19"/>
          <p:cNvSpPr txBox="1"/>
          <p:nvPr/>
        </p:nvSpPr>
        <p:spPr>
          <a:xfrm>
            <a:off x="1809298" y="2148357"/>
            <a:ext cx="58431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万能形容词+排比句+空洞抒情——"在这里，时间仿佛静止了"。</a:t>
            </a:r>
            <a:endParaRPr/>
          </a:p>
        </p:txBody>
      </p:sp>
      <p:sp>
        <p:nvSpPr>
          <p:cNvPr id="12" name="el-1789694045507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病②</a:t>
            </a:r>
            <a:endParaRPr/>
          </a:p>
        </p:txBody>
      </p:sp>
      <p:sp>
        <p:nvSpPr>
          <p:cNvPr id="13" name="el-1789694045512-20"/>
          <p:cNvSpPr txBox="1"/>
          <p:nvPr/>
        </p:nvSpPr>
        <p:spPr>
          <a:xfrm>
            <a:off x="1809298" y="2881598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幻觉编造</a:t>
            </a:r>
            <a:endParaRPr/>
          </a:p>
        </p:txBody>
      </p:sp>
      <p:sp>
        <p:nvSpPr>
          <p:cNvPr id="14" name="el-1789694045512-21"/>
          <p:cNvSpPr txBox="1"/>
          <p:nvPr/>
        </p:nvSpPr>
        <p:spPr>
          <a:xfrm>
            <a:off x="1809298" y="3310116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编造价格、路线、营业时间——读者照做扑空，账号信誉清零。</a:t>
            </a:r>
            <a:endParaRPr/>
          </a:p>
        </p:txBody>
      </p:sp>
      <p:sp>
        <p:nvSpPr>
          <p:cNvPr id="15" name="el-1789694045507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病③</a:t>
            </a:r>
            <a:endParaRPr/>
          </a:p>
        </p:txBody>
      </p:sp>
      <p:sp>
        <p:nvSpPr>
          <p:cNvPr id="16" name="el-1789694045512-22"/>
          <p:cNvSpPr txBox="1"/>
          <p:nvPr/>
        </p:nvSpPr>
        <p:spPr>
          <a:xfrm>
            <a:off x="1809298" y="4043358"/>
            <a:ext cx="493462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同质化</a:t>
            </a:r>
            <a:endParaRPr/>
          </a:p>
        </p:txBody>
      </p:sp>
      <p:sp>
        <p:nvSpPr>
          <p:cNvPr id="17" name="el-1789694045512-23"/>
          <p:cNvSpPr txBox="1"/>
          <p:nvPr/>
        </p:nvSpPr>
        <p:spPr>
          <a:xfrm>
            <a:off x="1809298" y="4471876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全网一个腔调——你发的和对手发的，像同一个人写的。</a:t>
            </a:r>
            <a:endParaRPr/>
          </a:p>
        </p:txBody>
      </p:sp>
      <p:sp>
        <p:nvSpPr>
          <p:cNvPr id="18" name="el-1789694045505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4045508-15"/>
          <p:cNvSpPr txBox="1"/>
          <p:nvPr/>
        </p:nvSpPr>
        <p:spPr>
          <a:xfrm>
            <a:off x="2236030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换血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用亲历细节替换模板句</a:t>
            </a:r>
            <a:endParaRPr/>
          </a:p>
        </p:txBody>
      </p:sp>
      <p:sp>
        <p:nvSpPr>
          <p:cNvPr id="20" name="el-1789694045508-16"/>
          <p:cNvSpPr txBox="1"/>
          <p:nvPr/>
        </p:nvSpPr>
        <p:spPr>
          <a:xfrm>
            <a:off x="5012320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价格路线逐条对官方源</a:t>
            </a:r>
            <a:endParaRPr/>
          </a:p>
        </p:txBody>
      </p:sp>
      <p:sp>
        <p:nvSpPr>
          <p:cNvPr id="21" name="el-1789694045509-17"/>
          <p:cNvSpPr txBox="1"/>
          <p:nvPr/>
        </p:nvSpPr>
        <p:spPr>
          <a:xfrm>
            <a:off x="7788609" y="5462228"/>
            <a:ext cx="2963570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注入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每篇留一处"只有你知道"</a:t>
            </a:r>
            <a:endParaRPr/>
          </a:p>
        </p:txBody>
      </p:sp>
      <p:sp>
        <p:nvSpPr>
          <p:cNvPr id="22" name="el-178969404550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图文创作流</a:t>
            </a:r>
            <a:endParaRPr/>
          </a:p>
        </p:txBody>
      </p:sp>
      <p:sp>
        <p:nvSpPr>
          <p:cNvPr id="23" name="el-1789694045502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4" name="el-17896940455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52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52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52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52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5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552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404552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图文创作流：四问四答</a:t>
            </a:r>
            <a:endParaRPr/>
          </a:p>
        </p:txBody>
      </p:sp>
      <p:sp>
        <p:nvSpPr>
          <p:cNvPr id="9" name="el-178969404552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045531-19"/>
          <p:cNvSpPr txBox="1"/>
          <p:nvPr/>
        </p:nvSpPr>
        <p:spPr>
          <a:xfrm>
            <a:off x="1618845" y="1698413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五步流里最不能省的一步？</a:t>
            </a:r>
            <a:endParaRPr/>
          </a:p>
        </p:txBody>
      </p:sp>
      <p:sp>
        <p:nvSpPr>
          <p:cNvPr id="11" name="el-1789694045530-15"/>
          <p:cNvSpPr txBox="1"/>
          <p:nvPr/>
        </p:nvSpPr>
        <p:spPr>
          <a:xfrm>
            <a:off x="1618845" y="2117408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步③换血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——真实细节是账号的护城河，这步偷懒，三个月见分晓。</a:t>
            </a:r>
            <a:endParaRPr/>
          </a:p>
        </p:txBody>
      </p:sp>
      <p:sp>
        <p:nvSpPr>
          <p:cNvPr id="12" name="el-178969404552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045531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选题三问是哪三问？</a:t>
            </a:r>
            <a:endParaRPr/>
          </a:p>
        </p:txBody>
      </p:sp>
      <p:sp>
        <p:nvSpPr>
          <p:cNvPr id="14" name="el-1789694045530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谁看、看什么、记住什么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——人群定语气，场景定结构，钩子定转化。</a:t>
            </a:r>
            <a:endParaRPr/>
          </a:p>
        </p:txBody>
      </p:sp>
      <p:sp>
        <p:nvSpPr>
          <p:cNvPr id="15" name="el-178969404552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045532-21"/>
          <p:cNvSpPr txBox="1"/>
          <p:nvPr/>
        </p:nvSpPr>
        <p:spPr>
          <a:xfrm>
            <a:off x="1618845" y="3926706"/>
            <a:ext cx="684854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如何快速判断一篇笔记的AI味？</a:t>
            </a:r>
            <a:endParaRPr/>
          </a:p>
        </p:txBody>
      </p:sp>
      <p:sp>
        <p:nvSpPr>
          <p:cNvPr id="17" name="el-1789694045531-17"/>
          <p:cNvSpPr txBox="1"/>
          <p:nvPr/>
        </p:nvSpPr>
        <p:spPr>
          <a:xfrm>
            <a:off x="1618845" y="4345701"/>
            <a:ext cx="67847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数细节：通篇找不出一处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可验证的具体信息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（价格/位置/时间），就是模板文。</a:t>
            </a:r>
            <a:endParaRPr/>
          </a:p>
        </p:txBody>
      </p:sp>
      <p:sp>
        <p:nvSpPr>
          <p:cNvPr id="18" name="el-178969404552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045532-22"/>
          <p:cNvSpPr txBox="1"/>
          <p:nvPr/>
        </p:nvSpPr>
        <p:spPr>
          <a:xfrm>
            <a:off x="1618845" y="5040852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多平台分发怎么省力？</a:t>
            </a:r>
            <a:endParaRPr/>
          </a:p>
        </p:txBody>
      </p:sp>
      <p:sp>
        <p:nvSpPr>
          <p:cNvPr id="20" name="el-1789694045531-18"/>
          <p:cNvSpPr txBox="1"/>
          <p:nvPr/>
        </p:nvSpPr>
        <p:spPr>
          <a:xfrm>
            <a:off x="1618845" y="5459847"/>
            <a:ext cx="54659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一次创作，四次改头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：正文不动，按文风对照表改开头与标题。</a:t>
            </a:r>
            <a:endParaRPr/>
          </a:p>
        </p:txBody>
      </p:sp>
      <p:sp>
        <p:nvSpPr>
          <p:cNvPr id="21" name="el-178969404552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4045522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3" name="el-178969404552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045743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04568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68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568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4045687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404568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视频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生产线</a:t>
            </a:r>
            <a:endParaRPr/>
          </a:p>
        </p:txBody>
      </p:sp>
      <p:sp>
        <p:nvSpPr>
          <p:cNvPr id="8" name="el-178969404568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VIDEO PIPELINE</a:t>
            </a:r>
            <a:endParaRPr/>
          </a:p>
        </p:txBody>
      </p:sp>
      <p:sp>
        <p:nvSpPr>
          <p:cNvPr id="9" name="el-1789694045689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脚本三要素</a:t>
            </a:r>
            <a:endParaRPr/>
          </a:p>
        </p:txBody>
      </p:sp>
      <p:sp>
        <p:nvSpPr>
          <p:cNvPr id="10" name="el-1789694045689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四类场景</a:t>
            </a:r>
            <a:endParaRPr/>
          </a:p>
        </p:txBody>
      </p:sp>
      <p:sp>
        <p:nvSpPr>
          <p:cNvPr id="11" name="el-1789694045690-11"/>
          <p:cNvSpPr txBox="1"/>
          <p:nvPr/>
        </p:nvSpPr>
        <p:spPr>
          <a:xfrm>
            <a:off x="732884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五站流水线</a:t>
            </a:r>
            <a:endParaRPr/>
          </a:p>
        </p:txBody>
      </p:sp>
      <p:sp>
        <p:nvSpPr>
          <p:cNvPr id="12" name="el-1789694045690-12"/>
          <p:cNvSpPr txBox="1"/>
          <p:nvPr/>
        </p:nvSpPr>
        <p:spPr>
          <a:xfrm>
            <a:off x="89630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破圈实战</a:t>
            </a:r>
            <a:endParaRPr/>
          </a:p>
        </p:txBody>
      </p:sp>
      <p:sp>
        <p:nvSpPr>
          <p:cNvPr id="13" name="el-178969404568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项目三</a:t>
            </a:r>
            <a:endParaRPr/>
          </a:p>
        </p:txBody>
      </p:sp>
      <p:sp>
        <p:nvSpPr>
          <p:cNvPr id="14" name="el-178969404568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70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708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711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711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707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7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045710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9" name="el-1789694045706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短视频脚本：15秒的注意力争夺</a:t>
            </a:r>
            <a:endParaRPr/>
          </a:p>
        </p:txBody>
      </p:sp>
      <p:sp>
        <p:nvSpPr>
          <p:cNvPr id="10" name="el-1789694045709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短视频脚本不是"解说词"——它是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15秒的注意力争夺战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：每一帧都在回答"为什么还看下去"。</a:t>
            </a:r>
            <a:endParaRPr/>
          </a:p>
        </p:txBody>
      </p:sp>
      <p:sp>
        <p:nvSpPr>
          <p:cNvPr id="11" name="el-1789694045710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045713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钩子</a:t>
            </a:r>
            <a:endParaRPr/>
          </a:p>
        </p:txBody>
      </p:sp>
      <p:sp>
        <p:nvSpPr>
          <p:cNvPr id="13" name="el-1789694045713-19"/>
          <p:cNvSpPr txBox="1"/>
          <p:nvPr/>
        </p:nvSpPr>
        <p:spPr>
          <a:xfrm>
            <a:off x="685629" y="3617221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HOOK</a:t>
            </a:r>
            <a:endParaRPr/>
          </a:p>
        </p:txBody>
      </p:sp>
      <p:sp>
        <p:nvSpPr>
          <p:cNvPr id="14" name="el-1789694045712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前3秒——冲突、悬念或利益点直给——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"凌晨4点的山顶"胜过"美丽的日出"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94045714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节奏</a:t>
            </a:r>
            <a:endParaRPr/>
          </a:p>
        </p:txBody>
      </p:sp>
      <p:sp>
        <p:nvSpPr>
          <p:cNvPr id="16" name="el-1789694045714-21"/>
          <p:cNvSpPr txBox="1"/>
          <p:nvPr/>
        </p:nvSpPr>
        <p:spPr>
          <a:xfrm>
            <a:off x="4567584" y="3617221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RHYTHM</a:t>
            </a:r>
            <a:endParaRPr/>
          </a:p>
        </p:txBody>
      </p:sp>
      <p:sp>
        <p:nvSpPr>
          <p:cNvPr id="17" name="el-1789694045713-16"/>
          <p:cNvSpPr txBox="1"/>
          <p:nvPr/>
        </p:nvSpPr>
        <p:spPr>
          <a:xfrm>
            <a:off x="4567584" y="388385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5秒一转场——信息密度拉满——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每一帧都给新信息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，不给划走的理由。</a:t>
            </a:r>
            <a:endParaRPr/>
          </a:p>
        </p:txBody>
      </p:sp>
      <p:sp>
        <p:nvSpPr>
          <p:cNvPr id="18" name="el-1789694045714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落点</a:t>
            </a:r>
            <a:endParaRPr/>
          </a:p>
        </p:txBody>
      </p:sp>
      <p:sp>
        <p:nvSpPr>
          <p:cNvPr id="19" name="el-1789694045714-23"/>
          <p:cNvSpPr txBox="1"/>
          <p:nvPr/>
        </p:nvSpPr>
        <p:spPr>
          <a:xfrm>
            <a:off x="8173531" y="3617221"/>
            <a:ext cx="331593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CTA</a:t>
            </a:r>
            <a:endParaRPr/>
          </a:p>
        </p:txBody>
      </p:sp>
      <p:sp>
        <p:nvSpPr>
          <p:cNvPr id="20" name="el-1789694045713-17"/>
          <p:cNvSpPr txBox="1"/>
          <p:nvPr/>
        </p:nvSpPr>
        <p:spPr>
          <a:xfrm>
            <a:off x="8173531" y="3883854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结尾3秒——关注、收藏或评论钩——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没有落点的视频是半成品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045706-2"/>
          <p:cNvSpPr txBox="1"/>
          <p:nvPr/>
        </p:nvSpPr>
        <p:spPr>
          <a:xfrm>
            <a:off x="685629" y="5267609"/>
            <a:ext cx="11266782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AI最擅长写"结构正确的平庸脚本"——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钩子与落点，仍要人来把关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045707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23" name="el-1789694045707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4" name="el-178969404570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72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725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045727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04572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72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730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57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5727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0" name="el-178969404572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四类内容场景</a:t>
            </a:r>
            <a:endParaRPr/>
          </a:p>
        </p:txBody>
      </p:sp>
      <p:sp>
        <p:nvSpPr>
          <p:cNvPr id="11" name="el-1789694045727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4045727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景区都在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拍什么</a:t>
            </a:r>
            <a:endParaRPr/>
          </a:p>
        </p:txBody>
      </p:sp>
      <p:sp>
        <p:nvSpPr>
          <p:cNvPr id="13" name="el-1789694045727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短视频不是"把宣传片剪短"——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是按算法逻辑重新组织素材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4045728-13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四类场景，各有明确的性价比逻辑。</a:t>
            </a:r>
            <a:endParaRPr/>
          </a:p>
        </p:txBody>
      </p:sp>
      <p:sp>
        <p:nvSpPr>
          <p:cNvPr id="15" name="el-178969404573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045735-25"/>
          <p:cNvSpPr txBox="1"/>
          <p:nvPr/>
        </p:nvSpPr>
        <p:spPr>
          <a:xfrm>
            <a:off x="5218395" y="1964749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四季物候</a:t>
            </a:r>
            <a:endParaRPr/>
          </a:p>
        </p:txBody>
      </p:sp>
      <p:sp>
        <p:nvSpPr>
          <p:cNvPr id="17" name="el-1789694045733-21"/>
          <p:cNvSpPr txBox="1"/>
          <p:nvPr/>
        </p:nvSpPr>
        <p:spPr>
          <a:xfrm>
            <a:off x="5218395" y="2326608"/>
            <a:ext cx="47661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雾凇、花期、候鸟——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低成本高频更新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，账号的基本盘。</a:t>
            </a:r>
            <a:endParaRPr/>
          </a:p>
        </p:txBody>
      </p:sp>
      <p:sp>
        <p:nvSpPr>
          <p:cNvPr id="18" name="el-1789694045731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045735-26"/>
          <p:cNvSpPr txBox="1"/>
          <p:nvPr/>
        </p:nvSpPr>
        <p:spPr>
          <a:xfrm>
            <a:off x="5218395" y="2926682"/>
            <a:ext cx="517741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节事营销</a:t>
            </a:r>
            <a:endParaRPr/>
          </a:p>
        </p:txBody>
      </p:sp>
      <p:sp>
        <p:nvSpPr>
          <p:cNvPr id="20" name="el-1789694045734-22"/>
          <p:cNvSpPr txBox="1"/>
          <p:nvPr/>
        </p:nvSpPr>
        <p:spPr>
          <a:xfrm>
            <a:off x="5218395" y="3288541"/>
            <a:ext cx="55048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一场灯会拆出10条素材——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前中后三波节奏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，预热-现场-返场。</a:t>
            </a:r>
            <a:endParaRPr/>
          </a:p>
        </p:txBody>
      </p:sp>
      <p:sp>
        <p:nvSpPr>
          <p:cNvPr id="21" name="el-1789694045731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045735-27"/>
          <p:cNvSpPr txBox="1"/>
          <p:nvPr/>
        </p:nvSpPr>
        <p:spPr>
          <a:xfrm>
            <a:off x="5218395" y="3888615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人物故事</a:t>
            </a:r>
            <a:endParaRPr/>
          </a:p>
        </p:txBody>
      </p:sp>
      <p:sp>
        <p:nvSpPr>
          <p:cNvPr id="23" name="el-1789694045734-23"/>
          <p:cNvSpPr txBox="1"/>
          <p:nvPr/>
        </p:nvSpPr>
        <p:spPr>
          <a:xfrm>
            <a:off x="5218395" y="4250475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守塔人、船工、非遗传承人——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人物是流量的放大器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94045731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045735-28"/>
          <p:cNvSpPr txBox="1"/>
          <p:nvPr/>
        </p:nvSpPr>
        <p:spPr>
          <a:xfrm>
            <a:off x="5218395" y="4850548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实用攻略</a:t>
            </a:r>
            <a:endParaRPr/>
          </a:p>
        </p:txBody>
      </p:sp>
      <p:sp>
        <p:nvSpPr>
          <p:cNvPr id="26" name="el-1789694045734-24"/>
          <p:cNvSpPr txBox="1"/>
          <p:nvPr/>
        </p:nvSpPr>
        <p:spPr>
          <a:xfrm>
            <a:off x="5218395" y="52124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停车、路线、避峰——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实用即流量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，收藏率是硬通货。</a:t>
            </a:r>
            <a:endParaRPr/>
          </a:p>
        </p:txBody>
      </p:sp>
      <p:sp>
        <p:nvSpPr>
          <p:cNvPr id="27" name="el-178969404572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28" name="el-1789694045724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9" name="el-178969404572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90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912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912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913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913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913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5901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5904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045904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045905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045905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045906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04589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0458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045903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7" name="el-178969404589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脚本到成片：五站流水线</a:t>
            </a:r>
            <a:endParaRPr/>
          </a:p>
        </p:txBody>
      </p:sp>
      <p:sp>
        <p:nvSpPr>
          <p:cNvPr id="18" name="el-1789694045916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站①</a:t>
            </a:r>
            <a:endParaRPr/>
          </a:p>
        </p:txBody>
      </p:sp>
      <p:sp>
        <p:nvSpPr>
          <p:cNvPr id="19" name="el-1789694045917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脚本</a:t>
            </a:r>
            <a:endParaRPr/>
          </a:p>
        </p:txBody>
      </p:sp>
      <p:sp>
        <p:nvSpPr>
          <p:cNvPr id="20" name="el-1789694045917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1" name="el-1789694045914-21"/>
          <p:cNvSpPr txBox="1"/>
          <p:nvPr/>
        </p:nvSpPr>
        <p:spPr>
          <a:xfrm>
            <a:off x="685629" y="321548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AI出3版钩子方案，人选1条——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钩子定了，视频就成了一半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045917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站②</a:t>
            </a:r>
            <a:endParaRPr/>
          </a:p>
        </p:txBody>
      </p:sp>
      <p:sp>
        <p:nvSpPr>
          <p:cNvPr id="23" name="el-1789694045917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分镜</a:t>
            </a:r>
            <a:endParaRPr/>
          </a:p>
        </p:txBody>
      </p:sp>
      <p:sp>
        <p:nvSpPr>
          <p:cNvPr id="24" name="el-1789694045918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结构层</a:t>
            </a:r>
            <a:endParaRPr/>
          </a:p>
        </p:txBody>
      </p:sp>
      <p:sp>
        <p:nvSpPr>
          <p:cNvPr id="25" name="el-1789694045915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AI按脚本生成镜头清单（景别/时长/字幕）——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现场照单拍摄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，不浪费机位。</a:t>
            </a:r>
            <a:endParaRPr/>
          </a:p>
        </p:txBody>
      </p:sp>
      <p:sp>
        <p:nvSpPr>
          <p:cNvPr id="26" name="el-1789694045918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站③</a:t>
            </a:r>
            <a:endParaRPr/>
          </a:p>
        </p:txBody>
      </p:sp>
      <p:sp>
        <p:nvSpPr>
          <p:cNvPr id="27" name="el-1789694045918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素材</a:t>
            </a:r>
            <a:endParaRPr/>
          </a:p>
        </p:txBody>
      </p:sp>
      <p:sp>
        <p:nvSpPr>
          <p:cNvPr id="28" name="el-1789694045918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采集层</a:t>
            </a:r>
            <a:endParaRPr/>
          </a:p>
        </p:txBody>
      </p:sp>
      <p:sp>
        <p:nvSpPr>
          <p:cNvPr id="29" name="el-1789694045915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实拍为主+授权素材库补位——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独家镜头是AI给不了的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4045919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站④</a:t>
            </a:r>
            <a:endParaRPr/>
          </a:p>
        </p:txBody>
      </p:sp>
      <p:sp>
        <p:nvSpPr>
          <p:cNvPr id="31" name="el-1789694045919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剪辑</a:t>
            </a:r>
            <a:endParaRPr/>
          </a:p>
        </p:txBody>
      </p:sp>
      <p:sp>
        <p:nvSpPr>
          <p:cNvPr id="32" name="el-1789694045919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合成层</a:t>
            </a:r>
            <a:endParaRPr/>
          </a:p>
        </p:txBody>
      </p:sp>
      <p:sp>
        <p:nvSpPr>
          <p:cNvPr id="33" name="el-1789694045916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AI粗剪对轨+人工精修情绪点——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机器管效率，人管节奏感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94045919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站⑤</a:t>
            </a:r>
            <a:endParaRPr/>
          </a:p>
        </p:txBody>
      </p:sp>
      <p:sp>
        <p:nvSpPr>
          <p:cNvPr id="35" name="el-1789694045920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</a:t>
            </a:r>
            <a:endParaRPr/>
          </a:p>
        </p:txBody>
      </p:sp>
      <p:sp>
        <p:nvSpPr>
          <p:cNvPr id="36" name="el-1789694045920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运营层</a:t>
            </a:r>
            <a:endParaRPr/>
          </a:p>
        </p:txBody>
      </p:sp>
      <p:sp>
        <p:nvSpPr>
          <p:cNvPr id="37" name="el-1789694045916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封面标题AB测+发布时间卡点——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数据回流养下一轮选题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94045898-2"/>
          <p:cNvSpPr txBox="1"/>
          <p:nvPr/>
        </p:nvSpPr>
        <p:spPr>
          <a:xfrm>
            <a:off x="685629" y="5192024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视频的灵魂在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现场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——AI能备菜，上不了灶。</a:t>
            </a:r>
            <a:endParaRPr/>
          </a:p>
        </p:txBody>
      </p:sp>
      <p:sp>
        <p:nvSpPr>
          <p:cNvPr id="39" name="el-178969404589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40" name="el-1789694045899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41" name="el-178969404589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94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594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5937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9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594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7" name="el-1789694045937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AI视频线：能做到与做不到</a:t>
            </a:r>
            <a:endParaRPr/>
          </a:p>
        </p:txBody>
      </p:sp>
      <p:sp>
        <p:nvSpPr>
          <p:cNvPr id="8" name="el-1789694045944-13"/>
          <p:cNvSpPr txBox="1"/>
          <p:nvPr/>
        </p:nvSpPr>
        <p:spPr>
          <a:xfrm>
            <a:off x="685629" y="2628505"/>
            <a:ext cx="563377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能做到 · 2026</a:t>
            </a:r>
            <a:endParaRPr/>
          </a:p>
        </p:txBody>
      </p:sp>
      <p:sp>
        <p:nvSpPr>
          <p:cNvPr id="9" name="el-1789694045944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已上岗</a:t>
            </a:r>
            <a:endParaRPr/>
          </a:p>
        </p:txBody>
      </p:sp>
      <p:sp>
        <p:nvSpPr>
          <p:cNvPr id="10" name="el-178969404594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脚本初稿与分镜清单；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粗剪对轨与字幕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；封面文案与标题；数字人口播——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标准化段落全包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94045944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做不到</a:t>
            </a:r>
            <a:endParaRPr/>
          </a:p>
        </p:txBody>
      </p:sp>
      <p:sp>
        <p:nvSpPr>
          <p:cNvPr id="12" name="el-1789694045945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仍属人类</a:t>
            </a:r>
            <a:endParaRPr/>
          </a:p>
        </p:txBody>
      </p:sp>
      <p:sp>
        <p:nvSpPr>
          <p:cNvPr id="13" name="el-178969404594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现场判断与突发叙事；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情绪表演与人格魅力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；独家镜头的获取；争议场面的取舍——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分寸感是职业素养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4045937-2"/>
          <p:cNvSpPr txBox="1"/>
          <p:nvPr/>
        </p:nvSpPr>
        <p:spPr>
          <a:xfrm>
            <a:off x="685629" y="455847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把AI当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剪辑助理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用——它交付"结构完整"，你补上"值得看完"。</a:t>
            </a:r>
            <a:endParaRPr/>
          </a:p>
        </p:txBody>
      </p:sp>
      <p:sp>
        <p:nvSpPr>
          <p:cNvPr id="15" name="el-178969404593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6" name="el-1789694045938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7" name="el-178969404593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595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595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5963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5963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5958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595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59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595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0" name="el-178969404595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破圈实战：一条景区抖音</a:t>
            </a:r>
            <a:endParaRPr/>
          </a:p>
        </p:txBody>
      </p:sp>
      <p:sp>
        <p:nvSpPr>
          <p:cNvPr id="11" name="el-178969404595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破圈复盘</a:t>
            </a:r>
            <a:endParaRPr/>
          </a:p>
        </p:txBody>
      </p:sp>
      <p:sp>
        <p:nvSpPr>
          <p:cNvPr id="12" name="el-178969404595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任务：某山岳景区「等一场雾」——从素材到380万播放</a:t>
            </a:r>
            <a:endParaRPr/>
          </a:p>
        </p:txBody>
      </p:sp>
      <p:sp>
        <p:nvSpPr>
          <p:cNvPr id="13" name="el-178969404596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守雾人跟拍素材3天+AI脚本工具+人工精剪</a:t>
            </a:r>
            <a:endParaRPr/>
          </a:p>
        </p:txBody>
      </p:sp>
      <p:sp>
        <p:nvSpPr>
          <p:cNvPr id="14" name="el-1789694045960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单条播放380万，门票搜索量周环比+210%</a:t>
            </a:r>
            <a:endParaRPr/>
          </a:p>
        </p:txBody>
      </p:sp>
      <p:sp>
        <p:nvSpPr>
          <p:cNvPr id="15" name="el-1789694045964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045963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评论高频词是"手电"和"茶缸"——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情绪钩子+独家视角，是流量密码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045965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</a:t>
            </a:r>
            <a:endParaRPr/>
          </a:p>
        </p:txBody>
      </p:sp>
      <p:sp>
        <p:nvSpPr>
          <p:cNvPr id="18" name="el-1789694045963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跟拍素材库是长期资产——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爆的是这一条，值钱的是三年的素材积累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595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20" name="el-1789694045954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1" name="el-178969404595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22" name="el-1789694045964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045964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045964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045961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：「等雾」的仪式感——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不确定性本身就是钩子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，比「绝美云海」强十倍。</a:t>
            </a:r>
            <a:endParaRPr/>
          </a:p>
        </p:txBody>
      </p:sp>
      <p:sp>
        <p:nvSpPr>
          <p:cNvPr id="26" name="el-1789694045962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脚本（AI）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：AI第一版是"探店腔"被毙——改喂「等待叙事」参考片后第二版可用。</a:t>
            </a:r>
            <a:endParaRPr/>
          </a:p>
        </p:txBody>
      </p:sp>
      <p:sp>
        <p:nvSpPr>
          <p:cNvPr id="27" name="el-1789694045962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：凌晨4点守雾人的手电与茶缸——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这两个镜头撑起了全部情绪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5118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4051187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4051181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511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51189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7" name="el-178969405117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选题类型与完播率（示意）</a:t>
            </a:r>
            <a:endParaRPr/>
          </a:p>
        </p:txBody>
      </p:sp>
      <p:sp>
        <p:nvSpPr>
          <p:cNvPr id="8" name="el-1789694051188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数据为课堂示意——但规律真实：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情绪与实用完播最高，宣传腔垫底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051191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42%</a:t>
            </a:r>
            <a:endParaRPr/>
          </a:p>
        </p:txBody>
      </p:sp>
      <p:sp>
        <p:nvSpPr>
          <p:cNvPr id="10" name="el-1789694051190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情绪钩子类完播率一骑绝尘——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冲突与悬念让人看完</a:t>
            </a:r>
            <a:endParaRPr/>
          </a:p>
        </p:txBody>
      </p:sp>
      <p:sp>
        <p:nvSpPr>
          <p:cNvPr id="11" name="el-1789694051192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35%</a:t>
            </a:r>
            <a:endParaRPr/>
          </a:p>
        </p:txBody>
      </p:sp>
      <p:sp>
        <p:nvSpPr>
          <p:cNvPr id="12" name="el-1789694051191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实用攻略靠收藏驱动——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「先收藏再说」是第二驱动力</a:t>
            </a:r>
            <a:endParaRPr/>
          </a:p>
        </p:txBody>
      </p:sp>
      <p:sp>
        <p:nvSpPr>
          <p:cNvPr id="13" name="el-1789694051192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12%</a:t>
            </a:r>
            <a:endParaRPr/>
          </a:p>
        </p:txBody>
      </p:sp>
      <p:sp>
        <p:nvSpPr>
          <p:cNvPr id="14" name="el-1789694051191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官方宣传垫底——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自夸式内容天然被划走</a:t>
            </a:r>
            <a:endParaRPr/>
          </a:p>
        </p:txBody>
      </p:sp>
      <p:sp>
        <p:nvSpPr>
          <p:cNvPr id="15" name="el-178969405117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6" name="el-1789694051179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7" name="el-178969405117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11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116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114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61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046117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7" name="el-1789694046113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课堂辩论：AI量产会杀死好内容吗</a:t>
            </a:r>
            <a:endParaRPr/>
          </a:p>
        </p:txBody>
      </p:sp>
      <p:sp>
        <p:nvSpPr>
          <p:cNvPr id="8" name="el-1789694046118-11"/>
          <p:cNvSpPr txBox="1"/>
          <p:nvPr/>
        </p:nvSpPr>
        <p:spPr>
          <a:xfrm>
            <a:off x="952262" y="2136007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AI让内容产量翻了十倍，同质化随之而来——好内容会更值钱，还是更没人做？</a:t>
            </a:r>
            <a:endParaRPr/>
          </a:p>
        </p:txBody>
      </p:sp>
      <p:sp>
        <p:nvSpPr>
          <p:cNvPr id="9" name="el-1789694046118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4046123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更值钱派</a:t>
            </a:r>
            <a:endParaRPr/>
          </a:p>
        </p:txBody>
      </p:sp>
      <p:sp>
        <p:nvSpPr>
          <p:cNvPr id="11" name="el-1789694046124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4046124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更劣化派</a:t>
            </a:r>
            <a:endParaRPr/>
          </a:p>
        </p:txBody>
      </p:sp>
      <p:sp>
        <p:nvSpPr>
          <p:cNvPr id="13" name="el-1789694046113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判定标准：一年后回看——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你关注列表里的账号，变多了还是变少了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用具体账号举例，别空对空。</a:t>
            </a:r>
            <a:endParaRPr/>
          </a:p>
        </p:txBody>
      </p:sp>
      <p:sp>
        <p:nvSpPr>
          <p:cNvPr id="14" name="el-1789694046114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视频生产线</a:t>
            </a:r>
            <a:endParaRPr/>
          </a:p>
        </p:txBody>
      </p:sp>
      <p:sp>
        <p:nvSpPr>
          <p:cNvPr id="15" name="el-1789694046114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6" name="el-178969404611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sp>
        <p:nvSpPr>
          <p:cNvPr id="17" name="el-1789694046123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4046123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4046123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046124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4046124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046124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046120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产量释放人力，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真人专注深度内容</a:t>
            </a:r>
            <a:endParaRPr/>
          </a:p>
        </p:txBody>
      </p:sp>
      <p:sp>
        <p:nvSpPr>
          <p:cNvPr id="24" name="el-1789694046121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算法加速淘汰劣币，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真诚成稀缺品</a:t>
            </a:r>
            <a:endParaRPr/>
          </a:p>
        </p:txBody>
      </p:sp>
      <p:sp>
        <p:nvSpPr>
          <p:cNvPr id="25" name="el-1789694046121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观众审美被养刁——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好内容的溢价在涨</a:t>
            </a:r>
            <a:endParaRPr/>
          </a:p>
        </p:txBody>
      </p:sp>
      <p:sp>
        <p:nvSpPr>
          <p:cNvPr id="26" name="el-1789694046122-16"/>
          <p:cNvSpPr txBox="1"/>
          <p:nvPr/>
        </p:nvSpPr>
        <p:spPr>
          <a:xfrm>
            <a:off x="6694401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流量池被AI灌水，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好内容被淹没</a:t>
            </a:r>
            <a:endParaRPr/>
          </a:p>
        </p:txBody>
      </p:sp>
      <p:sp>
        <p:nvSpPr>
          <p:cNvPr id="27" name="el-1789694046122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创作激励被稀释——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「打不过就加入」</a:t>
            </a:r>
            <a:endParaRPr/>
          </a:p>
        </p:txBody>
      </p:sp>
      <p:sp>
        <p:nvSpPr>
          <p:cNvPr id="28" name="el-1789694046122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审美疲劳反噬——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用户整体流失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046159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04613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13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613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4046137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404613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运营与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合规</a:t>
            </a:r>
            <a:endParaRPr/>
          </a:p>
        </p:txBody>
      </p:sp>
      <p:sp>
        <p:nvSpPr>
          <p:cNvPr id="8" name="el-178969404613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OPERATION &amp; ETHICS</a:t>
            </a:r>
            <a:endParaRPr/>
          </a:p>
        </p:txBody>
      </p:sp>
      <p:sp>
        <p:nvSpPr>
          <p:cNvPr id="9" name="el-178969404613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运营演化</a:t>
            </a:r>
            <a:endParaRPr/>
          </a:p>
        </p:txBody>
      </p:sp>
      <p:sp>
        <p:nvSpPr>
          <p:cNvPr id="10" name="el-178969404614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分工三层</a:t>
            </a:r>
            <a:endParaRPr/>
          </a:p>
        </p:txBody>
      </p:sp>
      <p:sp>
        <p:nvSpPr>
          <p:cNvPr id="11" name="el-1789694046140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真人本领</a:t>
            </a:r>
            <a:endParaRPr/>
          </a:p>
        </p:txBody>
      </p:sp>
      <p:sp>
        <p:nvSpPr>
          <p:cNvPr id="12" name="el-1789694046140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合规红线</a:t>
            </a:r>
            <a:endParaRPr/>
          </a:p>
        </p:txBody>
      </p:sp>
      <p:sp>
        <p:nvSpPr>
          <p:cNvPr id="13" name="el-178969404613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项目三</a:t>
            </a:r>
            <a:endParaRPr/>
          </a:p>
        </p:txBody>
      </p:sp>
      <p:sp>
        <p:nvSpPr>
          <p:cNvPr id="14" name="el-178969404613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30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299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2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630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6" name="el-1789694046299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运营认知：四年演化</a:t>
            </a:r>
            <a:endParaRPr/>
          </a:p>
        </p:txBody>
      </p:sp>
      <p:sp>
        <p:nvSpPr>
          <p:cNvPr id="7" name="el-1789694046299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运营的本质没变：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把对的内容，送到对的人眼前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——变的只是一代代工具。</a:t>
            </a:r>
            <a:endParaRPr/>
          </a:p>
        </p:txBody>
      </p:sp>
      <p:sp>
        <p:nvSpPr>
          <p:cNvPr id="8" name="el-1789694046299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9" name="el-1789694046300-7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0" name="el-1789694046300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cxnSp>
        <p:nvCxnSpPr>
          <p:cNvPr id="11" name="el-1789694046298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046303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046303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4046303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046304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4046304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4046307-20"/>
          <p:cNvSpPr txBox="1"/>
          <p:nvPr/>
        </p:nvSpPr>
        <p:spPr>
          <a:xfrm>
            <a:off x="685629" y="2647996"/>
            <a:ext cx="21050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2022</a:t>
            </a:r>
            <a:endParaRPr/>
          </a:p>
        </p:txBody>
      </p:sp>
      <p:sp>
        <p:nvSpPr>
          <p:cNvPr id="18" name="el-1789694046307-21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拍脑袋期</a:t>
            </a:r>
            <a:endParaRPr/>
          </a:p>
        </p:txBody>
      </p:sp>
      <p:sp>
        <p:nvSpPr>
          <p:cNvPr id="19" name="el-1789694046307-22"/>
          <p:cNvSpPr txBox="1"/>
          <p:nvPr/>
        </p:nvSpPr>
        <p:spPr>
          <a:xfrm>
            <a:off x="685629" y="341932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发什么全凭喜好——「我觉得这条不错」是唯一标准。</a:t>
            </a:r>
            <a:endParaRPr/>
          </a:p>
        </p:txBody>
      </p:sp>
      <p:sp>
        <p:nvSpPr>
          <p:cNvPr id="20" name="el-1789694046307-23"/>
          <p:cNvSpPr txBox="1"/>
          <p:nvPr/>
        </p:nvSpPr>
        <p:spPr>
          <a:xfrm>
            <a:off x="2472012" y="2647996"/>
            <a:ext cx="279971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21" name="el-1789694046307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看数据期</a:t>
            </a:r>
            <a:endParaRPr/>
          </a:p>
        </p:txBody>
      </p:sp>
      <p:sp>
        <p:nvSpPr>
          <p:cNvPr id="22" name="el-1789694046305-16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完播率、互动率入门——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「数据不会说谎」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成了新口头禅。</a:t>
            </a:r>
            <a:endParaRPr/>
          </a:p>
        </p:txBody>
      </p:sp>
      <p:sp>
        <p:nvSpPr>
          <p:cNvPr id="23" name="el-1789694046308-25"/>
          <p:cNvSpPr txBox="1"/>
          <p:nvPr/>
        </p:nvSpPr>
        <p:spPr>
          <a:xfrm>
            <a:off x="4953101" y="2647996"/>
            <a:ext cx="2303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2024</a:t>
            </a:r>
            <a:endParaRPr/>
          </a:p>
        </p:txBody>
      </p:sp>
      <p:sp>
        <p:nvSpPr>
          <p:cNvPr id="24" name="el-1789694046308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卡节奏期</a:t>
            </a:r>
            <a:endParaRPr/>
          </a:p>
        </p:txBody>
      </p:sp>
      <p:sp>
        <p:nvSpPr>
          <p:cNvPr id="25" name="el-1789694046306-17"/>
          <p:cNvSpPr txBox="1"/>
          <p:nvPr/>
        </p:nvSpPr>
        <p:spPr>
          <a:xfrm>
            <a:off x="4953101" y="3419329"/>
            <a:ext cx="1794418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发布时间与频率工业化——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固定栏目+更新日历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，账号进入「节目化」运营。</a:t>
            </a:r>
            <a:endParaRPr/>
          </a:p>
        </p:txBody>
      </p:sp>
      <p:sp>
        <p:nvSpPr>
          <p:cNvPr id="26" name="el-1789694046308-27"/>
          <p:cNvSpPr txBox="1"/>
          <p:nvPr/>
        </p:nvSpPr>
        <p:spPr>
          <a:xfrm>
            <a:off x="6937972" y="2647996"/>
            <a:ext cx="250198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2025</a:t>
            </a:r>
            <a:endParaRPr/>
          </a:p>
        </p:txBody>
      </p:sp>
      <p:sp>
        <p:nvSpPr>
          <p:cNvPr id="27" name="el-1789694046308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建矩阵期</a:t>
            </a:r>
            <a:endParaRPr/>
          </a:p>
        </p:txBody>
      </p:sp>
      <p:sp>
        <p:nvSpPr>
          <p:cNvPr id="28" name="el-1789694046306-18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一鱼多吃：图文改视频、视频切切片——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多平台分发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成标配。</a:t>
            </a:r>
            <a:endParaRPr/>
          </a:p>
        </p:txBody>
      </p:sp>
      <p:sp>
        <p:nvSpPr>
          <p:cNvPr id="29" name="el-1789694046309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4046309-30"/>
          <p:cNvSpPr txBox="1"/>
          <p:nvPr/>
        </p:nvSpPr>
        <p:spPr>
          <a:xfrm>
            <a:off x="9121330" y="2867017"/>
            <a:ext cx="270062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2026</a:t>
            </a:r>
            <a:endParaRPr/>
          </a:p>
        </p:txBody>
      </p:sp>
      <p:sp>
        <p:nvSpPr>
          <p:cNvPr id="31" name="el-1789694046309-31"/>
          <p:cNvSpPr txBox="1"/>
          <p:nvPr/>
        </p:nvSpPr>
        <p:spPr>
          <a:xfrm>
            <a:off x="9121330" y="3238399"/>
            <a:ext cx="2472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AI军备期</a:t>
            </a:r>
            <a:endParaRPr/>
          </a:p>
        </p:txBody>
      </p:sp>
      <p:sp>
        <p:nvSpPr>
          <p:cNvPr id="32" name="el-1789694046307-19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内容工厂上线，人转「监理」——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选题判断与合规把关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成为核心职责。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32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325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325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6326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63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6324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8" name="el-178969404632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人机分工：内容的三层分配</a:t>
            </a:r>
            <a:endParaRPr/>
          </a:p>
        </p:txBody>
      </p:sp>
      <p:sp>
        <p:nvSpPr>
          <p:cNvPr id="9" name="el-1789694046326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046332-19"/>
          <p:cNvSpPr txBox="1"/>
          <p:nvPr/>
        </p:nvSpPr>
        <p:spPr>
          <a:xfrm>
            <a:off x="1961659" y="1885145"/>
            <a:ext cx="1415674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AI量产层</a:t>
            </a:r>
            <a:endParaRPr/>
          </a:p>
        </p:txBody>
      </p:sp>
      <p:sp>
        <p:nvSpPr>
          <p:cNvPr id="11" name="el-1789694046333-20"/>
          <p:cNvSpPr txBox="1"/>
          <p:nvPr/>
        </p:nvSpPr>
        <p:spPr>
          <a:xfrm>
            <a:off x="3204212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046329-16"/>
          <p:cNvSpPr txBox="1"/>
          <p:nvPr/>
        </p:nvSpPr>
        <p:spPr>
          <a:xfrm>
            <a:off x="1961659" y="2332709"/>
            <a:ext cx="6833729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物候速报、活动预告、攻略清单——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量大、标准化、容错高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，交给AI流水线。</a:t>
            </a:r>
            <a:endParaRPr/>
          </a:p>
        </p:txBody>
      </p:sp>
      <p:sp>
        <p:nvSpPr>
          <p:cNvPr id="13" name="el-1789694046327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046333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人机协作层</a:t>
            </a:r>
            <a:endParaRPr/>
          </a:p>
        </p:txBody>
      </p:sp>
      <p:sp>
        <p:nvSpPr>
          <p:cNvPr id="15" name="el-1789694046334-22"/>
          <p:cNvSpPr txBox="1"/>
          <p:nvPr/>
        </p:nvSpPr>
        <p:spPr>
          <a:xfrm>
            <a:off x="4180430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046329-17"/>
          <p:cNvSpPr txBox="1"/>
          <p:nvPr/>
        </p:nvSpPr>
        <p:spPr>
          <a:xfrm>
            <a:off x="2723469" y="3471554"/>
            <a:ext cx="646606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节事策划、专题内容——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人定方向与钩子，AI执行与扩写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，五步流主场。</a:t>
            </a:r>
            <a:endParaRPr/>
          </a:p>
        </p:txBody>
      </p:sp>
      <p:sp>
        <p:nvSpPr>
          <p:cNvPr id="17" name="el-1789694046327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046334-23"/>
          <p:cNvSpPr txBox="1"/>
          <p:nvPr/>
        </p:nvSpPr>
        <p:spPr>
          <a:xfrm>
            <a:off x="3485278" y="4162837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真人灵魂层</a:t>
            </a:r>
            <a:endParaRPr/>
          </a:p>
        </p:txBody>
      </p:sp>
      <p:sp>
        <p:nvSpPr>
          <p:cNvPr id="19" name="el-1789694046334-24"/>
          <p:cNvSpPr txBox="1"/>
          <p:nvPr/>
        </p:nvSpPr>
        <p:spPr>
          <a:xfrm>
            <a:off x="4942239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046330-18"/>
          <p:cNvSpPr txBox="1"/>
          <p:nvPr/>
        </p:nvSpPr>
        <p:spPr>
          <a:xfrm>
            <a:off x="3485278" y="4610400"/>
            <a:ext cx="5778325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人物故事、深度探访、危机发声——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只属于人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，账号的人格所在。</a:t>
            </a:r>
            <a:endParaRPr/>
          </a:p>
        </p:txBody>
      </p:sp>
      <p:sp>
        <p:nvSpPr>
          <p:cNvPr id="21" name="el-1789694046324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分工原则</a:t>
            </a:r>
            <a:endParaRPr/>
          </a:p>
        </p:txBody>
      </p:sp>
      <p:sp>
        <p:nvSpPr>
          <p:cNvPr id="22" name="el-1789694046324-7"/>
          <p:cNvSpPr txBox="1"/>
          <p:nvPr/>
        </p:nvSpPr>
        <p:spPr>
          <a:xfrm>
            <a:off x="1715708" y="5520703"/>
            <a:ext cx="645282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覆盖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，真人管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灵魂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——AI在层①省下的每一小时，都该投给层③。</a:t>
            </a:r>
            <a:endParaRPr/>
          </a:p>
        </p:txBody>
      </p:sp>
      <p:sp>
        <p:nvSpPr>
          <p:cNvPr id="23" name="el-178969404632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24" name="el-1789694046321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5" name="el-178969404632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48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6486-15"/>
          <p:cNvSpPr/>
          <p:nvPr/>
        </p:nvSpPr>
        <p:spPr>
          <a:xfrm>
            <a:off x="7408597" y="2550836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64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6484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6" name="el-17896940464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真人的看家本领：三样</a:t>
            </a:r>
            <a:endParaRPr/>
          </a:p>
        </p:txBody>
      </p:sp>
      <p:sp>
        <p:nvSpPr>
          <p:cNvPr id="7" name="el-1789694046484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本领一 · 现场</a:t>
            </a:r>
            <a:endParaRPr/>
          </a:p>
        </p:txBody>
      </p:sp>
      <p:sp>
        <p:nvSpPr>
          <p:cNvPr id="8" name="el-178969404648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只有人到现场，才有独家镜头与突发叙事——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台风后的第一张照片，全网只有你能发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046484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本领二 · 关系</a:t>
            </a:r>
            <a:endParaRPr/>
          </a:p>
        </p:txBody>
      </p:sp>
      <p:sp>
        <p:nvSpPr>
          <p:cNvPr id="10" name="el-178969404648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店主的信任、传承人的口述，靠人情不靠提示词——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「多喝两杯才讲」的压箱故事，AI检索不到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94046485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本领三 · 判断</a:t>
            </a:r>
            <a:endParaRPr/>
          </a:p>
        </p:txBody>
      </p:sp>
      <p:sp>
        <p:nvSpPr>
          <p:cNvPr id="12" name="el-178969404648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什么能发、什么必须删、何时该沉默——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分寸感是职业素养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，也是合规的最后防线。</a:t>
            </a:r>
            <a:endParaRPr/>
          </a:p>
        </p:txBody>
      </p:sp>
      <p:sp>
        <p:nvSpPr>
          <p:cNvPr id="13" name="el-1789694046487-16"/>
          <p:cNvSpPr txBox="1"/>
          <p:nvPr/>
        </p:nvSpPr>
        <p:spPr>
          <a:xfrm>
            <a:off x="7675231" y="2779379"/>
            <a:ext cx="37911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AI替代不了的三个瞬间</a:t>
            </a:r>
            <a:endParaRPr/>
          </a:p>
        </p:txBody>
      </p:sp>
      <p:sp>
        <p:nvSpPr>
          <p:cNvPr id="14" name="el-1789694046487-17"/>
          <p:cNvSpPr txBox="1"/>
          <p:nvPr/>
        </p:nvSpPr>
        <p:spPr>
          <a:xfrm>
            <a:off x="7675231" y="3226942"/>
            <a:ext cx="332550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台风夜帮民宿抢搬物资后发的那条视频</a:t>
            </a:r>
            <a:endParaRPr/>
          </a:p>
        </p:txBody>
      </p:sp>
      <p:sp>
        <p:nvSpPr>
          <p:cNvPr id="15" name="el-1789694046487-18"/>
          <p:cNvSpPr txBox="1"/>
          <p:nvPr/>
        </p:nvSpPr>
        <p:spPr>
          <a:xfrm>
            <a:off x="7675231" y="3570649"/>
            <a:ext cx="313743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非遗传承人多喝两杯讲出的压箱故事</a:t>
            </a:r>
            <a:endParaRPr/>
          </a:p>
        </p:txBody>
      </p:sp>
      <p:sp>
        <p:nvSpPr>
          <p:cNvPr id="16" name="el-1789694046488-19"/>
          <p:cNvSpPr txBox="1"/>
          <p:nvPr/>
        </p:nvSpPr>
        <p:spPr>
          <a:xfrm>
            <a:off x="7675231" y="3914356"/>
            <a:ext cx="257307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拍到争议画面时的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取舍与沉默</a:t>
            </a:r>
            <a:endParaRPr/>
          </a:p>
        </p:txBody>
      </p:sp>
      <p:sp>
        <p:nvSpPr>
          <p:cNvPr id="17" name="el-1789694046484-10"/>
          <p:cNvSpPr txBox="1"/>
          <p:nvPr/>
        </p:nvSpPr>
        <p:spPr>
          <a:xfrm>
            <a:off x="7408597" y="4629445"/>
            <a:ext cx="4324412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提示词能生成的，别人也能生成——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经历不能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04648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19" name="el-1789694046480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0" name="el-178969404648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50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650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6507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6508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6502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6499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64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6500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10" name="el-1789694046497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共生实例：3人+AI=月产80条</a:t>
            </a:r>
            <a:endParaRPr/>
          </a:p>
        </p:txBody>
      </p:sp>
      <p:sp>
        <p:nvSpPr>
          <p:cNvPr id="11" name="el-1789694046500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组织实验</a:t>
            </a:r>
            <a:endParaRPr/>
          </a:p>
        </p:txBody>
      </p:sp>
      <p:sp>
        <p:nvSpPr>
          <p:cNvPr id="12" name="el-1789694046501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对象：某地级市文旅集团新媒体组——3人编制的内容工厂改造</a:t>
            </a:r>
            <a:endParaRPr/>
          </a:p>
        </p:txBody>
      </p:sp>
      <p:sp>
        <p:nvSpPr>
          <p:cNvPr id="13" name="el-1789694046504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改造前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3人月产12条，全靠人工，选题靠灵感</a:t>
            </a:r>
            <a:endParaRPr/>
          </a:p>
        </p:txBody>
      </p:sp>
      <p:sp>
        <p:nvSpPr>
          <p:cNvPr id="14" name="el-1789694046504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改造后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3人+AI月产80条，选题周会用数据说话</a:t>
            </a:r>
            <a:endParaRPr/>
          </a:p>
        </p:txBody>
      </p:sp>
      <p:sp>
        <p:nvSpPr>
          <p:cNvPr id="15" name="el-1789694046508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046506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月产从12到80，爆款率没有下降——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产量与质量的平衡点找到了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046509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046507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纯AI号被限流——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平台算法在识别并压制无原创标记的批量内容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6509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046507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组织比工具重要——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同样的AI，流程不同产出差十倍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04649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22" name="el-1789694046498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3" name="el-178969404649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4" name="el-1789694046508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046508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046508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046505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分工（组织）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：策划、拍摄、运营各1人——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AI承担全部初稿与粗剪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，人只做判断与精修。</a:t>
            </a:r>
            <a:endParaRPr/>
          </a:p>
        </p:txBody>
      </p:sp>
      <p:sp>
        <p:nvSpPr>
          <p:cNvPr id="28" name="el-1789694046505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节奏（流程）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：周一数据复盘定选题，周二到周五生产——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周五卡点发布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9" name="el-1789694046506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比例（教训）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：试过纯AI号，三个月后被限流——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回滚到人机1:1最稳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66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6661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66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666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6" name="el-17896940466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合规红线：四条底线</a:t>
            </a:r>
            <a:endParaRPr/>
          </a:p>
        </p:txBody>
      </p:sp>
      <p:sp>
        <p:nvSpPr>
          <p:cNvPr id="7" name="el-1789694046664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4046664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胜过十次补救</a:t>
            </a:r>
            <a:endParaRPr/>
          </a:p>
        </p:txBody>
      </p:sp>
      <p:sp>
        <p:nvSpPr>
          <p:cNvPr id="9" name="el-1789694046663-10"/>
          <p:cNvSpPr txBox="1"/>
          <p:nvPr/>
        </p:nvSpPr>
        <p:spPr>
          <a:xfrm>
            <a:off x="8227543" y="3651889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AI放大产量，也放大风险——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发布前自查清单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是最后防线。</a:t>
            </a:r>
            <a:endParaRPr/>
          </a:p>
        </p:txBody>
      </p:sp>
      <p:sp>
        <p:nvSpPr>
          <p:cNvPr id="10" name="el-1789694046664-13"/>
          <p:cNvSpPr txBox="1"/>
          <p:nvPr/>
        </p:nvSpPr>
        <p:spPr>
          <a:xfrm>
            <a:off x="8227543" y="4373822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建议把四条红线贴在工位上。</a:t>
            </a:r>
            <a:endParaRPr/>
          </a:p>
        </p:txBody>
      </p:sp>
      <p:sp>
        <p:nvSpPr>
          <p:cNvPr id="11" name="el-178969404665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12" name="el-1789694046660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13" name="el-17896940466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4046661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046665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4046665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4046665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4046665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4046666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94046666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94046666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046667-21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标识</a:t>
            </a:r>
            <a:endParaRPr/>
          </a:p>
        </p:txBody>
      </p:sp>
      <p:sp>
        <p:nvSpPr>
          <p:cNvPr id="23" name="el-1789694046667-22"/>
          <p:cNvSpPr txBox="1"/>
          <p:nvPr/>
        </p:nvSpPr>
        <p:spPr>
          <a:xfrm>
            <a:off x="1180805" y="1879343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AI生成内容须显著标识</a:t>
            </a:r>
            <a:endParaRPr/>
          </a:p>
        </p:txBody>
      </p:sp>
      <p:sp>
        <p:nvSpPr>
          <p:cNvPr id="24" name="el-1789694046667-23"/>
          <p:cNvSpPr txBox="1"/>
          <p:nvPr/>
        </p:nvSpPr>
        <p:spPr>
          <a:xfrm>
            <a:off x="1180805" y="2212634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深度合成内容需显著标注「AI生成」——图文视频均含</a:t>
            </a:r>
            <a:endParaRPr/>
          </a:p>
        </p:txBody>
      </p:sp>
      <p:sp>
        <p:nvSpPr>
          <p:cNvPr id="25" name="el-1789694046667-24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广告</a:t>
            </a:r>
            <a:endParaRPr/>
          </a:p>
        </p:txBody>
      </p:sp>
      <p:sp>
        <p:nvSpPr>
          <p:cNvPr id="26" name="el-1789694046667-25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绝对化用语禁用</a:t>
            </a:r>
            <a:endParaRPr/>
          </a:p>
        </p:txBody>
      </p:sp>
      <p:sp>
        <p:nvSpPr>
          <p:cNvPr id="27" name="el-1789694046668-26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「最」「第一」「绝无仅有」——绝对化用语触线即罚</a:t>
            </a:r>
            <a:endParaRPr/>
          </a:p>
        </p:txBody>
      </p:sp>
      <p:sp>
        <p:nvSpPr>
          <p:cNvPr id="28" name="el-1789694046668-27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肖像</a:t>
            </a:r>
            <a:endParaRPr/>
          </a:p>
        </p:txBody>
      </p:sp>
      <p:sp>
        <p:nvSpPr>
          <p:cNvPr id="29" name="el-1789694046668-28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人物与作品授权</a:t>
            </a:r>
            <a:endParaRPr/>
          </a:p>
        </p:txBody>
      </p:sp>
      <p:sp>
        <p:nvSpPr>
          <p:cNvPr id="30" name="el-1789694046668-29"/>
          <p:cNvSpPr txBox="1"/>
          <p:nvPr/>
        </p:nvSpPr>
        <p:spPr>
          <a:xfrm>
            <a:off x="1180805" y="4459972"/>
            <a:ext cx="621446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出镜人物、非遗作品与场地均须取得授权</a:t>
            </a:r>
            <a:endParaRPr/>
          </a:p>
        </p:txBody>
      </p:sp>
      <p:sp>
        <p:nvSpPr>
          <p:cNvPr id="31" name="el-1789694046668-30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数据</a:t>
            </a:r>
            <a:endParaRPr/>
          </a:p>
        </p:txBody>
      </p:sp>
      <p:sp>
        <p:nvSpPr>
          <p:cNvPr id="32" name="el-1789694046668-31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禁止刷量买粉</a:t>
            </a:r>
            <a:endParaRPr/>
          </a:p>
        </p:txBody>
      </p:sp>
      <p:sp>
        <p:nvSpPr>
          <p:cNvPr id="33" name="el-1789694046668-32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刷量买粉属虚假宣传——反不正当竞争法禁止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68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681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684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6684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6684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046684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0466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668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10" name="el-17896940466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4046680-3"/>
          <p:cNvSpPr txBox="1"/>
          <p:nvPr/>
        </p:nvSpPr>
        <p:spPr>
          <a:xfrm>
            <a:off x="914171" y="2506943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内容手感是刷出来的——本周完成：</a:t>
            </a:r>
            <a:endParaRPr/>
          </a:p>
        </p:txBody>
      </p:sp>
      <p:sp>
        <p:nvSpPr>
          <p:cNvPr id="12" name="el-1789694046686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4046689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账号解剖</a:t>
            </a:r>
            <a:endParaRPr/>
          </a:p>
        </p:txBody>
      </p:sp>
      <p:sp>
        <p:nvSpPr>
          <p:cNvPr id="14" name="el-1789694046689-21"/>
          <p:cNvSpPr txBox="1"/>
          <p:nvPr/>
        </p:nvSpPr>
        <p:spPr>
          <a:xfrm>
            <a:off x="2228293" y="3299106"/>
            <a:ext cx="35191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选一个旅游账号，拆解其近30天爆文结构</a:t>
            </a:r>
            <a:endParaRPr/>
          </a:p>
        </p:txBody>
      </p:sp>
      <p:sp>
        <p:nvSpPr>
          <p:cNvPr id="15" name="el-1789694046686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4046689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选题三问</a:t>
            </a:r>
            <a:endParaRPr/>
          </a:p>
        </p:txBody>
      </p:sp>
      <p:sp>
        <p:nvSpPr>
          <p:cNvPr id="17" name="el-1789694046690-23"/>
          <p:cNvSpPr txBox="1"/>
          <p:nvPr/>
        </p:nvSpPr>
        <p:spPr>
          <a:xfrm>
            <a:off x="2228293" y="3918076"/>
            <a:ext cx="343760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为家乡定3个选题，写下人群/场景/钩子</a:t>
            </a:r>
            <a:endParaRPr/>
          </a:p>
        </p:txBody>
      </p:sp>
      <p:sp>
        <p:nvSpPr>
          <p:cNvPr id="18" name="el-1789694046686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4046690-24"/>
          <p:cNvSpPr txBox="1"/>
          <p:nvPr/>
        </p:nvSpPr>
        <p:spPr>
          <a:xfrm>
            <a:off x="1256986" y="4489433"/>
            <a:ext cx="94429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AI初稿</a:t>
            </a:r>
            <a:endParaRPr/>
          </a:p>
        </p:txBody>
      </p:sp>
      <p:sp>
        <p:nvSpPr>
          <p:cNvPr id="20" name="el-1789694046690-25"/>
          <p:cNvSpPr txBox="1"/>
          <p:nvPr/>
        </p:nvSpPr>
        <p:spPr>
          <a:xfrm>
            <a:off x="2003023" y="4537046"/>
            <a:ext cx="370004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用五步流出图文初稿1篇，含标题与9图方案</a:t>
            </a:r>
            <a:endParaRPr/>
          </a:p>
        </p:txBody>
      </p:sp>
      <p:sp>
        <p:nvSpPr>
          <p:cNvPr id="21" name="el-1789694046686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4046690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换血练习</a:t>
            </a:r>
            <a:endParaRPr/>
          </a:p>
        </p:txBody>
      </p:sp>
      <p:sp>
        <p:nvSpPr>
          <p:cNvPr id="23" name="el-1789694046690-27"/>
          <p:cNvSpPr txBox="1"/>
          <p:nvPr/>
        </p:nvSpPr>
        <p:spPr>
          <a:xfrm>
            <a:off x="7979955" y="3299106"/>
            <a:ext cx="255407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替换3处AI模板句为真实细节</a:t>
            </a:r>
            <a:endParaRPr/>
          </a:p>
        </p:txBody>
      </p:sp>
      <p:sp>
        <p:nvSpPr>
          <p:cNvPr id="24" name="el-1789694046686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4046690-28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脚本一页</a:t>
            </a:r>
            <a:endParaRPr/>
          </a:p>
        </p:txBody>
      </p:sp>
      <p:sp>
        <p:nvSpPr>
          <p:cNvPr id="26" name="el-1789694046690-29"/>
          <p:cNvSpPr txBox="1"/>
          <p:nvPr/>
        </p:nvSpPr>
        <p:spPr>
          <a:xfrm>
            <a:off x="7979955" y="3918076"/>
            <a:ext cx="32929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写15秒短视频脚本：钩子+分镜+落点</a:t>
            </a:r>
            <a:endParaRPr/>
          </a:p>
        </p:txBody>
      </p:sp>
      <p:sp>
        <p:nvSpPr>
          <p:cNvPr id="27" name="el-1789694046687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4046691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合规自查</a:t>
            </a:r>
            <a:endParaRPr/>
          </a:p>
        </p:txBody>
      </p:sp>
      <p:sp>
        <p:nvSpPr>
          <p:cNvPr id="29" name="el-1789694046691-31"/>
          <p:cNvSpPr txBox="1"/>
          <p:nvPr/>
        </p:nvSpPr>
        <p:spPr>
          <a:xfrm>
            <a:off x="7979955" y="453704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对照四条红线，检查你的草稿</a:t>
            </a:r>
            <a:endParaRPr/>
          </a:p>
        </p:txBody>
      </p:sp>
      <p:sp>
        <p:nvSpPr>
          <p:cNvPr id="30" name="el-1789694046680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运营与合规</a:t>
            </a:r>
            <a:endParaRPr/>
          </a:p>
        </p:txBody>
      </p:sp>
      <p:sp>
        <p:nvSpPr>
          <p:cNvPr id="31" name="el-1789694046680-5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32" name="el-178969404668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83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83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83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04683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0468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6835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40468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404683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046841-19"/>
          <p:cNvSpPr txBox="1"/>
          <p:nvPr/>
        </p:nvSpPr>
        <p:spPr>
          <a:xfrm>
            <a:off x="1618845" y="1698413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产量上来了，质量靠什么保？</a:t>
            </a:r>
            <a:endParaRPr/>
          </a:p>
        </p:txBody>
      </p:sp>
      <p:sp>
        <p:nvSpPr>
          <p:cNvPr id="11" name="el-1789694046839-15"/>
          <p:cNvSpPr txBox="1"/>
          <p:nvPr/>
        </p:nvSpPr>
        <p:spPr>
          <a:xfrm>
            <a:off x="1618845" y="2117408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流程——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换血、核验、注入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三道工序一道不能省，这是内容的质检线。</a:t>
            </a:r>
            <a:endParaRPr/>
          </a:p>
        </p:txBody>
      </p:sp>
      <p:sp>
        <p:nvSpPr>
          <p:cNvPr id="12" name="el-178969404683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046841-20"/>
          <p:cNvSpPr txBox="1"/>
          <p:nvPr/>
        </p:nvSpPr>
        <p:spPr>
          <a:xfrm>
            <a:off x="1618845" y="2812559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做新媒体必须出镜吗？</a:t>
            </a:r>
            <a:endParaRPr/>
          </a:p>
        </p:txBody>
      </p:sp>
      <p:sp>
        <p:nvSpPr>
          <p:cNvPr id="14" name="el-1789694046840-16"/>
          <p:cNvSpPr txBox="1"/>
          <p:nvPr/>
        </p:nvSpPr>
        <p:spPr>
          <a:xfrm>
            <a:off x="1618845" y="3231554"/>
            <a:ext cx="60906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不必——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不出镜的赛道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：攻略、物候、幕后——人格感不等于露脸。</a:t>
            </a:r>
            <a:endParaRPr/>
          </a:p>
        </p:txBody>
      </p:sp>
      <p:sp>
        <p:nvSpPr>
          <p:cNvPr id="15" name="el-178969404683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046841-21"/>
          <p:cNvSpPr txBox="1"/>
          <p:nvPr/>
        </p:nvSpPr>
        <p:spPr>
          <a:xfrm>
            <a:off x="1618845" y="3926706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冷启动最该做对的一件事？</a:t>
            </a:r>
            <a:endParaRPr/>
          </a:p>
        </p:txBody>
      </p:sp>
      <p:sp>
        <p:nvSpPr>
          <p:cNvPr id="17" name="el-1789694046840-17"/>
          <p:cNvSpPr txBox="1"/>
          <p:nvPr/>
        </p:nvSpPr>
        <p:spPr>
          <a:xfrm>
            <a:off x="1618845" y="4345701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选对生态位——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人群×场景×钩子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的三问想透，比日更十条都重要。</a:t>
            </a:r>
            <a:endParaRPr/>
          </a:p>
        </p:txBody>
      </p:sp>
      <p:sp>
        <p:nvSpPr>
          <p:cNvPr id="18" name="el-178969404683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046842-22"/>
          <p:cNvSpPr txBox="1"/>
          <p:nvPr/>
        </p:nvSpPr>
        <p:spPr>
          <a:xfrm>
            <a:off x="1618845" y="5040852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多久复盘一次数据？</a:t>
            </a:r>
            <a:endParaRPr/>
          </a:p>
        </p:txBody>
      </p:sp>
      <p:sp>
        <p:nvSpPr>
          <p:cNvPr id="20" name="el-1789694046841-18"/>
          <p:cNvSpPr txBox="1"/>
          <p:nvPr/>
        </p:nvSpPr>
        <p:spPr>
          <a:xfrm>
            <a:off x="1618845" y="545984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周看数据，月调方向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——数据是罗盘，不是方向盘：方向盘永远是人。</a:t>
            </a:r>
            <a:endParaRPr/>
          </a:p>
        </p:txBody>
      </p:sp>
      <p:sp>
        <p:nvSpPr>
          <p:cNvPr id="21" name="el-1789694046833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4046833-4"/>
          <p:cNvSpPr txBox="1"/>
          <p:nvPr/>
        </p:nvSpPr>
        <p:spPr>
          <a:xfrm>
            <a:off x="543250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3" name="el-178969404683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685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6856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046854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6858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046856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6859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046856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40468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046855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404685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作业：一城两稿</a:t>
            </a:r>
            <a:endParaRPr/>
          </a:p>
        </p:txBody>
      </p:sp>
      <p:sp>
        <p:nvSpPr>
          <p:cNvPr id="12" name="el-1789694046855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4046857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4046858-16"/>
          <p:cNvSpPr txBox="1"/>
          <p:nvPr/>
        </p:nvSpPr>
        <p:spPr>
          <a:xfrm>
            <a:off x="1966570" y="2173651"/>
            <a:ext cx="37395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你的家乡最适合哪种内容形态？为什么？</a:t>
            </a:r>
            <a:endParaRPr/>
          </a:p>
        </p:txBody>
      </p:sp>
      <p:sp>
        <p:nvSpPr>
          <p:cNvPr id="15" name="el-1789694046858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4046858-18"/>
          <p:cNvSpPr txBox="1"/>
          <p:nvPr/>
        </p:nvSpPr>
        <p:spPr>
          <a:xfrm>
            <a:off x="1966570" y="2674481"/>
            <a:ext cx="33395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如果只做一个账号，你选哪个平台？</a:t>
            </a:r>
            <a:endParaRPr/>
          </a:p>
        </p:txBody>
      </p:sp>
      <p:sp>
        <p:nvSpPr>
          <p:cNvPr id="17" name="el-1789694046855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4046858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图文任务</a:t>
            </a:r>
            <a:endParaRPr/>
          </a:p>
        </p:txBody>
      </p:sp>
      <p:sp>
        <p:nvSpPr>
          <p:cNvPr id="19" name="el-1789694046861-23"/>
          <p:cNvSpPr txBox="1"/>
          <p:nvPr/>
        </p:nvSpPr>
        <p:spPr>
          <a:xfrm>
            <a:off x="1885627" y="3899031"/>
            <a:ext cx="614247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用AI五步流为家乡产出一篇小红书笔记（标题/正文/9图方案/标签）</a:t>
            </a:r>
            <a:endParaRPr/>
          </a:p>
        </p:txBody>
      </p:sp>
      <p:sp>
        <p:nvSpPr>
          <p:cNvPr id="20" name="el-1789694046861-24"/>
          <p:cNvSpPr txBox="1"/>
          <p:nvPr/>
        </p:nvSpPr>
        <p:spPr>
          <a:xfrm>
            <a:off x="1885627" y="4241845"/>
            <a:ext cx="575681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提交笔记链接或截图</a:t>
            </a:r>
            <a:endParaRPr/>
          </a:p>
        </p:txBody>
      </p:sp>
      <p:sp>
        <p:nvSpPr>
          <p:cNvPr id="21" name="el-1789694046859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视频任务</a:t>
            </a:r>
            <a:endParaRPr/>
          </a:p>
        </p:txBody>
      </p:sp>
      <p:sp>
        <p:nvSpPr>
          <p:cNvPr id="22" name="el-1789694046861-25"/>
          <p:cNvSpPr txBox="1"/>
          <p:nvPr/>
        </p:nvSpPr>
        <p:spPr>
          <a:xfrm>
            <a:off x="1885627" y="4670363"/>
            <a:ext cx="384719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同题产出15秒抖音脚本：钩子+分镜+落点</a:t>
            </a:r>
            <a:endParaRPr/>
          </a:p>
        </p:txBody>
      </p:sp>
      <p:sp>
        <p:nvSpPr>
          <p:cNvPr id="23" name="el-1789694046861-26"/>
          <p:cNvSpPr txBox="1"/>
          <p:nvPr/>
        </p:nvSpPr>
        <p:spPr>
          <a:xfrm>
            <a:off x="1885627" y="5013177"/>
            <a:ext cx="35834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分镜表手绘即可</a:t>
            </a:r>
            <a:endParaRPr/>
          </a:p>
        </p:txBody>
      </p:sp>
      <p:sp>
        <p:nvSpPr>
          <p:cNvPr id="24" name="el-1789694046855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下次课前提交至课程平台，优秀作业课堂展评</a:t>
            </a:r>
            <a:endParaRPr/>
          </a:p>
        </p:txBody>
      </p:sp>
      <p:sp>
        <p:nvSpPr>
          <p:cNvPr id="25" name="el-1789694046852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4046852-4"/>
          <p:cNvSpPr txBox="1"/>
          <p:nvPr/>
        </p:nvSpPr>
        <p:spPr>
          <a:xfrm>
            <a:off x="5556894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7" name="el-17896940468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700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047007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047005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047007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047005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047008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047006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047008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404700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0470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047005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404700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4047007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官方</a:t>
            </a:r>
            <a:endParaRPr/>
          </a:p>
        </p:txBody>
      </p:sp>
      <p:sp>
        <p:nvSpPr>
          <p:cNvPr id="15" name="el-1789694047012-25"/>
          <p:cNvSpPr txBox="1"/>
          <p:nvPr/>
        </p:nvSpPr>
        <p:spPr>
          <a:xfrm>
            <a:off x="1980705" y="1661513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平台创作者学院</a:t>
            </a:r>
            <a:endParaRPr/>
          </a:p>
        </p:txBody>
      </p:sp>
      <p:sp>
        <p:nvSpPr>
          <p:cNvPr id="16" name="el-1789694047010-21"/>
          <p:cNvSpPr txBox="1"/>
          <p:nvPr/>
        </p:nvSpPr>
        <p:spPr>
          <a:xfrm>
            <a:off x="1980705" y="2023372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抖音、小红书官方创作者中心——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规则与算法一手的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047007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图书</a:t>
            </a:r>
            <a:endParaRPr/>
          </a:p>
        </p:txBody>
      </p:sp>
      <p:sp>
        <p:nvSpPr>
          <p:cNvPr id="18" name="el-1789694047012-26"/>
          <p:cNvSpPr txBox="1"/>
          <p:nvPr/>
        </p:nvSpPr>
        <p:spPr>
          <a:xfrm>
            <a:off x="1980705" y="2675076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《内容营销》</a:t>
            </a:r>
            <a:endParaRPr/>
          </a:p>
        </p:txBody>
      </p:sp>
      <p:sp>
        <p:nvSpPr>
          <p:cNvPr id="19" name="el-1789694047011-22"/>
          <p:cNvSpPr txBox="1"/>
          <p:nvPr/>
        </p:nvSpPr>
        <p:spPr>
          <a:xfrm>
            <a:off x="1980705" y="3036936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选读「内容策略」与「分发渠道」两章——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建立框架感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047008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21" name="el-1789694047012-27"/>
          <p:cNvSpPr txBox="1"/>
          <p:nvPr/>
        </p:nvSpPr>
        <p:spPr>
          <a:xfrm>
            <a:off x="1980705" y="3688640"/>
            <a:ext cx="44425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AI创作工具箱</a:t>
            </a:r>
            <a:endParaRPr/>
          </a:p>
        </p:txBody>
      </p:sp>
      <p:sp>
        <p:nvSpPr>
          <p:cNvPr id="22" name="el-1789694047011-23"/>
          <p:cNvSpPr txBox="1"/>
          <p:nvPr/>
        </p:nvSpPr>
        <p:spPr>
          <a:xfrm>
            <a:off x="1980705" y="4050500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图文助手、脚本生成、智能剪辑——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各挑一款用熟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047008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24" name="el-1789694047012-28"/>
          <p:cNvSpPr txBox="1"/>
          <p:nvPr/>
        </p:nvSpPr>
        <p:spPr>
          <a:xfrm>
            <a:off x="1980705" y="4702204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文旅优秀案例库</a:t>
            </a:r>
            <a:endParaRPr/>
          </a:p>
        </p:txBody>
      </p:sp>
      <p:sp>
        <p:nvSpPr>
          <p:cNvPr id="25" name="el-1789694047011-24"/>
          <p:cNvSpPr txBox="1"/>
          <p:nvPr/>
        </p:nvSpPr>
        <p:spPr>
          <a:xfrm>
            <a:off x="1980705" y="5064063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文旅部及省级文旅厅年度案例——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看官方视角的破圈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04700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看一百条爆文，不如亲手拆十篇——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拆解是最好的老师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4047003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4047003-6"/>
          <p:cNvSpPr txBox="1"/>
          <p:nvPr/>
        </p:nvSpPr>
        <p:spPr>
          <a:xfrm>
            <a:off x="5563441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29" name="el-178969404700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04702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047017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047021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404701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项目四：旅游互联网营销</a:t>
            </a:r>
            <a:endParaRPr/>
          </a:p>
        </p:txBody>
      </p:sp>
      <p:sp>
        <p:nvSpPr>
          <p:cNvPr id="6" name="el-1789694047018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4047019-5"/>
          <p:cNvSpPr txBox="1"/>
          <p:nvPr/>
        </p:nvSpPr>
        <p:spPr>
          <a:xfrm>
            <a:off x="579064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旅游新媒体内容生成</a:t>
            </a:r>
            <a:endParaRPr/>
          </a:p>
        </p:txBody>
      </p:sp>
      <p:sp>
        <p:nvSpPr>
          <p:cNvPr id="8" name="el-1789694047019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4047020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047023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047023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047017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4047021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04</a:t>
            </a:r>
            <a:endParaRPr/>
          </a:p>
        </p:txBody>
      </p:sp>
      <p:sp>
        <p:nvSpPr>
          <p:cNvPr id="14" name="el-1789694047021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从种草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到收割</a:t>
            </a:r>
            <a:endParaRPr/>
          </a:p>
        </p:txBody>
      </p:sp>
      <p:sp>
        <p:nvSpPr>
          <p:cNvPr id="15" name="el-1789694047021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内容种下了草，营销负责拔草</a:t>
            </a:r>
            <a:endParaRPr/>
          </a:p>
        </p:txBody>
      </p:sp>
      <p:sp>
        <p:nvSpPr>
          <p:cNvPr id="16" name="el-1789694047023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4047027-21"/>
          <p:cNvSpPr txBox="1"/>
          <p:nvPr/>
        </p:nvSpPr>
        <p:spPr>
          <a:xfrm>
            <a:off x="6951512" y="241588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营销闭环</a:t>
            </a:r>
            <a:endParaRPr/>
          </a:p>
        </p:txBody>
      </p:sp>
      <p:sp>
        <p:nvSpPr>
          <p:cNvPr id="18" name="el-1789694047026-18"/>
          <p:cNvSpPr txBox="1"/>
          <p:nvPr/>
        </p:nvSpPr>
        <p:spPr>
          <a:xfrm>
            <a:off x="6951512" y="277774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从种草到下单——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内容与交易的最后一公里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047024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4047027-22"/>
          <p:cNvSpPr txBox="1"/>
          <p:nvPr/>
        </p:nvSpPr>
        <p:spPr>
          <a:xfrm>
            <a:off x="6951512" y="3410401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投放逻辑</a:t>
            </a:r>
            <a:endParaRPr/>
          </a:p>
        </p:txBody>
      </p:sp>
      <p:sp>
        <p:nvSpPr>
          <p:cNvPr id="21" name="el-1789694047026-19"/>
          <p:cNvSpPr txBox="1"/>
          <p:nvPr/>
        </p:nvSpPr>
        <p:spPr>
          <a:xfrm>
            <a:off x="6951512" y="3772261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流量从哪来、钱往哪花——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效果广告的账本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047024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4047027-23"/>
          <p:cNvSpPr txBox="1"/>
          <p:nvPr/>
        </p:nvSpPr>
        <p:spPr>
          <a:xfrm>
            <a:off x="6951512" y="4404920"/>
            <a:ext cx="454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数据驱动</a:t>
            </a:r>
            <a:endParaRPr/>
          </a:p>
        </p:txBody>
      </p:sp>
      <p:sp>
        <p:nvSpPr>
          <p:cNvPr id="24" name="el-1789694047027-20"/>
          <p:cNvSpPr txBox="1"/>
          <p:nvPr/>
        </p:nvSpPr>
        <p:spPr>
          <a:xfrm>
            <a:off x="6951512" y="4766779"/>
            <a:ext cx="499166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ROI、转化漏斗与A/B测试——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让每一分预算有据可查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2026-09-18T01:14:11.573Z</dcterms:created>
  <dcterms:modified xsi:type="dcterms:W3CDTF">2026-09-18T01:14:11.573Z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{"Label":"1","ContentProducer":"001191110108587665983J10000","ProduceID":"1880570814_85501f09-de4d-4dae-bdb0-83d32018c86f","ReservedCode1":"","ContentPropagator":"001191110108587665983J20000","PropagateID":"1880570814_85501f09-de4d-4dae-bdb0-83d32018c86f","ReservedCode2":""}</vt:lpwstr>
  </property>
</Properties>
</file>