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B9C4BC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第4轮</c:v>
                </c:pt>
                <c:pt idx="1">
                  <c:v>第3轮</c:v>
                </c:pt>
                <c:pt idx="2">
                  <c:v>第2轮</c:v>
                </c:pt>
                <c:pt idx="3">
                  <c:v>第1轮</c:v>
                </c:pt>
                <c:pt idx="4">
                  <c:v>初稿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92</c:v>
                </c:pt>
                <c:pt idx="1">
                  <c:v>80</c:v>
                </c:pt>
                <c:pt idx="2">
                  <c:v>68</c:v>
                </c:pt>
                <c:pt idx="3">
                  <c:v>55</c:v>
                </c:pt>
                <c:pt idx="4">
                  <c:v>45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18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97729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712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7125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712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7122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57977122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977123-5"/>
          <p:cNvSpPr txBox="1"/>
          <p:nvPr/>
        </p:nvSpPr>
        <p:spPr>
          <a:xfrm>
            <a:off x="685629" y="2139132"/>
            <a:ext cx="2748377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个性化</a:t>
            </a:r>
            <a:endParaRPr/>
          </a:p>
        </p:txBody>
      </p:sp>
      <p:sp>
        <p:nvSpPr>
          <p:cNvPr id="10" name="el-1789657977123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行程规划</a:t>
            </a:r>
            <a:endParaRPr/>
          </a:p>
        </p:txBody>
      </p:sp>
      <p:sp>
        <p:nvSpPr>
          <p:cNvPr id="11" name="el-1789657977125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57977125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57977123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977124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6790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6796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6794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679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679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67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6792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976793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从需求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到方案</a:t>
            </a:r>
            <a:endParaRPr/>
          </a:p>
        </p:txBody>
      </p:sp>
      <p:sp>
        <p:nvSpPr>
          <p:cNvPr id="10" name="el-1789657976793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SHIFT · TRANSLATE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 · POLISH</a:t>
            </a:r>
            <a:endParaRPr/>
          </a:p>
        </p:txBody>
      </p:sp>
      <p:sp>
        <p:nvSpPr>
          <p:cNvPr id="11" name="el-1789657976797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976800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规划之变</a:t>
            </a:r>
            <a:endParaRPr/>
          </a:p>
        </p:txBody>
      </p:sp>
      <p:sp>
        <p:nvSpPr>
          <p:cNvPr id="13" name="el-1789657976800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痛点数据 · 新旧对比 · 规划旅程 · 新角色</a:t>
            </a:r>
            <a:endParaRPr/>
          </a:p>
        </p:txBody>
      </p:sp>
      <p:sp>
        <p:nvSpPr>
          <p:cNvPr id="14" name="el-1789657976797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976801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</a:t>
            </a:r>
            <a:endParaRPr/>
          </a:p>
        </p:txBody>
      </p:sp>
      <p:sp>
        <p:nvSpPr>
          <p:cNvPr id="16" name="el-1789657976801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模糊陷阱 · 采集表 · 追问三式 · 要素清单</a:t>
            </a:r>
            <a:endParaRPr/>
          </a:p>
        </p:txBody>
      </p:sp>
      <p:sp>
        <p:nvSpPr>
          <p:cNvPr id="17" name="el-1789657976797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976801-21"/>
          <p:cNvSpPr txBox="1"/>
          <p:nvPr/>
        </p:nvSpPr>
        <p:spPr>
          <a:xfrm>
            <a:off x="5218395" y="3514704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AI规划流</a:t>
            </a:r>
            <a:endParaRPr/>
          </a:p>
        </p:txBody>
      </p:sp>
      <p:sp>
        <p:nvSpPr>
          <p:cNvPr id="19" name="el-1789657976801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提示词五模块 · 发散收敛 · 迭代四轮 · 实战</a:t>
            </a:r>
            <a:endParaRPr/>
          </a:p>
        </p:txBody>
      </p:sp>
      <p:sp>
        <p:nvSpPr>
          <p:cNvPr id="20" name="el-1789657976798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976801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人工精修</a:t>
            </a:r>
            <a:endParaRPr/>
          </a:p>
        </p:txBody>
      </p:sp>
      <p:sp>
        <p:nvSpPr>
          <p:cNvPr id="22" name="el-1789657976845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三硬伤 · 核验取舍 · 温度注入 · 成品标准</a:t>
            </a:r>
            <a:endParaRPr/>
          </a:p>
        </p:txBody>
      </p:sp>
      <p:sp>
        <p:nvSpPr>
          <p:cNvPr id="23" name="el-178965797678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57976788-3"/>
          <p:cNvSpPr txBox="1"/>
          <p:nvPr/>
        </p:nvSpPr>
        <p:spPr>
          <a:xfrm>
            <a:off x="7661691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5" name="el-178965797678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68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689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689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689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68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689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9768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976891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976892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会出方案</a:t>
            </a:r>
            <a:endParaRPr/>
          </a:p>
        </p:txBody>
      </p:sp>
      <p:sp>
        <p:nvSpPr>
          <p:cNvPr id="11" name="el-1789657976892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PLAN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LIKE A PRO</a:t>
            </a:r>
            <a:endParaRPr/>
          </a:p>
        </p:txBody>
      </p:sp>
      <p:sp>
        <p:nvSpPr>
          <p:cNvPr id="12" name="el-178965797689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97694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能描述AI辅助行程规划的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完整流程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（需求翻译→AI生成→人工精修）；说出各环节的专业要点。</a:t>
            </a:r>
            <a:endParaRPr/>
          </a:p>
        </p:txBody>
      </p:sp>
      <p:sp>
        <p:nvSpPr>
          <p:cNvPr id="14" name="el-178965797689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976948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能运用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需求采集表与规划提示词模板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，为一个真实需求产出可执行的个性化行程方案。</a:t>
            </a:r>
            <a:endParaRPr/>
          </a:p>
        </p:txBody>
      </p:sp>
      <p:sp>
        <p:nvSpPr>
          <p:cNvPr id="16" name="el-178965797689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97694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理解行程规划中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"人的价值锚点"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：AI管效率，专业者管判断、温度与责任。</a:t>
            </a:r>
            <a:endParaRPr/>
          </a:p>
        </p:txBody>
      </p:sp>
      <p:sp>
        <p:nvSpPr>
          <p:cNvPr id="18" name="el-178965797688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976888-4"/>
          <p:cNvSpPr txBox="1"/>
          <p:nvPr/>
        </p:nvSpPr>
        <p:spPr>
          <a:xfrm>
            <a:off x="5763416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0" name="el-17896579768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27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279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2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278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97827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两份"五一杭州行"方案</a:t>
            </a:r>
            <a:endParaRPr/>
          </a:p>
        </p:txBody>
      </p:sp>
      <p:sp>
        <p:nvSpPr>
          <p:cNvPr id="7" name="el-1789657978277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游客把同一句话丢给AI和定制师："五一想去杭州玩三天，帮我安排下。"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AI十秒交付：雷峰塔、西湖、灵隐寺，标准动线一天不落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；定制师先问："带老人吗？爬过山吗？想看人少的花还是热闹的花？"——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最后方案绕开断桥，走了茅家埠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57978284-13"/>
          <p:cNvSpPr txBox="1"/>
          <p:nvPr/>
        </p:nvSpPr>
        <p:spPr>
          <a:xfrm>
            <a:off x="685629" y="429213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AI输了吗？它只是缺信息。</a:t>
            </a:r>
            <a:endParaRPr/>
          </a:p>
        </p:txBody>
      </p:sp>
      <p:sp>
        <p:nvSpPr>
          <p:cNvPr id="9" name="el-1789657978284-14"/>
          <p:cNvSpPr txBox="1"/>
          <p:nvPr/>
        </p:nvSpPr>
        <p:spPr>
          <a:xfrm>
            <a:off x="685629" y="477302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定制师赢在哪？赢在问对了问题。</a:t>
            </a:r>
            <a:endParaRPr/>
          </a:p>
        </p:txBody>
      </p:sp>
      <p:sp>
        <p:nvSpPr>
          <p:cNvPr id="10" name="el-1789657978284-15"/>
          <p:cNvSpPr txBox="1"/>
          <p:nvPr/>
        </p:nvSpPr>
        <p:spPr>
          <a:xfrm>
            <a:off x="685629" y="5253921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如果把定制师的提问喂给AI呢？</a:t>
            </a:r>
            <a:endParaRPr/>
          </a:p>
        </p:txBody>
      </p:sp>
      <p:sp>
        <p:nvSpPr>
          <p:cNvPr id="11" name="el-1789657978278-8"/>
          <p:cNvSpPr txBox="1"/>
          <p:nvPr/>
        </p:nvSpPr>
        <p:spPr>
          <a:xfrm>
            <a:off x="685629" y="5791949"/>
            <a:ext cx="598153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本讲核心：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人做翻译，AI做量产，人再精修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7827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978274-4"/>
          <p:cNvSpPr txBox="1"/>
          <p:nvPr/>
        </p:nvSpPr>
        <p:spPr>
          <a:xfrm>
            <a:off x="5762970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4" name="el-17896579782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978280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978283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211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800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00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00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97800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97800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规划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5797800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PLANNING TRANSFORMED</a:t>
            </a:r>
            <a:endParaRPr/>
          </a:p>
        </p:txBody>
      </p:sp>
      <p:sp>
        <p:nvSpPr>
          <p:cNvPr id="9" name="el-178965797801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规划定义</a:t>
            </a:r>
            <a:endParaRPr/>
          </a:p>
        </p:txBody>
      </p:sp>
      <p:sp>
        <p:nvSpPr>
          <p:cNvPr id="10" name="el-178965797801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痛点数据</a:t>
            </a:r>
            <a:endParaRPr/>
          </a:p>
        </p:txBody>
      </p:sp>
      <p:sp>
        <p:nvSpPr>
          <p:cNvPr id="11" name="el-178965797801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新旧对比</a:t>
            </a:r>
            <a:endParaRPr/>
          </a:p>
        </p:txBody>
      </p:sp>
      <p:sp>
        <p:nvSpPr>
          <p:cNvPr id="12" name="el-1789657978012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新角色</a:t>
            </a:r>
            <a:endParaRPr/>
          </a:p>
        </p:txBody>
      </p:sp>
      <p:sp>
        <p:nvSpPr>
          <p:cNvPr id="13" name="el-178965797800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800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3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35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358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359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35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3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835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9" name="el-17896579783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行程规划：资源与需求的匹配艺术</a:t>
            </a:r>
            <a:endParaRPr/>
          </a:p>
        </p:txBody>
      </p:sp>
      <p:sp>
        <p:nvSpPr>
          <p:cNvPr id="10" name="el-1789657978357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行程规划的本质 =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把"想去"翻译成"可行"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——在时间、预算、体力、偏好的约束里求最优解。</a:t>
            </a:r>
            <a:endParaRPr/>
          </a:p>
        </p:txBody>
      </p:sp>
      <p:sp>
        <p:nvSpPr>
          <p:cNvPr id="11" name="el-178965797835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978361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传统模式</a:t>
            </a:r>
            <a:endParaRPr/>
          </a:p>
        </p:txBody>
      </p:sp>
      <p:sp>
        <p:nvSpPr>
          <p:cNvPr id="13" name="el-1789657978361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MANUAL</a:t>
            </a:r>
            <a:endParaRPr/>
          </a:p>
        </p:txBody>
      </p:sp>
      <p:sp>
        <p:nvSpPr>
          <p:cNvPr id="14" name="el-1789657978360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定制师凭经验与检索排行程——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质量高但成本高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：一份定制方案动辄数小时，只服务得起高客单价。</a:t>
            </a:r>
            <a:endParaRPr/>
          </a:p>
        </p:txBody>
      </p:sp>
      <p:sp>
        <p:nvSpPr>
          <p:cNvPr id="15" name="el-1789657978362-20"/>
          <p:cNvSpPr txBox="1"/>
          <p:nvPr/>
        </p:nvSpPr>
        <p:spPr>
          <a:xfrm>
            <a:off x="4567584" y="3141090"/>
            <a:ext cx="3445968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AI模式</a:t>
            </a:r>
            <a:endParaRPr/>
          </a:p>
        </p:txBody>
      </p:sp>
      <p:sp>
        <p:nvSpPr>
          <p:cNvPr id="16" name="el-1789657978362-21"/>
          <p:cNvSpPr txBox="1"/>
          <p:nvPr/>
        </p:nvSpPr>
        <p:spPr>
          <a:xfrm>
            <a:off x="4567584" y="3617221"/>
            <a:ext cx="370612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AI-ASSISTED</a:t>
            </a:r>
            <a:endParaRPr/>
          </a:p>
        </p:txBody>
      </p:sp>
      <p:sp>
        <p:nvSpPr>
          <p:cNvPr id="17" name="el-1789657978360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AI秒出框架初稿——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把"从0到60分"的成本打到近零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，定制服务第一次可能普惠到散客。</a:t>
            </a:r>
            <a:endParaRPr/>
          </a:p>
        </p:txBody>
      </p:sp>
      <p:sp>
        <p:nvSpPr>
          <p:cNvPr id="18" name="el-1789657978362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新分工</a:t>
            </a:r>
            <a:endParaRPr/>
          </a:p>
        </p:txBody>
      </p:sp>
      <p:sp>
        <p:nvSpPr>
          <p:cNvPr id="19" name="el-1789657978362-23"/>
          <p:cNvSpPr txBox="1"/>
          <p:nvPr/>
        </p:nvSpPr>
        <p:spPr>
          <a:xfrm>
            <a:off x="8173531" y="3617221"/>
            <a:ext cx="375473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NEW DIVISION</a:t>
            </a:r>
            <a:endParaRPr/>
          </a:p>
        </p:txBody>
      </p:sp>
      <p:sp>
        <p:nvSpPr>
          <p:cNvPr id="20" name="el-1789657978361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需求翻译与品质判断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框架量产与信息填充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——规划师从"画行程的"变成"定方案的"。</a:t>
            </a:r>
            <a:endParaRPr/>
          </a:p>
        </p:txBody>
      </p:sp>
      <p:sp>
        <p:nvSpPr>
          <p:cNvPr id="21" name="el-1789657978353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关键判断：AI没有取代"规划"这项服务，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取代的是规划里的重复劳动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——这正是机会所在。</a:t>
            </a:r>
            <a:endParaRPr/>
          </a:p>
        </p:txBody>
      </p:sp>
      <p:sp>
        <p:nvSpPr>
          <p:cNvPr id="22" name="el-17896579783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3" name="el-1789657978354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835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3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375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37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37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3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37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8" name="el-17896579783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规划痛点：三组数据</a:t>
            </a:r>
            <a:endParaRPr/>
          </a:p>
        </p:txBody>
      </p:sp>
      <p:sp>
        <p:nvSpPr>
          <p:cNvPr id="9" name="el-178965797837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传统定制一份方案的平均耗时</a:t>
            </a:r>
            <a:endParaRPr/>
          </a:p>
        </p:txBody>
      </p:sp>
      <p:sp>
        <p:nvSpPr>
          <p:cNvPr id="10" name="el-1789657978377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1" name="el-178965797837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从需求沟通到逐项核验——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人力成本压不下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，定制游因此长期是"少数人的服务"。</a:t>
            </a:r>
            <a:endParaRPr/>
          </a:p>
        </p:txBody>
      </p:sp>
      <p:sp>
        <p:nvSpPr>
          <p:cNvPr id="12" name="el-1789657978380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3" name="el-1789657978383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游客的痛点：不想做攻略</a:t>
            </a:r>
            <a:endParaRPr/>
          </a:p>
        </p:txBody>
      </p:sp>
      <p:sp>
        <p:nvSpPr>
          <p:cNvPr id="14" name="el-1789657978382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调研中多数游客表示"做攻略太累"——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需求真实存在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，只是过去买不起服务。</a:t>
            </a:r>
            <a:endParaRPr/>
          </a:p>
        </p:txBody>
      </p:sp>
      <p:sp>
        <p:nvSpPr>
          <p:cNvPr id="15" name="el-1789657978380-15"/>
          <p:cNvSpPr txBox="1"/>
          <p:nvPr/>
        </p:nvSpPr>
        <p:spPr>
          <a:xfrm>
            <a:off x="4627993" y="3313092"/>
            <a:ext cx="1550663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60分</a:t>
            </a:r>
            <a:endParaRPr/>
          </a:p>
        </p:txBody>
      </p:sp>
      <p:sp>
        <p:nvSpPr>
          <p:cNvPr id="16" name="el-1789657978384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免费攻略的均值水平</a:t>
            </a:r>
            <a:endParaRPr/>
          </a:p>
        </p:txBody>
      </p:sp>
      <p:sp>
        <p:nvSpPr>
          <p:cNvPr id="17" name="el-1789657978383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网络攻略同质化严重——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人人都在走同一条"标准线"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，个性化成了稀缺品。</a:t>
            </a:r>
            <a:endParaRPr/>
          </a:p>
        </p:txBody>
      </p:sp>
      <p:sp>
        <p:nvSpPr>
          <p:cNvPr id="18" name="el-1789657978380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9" name="el-1789657978384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AI出框架的时间</a:t>
            </a:r>
            <a:endParaRPr/>
          </a:p>
        </p:txBody>
      </p:sp>
      <p:sp>
        <p:nvSpPr>
          <p:cNvPr id="20" name="el-1789657978383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框架级初稿缩到分钟级——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成本结构被改写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，规划师的时间该重新定价了。</a:t>
            </a:r>
            <a:endParaRPr/>
          </a:p>
        </p:txBody>
      </p:sp>
      <p:sp>
        <p:nvSpPr>
          <p:cNvPr id="21" name="el-17896579783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2" name="el-1789657978373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83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4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42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42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4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84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7" name="el-178965797842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传统规划 vs AI辅助规划</a:t>
            </a:r>
            <a:endParaRPr/>
          </a:p>
        </p:txBody>
      </p:sp>
      <p:sp>
        <p:nvSpPr>
          <p:cNvPr id="8" name="el-17896579784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传统 · 手工匠人</a:t>
            </a:r>
            <a:endParaRPr/>
          </a:p>
        </p:txBody>
      </p:sp>
      <p:sp>
        <p:nvSpPr>
          <p:cNvPr id="9" name="el-1789657978427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深度换时间</a:t>
            </a:r>
            <a:endParaRPr/>
          </a:p>
        </p:txBody>
      </p:sp>
      <p:sp>
        <p:nvSpPr>
          <p:cNvPr id="10" name="el-178965797842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经验驱动、逐项核验——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质量稳定但产能有限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：旺季一位定制师同时接不了几个单，个性化=高价。</a:t>
            </a:r>
            <a:endParaRPr/>
          </a:p>
        </p:txBody>
      </p:sp>
      <p:sp>
        <p:nvSpPr>
          <p:cNvPr id="11" name="el-1789657978427-15"/>
          <p:cNvSpPr txBox="1"/>
          <p:nvPr/>
        </p:nvSpPr>
        <p:spPr>
          <a:xfrm>
            <a:off x="6522994" y="2628505"/>
            <a:ext cx="548407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AI辅助 · 增强型</a:t>
            </a:r>
            <a:endParaRPr/>
          </a:p>
        </p:txBody>
      </p:sp>
      <p:sp>
        <p:nvSpPr>
          <p:cNvPr id="12" name="el-178965797842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产能换角色</a:t>
            </a:r>
            <a:endParaRPr/>
          </a:p>
        </p:txBody>
      </p:sp>
      <p:sp>
        <p:nvSpPr>
          <p:cNvPr id="13" name="el-17896579784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AI量产框架+人工精修判断——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一人可同时推进多单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：个性化从"奢侈品"走向"标配"。</a:t>
            </a:r>
            <a:endParaRPr/>
          </a:p>
        </p:txBody>
      </p:sp>
      <p:sp>
        <p:nvSpPr>
          <p:cNvPr id="14" name="el-1789657978421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变的是成本结构，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不变的是价值来源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：对当地的了解、对客人的洞察、对细节的负责——这三样AI给不了。</a:t>
            </a:r>
            <a:endParaRPr/>
          </a:p>
        </p:txBody>
      </p:sp>
      <p:sp>
        <p:nvSpPr>
          <p:cNvPr id="15" name="el-178965797842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16" name="el-1789657978422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784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3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41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42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42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42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542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8529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8535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978536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978536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978537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978538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978527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9785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97853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17" name="el-178965797852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一次AI辅助规划的完整旅程</a:t>
            </a:r>
            <a:endParaRPr/>
          </a:p>
        </p:txBody>
      </p:sp>
      <p:sp>
        <p:nvSpPr>
          <p:cNvPr id="18" name="el-1789657978545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978545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听需求</a:t>
            </a:r>
            <a:endParaRPr/>
          </a:p>
        </p:txBody>
      </p:sp>
      <p:sp>
        <p:nvSpPr>
          <p:cNvPr id="20" name="el-1789657978545-28"/>
          <p:cNvSpPr txBox="1"/>
          <p:nvPr/>
        </p:nvSpPr>
        <p:spPr>
          <a:xfrm>
            <a:off x="685629" y="2839342"/>
            <a:ext cx="21143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15分钟</a:t>
            </a:r>
            <a:endParaRPr/>
          </a:p>
        </p:txBody>
      </p:sp>
      <p:sp>
        <p:nvSpPr>
          <p:cNvPr id="21" name="el-1789657978543-21"/>
          <p:cNvSpPr txBox="1"/>
          <p:nvPr/>
        </p:nvSpPr>
        <p:spPr>
          <a:xfrm>
            <a:off x="685629" y="3191678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需求采集表+追问三式——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把模糊的"想去玩"变成结构化需求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02）。</a:t>
            </a:r>
            <a:endParaRPr/>
          </a:p>
        </p:txBody>
      </p:sp>
      <p:sp>
        <p:nvSpPr>
          <p:cNvPr id="22" name="el-1789657978545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978546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译指令</a:t>
            </a:r>
            <a:endParaRPr/>
          </a:p>
        </p:txBody>
      </p:sp>
      <p:sp>
        <p:nvSpPr>
          <p:cNvPr id="24" name="el-1789657978546-31"/>
          <p:cNvSpPr txBox="1"/>
          <p:nvPr/>
        </p:nvSpPr>
        <p:spPr>
          <a:xfrm>
            <a:off x="2884758" y="2839342"/>
            <a:ext cx="20627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5分钟</a:t>
            </a:r>
            <a:endParaRPr/>
          </a:p>
        </p:txBody>
      </p:sp>
      <p:sp>
        <p:nvSpPr>
          <p:cNvPr id="25" name="el-1789657978543-22"/>
          <p:cNvSpPr txBox="1"/>
          <p:nvPr/>
        </p:nvSpPr>
        <p:spPr>
          <a:xfrm>
            <a:off x="2884758" y="3191678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把需求填进规划提示词模板——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五模块一次给齐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03）。</a:t>
            </a:r>
            <a:endParaRPr/>
          </a:p>
        </p:txBody>
      </p:sp>
      <p:sp>
        <p:nvSpPr>
          <p:cNvPr id="26" name="el-1789657978546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978546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出初稿</a:t>
            </a:r>
            <a:endParaRPr/>
          </a:p>
        </p:txBody>
      </p:sp>
      <p:sp>
        <p:nvSpPr>
          <p:cNvPr id="28" name="el-1789657978546-34"/>
          <p:cNvSpPr txBox="1"/>
          <p:nvPr/>
        </p:nvSpPr>
        <p:spPr>
          <a:xfrm>
            <a:off x="4855494" y="2839342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 · 3分钟</a:t>
            </a:r>
            <a:endParaRPr/>
          </a:p>
        </p:txBody>
      </p:sp>
      <p:sp>
        <p:nvSpPr>
          <p:cNvPr id="29" name="el-1789657978544-23"/>
          <p:cNvSpPr txBox="1"/>
          <p:nvPr/>
        </p:nvSpPr>
        <p:spPr>
          <a:xfrm>
            <a:off x="4855494" y="3191678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AI生成2-3版框架方案——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量产阶段的效率红利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57978547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978547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做精修</a:t>
            </a:r>
            <a:endParaRPr/>
          </a:p>
        </p:txBody>
      </p:sp>
      <p:sp>
        <p:nvSpPr>
          <p:cNvPr id="32" name="el-1789657978547-37"/>
          <p:cNvSpPr txBox="1"/>
          <p:nvPr/>
        </p:nvSpPr>
        <p:spPr>
          <a:xfrm>
            <a:off x="7287333" y="2839342"/>
            <a:ext cx="257563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 · 20分钟</a:t>
            </a:r>
            <a:endParaRPr/>
          </a:p>
        </p:txBody>
      </p:sp>
      <p:sp>
        <p:nvSpPr>
          <p:cNvPr id="33" name="el-1789657978544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核验事实、动线取舍、注入温度——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60分到90分的关键一跳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04）。</a:t>
            </a:r>
            <a:endParaRPr/>
          </a:p>
        </p:txBody>
      </p:sp>
      <p:sp>
        <p:nvSpPr>
          <p:cNvPr id="34" name="el-1789657978547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978548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再沉淀</a:t>
            </a:r>
            <a:endParaRPr/>
          </a:p>
        </p:txBody>
      </p:sp>
      <p:sp>
        <p:nvSpPr>
          <p:cNvPr id="36" name="el-1789657978548-40"/>
          <p:cNvSpPr txBox="1"/>
          <p:nvPr/>
        </p:nvSpPr>
        <p:spPr>
          <a:xfrm>
            <a:off x="9719172" y="2839342"/>
            <a:ext cx="210453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复利 · 2分钟</a:t>
            </a:r>
            <a:endParaRPr/>
          </a:p>
        </p:txBody>
      </p:sp>
      <p:sp>
        <p:nvSpPr>
          <p:cNvPr id="37" name="el-1789657978545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成功的提示词与踩坑记入模板库——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每单都在为下一单加速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978526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全程45分钟 vs 传统4小时——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省下的时间正是专业溢价的空间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：多接单，或多陪聊需求。</a:t>
            </a:r>
            <a:endParaRPr/>
          </a:p>
        </p:txBody>
      </p:sp>
      <p:sp>
        <p:nvSpPr>
          <p:cNvPr id="39" name="el-178965797852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40" name="el-1789657978527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41" name="el-17896579785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66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66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63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8" name="el-178965797856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规划师的三种新角色</a:t>
            </a:r>
            <a:endParaRPr/>
          </a:p>
        </p:txBody>
      </p:sp>
      <p:sp>
        <p:nvSpPr>
          <p:cNvPr id="9" name="el-1789657978569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978569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翻译者</a:t>
            </a:r>
            <a:endParaRPr/>
          </a:p>
        </p:txBody>
      </p:sp>
      <p:sp>
        <p:nvSpPr>
          <p:cNvPr id="11" name="el-1789657978569-18"/>
          <p:cNvSpPr txBox="1"/>
          <p:nvPr/>
        </p:nvSpPr>
        <p:spPr>
          <a:xfrm>
            <a:off x="685629" y="3184388"/>
            <a:ext cx="391433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TRANSLATOR</a:t>
            </a:r>
            <a:endParaRPr/>
          </a:p>
        </p:txBody>
      </p:sp>
      <p:sp>
        <p:nvSpPr>
          <p:cNvPr id="12" name="el-1789657978569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把人话变需求表</a:t>
            </a:r>
            <a:endParaRPr/>
          </a:p>
        </p:txBody>
      </p:sp>
      <p:sp>
        <p:nvSpPr>
          <p:cNvPr id="13" name="el-1789657978567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客人的"随便玩玩"背后是真实偏好——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听懂没说的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，是第一道专业工序。</a:t>
            </a:r>
            <a:endParaRPr/>
          </a:p>
        </p:txBody>
      </p:sp>
      <p:sp>
        <p:nvSpPr>
          <p:cNvPr id="14" name="el-1789657978569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978569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指挥官</a:t>
            </a:r>
            <a:endParaRPr/>
          </a:p>
        </p:txBody>
      </p:sp>
      <p:sp>
        <p:nvSpPr>
          <p:cNvPr id="16" name="el-1789657978570-22"/>
          <p:cNvSpPr txBox="1"/>
          <p:nvPr/>
        </p:nvSpPr>
        <p:spPr>
          <a:xfrm>
            <a:off x="4586629" y="3184388"/>
            <a:ext cx="38074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DIRECTOR</a:t>
            </a:r>
            <a:endParaRPr/>
          </a:p>
        </p:txBody>
      </p:sp>
      <p:sp>
        <p:nvSpPr>
          <p:cNvPr id="17" name="el-1789657978570-23"/>
          <p:cNvSpPr txBox="1"/>
          <p:nvPr/>
        </p:nvSpPr>
        <p:spPr>
          <a:xfrm>
            <a:off x="4586629" y="3527202"/>
            <a:ext cx="3591474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给AI下对指令</a:t>
            </a:r>
            <a:endParaRPr/>
          </a:p>
        </p:txBody>
      </p:sp>
      <p:sp>
        <p:nvSpPr>
          <p:cNvPr id="18" name="el-1789657978568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会用提示词调度AI产能——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让初稿一次到位（PART 03核心）。</a:t>
            </a:r>
            <a:endParaRPr/>
          </a:p>
        </p:txBody>
      </p:sp>
      <p:sp>
        <p:nvSpPr>
          <p:cNvPr id="19" name="el-1789657978570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978570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守门员</a:t>
            </a:r>
            <a:endParaRPr/>
          </a:p>
        </p:txBody>
      </p:sp>
      <p:sp>
        <p:nvSpPr>
          <p:cNvPr id="21" name="el-1789657978570-26"/>
          <p:cNvSpPr txBox="1"/>
          <p:nvPr/>
        </p:nvSpPr>
        <p:spPr>
          <a:xfrm>
            <a:off x="8192577" y="3184388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GATEKEEPER</a:t>
            </a:r>
            <a:endParaRPr/>
          </a:p>
        </p:txBody>
      </p:sp>
      <p:sp>
        <p:nvSpPr>
          <p:cNvPr id="22" name="el-1789657978571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为成品负全责</a:t>
            </a:r>
            <a:endParaRPr/>
          </a:p>
        </p:txBody>
      </p:sp>
      <p:sp>
        <p:nvSpPr>
          <p:cNvPr id="23" name="el-1789657978568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核验、取舍、注入温度——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方案上你的名字，就是你的责任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978564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角色本质</a:t>
            </a:r>
            <a:endParaRPr/>
          </a:p>
        </p:txBody>
      </p:sp>
      <p:sp>
        <p:nvSpPr>
          <p:cNvPr id="25" name="el-1789657978564-8"/>
          <p:cNvSpPr txBox="1"/>
          <p:nvPr/>
        </p:nvSpPr>
        <p:spPr>
          <a:xfrm>
            <a:off x="1759899" y="5078645"/>
            <a:ext cx="885061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三个角色都不会被AI替代——因为它们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本质都是"人对人"的工作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：听懂人、调度工具、对结果负责。</a:t>
            </a:r>
            <a:endParaRPr/>
          </a:p>
        </p:txBody>
      </p:sp>
      <p:sp>
        <p:nvSpPr>
          <p:cNvPr id="26" name="el-17896579785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规划之变</a:t>
            </a:r>
            <a:endParaRPr/>
          </a:p>
        </p:txBody>
      </p:sp>
      <p:sp>
        <p:nvSpPr>
          <p:cNvPr id="27" name="el-1789657978561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8" name="el-17896579785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58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58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59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59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5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58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9785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规划之变：四问四答</a:t>
            </a:r>
            <a:endParaRPr/>
          </a:p>
        </p:txBody>
      </p:sp>
      <p:sp>
        <p:nvSpPr>
          <p:cNvPr id="9" name="el-178965797859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8596-19"/>
          <p:cNvSpPr txBox="1"/>
          <p:nvPr/>
        </p:nvSpPr>
        <p:spPr>
          <a:xfrm>
            <a:off x="1618845" y="1698413"/>
            <a:ext cx="6272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行程规划的本质？</a:t>
            </a:r>
            <a:endParaRPr/>
          </a:p>
        </p:txBody>
      </p:sp>
      <p:sp>
        <p:nvSpPr>
          <p:cNvPr id="11" name="el-1789657978594-15"/>
          <p:cNvSpPr txBox="1"/>
          <p:nvPr/>
        </p:nvSpPr>
        <p:spPr>
          <a:xfrm>
            <a:off x="1618845" y="2117408"/>
            <a:ext cx="67880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把"想去"翻译成"可行"——在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时间/预算/体力/偏好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四重约束里求最优解。</a:t>
            </a:r>
            <a:endParaRPr/>
          </a:p>
        </p:txBody>
      </p:sp>
      <p:sp>
        <p:nvSpPr>
          <p:cNvPr id="12" name="el-178965797859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8596-20"/>
          <p:cNvSpPr txBox="1"/>
          <p:nvPr/>
        </p:nvSpPr>
        <p:spPr>
          <a:xfrm>
            <a:off x="1618845" y="2812559"/>
            <a:ext cx="66249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AI改变了什么？</a:t>
            </a:r>
            <a:endParaRPr/>
          </a:p>
        </p:txBody>
      </p:sp>
      <p:sp>
        <p:nvSpPr>
          <p:cNvPr id="14" name="el-1789657978594-16"/>
          <p:cNvSpPr txBox="1"/>
          <p:nvPr/>
        </p:nvSpPr>
        <p:spPr>
          <a:xfrm>
            <a:off x="1618845" y="3231554"/>
            <a:ext cx="66830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把框架初稿从4小时压到3分钟——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改变成本结构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，让个性化服务可能普惠。</a:t>
            </a:r>
            <a:endParaRPr/>
          </a:p>
        </p:txBody>
      </p:sp>
      <p:sp>
        <p:nvSpPr>
          <p:cNvPr id="15" name="el-178965797859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8596-21"/>
          <p:cNvSpPr txBox="1"/>
          <p:nvPr/>
        </p:nvSpPr>
        <p:spPr>
          <a:xfrm>
            <a:off x="1618845" y="3926706"/>
            <a:ext cx="75561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AI没改变什么？</a:t>
            </a:r>
            <a:endParaRPr/>
          </a:p>
        </p:txBody>
      </p:sp>
      <p:sp>
        <p:nvSpPr>
          <p:cNvPr id="17" name="el-1789657978595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价值来源没变：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对当地的了解、对客人的洞察、对细节的负责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——仍是专业者的领地。</a:t>
            </a:r>
            <a:endParaRPr/>
          </a:p>
        </p:txBody>
      </p:sp>
      <p:sp>
        <p:nvSpPr>
          <p:cNvPr id="18" name="el-178965797859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8597-22"/>
          <p:cNvSpPr txBox="1"/>
          <p:nvPr/>
        </p:nvSpPr>
        <p:spPr>
          <a:xfrm>
            <a:off x="1618845" y="5040852"/>
            <a:ext cx="492036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规划师的新角色？</a:t>
            </a:r>
            <a:endParaRPr/>
          </a:p>
        </p:txBody>
      </p:sp>
      <p:sp>
        <p:nvSpPr>
          <p:cNvPr id="20" name="el-1789657978596-18"/>
          <p:cNvSpPr txBox="1"/>
          <p:nvPr/>
        </p:nvSpPr>
        <p:spPr>
          <a:xfrm>
            <a:off x="1618845" y="5459847"/>
            <a:ext cx="5252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（听需求）+ 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指挥官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（用AI）+ 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守门员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（保质量）。</a:t>
            </a:r>
            <a:endParaRPr/>
          </a:p>
        </p:txBody>
      </p:sp>
      <p:sp>
        <p:nvSpPr>
          <p:cNvPr id="21" name="el-17896579785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978586-4"/>
          <p:cNvSpPr txBox="1"/>
          <p:nvPr/>
        </p:nvSpPr>
        <p:spPr>
          <a:xfrm>
            <a:off x="5566268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8586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8802-2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874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73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4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97874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97874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需求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</p:txBody>
      </p:sp>
      <p:sp>
        <p:nvSpPr>
          <p:cNvPr id="8" name="el-178965797874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TRANSLATING NEEDS</a:t>
            </a:r>
            <a:endParaRPr/>
          </a:p>
        </p:txBody>
      </p:sp>
      <p:sp>
        <p:nvSpPr>
          <p:cNvPr id="9" name="el-178965797874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模糊陷阱</a:t>
            </a:r>
            <a:endParaRPr/>
          </a:p>
        </p:txBody>
      </p:sp>
      <p:sp>
        <p:nvSpPr>
          <p:cNvPr id="10" name="el-1789657978745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采集表</a:t>
            </a:r>
            <a:endParaRPr/>
          </a:p>
        </p:txBody>
      </p:sp>
      <p:sp>
        <p:nvSpPr>
          <p:cNvPr id="11" name="el-1789657978745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追问三式</a:t>
            </a:r>
            <a:endParaRPr/>
          </a:p>
        </p:txBody>
      </p:sp>
      <p:sp>
        <p:nvSpPr>
          <p:cNvPr id="12" name="el-178965797874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要素清单</a:t>
            </a:r>
            <a:endParaRPr/>
          </a:p>
        </p:txBody>
      </p:sp>
      <p:sp>
        <p:nvSpPr>
          <p:cNvPr id="13" name="el-178965797874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874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76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767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767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64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78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76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8" name="el-1789657978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模糊需求三陷阱</a:t>
            </a:r>
            <a:endParaRPr/>
          </a:p>
        </p:txBody>
      </p:sp>
      <p:sp>
        <p:nvSpPr>
          <p:cNvPr id="9" name="el-1789657978768-12"/>
          <p:cNvSpPr txBox="1"/>
          <p:nvPr/>
        </p:nvSpPr>
        <p:spPr>
          <a:xfrm>
            <a:off x="685629" y="155825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陷阱一</a:t>
            </a:r>
            <a:endParaRPr/>
          </a:p>
        </p:txBody>
      </p:sp>
      <p:sp>
        <p:nvSpPr>
          <p:cNvPr id="10" name="el-1789657978774-21"/>
          <p:cNvSpPr txBox="1"/>
          <p:nvPr/>
        </p:nvSpPr>
        <p:spPr>
          <a:xfrm>
            <a:off x="2228293" y="1615388"/>
            <a:ext cx="866837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"随便"陷阱</a:t>
            </a:r>
            <a:endParaRPr/>
          </a:p>
        </p:txBody>
      </p:sp>
      <p:sp>
        <p:nvSpPr>
          <p:cNvPr id="11" name="el-1789657978773-18"/>
          <p:cNvSpPr txBox="1"/>
          <p:nvPr/>
        </p:nvSpPr>
        <p:spPr>
          <a:xfrm>
            <a:off x="2228293" y="2043905"/>
            <a:ext cx="90793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客人说"随便安排"——真意往往是"我懒得说，但你要猜中我"。直接交给AI，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AI只会给你标准答案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78768-13"/>
          <p:cNvSpPr txBox="1"/>
          <p:nvPr/>
        </p:nvSpPr>
        <p:spPr>
          <a:xfrm>
            <a:off x="685629" y="272001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陷阱二</a:t>
            </a:r>
            <a:endParaRPr/>
          </a:p>
        </p:txBody>
      </p:sp>
      <p:sp>
        <p:nvSpPr>
          <p:cNvPr id="13" name="el-1789657978775-22"/>
          <p:cNvSpPr txBox="1"/>
          <p:nvPr/>
        </p:nvSpPr>
        <p:spPr>
          <a:xfrm>
            <a:off x="2228293" y="2777147"/>
            <a:ext cx="774988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"都行"陷阱</a:t>
            </a:r>
            <a:endParaRPr/>
          </a:p>
        </p:txBody>
      </p:sp>
      <p:sp>
        <p:nvSpPr>
          <p:cNvPr id="14" name="el-1789657978774-19"/>
          <p:cNvSpPr txBox="1"/>
          <p:nvPr/>
        </p:nvSpPr>
        <p:spPr>
          <a:xfrm>
            <a:off x="2228293" y="3205665"/>
            <a:ext cx="77952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"去哪都行"实则暗藏排除项——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没问出来的禁忌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（怕高、忌口、晕车）才是方案的雷区。</a:t>
            </a:r>
            <a:endParaRPr/>
          </a:p>
        </p:txBody>
      </p:sp>
      <p:sp>
        <p:nvSpPr>
          <p:cNvPr id="15" name="el-1789657978769-14"/>
          <p:cNvSpPr txBox="1"/>
          <p:nvPr/>
        </p:nvSpPr>
        <p:spPr>
          <a:xfrm>
            <a:off x="685629" y="388177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陷阱三</a:t>
            </a:r>
            <a:endParaRPr/>
          </a:p>
        </p:txBody>
      </p:sp>
      <p:sp>
        <p:nvSpPr>
          <p:cNvPr id="16" name="el-1789657978775-23"/>
          <p:cNvSpPr txBox="1"/>
          <p:nvPr/>
        </p:nvSpPr>
        <p:spPr>
          <a:xfrm>
            <a:off x="2228293" y="3938906"/>
            <a:ext cx="717853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"照抄"陷阱</a:t>
            </a:r>
            <a:endParaRPr/>
          </a:p>
        </p:txBody>
      </p:sp>
      <p:sp>
        <p:nvSpPr>
          <p:cNvPr id="17" name="el-1789657978774-20"/>
          <p:cNvSpPr txBox="1"/>
          <p:nvPr/>
        </p:nvSpPr>
        <p:spPr>
          <a:xfrm>
            <a:off x="2228293" y="4367424"/>
            <a:ext cx="72238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客人甩来一篇爆款攻略"照这个来"——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博主的爽点未必是他的爽点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，照抄必翻车。</a:t>
            </a:r>
            <a:endParaRPr/>
          </a:p>
        </p:txBody>
      </p:sp>
      <p:sp>
        <p:nvSpPr>
          <p:cNvPr id="18" name="el-1789657978766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破局思路</a:t>
            </a:r>
            <a:endParaRPr/>
          </a:p>
        </p:txBody>
      </p:sp>
      <p:sp>
        <p:nvSpPr>
          <p:cNvPr id="19" name="el-1789657978769-15"/>
          <p:cNvSpPr txBox="1"/>
          <p:nvPr/>
        </p:nvSpPr>
        <p:spPr>
          <a:xfrm>
            <a:off x="2236030" y="5357777"/>
            <a:ext cx="2594765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随便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用选择题问，别用问答题</a:t>
            </a:r>
            <a:endParaRPr/>
          </a:p>
        </p:txBody>
      </p:sp>
      <p:sp>
        <p:nvSpPr>
          <p:cNvPr id="20" name="el-1789657978770-16"/>
          <p:cNvSpPr txBox="1"/>
          <p:nvPr/>
        </p:nvSpPr>
        <p:spPr>
          <a:xfrm>
            <a:off x="5173609" y="5357777"/>
            <a:ext cx="275635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都行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问"最不想"比问"最想"有效</a:t>
            </a:r>
            <a:endParaRPr/>
          </a:p>
        </p:txBody>
      </p:sp>
      <p:sp>
        <p:nvSpPr>
          <p:cNvPr id="21" name="el-1789657978771-17"/>
          <p:cNvSpPr txBox="1"/>
          <p:nvPr/>
        </p:nvSpPr>
        <p:spPr>
          <a:xfrm>
            <a:off x="8272775" y="5357777"/>
            <a:ext cx="2944870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照抄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追问"这篇里你最想去哪一处"</a:t>
            </a:r>
            <a:endParaRPr/>
          </a:p>
        </p:txBody>
      </p:sp>
      <p:sp>
        <p:nvSpPr>
          <p:cNvPr id="22" name="el-17896579787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3" name="el-1789657978762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87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7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879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87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879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6" name="el-17896579787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需求采集表：八格问全</a:t>
            </a:r>
            <a:endParaRPr/>
          </a:p>
        </p:txBody>
      </p:sp>
      <p:sp>
        <p:nvSpPr>
          <p:cNvPr id="7" name="el-178965797879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基础四格</a:t>
            </a:r>
            <a:endParaRPr/>
          </a:p>
        </p:txBody>
      </p:sp>
      <p:sp>
        <p:nvSpPr>
          <p:cNvPr id="8" name="el-1789657978788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人数与构成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（老人小孩？）/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（几天？季节？避开节假日？）/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预算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（人均区间，含不含大交通）/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出发地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（交通方式与体力的前提）。</a:t>
            </a:r>
            <a:endParaRPr/>
          </a:p>
        </p:txBody>
      </p:sp>
      <p:sp>
        <p:nvSpPr>
          <p:cNvPr id="9" name="el-178965797879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偏好四格</a:t>
            </a:r>
            <a:endParaRPr/>
          </a:p>
        </p:txBody>
      </p:sp>
      <p:sp>
        <p:nvSpPr>
          <p:cNvPr id="10" name="el-178965797878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主题倾向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（自然/人文/美食/亲子）/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节奏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（特种兵还是度假型）/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禁忌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（身体、饮食、信仰）/ 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经验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（去过哪？什么让TA失望？）。</a:t>
            </a:r>
            <a:endParaRPr/>
          </a:p>
        </p:txBody>
      </p:sp>
      <p:sp>
        <p:nvSpPr>
          <p:cNvPr id="11" name="el-178965797879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使用要领</a:t>
            </a:r>
            <a:endParaRPr/>
          </a:p>
        </p:txBody>
      </p:sp>
      <p:sp>
        <p:nvSpPr>
          <p:cNvPr id="12" name="el-178965797879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不必逐一盘问——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自然聊天中带出八格信息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；填不满的格子，交给追问三式补齐。</a:t>
            </a:r>
            <a:endParaRPr/>
          </a:p>
        </p:txBody>
      </p:sp>
      <p:sp>
        <p:nvSpPr>
          <p:cNvPr id="13" name="el-1789657978794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八格速记</a:t>
            </a:r>
            <a:endParaRPr/>
          </a:p>
        </p:txBody>
      </p:sp>
      <p:sp>
        <p:nvSpPr>
          <p:cNvPr id="14" name="el-1789657978794-17"/>
          <p:cNvSpPr txBox="1"/>
          <p:nvPr/>
        </p:nvSpPr>
        <p:spPr>
          <a:xfrm>
            <a:off x="7675231" y="3085591"/>
            <a:ext cx="267601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人·时·钱·地 —— 基础四格</a:t>
            </a:r>
            <a:endParaRPr/>
          </a:p>
        </p:txBody>
      </p:sp>
      <p:sp>
        <p:nvSpPr>
          <p:cNvPr id="15" name="el-1789657978795-18"/>
          <p:cNvSpPr txBox="1"/>
          <p:nvPr/>
        </p:nvSpPr>
        <p:spPr>
          <a:xfrm>
            <a:off x="7675231" y="3429298"/>
            <a:ext cx="267601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题·奏·忌·验 —— 偏好四格</a:t>
            </a:r>
            <a:endParaRPr/>
          </a:p>
        </p:txBody>
      </p:sp>
      <p:sp>
        <p:nvSpPr>
          <p:cNvPr id="16" name="el-1789657978795-19"/>
          <p:cNvSpPr txBox="1"/>
          <p:nvPr/>
        </p:nvSpPr>
        <p:spPr>
          <a:xfrm>
            <a:off x="7675231" y="3773005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聊天八分钟，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八格全覆盖</a:t>
            </a:r>
            <a:endParaRPr/>
          </a:p>
        </p:txBody>
      </p:sp>
      <p:sp>
        <p:nvSpPr>
          <p:cNvPr id="17" name="el-178965797879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这张表是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专业者与AI的分水岭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：AI能排行程，但把"随便"聊成八格满员，靠的是人的判断。</a:t>
            </a:r>
            <a:endParaRPr/>
          </a:p>
        </p:txBody>
      </p:sp>
      <p:sp>
        <p:nvSpPr>
          <p:cNvPr id="18" name="el-17896579787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9" name="el-17896579787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0" name="el-17896579787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9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895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895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5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9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895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8" name="el-17896579789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追问三式：聊出真需求</a:t>
            </a:r>
            <a:endParaRPr/>
          </a:p>
        </p:txBody>
      </p:sp>
      <p:sp>
        <p:nvSpPr>
          <p:cNvPr id="9" name="el-178965797895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第一式 · 选择题</a:t>
            </a:r>
            <a:endParaRPr/>
          </a:p>
        </p:txBody>
      </p:sp>
      <p:sp>
        <p:nvSpPr>
          <p:cNvPr id="10" name="el-178965797895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给选项</a:t>
            </a:r>
            <a:endParaRPr/>
          </a:p>
        </p:txBody>
      </p:sp>
      <p:sp>
        <p:nvSpPr>
          <p:cNvPr id="11" name="el-1789657978955-15"/>
          <p:cNvSpPr txBox="1"/>
          <p:nvPr/>
        </p:nvSpPr>
        <p:spPr>
          <a:xfrm>
            <a:off x="685629" y="2979205"/>
            <a:ext cx="33677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"随便"克星</a:t>
            </a:r>
            <a:endParaRPr/>
          </a:p>
        </p:txBody>
      </p:sp>
      <p:sp>
        <p:nvSpPr>
          <p:cNvPr id="12" name="el-178965797895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第二式 · 排除法</a:t>
            </a:r>
            <a:endParaRPr/>
          </a:p>
        </p:txBody>
      </p:sp>
      <p:sp>
        <p:nvSpPr>
          <p:cNvPr id="13" name="el-178965797895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问不想</a:t>
            </a:r>
            <a:endParaRPr/>
          </a:p>
        </p:txBody>
      </p:sp>
      <p:sp>
        <p:nvSpPr>
          <p:cNvPr id="14" name="el-1789657978955-18"/>
          <p:cNvSpPr txBox="1"/>
          <p:nvPr/>
        </p:nvSpPr>
        <p:spPr>
          <a:xfrm>
            <a:off x="4455395" y="2979205"/>
            <a:ext cx="335834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"都行"克星</a:t>
            </a:r>
            <a:endParaRPr/>
          </a:p>
        </p:txBody>
      </p:sp>
      <p:sp>
        <p:nvSpPr>
          <p:cNvPr id="15" name="el-178965797895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第三式 · 场景法</a:t>
            </a:r>
            <a:endParaRPr/>
          </a:p>
        </p:txBody>
      </p:sp>
      <p:sp>
        <p:nvSpPr>
          <p:cNvPr id="16" name="el-178965797895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问体验</a:t>
            </a:r>
            <a:endParaRPr/>
          </a:p>
        </p:txBody>
      </p:sp>
      <p:sp>
        <p:nvSpPr>
          <p:cNvPr id="17" name="el-178965797895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挖掘深层偏好</a:t>
            </a:r>
            <a:endParaRPr/>
          </a:p>
        </p:txBody>
      </p:sp>
      <p:sp>
        <p:nvSpPr>
          <p:cNvPr id="18" name="el-178965797895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组合用法</a:t>
            </a:r>
            <a:endParaRPr/>
          </a:p>
        </p:txBody>
      </p:sp>
      <p:sp>
        <p:nvSpPr>
          <p:cNvPr id="19" name="el-1789657978951-8"/>
          <p:cNvSpPr txBox="1"/>
          <p:nvPr/>
        </p:nvSpPr>
        <p:spPr>
          <a:xfrm>
            <a:off x="1753799" y="4959910"/>
            <a:ext cx="853379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先用选择题定大方向，排除法排雷，场景法挖深层——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三式用完，八格基本满员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9789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1" name="el-1789657978949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2" name="el-17896579789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sp>
        <p:nvSpPr>
          <p:cNvPr id="23" name="el-178965797896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896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896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97896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97896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97896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978963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978963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97896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978959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"爬山看日出，还是睡到自然醒？"</a:t>
            </a:r>
            <a:endParaRPr/>
          </a:p>
        </p:txBody>
      </p:sp>
      <p:sp>
        <p:nvSpPr>
          <p:cNvPr id="33" name="el-1789657978959-23"/>
          <p:cNvSpPr txBox="1"/>
          <p:nvPr/>
        </p:nvSpPr>
        <p:spPr>
          <a:xfrm>
            <a:off x="857036" y="3731492"/>
            <a:ext cx="329554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给A/B选项让客人选边站</a:t>
            </a:r>
            <a:endParaRPr/>
          </a:p>
        </p:txBody>
      </p:sp>
      <p:sp>
        <p:nvSpPr>
          <p:cNvPr id="34" name="el-1789657978959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比开放式提问效率高五倍</a:t>
            </a:r>
            <a:endParaRPr/>
          </a:p>
        </p:txBody>
      </p:sp>
      <p:sp>
        <p:nvSpPr>
          <p:cNvPr id="35" name="el-1789657978959-25"/>
          <p:cNvSpPr txBox="1"/>
          <p:nvPr/>
        </p:nvSpPr>
        <p:spPr>
          <a:xfrm>
            <a:off x="4626802" y="336963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"最不能接受的是什么？"</a:t>
            </a:r>
            <a:endParaRPr/>
          </a:p>
        </p:txBody>
      </p:sp>
      <p:sp>
        <p:nvSpPr>
          <p:cNvPr id="36" name="el-1789657978960-26"/>
          <p:cNvSpPr txBox="1"/>
          <p:nvPr/>
        </p:nvSpPr>
        <p:spPr>
          <a:xfrm>
            <a:off x="4626802" y="3731492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怕高/怕挤/怕辣先排除</a:t>
            </a:r>
            <a:endParaRPr/>
          </a:p>
        </p:txBody>
      </p:sp>
      <p:sp>
        <p:nvSpPr>
          <p:cNvPr id="37" name="el-178965797896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排除项比想要项更硬</a:t>
            </a:r>
            <a:endParaRPr/>
          </a:p>
        </p:txBody>
      </p:sp>
      <p:sp>
        <p:nvSpPr>
          <p:cNvPr id="38" name="el-1789657978960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"上次旅行最舒服的一天是怎样过的？"</a:t>
            </a:r>
            <a:endParaRPr/>
          </a:p>
        </p:txBody>
      </p:sp>
      <p:sp>
        <p:nvSpPr>
          <p:cNvPr id="39" name="el-178965797896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从回忆里提取真实偏好</a:t>
            </a:r>
            <a:endParaRPr/>
          </a:p>
        </p:txBody>
      </p:sp>
      <p:sp>
        <p:nvSpPr>
          <p:cNvPr id="40" name="el-1789657978960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比"你喜欢什么"准得多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89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897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8985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85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897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897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89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897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0" name="el-178965797897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访谈实战：把"随便玩玩"聊成方案</a:t>
            </a:r>
            <a:endParaRPr/>
          </a:p>
        </p:txBody>
      </p:sp>
      <p:sp>
        <p:nvSpPr>
          <p:cNvPr id="11" name="el-178965797897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对话复盘</a:t>
            </a:r>
            <a:endParaRPr/>
          </a:p>
        </p:txBody>
      </p:sp>
      <p:sp>
        <p:nvSpPr>
          <p:cNvPr id="12" name="el-178965797897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客人："十一想带爸妈出去玩，随便安排下"——15分钟访谈全记录</a:t>
            </a:r>
            <a:endParaRPr/>
          </a:p>
        </p:txBody>
      </p:sp>
      <p:sp>
        <p:nvSpPr>
          <p:cNvPr id="13" name="el-178965797898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初始信息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带父母 · 十一 · 目的地未定 · "随便"</a:t>
            </a:r>
            <a:endParaRPr/>
          </a:p>
        </p:txBody>
      </p:sp>
      <p:sp>
        <p:nvSpPr>
          <p:cNvPr id="14" name="el-178965797898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半径3小时高铁圈 · 慢节奏 · 无高山 · 有温泉</a:t>
            </a:r>
            <a:endParaRPr/>
          </a:p>
        </p:txBody>
      </p:sp>
      <p:sp>
        <p:nvSpPr>
          <p:cNvPr id="15" name="el-1789657978987-25"/>
          <p:cNvSpPr txBox="1"/>
          <p:nvPr/>
        </p:nvSpPr>
        <p:spPr>
          <a:xfrm>
            <a:off x="7702162" y="226917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57978984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15分钟产出结构化需求：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高铁3小时圈、慢节奏、温泉古镇组合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——候选目的地立刻收敛到三个。</a:t>
            </a:r>
            <a:endParaRPr/>
          </a:p>
        </p:txBody>
      </p:sp>
      <p:sp>
        <p:nvSpPr>
          <p:cNvPr id="17" name="el-178965797898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要点</a:t>
            </a:r>
            <a:endParaRPr/>
          </a:p>
        </p:txBody>
      </p:sp>
      <p:sp>
        <p:nvSpPr>
          <p:cNvPr id="18" name="el-1789657978985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"随便"不是没需求，是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需求没被唤醒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——好的提问是把客人心里有、嘴上无的东西请出来。</a:t>
            </a:r>
            <a:endParaRPr/>
          </a:p>
        </p:txBody>
      </p:sp>
      <p:sp>
        <p:nvSpPr>
          <p:cNvPr id="19" name="el-178965797897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20" name="el-178965797897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789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  <p:sp>
        <p:nvSpPr>
          <p:cNvPr id="22" name="el-1789657978986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7898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898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898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选择题开场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："叔叔阿姨更喜欢看山水，还是逛古镇？"——山水——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方向有了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7898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排除法排雷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："长辈有没有不太方便的？怕爬山吗？"——膝盖不好，索道可以——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动线约束清楚了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7898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场景法深挖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："上次全家出去玩，爸妈什么时候最高兴？"——"泡温泉的时候，话特别多"——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主题锁定温泉+古镇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008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979004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036799"/>
                <a:gridCol w="2513227"/>
                <a:gridCol w="626766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需求要素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客人语言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指令语言（喂给AI）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人数构成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"带爸妈去"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"2位65+长者（膝盖不便，可索道）"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节奏偏好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"别太累"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"每日景点≤3个，午间留2小时休整"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主题倾向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"泡泡温泉"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"行程以温泉+古镇为主线，避开高山"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交通约束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"别坐太久车"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"单程高铁≤3小时，市内包车"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预算口径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"别太贵"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"人均3000内（不含大交通），住宿四星"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979006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89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008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7" name="el-1789657979006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从需求到指令：要素对照表</a:t>
            </a:r>
            <a:endParaRPr/>
          </a:p>
        </p:txBody>
      </p:sp>
      <p:sp>
        <p:nvSpPr>
          <p:cNvPr id="8" name="el-1789657979006-21"/>
          <p:cNvSpPr txBox="1"/>
          <p:nvPr/>
        </p:nvSpPr>
        <p:spPr>
          <a:xfrm>
            <a:off x="685629" y="5238446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翻译的颗粒度决定方案的质量——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"膝盖不便"这种细节，AI自己永远问不出来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979006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需求翻译</a:t>
            </a:r>
            <a:endParaRPr/>
          </a:p>
        </p:txBody>
      </p:sp>
      <p:sp>
        <p:nvSpPr>
          <p:cNvPr id="10" name="el-1789657979006-25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1" name="el-1789657979007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15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15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15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15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1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15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97915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需求翻译：四问四答</a:t>
            </a:r>
            <a:endParaRPr/>
          </a:p>
        </p:txBody>
      </p:sp>
      <p:sp>
        <p:nvSpPr>
          <p:cNvPr id="9" name="el-178965797916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9166-19"/>
          <p:cNvSpPr txBox="1"/>
          <p:nvPr/>
        </p:nvSpPr>
        <p:spPr>
          <a:xfrm>
            <a:off x="1618845" y="1698413"/>
            <a:ext cx="75564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为什么要先翻译需求？</a:t>
            </a:r>
            <a:endParaRPr/>
          </a:p>
        </p:txBody>
      </p:sp>
      <p:sp>
        <p:nvSpPr>
          <p:cNvPr id="11" name="el-1789657979164-15"/>
          <p:cNvSpPr txBox="1"/>
          <p:nvPr/>
        </p:nvSpPr>
        <p:spPr>
          <a:xfrm>
            <a:off x="1618845" y="2117408"/>
            <a:ext cx="80107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AI只能处理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结构化输入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——"随便玩玩"进，"标准行程"出；八格满员进，个性化方案出。</a:t>
            </a:r>
            <a:endParaRPr/>
          </a:p>
        </p:txBody>
      </p:sp>
      <p:sp>
        <p:nvSpPr>
          <p:cNvPr id="12" name="el-17896579791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9166-20"/>
          <p:cNvSpPr txBox="1"/>
          <p:nvPr/>
        </p:nvSpPr>
        <p:spPr>
          <a:xfrm>
            <a:off x="1618845" y="2812559"/>
            <a:ext cx="71110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三个模糊陷阱？</a:t>
            </a:r>
            <a:endParaRPr/>
          </a:p>
        </p:txBody>
      </p:sp>
      <p:sp>
        <p:nvSpPr>
          <p:cNvPr id="14" name="el-1789657979164-16"/>
          <p:cNvSpPr txBox="1"/>
          <p:nvPr/>
        </p:nvSpPr>
        <p:spPr>
          <a:xfrm>
            <a:off x="1618845" y="3231554"/>
            <a:ext cx="75652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"随便"（等你猜）、"都行"（藏排除项）、"照抄"（别人的爽点）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——各有破解式。</a:t>
            </a:r>
            <a:endParaRPr/>
          </a:p>
        </p:txBody>
      </p:sp>
      <p:sp>
        <p:nvSpPr>
          <p:cNvPr id="15" name="el-17896579791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9166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追问三式？</a:t>
            </a:r>
            <a:endParaRPr/>
          </a:p>
        </p:txBody>
      </p:sp>
      <p:sp>
        <p:nvSpPr>
          <p:cNvPr id="17" name="el-1789657979165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选择题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定方向、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排除法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排雷、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挖偏好——组合使用效率最高。</a:t>
            </a:r>
            <a:endParaRPr/>
          </a:p>
        </p:txBody>
      </p:sp>
      <p:sp>
        <p:nvSpPr>
          <p:cNvPr id="18" name="el-17896579791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9167-22"/>
          <p:cNvSpPr txBox="1"/>
          <p:nvPr/>
        </p:nvSpPr>
        <p:spPr>
          <a:xfrm>
            <a:off x="1618845" y="5040852"/>
            <a:ext cx="60611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翻译完成的标志？</a:t>
            </a:r>
            <a:endParaRPr/>
          </a:p>
        </p:txBody>
      </p:sp>
      <p:sp>
        <p:nvSpPr>
          <p:cNvPr id="20" name="el-1789657979165-18"/>
          <p:cNvSpPr txBox="1"/>
          <p:nvPr/>
        </p:nvSpPr>
        <p:spPr>
          <a:xfrm>
            <a:off x="1618845" y="5459847"/>
            <a:ext cx="62715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八格满员且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转换成指令语言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——细节到"膝盖不便可索道"这个颗粒度。</a:t>
            </a:r>
            <a:endParaRPr/>
          </a:p>
        </p:txBody>
      </p:sp>
      <p:sp>
        <p:nvSpPr>
          <p:cNvPr id="21" name="el-178965797915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979156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915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9230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918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17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18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979180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97918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规划流</a:t>
            </a:r>
            <a:endParaRPr/>
          </a:p>
        </p:txBody>
      </p:sp>
      <p:sp>
        <p:nvSpPr>
          <p:cNvPr id="8" name="el-178965797918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PLANNING FLOW</a:t>
            </a:r>
            <a:endParaRPr/>
          </a:p>
        </p:txBody>
      </p:sp>
      <p:sp>
        <p:nvSpPr>
          <p:cNvPr id="9" name="el-1789657979183-9"/>
          <p:cNvSpPr txBox="1"/>
          <p:nvPr/>
        </p:nvSpPr>
        <p:spPr>
          <a:xfrm>
            <a:off x="4266133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提示词五模块</a:t>
            </a:r>
            <a:endParaRPr/>
          </a:p>
        </p:txBody>
      </p:sp>
      <p:sp>
        <p:nvSpPr>
          <p:cNvPr id="10" name="el-1789657979183-10"/>
          <p:cNvSpPr txBox="1"/>
          <p:nvPr/>
        </p:nvSpPr>
        <p:spPr>
          <a:xfrm>
            <a:off x="6106082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发散与收敛</a:t>
            </a:r>
            <a:endParaRPr/>
          </a:p>
        </p:txBody>
      </p:sp>
      <p:sp>
        <p:nvSpPr>
          <p:cNvPr id="11" name="el-1789657979184-11"/>
          <p:cNvSpPr txBox="1"/>
          <p:nvPr/>
        </p:nvSpPr>
        <p:spPr>
          <a:xfrm>
            <a:off x="7740252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迭代四轮</a:t>
            </a:r>
            <a:endParaRPr/>
          </a:p>
        </p:txBody>
      </p:sp>
      <p:sp>
        <p:nvSpPr>
          <p:cNvPr id="12" name="el-1789657979184-12"/>
          <p:cNvSpPr txBox="1"/>
          <p:nvPr/>
        </p:nvSpPr>
        <p:spPr>
          <a:xfrm>
            <a:off x="916879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规划实战</a:t>
            </a:r>
            <a:endParaRPr/>
          </a:p>
        </p:txBody>
      </p:sp>
      <p:sp>
        <p:nvSpPr>
          <p:cNvPr id="13" name="el-178965797917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917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19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18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79198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979193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19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979193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97920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97919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9791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979191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2" name="el-178965797918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先看账：AI进场的效率差</a:t>
            </a:r>
            <a:endParaRPr/>
          </a:p>
        </p:txBody>
      </p:sp>
      <p:sp>
        <p:nvSpPr>
          <p:cNvPr id="13" name="el-1789657979195-15"/>
          <p:cNvSpPr txBox="1"/>
          <p:nvPr/>
        </p:nvSpPr>
        <p:spPr>
          <a:xfrm>
            <a:off x="685629" y="2845888"/>
            <a:ext cx="278843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传统：从沟通到成稿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4小时</a:t>
            </a:r>
            <a:endParaRPr/>
          </a:p>
        </p:txBody>
      </p:sp>
      <p:sp>
        <p:nvSpPr>
          <p:cNvPr id="14" name="el-1789657979198-19"/>
          <p:cNvSpPr txBox="1"/>
          <p:nvPr/>
        </p:nvSpPr>
        <p:spPr>
          <a:xfrm>
            <a:off x="685629" y="3322019"/>
            <a:ext cx="34717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45分钟</a:t>
            </a:r>
            <a:endParaRPr/>
          </a:p>
        </p:txBody>
      </p:sp>
      <p:sp>
        <p:nvSpPr>
          <p:cNvPr id="15" name="el-1789657979192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人机协作全流程（含15分钟需求访谈）</a:t>
            </a:r>
            <a:endParaRPr/>
          </a:p>
        </p:txBody>
      </p:sp>
      <p:sp>
        <p:nvSpPr>
          <p:cNvPr id="16" name="el-1789657979192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效率来自流程而非工具</a:t>
            </a:r>
            <a:endParaRPr/>
          </a:p>
        </p:txBody>
      </p:sp>
      <p:sp>
        <p:nvSpPr>
          <p:cNvPr id="17" name="el-178965797919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57979195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框架环节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排日程、配景点、串动线——过去最耗时的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"搭骨架"交给AI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，一轮出三版。</a:t>
            </a:r>
            <a:endParaRPr/>
          </a:p>
        </p:txBody>
      </p:sp>
      <p:sp>
        <p:nvSpPr>
          <p:cNvPr id="19" name="el-178965797919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0" name="el-1789657979196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判断环节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核验、取舍、加温度——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人的时间重新分配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：从画表格转向做判断。</a:t>
            </a:r>
            <a:endParaRPr/>
          </a:p>
        </p:txBody>
      </p:sp>
      <p:sp>
        <p:nvSpPr>
          <p:cNvPr id="21" name="el-178965797920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赚在</a:t>
            </a:r>
            <a:endParaRPr/>
          </a:p>
        </p:txBody>
      </p:sp>
      <p:sp>
        <p:nvSpPr>
          <p:cNvPr id="22" name="el-1789657979197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产能释放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同样工时可推进的单量翻倍——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多出来的产能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：接更多单，或把服务做得更深。</a:t>
            </a:r>
            <a:endParaRPr/>
          </a:p>
        </p:txBody>
      </p:sp>
      <p:sp>
        <p:nvSpPr>
          <p:cNvPr id="23" name="el-178965797919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注意：45分钟的前提是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前两讲的基本功扎实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（提示词五要素+多轮对话法）——工具熟练度决定效率真实值。</a:t>
            </a:r>
            <a:endParaRPr/>
          </a:p>
        </p:txBody>
      </p:sp>
      <p:sp>
        <p:nvSpPr>
          <p:cNvPr id="24" name="el-1789657979188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5" name="el-1789657979188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6" name="el-178965797918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36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375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375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37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376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937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9367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37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979370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979371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979371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979372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97936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9793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979369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7" name="el-178965797936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规划提示词：五模块模板</a:t>
            </a:r>
            <a:endParaRPr/>
          </a:p>
        </p:txBody>
      </p:sp>
      <p:sp>
        <p:nvSpPr>
          <p:cNvPr id="18" name="el-178965797937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模块①</a:t>
            </a:r>
            <a:endParaRPr/>
          </a:p>
        </p:txBody>
      </p:sp>
      <p:sp>
        <p:nvSpPr>
          <p:cNvPr id="19" name="el-178965797937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角色</a:t>
            </a:r>
            <a:endParaRPr/>
          </a:p>
        </p:txBody>
      </p:sp>
      <p:sp>
        <p:nvSpPr>
          <p:cNvPr id="20" name="el-178965797937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谁来规划</a:t>
            </a:r>
            <a:endParaRPr/>
          </a:p>
        </p:txBody>
      </p:sp>
      <p:sp>
        <p:nvSpPr>
          <p:cNvPr id="21" name="el-178965797937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"你是资深华东定制师，擅长长者慢游路线"——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领域经验决定方案风格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97937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模块②</a:t>
            </a:r>
            <a:endParaRPr/>
          </a:p>
        </p:txBody>
      </p:sp>
      <p:sp>
        <p:nvSpPr>
          <p:cNvPr id="23" name="el-178965797937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</a:t>
            </a:r>
            <a:endParaRPr/>
          </a:p>
        </p:txBody>
      </p:sp>
      <p:sp>
        <p:nvSpPr>
          <p:cNvPr id="24" name="el-178965797937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八格全喂</a:t>
            </a:r>
            <a:endParaRPr/>
          </a:p>
        </p:txBody>
      </p:sp>
      <p:sp>
        <p:nvSpPr>
          <p:cNvPr id="25" name="el-1789657979377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把采集表翻译后的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结构化需求整段贴入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——含禁忌与节奏约束。</a:t>
            </a:r>
            <a:endParaRPr/>
          </a:p>
        </p:txBody>
      </p:sp>
      <p:sp>
        <p:nvSpPr>
          <p:cNvPr id="26" name="el-178965797938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模块③</a:t>
            </a:r>
            <a:endParaRPr/>
          </a:p>
        </p:txBody>
      </p:sp>
      <p:sp>
        <p:nvSpPr>
          <p:cNvPr id="27" name="el-178965797938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资源</a:t>
            </a:r>
            <a:endParaRPr/>
          </a:p>
        </p:txBody>
      </p:sp>
      <p:sp>
        <p:nvSpPr>
          <p:cNvPr id="28" name="el-178965797938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划定范围</a:t>
            </a:r>
            <a:endParaRPr/>
          </a:p>
        </p:txBody>
      </p:sp>
      <p:sp>
        <p:nvSpPr>
          <p:cNvPr id="29" name="el-1789657979377-23"/>
          <p:cNvSpPr txBox="1"/>
          <p:nvPr/>
        </p:nvSpPr>
        <p:spPr>
          <a:xfrm>
            <a:off x="4855494" y="3215485"/>
            <a:ext cx="2203296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"候选：南京/扬州/镇江三城"或"优先小众"——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给AI划定落子范围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，避免天马行空。</a:t>
            </a:r>
            <a:endParaRPr/>
          </a:p>
        </p:txBody>
      </p:sp>
      <p:sp>
        <p:nvSpPr>
          <p:cNvPr id="30" name="el-178965797938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模块④</a:t>
            </a:r>
            <a:endParaRPr/>
          </a:p>
        </p:txBody>
      </p:sp>
      <p:sp>
        <p:nvSpPr>
          <p:cNvPr id="31" name="el-178965797938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要求</a:t>
            </a:r>
            <a:endParaRPr/>
          </a:p>
        </p:txBody>
      </p:sp>
      <p:sp>
        <p:nvSpPr>
          <p:cNvPr id="32" name="el-178965797938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验收标准</a:t>
            </a:r>
            <a:endParaRPr/>
          </a:p>
        </p:txBody>
      </p:sp>
      <p:sp>
        <p:nvSpPr>
          <p:cNvPr id="33" name="el-178965797937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"每日景点≤3、含午休、动线不回头、注明老人友好设施"——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可检验的硬约束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5797938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模块⑤</a:t>
            </a:r>
            <a:endParaRPr/>
          </a:p>
        </p:txBody>
      </p:sp>
      <p:sp>
        <p:nvSpPr>
          <p:cNvPr id="35" name="el-178965797938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格式</a:t>
            </a:r>
            <a:endParaRPr/>
          </a:p>
        </p:txBody>
      </p:sp>
      <p:sp>
        <p:nvSpPr>
          <p:cNvPr id="36" name="el-1789657979381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交付形态</a:t>
            </a:r>
            <a:endParaRPr/>
          </a:p>
        </p:txBody>
      </p:sp>
      <p:sp>
        <p:nvSpPr>
          <p:cNvPr id="37" name="el-1789657979378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"输出五列行程表：时段/活动/交通/餐食/适老提示"——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拿到即可用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97936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五模块对应前两讲的五要素——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场景化落地版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：需求模块是重心，占篇幅的一半。</a:t>
            </a:r>
            <a:endParaRPr/>
          </a:p>
        </p:txBody>
      </p:sp>
      <p:sp>
        <p:nvSpPr>
          <p:cNvPr id="39" name="el-1789657979365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40" name="el-1789657979365-6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41" name="el-17896579793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41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416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3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414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6" name="el-1789657979399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首轮指令：一次给足 vs 边聊边问</a:t>
            </a:r>
            <a:endParaRPr/>
          </a:p>
        </p:txBody>
      </p:sp>
      <p:sp>
        <p:nvSpPr>
          <p:cNvPr id="7" name="el-178965797941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推荐：一次给足</a:t>
            </a:r>
            <a:endParaRPr/>
          </a:p>
        </p:txBody>
      </p:sp>
      <p:sp>
        <p:nvSpPr>
          <p:cNvPr id="8" name="el-178965797941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五模块齐全的首轮指令——AI第一稿即可用率约七成；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后续迭代只做微调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，总轮次少。</a:t>
            </a:r>
            <a:endParaRPr/>
          </a:p>
        </p:txBody>
      </p:sp>
      <p:sp>
        <p:nvSpPr>
          <p:cNvPr id="9" name="el-178965797941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备选：先粗后细</a:t>
            </a:r>
            <a:endParaRPr/>
          </a:p>
        </p:txBody>
      </p:sp>
      <p:sp>
        <p:nvSpPr>
          <p:cNvPr id="10" name="el-178965797941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先让AI出三版"路线概念"（各一段话），人选一个再展开——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方向不确定时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用这招，避免深度展开错了方向。</a:t>
            </a:r>
            <a:endParaRPr/>
          </a:p>
        </p:txBody>
      </p:sp>
      <p:sp>
        <p:nvSpPr>
          <p:cNvPr id="11" name="el-178965797941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避免：挤牙膏式</a:t>
            </a:r>
            <a:endParaRPr/>
          </a:p>
        </p:txBody>
      </p:sp>
      <p:sp>
        <p:nvSpPr>
          <p:cNvPr id="12" name="el-178965797941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一句"帮我做行程"然后逐条补充——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每一轮补一句，AI重排一次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，五轮后你俩都糊涂了。</a:t>
            </a:r>
            <a:endParaRPr/>
          </a:p>
        </p:txBody>
      </p:sp>
      <p:sp>
        <p:nvSpPr>
          <p:cNvPr id="13" name="el-1789657979417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首轮模板示例</a:t>
            </a:r>
            <a:endParaRPr/>
          </a:p>
        </p:txBody>
      </p:sp>
      <p:sp>
        <p:nvSpPr>
          <p:cNvPr id="14" name="el-1789657979417-17"/>
          <p:cNvSpPr txBox="1"/>
          <p:nvPr/>
        </p:nvSpPr>
        <p:spPr>
          <a:xfrm>
            <a:off x="7675231" y="2675225"/>
            <a:ext cx="3615738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你是资深华东定制师（角色）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客情：[八格翻译结果]（需求）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候选：南京/扬州（资源）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要求：每日≤3点+午休（要求）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输出：五列行程表（格式）</a:t>
            </a:r>
            <a:endParaRPr/>
          </a:p>
        </p:txBody>
      </p:sp>
      <p:sp>
        <p:nvSpPr>
          <p:cNvPr id="15" name="el-1789657979413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记住模块二的教训：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要素齐则产出准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——行程规划是五要素应用的集大成场景。</a:t>
            </a:r>
            <a:endParaRPr/>
          </a:p>
        </p:txBody>
      </p:sp>
      <p:sp>
        <p:nvSpPr>
          <p:cNvPr id="16" name="el-178965797939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7" name="el-1789657979399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8" name="el-178965797939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42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42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42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4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79429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7" name="el-1789657979426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发散版 vs 收敛版：两轮出方案</a:t>
            </a:r>
            <a:endParaRPr/>
          </a:p>
        </p:txBody>
      </p:sp>
      <p:sp>
        <p:nvSpPr>
          <p:cNvPr id="8" name="el-178965797943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第一轮 · 发散</a:t>
            </a:r>
            <a:endParaRPr/>
          </a:p>
        </p:txBody>
      </p:sp>
      <p:sp>
        <p:nvSpPr>
          <p:cNvPr id="9" name="el-178965797943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要三版概念</a:t>
            </a:r>
            <a:endParaRPr/>
          </a:p>
        </p:txBody>
      </p:sp>
      <p:sp>
        <p:nvSpPr>
          <p:cNvPr id="10" name="el-178965797943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"给出三版差异化路线概念：一版经典、一版小众、一版主题化，各配一段理由"——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先选方向，再谈细节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97943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第二轮 · 收敛</a:t>
            </a:r>
            <a:endParaRPr/>
          </a:p>
        </p:txBody>
      </p:sp>
      <p:sp>
        <p:nvSpPr>
          <p:cNvPr id="12" name="el-1789657979432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展开选中版</a:t>
            </a:r>
            <a:endParaRPr/>
          </a:p>
        </p:txBody>
      </p:sp>
      <p:sp>
        <p:nvSpPr>
          <p:cNvPr id="13" name="el-178965797943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"第二版展开为完整五日行程表"——方向已定，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AI的填充能力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此时发挥到极致。</a:t>
            </a:r>
            <a:endParaRPr/>
          </a:p>
        </p:txBody>
      </p:sp>
      <p:sp>
        <p:nvSpPr>
          <p:cNvPr id="14" name="el-1789657979426-2"/>
          <p:cNvSpPr txBox="1"/>
          <p:nvPr/>
        </p:nvSpPr>
        <p:spPr>
          <a:xfrm>
            <a:off x="685629" y="455847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发散-收敛两轮走，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比一轮全包的命中率高得多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——先做选择题，再做填空题。</a:t>
            </a:r>
            <a:endParaRPr/>
          </a:p>
        </p:txBody>
      </p:sp>
      <p:sp>
        <p:nvSpPr>
          <p:cNvPr id="15" name="el-1789657979427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6" name="el-1789657979427-6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794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58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587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589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589-16"/>
          <p:cNvCxnSpPr/>
          <p:nvPr/>
        </p:nvCxnSpPr>
        <p:spPr>
          <a:xfrm>
            <a:off x="685629" y="424987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589-17"/>
          <p:cNvCxnSpPr/>
          <p:nvPr/>
        </p:nvCxnSpPr>
        <p:spPr>
          <a:xfrm>
            <a:off x="685629" y="510155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584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795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586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0" name="el-17896579795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迭代节奏：四轮打磨</a:t>
            </a:r>
            <a:endParaRPr/>
          </a:p>
        </p:txBody>
      </p:sp>
      <p:sp>
        <p:nvSpPr>
          <p:cNvPr id="11" name="el-1789657979586-8"/>
          <p:cNvSpPr txBox="1"/>
          <p:nvPr/>
        </p:nvSpPr>
        <p:spPr>
          <a:xfrm>
            <a:off x="914171" y="1514507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从初稿到可执行——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每轮只修一类问题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（模块二铁律）。</a:t>
            </a:r>
            <a:endParaRPr/>
          </a:p>
        </p:txBody>
      </p:sp>
      <p:sp>
        <p:nvSpPr>
          <p:cNvPr id="12" name="el-1789657979590-18"/>
          <p:cNvSpPr txBox="1"/>
          <p:nvPr/>
        </p:nvSpPr>
        <p:spPr>
          <a:xfrm>
            <a:off x="685629" y="2095387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第1轮</a:t>
            </a:r>
            <a:endParaRPr/>
          </a:p>
        </p:txBody>
      </p:sp>
      <p:sp>
        <p:nvSpPr>
          <p:cNvPr id="13" name="el-1789657979594-26"/>
          <p:cNvSpPr txBox="1"/>
          <p:nvPr/>
        </p:nvSpPr>
        <p:spPr>
          <a:xfrm>
            <a:off x="1828343" y="209538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调骨架</a:t>
            </a:r>
            <a:endParaRPr/>
          </a:p>
        </p:txBody>
      </p:sp>
      <p:sp>
        <p:nvSpPr>
          <p:cNvPr id="14" name="el-1789657979593-22"/>
          <p:cNvSpPr txBox="1"/>
          <p:nvPr/>
        </p:nvSpPr>
        <p:spPr>
          <a:xfrm>
            <a:off x="1828343" y="244772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看动线与节奏：是否顺路？强度是否匹配客群？——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结构性问题先解决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，细节后调。</a:t>
            </a:r>
            <a:endParaRPr/>
          </a:p>
        </p:txBody>
      </p:sp>
      <p:sp>
        <p:nvSpPr>
          <p:cNvPr id="15" name="el-1789657979590-19"/>
          <p:cNvSpPr txBox="1"/>
          <p:nvPr/>
        </p:nvSpPr>
        <p:spPr>
          <a:xfrm>
            <a:off x="685629" y="3227388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第2轮</a:t>
            </a:r>
            <a:endParaRPr/>
          </a:p>
        </p:txBody>
      </p:sp>
      <p:sp>
        <p:nvSpPr>
          <p:cNvPr id="16" name="el-1789657979595-27"/>
          <p:cNvSpPr txBox="1"/>
          <p:nvPr/>
        </p:nvSpPr>
        <p:spPr>
          <a:xfrm>
            <a:off x="1828343" y="3227388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换血肉</a:t>
            </a:r>
            <a:endParaRPr/>
          </a:p>
        </p:txBody>
      </p:sp>
      <p:sp>
        <p:nvSpPr>
          <p:cNvPr id="17" name="el-1789657979593-23"/>
          <p:cNvSpPr txBox="1"/>
          <p:nvPr/>
        </p:nvSpPr>
        <p:spPr>
          <a:xfrm>
            <a:off x="1828343" y="3579725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按需求微调点位："第二天太赶，换成公园漫步"——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用客人的偏好说话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，不用你的审美。</a:t>
            </a:r>
            <a:endParaRPr/>
          </a:p>
        </p:txBody>
      </p:sp>
      <p:sp>
        <p:nvSpPr>
          <p:cNvPr id="18" name="el-1789657979591-20"/>
          <p:cNvSpPr txBox="1"/>
          <p:nvPr/>
        </p:nvSpPr>
        <p:spPr>
          <a:xfrm>
            <a:off x="685629" y="4359390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第3轮</a:t>
            </a:r>
            <a:endParaRPr/>
          </a:p>
        </p:txBody>
      </p:sp>
      <p:sp>
        <p:nvSpPr>
          <p:cNvPr id="19" name="el-1789657979595-28"/>
          <p:cNvSpPr txBox="1"/>
          <p:nvPr/>
        </p:nvSpPr>
        <p:spPr>
          <a:xfrm>
            <a:off x="1828343" y="4359390"/>
            <a:ext cx="48421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补细节</a:t>
            </a:r>
            <a:endParaRPr/>
          </a:p>
        </p:txBody>
      </p:sp>
      <p:sp>
        <p:nvSpPr>
          <p:cNvPr id="20" name="el-1789657979594-24"/>
          <p:cNvSpPr txBox="1"/>
          <p:nvPr/>
        </p:nvSpPr>
        <p:spPr>
          <a:xfrm>
            <a:off x="1828343" y="4711727"/>
            <a:ext cx="5053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"每项活动注明时长与交通方式"——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把颗粒度磨到可执行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979591-21"/>
          <p:cNvSpPr txBox="1"/>
          <p:nvPr/>
        </p:nvSpPr>
        <p:spPr>
          <a:xfrm>
            <a:off x="685629" y="5211069"/>
            <a:ext cx="1205564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第4轮</a:t>
            </a:r>
            <a:endParaRPr/>
          </a:p>
        </p:txBody>
      </p:sp>
      <p:sp>
        <p:nvSpPr>
          <p:cNvPr id="22" name="el-1789657979595-29"/>
          <p:cNvSpPr txBox="1"/>
          <p:nvPr/>
        </p:nvSpPr>
        <p:spPr>
          <a:xfrm>
            <a:off x="1828343" y="5211069"/>
            <a:ext cx="52040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endParaRPr/>
          </a:p>
        </p:txBody>
      </p:sp>
      <p:sp>
        <p:nvSpPr>
          <p:cNvPr id="23" name="el-1789657979594-25"/>
          <p:cNvSpPr txBox="1"/>
          <p:nvPr/>
        </p:nvSpPr>
        <p:spPr>
          <a:xfrm>
            <a:off x="1828343" y="5563406"/>
            <a:ext cx="54156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"再删掉一个可有可无的景点"——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好方案不怕松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，怕的是填满。</a:t>
            </a:r>
            <a:endParaRPr/>
          </a:p>
        </p:txBody>
      </p:sp>
      <p:sp>
        <p:nvSpPr>
          <p:cNvPr id="24" name="el-1789657979587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迭代心法</a:t>
            </a:r>
            <a:endParaRPr/>
          </a:p>
        </p:txBody>
      </p:sp>
      <p:sp>
        <p:nvSpPr>
          <p:cNvPr id="25" name="el-1789657979588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一轮一类</a:t>
            </a:r>
            <a:endParaRPr/>
          </a:p>
        </p:txBody>
      </p:sp>
      <p:sp>
        <p:nvSpPr>
          <p:cNvPr id="26" name="el-1789657979588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骨架→血肉→细节→减法，顺序不能乱；</a:t>
            </a:r>
            <a:endParaRPr/>
          </a:p>
        </p:txBody>
      </p:sp>
      <p:sp>
        <p:nvSpPr>
          <p:cNvPr id="27" name="el-1789657979587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同时提五条修改意见，AI必然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顾此失彼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57979583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9" name="el-1789657979583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30" name="el-17896579795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6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609-10"/>
          <p:cNvSpPr/>
          <p:nvPr/>
        </p:nvSpPr>
        <p:spPr>
          <a:xfrm>
            <a:off x="685629" y="150796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615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615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61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7960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79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79608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0" name="el-1789657979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规划实战：长者温泉慢游五日</a:t>
            </a:r>
            <a:endParaRPr/>
          </a:p>
        </p:txBody>
      </p:sp>
      <p:sp>
        <p:nvSpPr>
          <p:cNvPr id="11" name="el-1789657979609-9"/>
          <p:cNvSpPr txBox="1"/>
          <p:nvPr/>
        </p:nvSpPr>
        <p:spPr>
          <a:xfrm>
            <a:off x="837990" y="1546051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全流程走一遍</a:t>
            </a:r>
            <a:endParaRPr/>
          </a:p>
        </p:txBody>
      </p:sp>
      <p:sp>
        <p:nvSpPr>
          <p:cNvPr id="12" name="el-178965797960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需求：十一带65+父母，高铁3小时圈，慢节奏，温泉古镇（P16访谈结果）</a:t>
            </a:r>
            <a:endParaRPr/>
          </a:p>
        </p:txBody>
      </p:sp>
      <p:sp>
        <p:nvSpPr>
          <p:cNvPr id="13" name="el-178965797961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三版概念：南京经典 / 扬州小众 / 镇江+扬州主题线</a:t>
            </a:r>
            <a:endParaRPr/>
          </a:p>
        </p:txBody>
      </p:sp>
      <p:sp>
        <p:nvSpPr>
          <p:cNvPr id="14" name="el-178965797961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第四轮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定稿：扬州+镇江四晚五日，温泉两晚，日均2.5景点</a:t>
            </a:r>
            <a:endParaRPr/>
          </a:p>
        </p:txBody>
      </p:sp>
      <p:sp>
        <p:nvSpPr>
          <p:cNvPr id="15" name="el-178965797961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效率</a:t>
            </a:r>
            <a:endParaRPr/>
          </a:p>
        </p:txBody>
      </p:sp>
      <p:sp>
        <p:nvSpPr>
          <p:cNvPr id="16" name="el-178965797961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全程47分钟（访谈15+AI交互12+精修20）——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过去这个工时只够做一半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979616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价值</a:t>
            </a:r>
            <a:endParaRPr/>
          </a:p>
        </p:txBody>
      </p:sp>
      <p:sp>
        <p:nvSpPr>
          <p:cNvPr id="18" name="el-178965797961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AI贡献了框架与填充；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"换掉台阶多的东堤"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这一步，才是定制师不可替代的瞬间。</a:t>
            </a:r>
            <a:endParaRPr/>
          </a:p>
        </p:txBody>
      </p:sp>
      <p:sp>
        <p:nvSpPr>
          <p:cNvPr id="19" name="el-1789657979606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20" name="el-1789657979606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796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2" name="el-1789657979615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79616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79616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7961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选定方向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：扬州小众版胜出——节奏最慢、温泉资源最密，与"膝盖不便"匹配。</a:t>
            </a:r>
            <a:endParaRPr/>
          </a:p>
        </p:txBody>
      </p:sp>
      <p:sp>
        <p:nvSpPr>
          <p:cNvPr id="26" name="el-178965797961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迭代展开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：第2轮换掉瘦西湖东堤（台阶多）为双东街区漫步；第4轮删掉一个博物馆，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给下午茶留白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7961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格式落地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：五列行程表+适老提示列（无障碍电梯位置、可租轮椅点）——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细节到这一步才算成品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468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984689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984683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46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84690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7" name="el-17896579846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迭代轮次与方案可用度（示意）</a:t>
            </a:r>
            <a:endParaRPr/>
          </a:p>
        </p:txBody>
      </p:sp>
      <p:sp>
        <p:nvSpPr>
          <p:cNvPr id="8" name="el-1789657984690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示意评分（满分100）基于课堂演练均值，仅作教学参考。</a:t>
            </a:r>
            <a:endParaRPr/>
          </a:p>
        </p:txBody>
      </p:sp>
      <p:sp>
        <p:nvSpPr>
          <p:cNvPr id="9" name="el-1789657984694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98469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初稿到第1轮提升最大——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方向校准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的价值。</a:t>
            </a:r>
            <a:endParaRPr/>
          </a:p>
        </p:txBody>
      </p:sp>
      <p:sp>
        <p:nvSpPr>
          <p:cNvPr id="11" name="el-1789657984694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98469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第3、4轮增长放缓但仍在涨——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细节与减法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决定上限。</a:t>
            </a:r>
            <a:endParaRPr/>
          </a:p>
        </p:txBody>
      </p:sp>
      <p:sp>
        <p:nvSpPr>
          <p:cNvPr id="13" name="el-1789657984695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98469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四轮是性价比拐点——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再迭代多轮，边际收益快速衰减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984681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AI规划流</a:t>
            </a:r>
            <a:endParaRPr/>
          </a:p>
        </p:txBody>
      </p:sp>
      <p:sp>
        <p:nvSpPr>
          <p:cNvPr id="16" name="el-1789657984682-4"/>
          <p:cNvSpPr txBox="1"/>
          <p:nvPr/>
        </p:nvSpPr>
        <p:spPr>
          <a:xfrm>
            <a:off x="556329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7" name="el-17896579846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75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76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76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7976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797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75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5797975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AI规划流：四问四答</a:t>
            </a:r>
            <a:endParaRPr/>
          </a:p>
        </p:txBody>
      </p:sp>
      <p:sp>
        <p:nvSpPr>
          <p:cNvPr id="9" name="el-178965797976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79765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规划提示词五模块？</a:t>
            </a:r>
            <a:endParaRPr/>
          </a:p>
        </p:txBody>
      </p:sp>
      <p:sp>
        <p:nvSpPr>
          <p:cNvPr id="11" name="el-1789657979764-15"/>
          <p:cNvSpPr txBox="1"/>
          <p:nvPr/>
        </p:nvSpPr>
        <p:spPr>
          <a:xfrm>
            <a:off x="1618845" y="2117408"/>
            <a:ext cx="716481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角色·需求·资源·要求·格式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——需求模块是重心，八格翻译结果整段贴入。</a:t>
            </a:r>
            <a:endParaRPr/>
          </a:p>
        </p:txBody>
      </p:sp>
      <p:sp>
        <p:nvSpPr>
          <p:cNvPr id="12" name="el-178965797976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79765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一轮给足还是先粗后细？</a:t>
            </a:r>
            <a:endParaRPr/>
          </a:p>
        </p:txBody>
      </p:sp>
      <p:sp>
        <p:nvSpPr>
          <p:cNvPr id="14" name="el-1789657979764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方向确定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一轮给足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；方向没底先出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三版概念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再展开——别挤牙膏。</a:t>
            </a:r>
            <a:endParaRPr/>
          </a:p>
        </p:txBody>
      </p:sp>
      <p:sp>
        <p:nvSpPr>
          <p:cNvPr id="15" name="el-178965797976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79766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迭代四轮的节奏？</a:t>
            </a:r>
            <a:endParaRPr/>
          </a:p>
        </p:txBody>
      </p:sp>
      <p:sp>
        <p:nvSpPr>
          <p:cNvPr id="17" name="el-1789657979765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调骨架→换血肉→补细节→做减法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——一轮一类问题，顺序不乱。</a:t>
            </a:r>
            <a:endParaRPr/>
          </a:p>
        </p:txBody>
      </p:sp>
      <p:sp>
        <p:nvSpPr>
          <p:cNvPr id="18" name="el-178965797976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79766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何时停止迭代？</a:t>
            </a:r>
            <a:endParaRPr/>
          </a:p>
        </p:txBody>
      </p:sp>
      <p:sp>
        <p:nvSpPr>
          <p:cNvPr id="20" name="el-1789657979765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四轮后边际收益快速衰减——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把时间留给精修环节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，那里才是价值高地。</a:t>
            </a:r>
            <a:endParaRPr/>
          </a:p>
        </p:txBody>
      </p:sp>
      <p:sp>
        <p:nvSpPr>
          <p:cNvPr id="21" name="el-17896579797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5797975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7975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97980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97977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77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77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979778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97977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精修</a:t>
            </a:r>
            <a:endParaRPr/>
          </a:p>
        </p:txBody>
      </p:sp>
      <p:sp>
        <p:nvSpPr>
          <p:cNvPr id="8" name="el-178965797977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HUMAN POLISH</a:t>
            </a:r>
            <a:endParaRPr/>
          </a:p>
        </p:txBody>
      </p:sp>
      <p:sp>
        <p:nvSpPr>
          <p:cNvPr id="9" name="el-1789657979780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三硬伤</a:t>
            </a:r>
            <a:endParaRPr/>
          </a:p>
        </p:txBody>
      </p:sp>
      <p:sp>
        <p:nvSpPr>
          <p:cNvPr id="10" name="el-1789657979781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核验取舍</a:t>
            </a:r>
            <a:endParaRPr/>
          </a:p>
        </p:txBody>
      </p:sp>
      <p:sp>
        <p:nvSpPr>
          <p:cNvPr id="11" name="el-1789657979781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温度注入</a:t>
            </a:r>
            <a:endParaRPr/>
          </a:p>
        </p:txBody>
      </p:sp>
      <p:sp>
        <p:nvSpPr>
          <p:cNvPr id="12" name="el-1789657979781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成品标准</a:t>
            </a:r>
            <a:endParaRPr/>
          </a:p>
        </p:txBody>
      </p:sp>
      <p:sp>
        <p:nvSpPr>
          <p:cNvPr id="13" name="el-178965797977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项目一</a:t>
            </a:r>
            <a:endParaRPr/>
          </a:p>
        </p:txBody>
      </p:sp>
      <p:sp>
        <p:nvSpPr>
          <p:cNvPr id="14" name="el-178965797977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9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79923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7992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921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79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7992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8" name="el-1789657979919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AI行程的三硬伤</a:t>
            </a:r>
            <a:endParaRPr/>
          </a:p>
        </p:txBody>
      </p:sp>
      <p:sp>
        <p:nvSpPr>
          <p:cNvPr id="9" name="el-1789657979925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硬伤一</a:t>
            </a:r>
            <a:endParaRPr/>
          </a:p>
        </p:txBody>
      </p:sp>
      <p:sp>
        <p:nvSpPr>
          <p:cNvPr id="10" name="el-1789657979930-21"/>
          <p:cNvSpPr txBox="1"/>
          <p:nvPr/>
        </p:nvSpPr>
        <p:spPr>
          <a:xfrm>
            <a:off x="2228293" y="1719839"/>
            <a:ext cx="859963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细节失真</a:t>
            </a:r>
            <a:endParaRPr/>
          </a:p>
        </p:txBody>
      </p:sp>
      <p:sp>
        <p:nvSpPr>
          <p:cNvPr id="11" name="el-1789657979929-18"/>
          <p:cNvSpPr txBox="1"/>
          <p:nvPr/>
        </p:nvSpPr>
        <p:spPr>
          <a:xfrm>
            <a:off x="2228293" y="2148357"/>
            <a:ext cx="88643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营业时间过时、班次虚构、闭馆信息缺失——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时间类信息必须当期核验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（核验五步法，模块二P04）。</a:t>
            </a:r>
            <a:endParaRPr/>
          </a:p>
        </p:txBody>
      </p:sp>
      <p:sp>
        <p:nvSpPr>
          <p:cNvPr id="12" name="el-1789657979925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硬伤二</a:t>
            </a:r>
            <a:endParaRPr/>
          </a:p>
        </p:txBody>
      </p:sp>
      <p:sp>
        <p:nvSpPr>
          <p:cNvPr id="13" name="el-1789657979931-22"/>
          <p:cNvSpPr txBox="1"/>
          <p:nvPr/>
        </p:nvSpPr>
        <p:spPr>
          <a:xfrm>
            <a:off x="2228293" y="2881598"/>
            <a:ext cx="69374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节奏失真</a:t>
            </a:r>
            <a:endParaRPr/>
          </a:p>
        </p:txBody>
      </p:sp>
      <p:sp>
        <p:nvSpPr>
          <p:cNvPr id="14" name="el-1789657979930-19"/>
          <p:cNvSpPr txBox="1"/>
          <p:nvPr/>
        </p:nvSpPr>
        <p:spPr>
          <a:xfrm>
            <a:off x="2228293" y="3310116"/>
            <a:ext cx="74460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AI不懂"63岁走3公里需要多久"——行程满得像特种兵，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强度要按真实体力打折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979925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硬伤三</a:t>
            </a:r>
            <a:endParaRPr/>
          </a:p>
        </p:txBody>
      </p:sp>
      <p:sp>
        <p:nvSpPr>
          <p:cNvPr id="16" name="el-1789657979931-23"/>
          <p:cNvSpPr txBox="1"/>
          <p:nvPr/>
        </p:nvSpPr>
        <p:spPr>
          <a:xfrm>
            <a:off x="2228293" y="4043358"/>
            <a:ext cx="780331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体验失真</a:t>
            </a:r>
            <a:endParaRPr/>
          </a:p>
        </p:txBody>
      </p:sp>
      <p:sp>
        <p:nvSpPr>
          <p:cNvPr id="17" name="el-1789657979930-20"/>
          <p:cNvSpPr txBox="1"/>
          <p:nvPr/>
        </p:nvSpPr>
        <p:spPr>
          <a:xfrm>
            <a:off x="2228293" y="4471876"/>
            <a:ext cx="8250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推荐的都是"该去的"，不是"适合TA的"——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千人一面的经典线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，正是个性化要打破的东西。</a:t>
            </a:r>
            <a:endParaRPr/>
          </a:p>
        </p:txBody>
      </p:sp>
      <p:sp>
        <p:nvSpPr>
          <p:cNvPr id="18" name="el-178965797992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精修三刀</a:t>
            </a:r>
            <a:endParaRPr/>
          </a:p>
        </p:txBody>
      </p:sp>
      <p:sp>
        <p:nvSpPr>
          <p:cNvPr id="19" name="el-1789657979926-15"/>
          <p:cNvSpPr txBox="1"/>
          <p:nvPr/>
        </p:nvSpPr>
        <p:spPr>
          <a:xfrm>
            <a:off x="2236030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核验五步过一遍</a:t>
            </a:r>
            <a:endParaRPr/>
          </a:p>
        </p:txBody>
      </p:sp>
      <p:sp>
        <p:nvSpPr>
          <p:cNvPr id="20" name="el-1789657979926-16"/>
          <p:cNvSpPr txBox="1"/>
          <p:nvPr/>
        </p:nvSpPr>
        <p:spPr>
          <a:xfrm>
            <a:off x="44695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按客群体力打八折</a:t>
            </a:r>
            <a:endParaRPr/>
          </a:p>
        </p:txBody>
      </p:sp>
      <p:sp>
        <p:nvSpPr>
          <p:cNvPr id="21" name="el-1789657979927-17"/>
          <p:cNvSpPr txBox="1"/>
          <p:nvPr/>
        </p:nvSpPr>
        <p:spPr>
          <a:xfrm>
            <a:off x="6883961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匹配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拿需求表逐项对照</a:t>
            </a:r>
            <a:endParaRPr/>
          </a:p>
        </p:txBody>
      </p:sp>
      <p:sp>
        <p:nvSpPr>
          <p:cNvPr id="22" name="el-17896579799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3" name="el-1789657979920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4" name="el-17896579799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7994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79953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799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79951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6" name="el-17896579799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精修两刀：核验与取舍</a:t>
            </a:r>
            <a:endParaRPr/>
          </a:p>
        </p:txBody>
      </p:sp>
      <p:sp>
        <p:nvSpPr>
          <p:cNvPr id="7" name="el-1789657979951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 · 对事实负责</a:t>
            </a:r>
            <a:endParaRPr/>
          </a:p>
        </p:txBody>
      </p:sp>
      <p:sp>
        <p:nvSpPr>
          <p:cNvPr id="8" name="el-178965797994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圈出全部事实点（时间/价格/预约），按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高危三区标准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当期核验——行程单是"要照着走"的文档，错一处，全程体验崩一处。</a:t>
            </a:r>
            <a:endParaRPr/>
          </a:p>
        </p:txBody>
      </p:sp>
      <p:sp>
        <p:nvSpPr>
          <p:cNvPr id="9" name="el-1789657979951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取舍 · 对体验负责</a:t>
            </a:r>
            <a:endParaRPr/>
          </a:p>
        </p:txBody>
      </p:sp>
      <p:sp>
        <p:nvSpPr>
          <p:cNvPr id="10" name="el-178965797995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删掉"来都来了"景点；把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交通串扰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的动线重排；给每天留白——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松一档的行程，好评率高一截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979952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心法</a:t>
            </a:r>
            <a:endParaRPr/>
          </a:p>
        </p:txBody>
      </p:sp>
      <p:sp>
        <p:nvSpPr>
          <p:cNvPr id="12" name="el-178965797995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核验用流程（五步法），取舍用判断（需求表对照）——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一个防事故，一个出惊喜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57979954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取舍三问</a:t>
            </a:r>
            <a:endParaRPr/>
          </a:p>
        </p:txBody>
      </p:sp>
      <p:sp>
        <p:nvSpPr>
          <p:cNvPr id="14" name="el-1789657979954-17"/>
          <p:cNvSpPr txBox="1"/>
          <p:nvPr/>
        </p:nvSpPr>
        <p:spPr>
          <a:xfrm>
            <a:off x="7675231" y="2675225"/>
            <a:ext cx="3615738" cy="17185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这个点删掉，客人会发现吗？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——不会 → 删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这段车程值不值这个景点？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——不值 → 换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今天满了吗？——满了 → 留白</a:t>
            </a:r>
            <a:endParaRPr/>
          </a:p>
        </p:txBody>
      </p:sp>
      <p:sp>
        <p:nvSpPr>
          <p:cNvPr id="15" name="el-1789657979951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记住：客人不会因为少看一个景点差评，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会因为太累、白跑、吃不上饭差评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579799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7" name="el-178965797994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8" name="el-17896579799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088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80091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980092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09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093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0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0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08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温度注入：AI给不了的四处细节</a:t>
            </a:r>
            <a:endParaRPr/>
          </a:p>
        </p:txBody>
      </p:sp>
      <p:sp>
        <p:nvSpPr>
          <p:cNvPr id="11" name="el-1789657980090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人的价值</a:t>
            </a:r>
            <a:endParaRPr/>
          </a:p>
        </p:txBody>
      </p:sp>
      <p:sp>
        <p:nvSpPr>
          <p:cNvPr id="12" name="el-1789657980091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方案里的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人情味</a:t>
            </a:r>
            <a:endParaRPr/>
          </a:p>
        </p:txBody>
      </p:sp>
      <p:sp>
        <p:nvSpPr>
          <p:cNvPr id="13" name="el-1789657980090-8"/>
          <p:cNvSpPr txBox="1"/>
          <p:nvPr/>
        </p:nvSpPr>
        <p:spPr>
          <a:xfrm>
            <a:off x="685629" y="3674654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同样一份行程表，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四处小注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就能让它从"文档"变成"心意"。</a:t>
            </a:r>
            <a:endParaRPr/>
          </a:p>
        </p:txBody>
      </p:sp>
      <p:sp>
        <p:nvSpPr>
          <p:cNvPr id="14" name="el-1789657980091-13"/>
          <p:cNvSpPr txBox="1"/>
          <p:nvPr/>
        </p:nvSpPr>
        <p:spPr>
          <a:xfrm>
            <a:off x="685629" y="445908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这些细节AI写不出——因为它没有生活，也没有对客人的了解。</a:t>
            </a:r>
            <a:endParaRPr/>
          </a:p>
        </p:txBody>
      </p:sp>
      <p:sp>
        <p:nvSpPr>
          <p:cNvPr id="15" name="el-1789657980094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980098-25"/>
          <p:cNvSpPr txBox="1"/>
          <p:nvPr/>
        </p:nvSpPr>
        <p:spPr>
          <a:xfrm>
            <a:off x="5218395" y="1964749"/>
            <a:ext cx="56758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时间体贴</a:t>
            </a:r>
            <a:endParaRPr/>
          </a:p>
        </p:txBody>
      </p:sp>
      <p:sp>
        <p:nvSpPr>
          <p:cNvPr id="17" name="el-1789657980096-21"/>
          <p:cNvSpPr txBox="1"/>
          <p:nvPr/>
        </p:nvSpPr>
        <p:spPr>
          <a:xfrm>
            <a:off x="5218395" y="2326608"/>
            <a:ext cx="629274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"10:40到店，正好赶上11点的温泉早汤场"——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把时刻嵌进生活节拍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98009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980098-26"/>
          <p:cNvSpPr txBox="1"/>
          <p:nvPr/>
        </p:nvSpPr>
        <p:spPr>
          <a:xfrm>
            <a:off x="5218395" y="2926682"/>
            <a:ext cx="46612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隐患预警</a:t>
            </a:r>
            <a:endParaRPr/>
          </a:p>
        </p:txBody>
      </p:sp>
      <p:sp>
        <p:nvSpPr>
          <p:cNvPr id="20" name="el-1789657980097-22"/>
          <p:cNvSpPr txBox="1"/>
          <p:nvPr/>
        </p:nvSpPr>
        <p:spPr>
          <a:xfrm>
            <a:off x="5218395" y="3288541"/>
            <a:ext cx="4872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"东关街石板路，建议穿软底鞋"——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替客人想到前一步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98009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980098-27"/>
          <p:cNvSpPr txBox="1"/>
          <p:nvPr/>
        </p:nvSpPr>
        <p:spPr>
          <a:xfrm>
            <a:off x="5218395" y="3888615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在地暗号</a:t>
            </a:r>
            <a:endParaRPr/>
          </a:p>
        </p:txBody>
      </p:sp>
      <p:sp>
        <p:nvSpPr>
          <p:cNvPr id="23" name="el-1789657980097-23"/>
          <p:cNvSpPr txBox="1"/>
          <p:nvPr/>
        </p:nvSpPr>
        <p:spPr>
          <a:xfrm>
            <a:off x="5218395" y="4250475"/>
            <a:ext cx="5777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"这家茶社的烫干丝，本地人只点这个"——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知识来自生活而非语料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980094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980098-28"/>
          <p:cNvSpPr txBox="1"/>
          <p:nvPr/>
        </p:nvSpPr>
        <p:spPr>
          <a:xfrm>
            <a:off x="5218395" y="4850548"/>
            <a:ext cx="558793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弹性备选</a:t>
            </a:r>
            <a:endParaRPr/>
          </a:p>
        </p:txBody>
      </p:sp>
      <p:sp>
        <p:nvSpPr>
          <p:cNvPr id="26" name="el-1789657980097-24"/>
          <p:cNvSpPr txBox="1"/>
          <p:nvPr/>
        </p:nvSpPr>
        <p:spPr>
          <a:xfrm>
            <a:off x="5218395" y="5212408"/>
            <a:ext cx="614691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"下雨就换中国淮扬菜文化博物馆（室内）"——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给行程装上Plan B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8008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8" name="el-178965798008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9" name="el-17896579800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11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112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112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11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1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11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8" name="el-17896579801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成品质量：三层标准</a:t>
            </a:r>
            <a:endParaRPr/>
          </a:p>
        </p:txBody>
      </p:sp>
      <p:sp>
        <p:nvSpPr>
          <p:cNvPr id="9" name="el-1789657980113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980118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可执行</a:t>
            </a:r>
            <a:endParaRPr/>
          </a:p>
        </p:txBody>
      </p:sp>
      <p:sp>
        <p:nvSpPr>
          <p:cNvPr id="11" name="el-1789657980118-20"/>
          <p:cNvSpPr txBox="1"/>
          <p:nvPr/>
        </p:nvSpPr>
        <p:spPr>
          <a:xfrm>
            <a:off x="2904399" y="1989894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事实层</a:t>
            </a:r>
            <a:endParaRPr/>
          </a:p>
        </p:txBody>
      </p:sp>
      <p:sp>
        <p:nvSpPr>
          <p:cNvPr id="12" name="el-1789657980115-16"/>
          <p:cNvSpPr txBox="1"/>
          <p:nvPr/>
        </p:nvSpPr>
        <p:spPr>
          <a:xfrm>
            <a:off x="1961659" y="2332709"/>
            <a:ext cx="5587873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时间接得上、地点存在、价格大致准——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：照着走不翻车。</a:t>
            </a:r>
            <a:endParaRPr/>
          </a:p>
        </p:txBody>
      </p:sp>
      <p:sp>
        <p:nvSpPr>
          <p:cNvPr id="13" name="el-1789657980113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980118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可舒适</a:t>
            </a:r>
            <a:endParaRPr/>
          </a:p>
        </p:txBody>
      </p:sp>
      <p:sp>
        <p:nvSpPr>
          <p:cNvPr id="15" name="el-1789657980118-22"/>
          <p:cNvSpPr txBox="1"/>
          <p:nvPr/>
        </p:nvSpPr>
        <p:spPr>
          <a:xfrm>
            <a:off x="3666208" y="3128740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节奏层</a:t>
            </a:r>
            <a:endParaRPr/>
          </a:p>
        </p:txBody>
      </p:sp>
      <p:sp>
        <p:nvSpPr>
          <p:cNvPr id="16" name="el-1789657980116-17"/>
          <p:cNvSpPr txBox="1"/>
          <p:nvPr/>
        </p:nvSpPr>
        <p:spPr>
          <a:xfrm>
            <a:off x="2723469" y="3471554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强度匹配客群、动线不折返、每天有留白——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：走得动、玩得好。</a:t>
            </a:r>
            <a:endParaRPr/>
          </a:p>
        </p:txBody>
      </p:sp>
      <p:sp>
        <p:nvSpPr>
          <p:cNvPr id="17" name="el-1789657980113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980118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可回味</a:t>
            </a:r>
            <a:endParaRPr/>
          </a:p>
        </p:txBody>
      </p:sp>
      <p:sp>
        <p:nvSpPr>
          <p:cNvPr id="19" name="el-1789657980119-24"/>
          <p:cNvSpPr txBox="1"/>
          <p:nvPr/>
        </p:nvSpPr>
        <p:spPr>
          <a:xfrm>
            <a:off x="4428018" y="426758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温度层</a:t>
            </a:r>
            <a:endParaRPr/>
          </a:p>
        </p:txBody>
      </p:sp>
      <p:sp>
        <p:nvSpPr>
          <p:cNvPr id="20" name="el-1789657980116-18"/>
          <p:cNvSpPr txBox="1"/>
          <p:nvPr/>
        </p:nvSpPr>
        <p:spPr>
          <a:xfrm>
            <a:off x="3485278" y="4610400"/>
            <a:ext cx="703340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有体贴的注脚、在地的暗号、弹性的备选——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：客人回来说"安排得真好"。</a:t>
            </a:r>
            <a:endParaRPr/>
          </a:p>
        </p:txBody>
      </p:sp>
      <p:sp>
        <p:nvSpPr>
          <p:cNvPr id="21" name="el-1789657980111-9"/>
          <p:cNvSpPr txBox="1"/>
          <p:nvPr/>
        </p:nvSpPr>
        <p:spPr>
          <a:xfrm>
            <a:off x="685629" y="5530225"/>
            <a:ext cx="5465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自检</a:t>
            </a:r>
            <a:endParaRPr/>
          </a:p>
        </p:txBody>
      </p:sp>
      <p:sp>
        <p:nvSpPr>
          <p:cNvPr id="22" name="el-1789657980111-7"/>
          <p:cNvSpPr txBox="1"/>
          <p:nvPr/>
        </p:nvSpPr>
        <p:spPr>
          <a:xfrm>
            <a:off x="1295969" y="5520703"/>
            <a:ext cx="787505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L1靠核验流程，L2靠专业判断，L3靠生活积累——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三层齐备，才配得上"定制"二字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98010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4" name="el-1789657980108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5" name="el-17896579801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2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2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273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274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26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26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2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2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2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精修前后：同一份行程的两个版本</a:t>
            </a:r>
            <a:endParaRPr/>
          </a:p>
        </p:txBody>
      </p:sp>
      <p:sp>
        <p:nvSpPr>
          <p:cNvPr id="11" name="el-17896579802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对比复盘</a:t>
            </a:r>
            <a:endParaRPr/>
          </a:p>
        </p:txBody>
      </p:sp>
      <p:sp>
        <p:nvSpPr>
          <p:cNvPr id="12" name="el-178965798026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对象：P25的扬州镇江五日方案，精修环节实录</a:t>
            </a:r>
            <a:endParaRPr/>
          </a:p>
        </p:txBody>
      </p:sp>
      <p:sp>
        <p:nvSpPr>
          <p:cNvPr id="13" name="el-178965798027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AI定稿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结构完整、五列俱全——但"标准得像模板"</a:t>
            </a:r>
            <a:endParaRPr/>
          </a:p>
        </p:txBody>
      </p:sp>
      <p:sp>
        <p:nvSpPr>
          <p:cNvPr id="14" name="el-17896579802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四处温度注脚+两处节奏调整——"像朋友给的私藏单"</a:t>
            </a:r>
            <a:endParaRPr/>
          </a:p>
        </p:txBody>
      </p:sp>
      <p:sp>
        <p:nvSpPr>
          <p:cNvPr id="15" name="el-1789657980275-25"/>
          <p:cNvSpPr txBox="1"/>
          <p:nvPr/>
        </p:nvSpPr>
        <p:spPr>
          <a:xfrm>
            <a:off x="7702162" y="242719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差别</a:t>
            </a:r>
            <a:endParaRPr/>
          </a:p>
        </p:txBody>
      </p:sp>
      <p:sp>
        <p:nvSpPr>
          <p:cNvPr id="16" name="el-1789657980273-18"/>
          <p:cNvSpPr txBox="1"/>
          <p:nvPr/>
        </p:nvSpPr>
        <p:spPr>
          <a:xfrm>
            <a:off x="7702162" y="279857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精修前后信息量相同，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客人的体感完全不同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——多出的20分钟全花在"人味"上。</a:t>
            </a:r>
            <a:endParaRPr/>
          </a:p>
        </p:txBody>
      </p:sp>
      <p:sp>
        <p:nvSpPr>
          <p:cNvPr id="17" name="el-1789657980275-26"/>
          <p:cNvSpPr txBox="1"/>
          <p:nvPr/>
        </p:nvSpPr>
        <p:spPr>
          <a:xfrm>
            <a:off x="7702162" y="371631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本质</a:t>
            </a:r>
            <a:endParaRPr/>
          </a:p>
        </p:txBody>
      </p:sp>
      <p:sp>
        <p:nvSpPr>
          <p:cNvPr id="18" name="el-1789657980273-19"/>
          <p:cNvSpPr txBox="1"/>
          <p:nvPr/>
        </p:nvSpPr>
        <p:spPr>
          <a:xfrm>
            <a:off x="7702162" y="408769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精修环节的每一步都是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：核验是对事实负责，取舍是对体验负责，注入是对人负责。</a:t>
            </a:r>
            <a:endParaRPr/>
          </a:p>
        </p:txBody>
      </p:sp>
      <p:sp>
        <p:nvSpPr>
          <p:cNvPr id="19" name="el-17896579802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20" name="el-178965798026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1" name="el-178965798026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57980274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80274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980275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98027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：11处事实点核出1处硬伤——某馆周一闭馆恰在行程中——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换日重排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80272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取舍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：删西津渡夜游（车程40分钟，晚归）换成酒店旁江边漫步——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老人体力优先于"景点打卡"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98027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：加"早汤场"提示、"软底鞋"预警、"雨天备选"——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三处小注，档次立变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2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286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2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2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6" name="el-17896579802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行程出品四守则</a:t>
            </a:r>
            <a:endParaRPr/>
          </a:p>
        </p:txBody>
      </p:sp>
      <p:sp>
        <p:nvSpPr>
          <p:cNvPr id="7" name="el-1789657980289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57980289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换位自测</a:t>
            </a:r>
            <a:endParaRPr/>
          </a:p>
        </p:txBody>
      </p:sp>
      <p:sp>
        <p:nvSpPr>
          <p:cNvPr id="9" name="el-1789657980289-13"/>
          <p:cNvSpPr txBox="1"/>
          <p:nvPr/>
        </p:nvSpPr>
        <p:spPr>
          <a:xfrm>
            <a:off x="8227543" y="3651889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出稿前问自己：我妈照这个走，</a:t>
            </a:r>
            <a:endParaRPr/>
          </a:p>
        </p:txBody>
      </p:sp>
      <p:sp>
        <p:nvSpPr>
          <p:cNvPr id="10" name="el-1789657980288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会不会累？会不会白跑？会不会吃闭门羹？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——三问全过再交付。</a:t>
            </a:r>
            <a:endParaRPr/>
          </a:p>
        </p:txBody>
      </p:sp>
      <p:sp>
        <p:nvSpPr>
          <p:cNvPr id="11" name="el-17896579802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2" name="el-17896579802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3" name="el-17896579802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57980286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980290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980290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980291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980291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980291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980291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980291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980294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980294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名字即责任</a:t>
            </a:r>
            <a:endParaRPr/>
          </a:p>
        </p:txBody>
      </p:sp>
      <p:sp>
        <p:nvSpPr>
          <p:cNvPr id="24" name="el-1789657980292-21"/>
          <p:cNvSpPr txBox="1"/>
          <p:nvPr/>
        </p:nvSpPr>
        <p:spPr>
          <a:xfrm>
            <a:off x="1180805" y="2212634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方案署你的名——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出了问题，"AI生成的"不是免责理由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980294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980294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时间类必核</a:t>
            </a:r>
            <a:endParaRPr/>
          </a:p>
        </p:txBody>
      </p:sp>
      <p:sp>
        <p:nvSpPr>
          <p:cNvPr id="27" name="el-1789657980293-22"/>
          <p:cNvSpPr txBox="1"/>
          <p:nvPr/>
        </p:nvSpPr>
        <p:spPr>
          <a:xfrm>
            <a:off x="1180805" y="3336303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营业/班次/预约信息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当期双源核验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——行程单错一处崩一处。</a:t>
            </a:r>
            <a:endParaRPr/>
          </a:p>
        </p:txBody>
      </p:sp>
      <p:sp>
        <p:nvSpPr>
          <p:cNvPr id="28" name="el-1789657980295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980295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宁松勿满</a:t>
            </a:r>
            <a:endParaRPr/>
          </a:p>
        </p:txBody>
      </p:sp>
      <p:sp>
        <p:nvSpPr>
          <p:cNvPr id="30" name="el-1789657980293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每天留一档空白——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游客不会怪你安排少，只会怪太累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57980295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980295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注明核验日期</a:t>
            </a:r>
            <a:endParaRPr/>
          </a:p>
        </p:txBody>
      </p:sp>
      <p:sp>
        <p:nvSpPr>
          <p:cNvPr id="33" name="el-1789657980294-24"/>
          <p:cNvSpPr txBox="1"/>
          <p:nvPr/>
        </p:nvSpPr>
        <p:spPr>
          <a:xfrm>
            <a:off x="1180805" y="5583641"/>
            <a:ext cx="65435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方案附"信息核验于X月X日"——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给时效上保险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，也是专业性的展示。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43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436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43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43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43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98043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9804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43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0" name="el-17896579804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980435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规划能力是练出来的——本周完成：</a:t>
            </a:r>
            <a:endParaRPr/>
          </a:p>
        </p:txBody>
      </p:sp>
      <p:sp>
        <p:nvSpPr>
          <p:cNvPr id="12" name="el-178965798044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980445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八格访谈</a:t>
            </a:r>
            <a:endParaRPr/>
          </a:p>
        </p:txBody>
      </p:sp>
      <p:sp>
        <p:nvSpPr>
          <p:cNvPr id="14" name="el-1789657980445-21"/>
          <p:cNvSpPr txBox="1"/>
          <p:nvPr/>
        </p:nvSpPr>
        <p:spPr>
          <a:xfrm>
            <a:off x="2228293" y="3299106"/>
            <a:ext cx="35191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找一位真实亲友，15分钟完成需求采集表</a:t>
            </a:r>
            <a:endParaRPr/>
          </a:p>
        </p:txBody>
      </p:sp>
      <p:sp>
        <p:nvSpPr>
          <p:cNvPr id="15" name="el-178965798044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57980445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三版概念</a:t>
            </a:r>
            <a:endParaRPr/>
          </a:p>
        </p:txBody>
      </p:sp>
      <p:sp>
        <p:nvSpPr>
          <p:cNvPr id="17" name="el-1789657980445-23"/>
          <p:cNvSpPr txBox="1"/>
          <p:nvPr/>
        </p:nvSpPr>
        <p:spPr>
          <a:xfrm>
            <a:off x="2228293" y="3918076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用发散提示词出三版路线，练习选方向</a:t>
            </a:r>
            <a:endParaRPr/>
          </a:p>
        </p:txBody>
      </p:sp>
      <p:sp>
        <p:nvSpPr>
          <p:cNvPr id="18" name="el-1789657980441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57980445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四轮迭代</a:t>
            </a:r>
            <a:endParaRPr/>
          </a:p>
        </p:txBody>
      </p:sp>
      <p:sp>
        <p:nvSpPr>
          <p:cNvPr id="20" name="el-1789657980445-25"/>
          <p:cNvSpPr txBox="1"/>
          <p:nvPr/>
        </p:nvSpPr>
        <p:spPr>
          <a:xfrm>
            <a:off x="2228293" y="453704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选中版走完四轮打磨，记录每轮改了什么</a:t>
            </a:r>
            <a:endParaRPr/>
          </a:p>
        </p:txBody>
      </p:sp>
      <p:sp>
        <p:nvSpPr>
          <p:cNvPr id="21" name="el-1789657980441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5798044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核验实操</a:t>
            </a:r>
            <a:endParaRPr/>
          </a:p>
        </p:txBody>
      </p:sp>
      <p:sp>
        <p:nvSpPr>
          <p:cNvPr id="23" name="el-1789657980446-27"/>
          <p:cNvSpPr txBox="1"/>
          <p:nvPr/>
        </p:nvSpPr>
        <p:spPr>
          <a:xfrm>
            <a:off x="7979955" y="329910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对成稿跑核验五步，统计事实错误率</a:t>
            </a:r>
            <a:endParaRPr/>
          </a:p>
        </p:txBody>
      </p:sp>
      <p:sp>
        <p:nvSpPr>
          <p:cNvPr id="24" name="el-1789657980442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57980446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温度注入</a:t>
            </a:r>
            <a:endParaRPr/>
          </a:p>
        </p:txBody>
      </p:sp>
      <p:sp>
        <p:nvSpPr>
          <p:cNvPr id="26" name="el-1789657980446-29"/>
          <p:cNvSpPr txBox="1"/>
          <p:nvPr/>
        </p:nvSpPr>
        <p:spPr>
          <a:xfrm>
            <a:off x="7979955" y="3918076"/>
            <a:ext cx="2223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给成稿加四处"人的细节"</a:t>
            </a:r>
            <a:endParaRPr/>
          </a:p>
        </p:txBody>
      </p:sp>
      <p:sp>
        <p:nvSpPr>
          <p:cNvPr id="27" name="el-178965798044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5798044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模板沉淀</a:t>
            </a:r>
            <a:endParaRPr/>
          </a:p>
        </p:txBody>
      </p:sp>
      <p:sp>
        <p:nvSpPr>
          <p:cNvPr id="29" name="el-1789657980446-31"/>
          <p:cNvSpPr txBox="1"/>
          <p:nvPr/>
        </p:nvSpPr>
        <p:spPr>
          <a:xfrm>
            <a:off x="7979955" y="4537046"/>
            <a:ext cx="26598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把本轮提示词整理进个人模板库</a:t>
            </a:r>
            <a:endParaRPr/>
          </a:p>
        </p:txBody>
      </p:sp>
      <p:sp>
        <p:nvSpPr>
          <p:cNvPr id="30" name="el-178965798043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31" name="el-1789657980435-5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32" name="el-178965798043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4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459-8"/>
          <p:cNvCxnSpPr/>
          <p:nvPr/>
        </p:nvCxnSpPr>
        <p:spPr>
          <a:xfrm>
            <a:off x="704674" y="1693205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458-4"/>
          <p:cNvCxnSpPr/>
          <p:nvPr/>
        </p:nvCxnSpPr>
        <p:spPr>
          <a:xfrm>
            <a:off x="685629" y="53174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4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98046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7" name="el-178965798045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课堂辩论：行程规划会被AI替代吗</a:t>
            </a:r>
            <a:endParaRPr/>
          </a:p>
        </p:txBody>
      </p:sp>
      <p:sp>
        <p:nvSpPr>
          <p:cNvPr id="8" name="el-1789657980460-11"/>
          <p:cNvSpPr txBox="1"/>
          <p:nvPr/>
        </p:nvSpPr>
        <p:spPr>
          <a:xfrm>
            <a:off x="952262" y="1693205"/>
            <a:ext cx="10984722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AI十分钟出的行程已像模像样——定制师这个职业还有未来吗？正反双方都有话说。</a:t>
            </a:r>
            <a:endParaRPr/>
          </a:p>
        </p:txBody>
      </p:sp>
      <p:sp>
        <p:nvSpPr>
          <p:cNvPr id="9" name="el-1789657980461-12"/>
          <p:cNvSpPr txBox="1"/>
          <p:nvPr/>
        </p:nvSpPr>
        <p:spPr>
          <a:xfrm>
            <a:off x="952262" y="2160706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980464-18"/>
          <p:cNvSpPr txBox="1"/>
          <p:nvPr/>
        </p:nvSpPr>
        <p:spPr>
          <a:xfrm>
            <a:off x="685629" y="2693973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替代派 · 技术乐观</a:t>
            </a:r>
            <a:endParaRPr/>
          </a:p>
        </p:txBody>
      </p:sp>
      <p:sp>
        <p:nvSpPr>
          <p:cNvPr id="11" name="el-1789657980465-22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980465-23"/>
          <p:cNvSpPr txBox="1"/>
          <p:nvPr/>
        </p:nvSpPr>
        <p:spPr>
          <a:xfrm>
            <a:off x="6522994" y="2693973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存续派 · 价值重估</a:t>
            </a:r>
            <a:endParaRPr/>
          </a:p>
        </p:txBody>
      </p:sp>
      <p:sp>
        <p:nvSpPr>
          <p:cNvPr id="13" name="el-1789657980457-2"/>
          <p:cNvSpPr txBox="1"/>
          <p:nvPr/>
        </p:nvSpPr>
        <p:spPr>
          <a:xfrm>
            <a:off x="685629" y="5493623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"哪些客单会流向AI，哪些会留下"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画出你的客户分层，用市场说话。</a:t>
            </a:r>
            <a:endParaRPr/>
          </a:p>
        </p:txBody>
      </p:sp>
      <p:sp>
        <p:nvSpPr>
          <p:cNvPr id="14" name="el-17896579804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人工精修</a:t>
            </a:r>
            <a:endParaRPr/>
          </a:p>
        </p:txBody>
      </p:sp>
      <p:sp>
        <p:nvSpPr>
          <p:cNvPr id="15" name="el-1789657980458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16" name="el-17896579804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57980465-19"/>
          <p:cNvSpPr/>
          <p:nvPr/>
        </p:nvSpPr>
        <p:spPr>
          <a:xfrm>
            <a:off x="685629" y="31891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980466-27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980465-21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980466-24"/>
          <p:cNvSpPr/>
          <p:nvPr/>
        </p:nvSpPr>
        <p:spPr>
          <a:xfrm>
            <a:off x="6522994" y="318914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980466-25"/>
          <p:cNvSpPr/>
          <p:nvPr/>
        </p:nvSpPr>
        <p:spPr>
          <a:xfrm>
            <a:off x="6522994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980466-26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980463-13"/>
          <p:cNvSpPr txBox="1"/>
          <p:nvPr/>
        </p:nvSpPr>
        <p:spPr>
          <a:xfrm>
            <a:off x="857036" y="3065355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框架规划的技术含量正被AI拉平——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八成行程不需要"定制"</a:t>
            </a:r>
            <a:endParaRPr/>
          </a:p>
        </p:txBody>
      </p:sp>
      <p:sp>
        <p:nvSpPr>
          <p:cNvPr id="24" name="el-1789657980465-20"/>
          <p:cNvSpPr txBox="1"/>
          <p:nvPr/>
        </p:nvSpPr>
        <p:spPr>
          <a:xfrm>
            <a:off x="857036" y="37509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游客拿着AI方案自己核验的时代正在到来</a:t>
            </a:r>
            <a:endParaRPr/>
          </a:p>
        </p:txBody>
      </p:sp>
      <p:sp>
        <p:nvSpPr>
          <p:cNvPr id="25" name="el-1789657980463-14"/>
          <p:cNvSpPr txBox="1"/>
          <p:nvPr/>
        </p:nvSpPr>
        <p:spPr>
          <a:xfrm>
            <a:off x="857036" y="4141411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价格战之下，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人工定制的高成本难以为继</a:t>
            </a:r>
            <a:endParaRPr/>
          </a:p>
        </p:txBody>
      </p:sp>
      <p:sp>
        <p:nvSpPr>
          <p:cNvPr id="26" name="el-1789657980463-15"/>
          <p:cNvSpPr txBox="1"/>
          <p:nvPr/>
        </p:nvSpPr>
        <p:spPr>
          <a:xfrm>
            <a:off x="6694401" y="3065355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AI解决"能去哪"，解决不了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"适合我"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——需求翻译永远要人</a:t>
            </a:r>
            <a:endParaRPr/>
          </a:p>
        </p:txBody>
      </p:sp>
      <p:sp>
        <p:nvSpPr>
          <p:cNvPr id="27" name="el-1789657980464-16"/>
          <p:cNvSpPr txBox="1"/>
          <p:nvPr/>
        </p:nvSpPr>
        <p:spPr>
          <a:xfrm>
            <a:off x="6694401" y="3750984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长者的膝盖、孩子的午睡、忌口与信仰——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约束越个人化越需要人</a:t>
            </a:r>
            <a:endParaRPr/>
          </a:p>
        </p:txBody>
      </p:sp>
      <p:sp>
        <p:nvSpPr>
          <p:cNvPr id="28" name="el-1789657980464-17"/>
          <p:cNvSpPr txBox="1"/>
          <p:nvPr/>
        </p:nvSpPr>
        <p:spPr>
          <a:xfrm>
            <a:off x="6694401" y="4436612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责任兜底：出问题时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客人需要一个能负责的人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，不是一段代码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6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60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60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98061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980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609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980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98061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980615-19"/>
          <p:cNvSpPr txBox="1"/>
          <p:nvPr/>
        </p:nvSpPr>
        <p:spPr>
          <a:xfrm>
            <a:off x="1618845" y="1698413"/>
            <a:ext cx="93654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AI辅助规划全流程？</a:t>
            </a:r>
            <a:endParaRPr/>
          </a:p>
        </p:txBody>
      </p:sp>
      <p:sp>
        <p:nvSpPr>
          <p:cNvPr id="11" name="el-1789657980613-15"/>
          <p:cNvSpPr txBox="1"/>
          <p:nvPr/>
        </p:nvSpPr>
        <p:spPr>
          <a:xfrm>
            <a:off x="1618845" y="2117408"/>
            <a:ext cx="917980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听需求（八格）→译指令（五模块）→出初稿（发散收敛）→做精修（核验取舍注入）→再沉淀（模板库）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98061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980616-20"/>
          <p:cNvSpPr txBox="1"/>
          <p:nvPr/>
        </p:nvSpPr>
        <p:spPr>
          <a:xfrm>
            <a:off x="1618845" y="2812559"/>
            <a:ext cx="682295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需求翻译的精髓？</a:t>
            </a:r>
            <a:endParaRPr/>
          </a:p>
        </p:txBody>
      </p:sp>
      <p:sp>
        <p:nvSpPr>
          <p:cNvPr id="14" name="el-1789657980614-16"/>
          <p:cNvSpPr txBox="1"/>
          <p:nvPr/>
        </p:nvSpPr>
        <p:spPr>
          <a:xfrm>
            <a:off x="1618845" y="3231554"/>
            <a:ext cx="70334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把"随便玩玩"聊成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结构化八格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——选择题定方向、排除法排雷、场景法挖偏好。</a:t>
            </a:r>
            <a:endParaRPr/>
          </a:p>
        </p:txBody>
      </p:sp>
      <p:sp>
        <p:nvSpPr>
          <p:cNvPr id="15" name="el-178965798061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980616-21"/>
          <p:cNvSpPr txBox="1"/>
          <p:nvPr/>
        </p:nvSpPr>
        <p:spPr>
          <a:xfrm>
            <a:off x="1618845" y="3926706"/>
            <a:ext cx="73657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AI初稿的三硬伤？</a:t>
            </a:r>
            <a:endParaRPr/>
          </a:p>
        </p:txBody>
      </p:sp>
      <p:sp>
        <p:nvSpPr>
          <p:cNvPr id="17" name="el-1789657980614-17"/>
          <p:cNvSpPr txBox="1"/>
          <p:nvPr/>
        </p:nvSpPr>
        <p:spPr>
          <a:xfrm>
            <a:off x="1618845" y="4345701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细节失真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（时间错）、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节奏失真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（体力错）、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体验失真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（匹配错）——精修三刀对应。</a:t>
            </a:r>
            <a:endParaRPr/>
          </a:p>
        </p:txBody>
      </p:sp>
      <p:sp>
        <p:nvSpPr>
          <p:cNvPr id="18" name="el-178965798061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980616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人的不可替代处？</a:t>
            </a:r>
            <a:endParaRPr/>
          </a:p>
        </p:txBody>
      </p:sp>
      <p:sp>
        <p:nvSpPr>
          <p:cNvPr id="20" name="el-1789657980615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需求翻译的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洞察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、取舍的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、注入的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温度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、出事的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责任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——四样都长在人身上。</a:t>
            </a:r>
            <a:endParaRPr/>
          </a:p>
        </p:txBody>
      </p:sp>
      <p:sp>
        <p:nvSpPr>
          <p:cNvPr id="21" name="el-1789657980606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980607-4"/>
          <p:cNvSpPr txBox="1"/>
          <p:nvPr/>
        </p:nvSpPr>
        <p:spPr>
          <a:xfrm>
            <a:off x="564691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3" name="el-17896579806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62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63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980628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633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8063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634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8063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98062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980629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9806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作业：一份署名的行程方案</a:t>
            </a:r>
            <a:endParaRPr/>
          </a:p>
        </p:txBody>
      </p:sp>
      <p:sp>
        <p:nvSpPr>
          <p:cNvPr id="12" name="el-1789657980629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980633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980632-15"/>
          <p:cNvSpPr txBox="1"/>
          <p:nvPr/>
        </p:nvSpPr>
        <p:spPr>
          <a:xfrm>
            <a:off x="1371257" y="2173651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访谈环节哪一问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信息量最大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？哪一问客人不愿回答？怎么改进？</a:t>
            </a:r>
            <a:endParaRPr/>
          </a:p>
        </p:txBody>
      </p:sp>
      <p:sp>
        <p:nvSpPr>
          <p:cNvPr id="15" name="el-1789657980633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980632-16"/>
          <p:cNvSpPr txBox="1"/>
          <p:nvPr/>
        </p:nvSpPr>
        <p:spPr>
          <a:xfrm>
            <a:off x="1371257" y="2674481"/>
            <a:ext cx="5261538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你的成稿里，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哪处细节是你而非AI的功劳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？它值多少钱？</a:t>
            </a:r>
            <a:endParaRPr/>
          </a:p>
        </p:txBody>
      </p:sp>
      <p:sp>
        <p:nvSpPr>
          <p:cNvPr id="17" name="el-1789657980629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980633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980635-23"/>
          <p:cNvSpPr txBox="1"/>
          <p:nvPr/>
        </p:nvSpPr>
        <p:spPr>
          <a:xfrm>
            <a:off x="1704698" y="3899031"/>
            <a:ext cx="72992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为一位真实亲友完成全流程方案：访谈记录+提示词+成稿+精修说明，四件套齐交。</a:t>
            </a:r>
            <a:endParaRPr/>
          </a:p>
        </p:txBody>
      </p:sp>
      <p:sp>
        <p:nvSpPr>
          <p:cNvPr id="20" name="el-1789657980636-24"/>
          <p:cNvSpPr txBox="1"/>
          <p:nvPr/>
        </p:nvSpPr>
        <p:spPr>
          <a:xfrm>
            <a:off x="1704698" y="4241845"/>
            <a:ext cx="735539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成稿要求L1-L3三层达标，附核验日期与温度注脚。</a:t>
            </a:r>
            <a:endParaRPr/>
          </a:p>
        </p:txBody>
      </p:sp>
      <p:sp>
        <p:nvSpPr>
          <p:cNvPr id="21" name="el-1789657980634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980636-25"/>
          <p:cNvSpPr txBox="1"/>
          <p:nvPr/>
        </p:nvSpPr>
        <p:spPr>
          <a:xfrm>
            <a:off x="1704698" y="4670363"/>
            <a:ext cx="61642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撰写300字《我的不可替代性》：结合本次实操，说清你比AI强在哪。</a:t>
            </a:r>
            <a:endParaRPr/>
          </a:p>
        </p:txBody>
      </p:sp>
      <p:sp>
        <p:nvSpPr>
          <p:cNvPr id="23" name="el-1789657980636-26"/>
          <p:cNvSpPr txBox="1"/>
          <p:nvPr/>
        </p:nvSpPr>
        <p:spPr>
          <a:xfrm>
            <a:off x="1704698" y="5013177"/>
            <a:ext cx="594314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这是期末实训的预演——现在想清楚，期末不慌。</a:t>
            </a:r>
            <a:endParaRPr/>
          </a:p>
        </p:txBody>
      </p:sp>
      <p:sp>
        <p:nvSpPr>
          <p:cNvPr id="24" name="el-1789657980629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上传课程平台；优秀方案将进入课程案例库并在课上限时路演。</a:t>
            </a:r>
            <a:endParaRPr/>
          </a:p>
        </p:txBody>
      </p:sp>
      <p:sp>
        <p:nvSpPr>
          <p:cNvPr id="25" name="el-1789657980626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980626-4"/>
          <p:cNvSpPr txBox="1"/>
          <p:nvPr/>
        </p:nvSpPr>
        <p:spPr>
          <a:xfrm>
            <a:off x="555689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7" name="el-17896579806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7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98078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980779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980781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980779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98078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980779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98078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98077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9807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980778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98077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980780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15" name="el-1789657980785-25"/>
          <p:cNvSpPr txBox="1"/>
          <p:nvPr/>
        </p:nvSpPr>
        <p:spPr>
          <a:xfrm>
            <a:off x="1980705" y="1661513"/>
            <a:ext cx="71163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主流AI的行程生成功能实测</a:t>
            </a:r>
            <a:endParaRPr/>
          </a:p>
        </p:txBody>
      </p:sp>
      <p:sp>
        <p:nvSpPr>
          <p:cNvPr id="16" name="el-1789657980784-21"/>
          <p:cNvSpPr txBox="1"/>
          <p:nvPr/>
        </p:nvSpPr>
        <p:spPr>
          <a:xfrm>
            <a:off x="1980705" y="2023372"/>
            <a:ext cx="736753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各OTA与AI产品的行程功能都试一遍——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知道对手的产出水平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，才知道自己该补什么。</a:t>
            </a:r>
            <a:endParaRPr/>
          </a:p>
        </p:txBody>
      </p:sp>
      <p:sp>
        <p:nvSpPr>
          <p:cNvPr id="17" name="el-1789657980781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课 程</a:t>
            </a:r>
            <a:endParaRPr/>
          </a:p>
        </p:txBody>
      </p:sp>
      <p:sp>
        <p:nvSpPr>
          <p:cNvPr id="18" name="el-1789657980786-26"/>
          <p:cNvSpPr txBox="1"/>
          <p:nvPr/>
        </p:nvSpPr>
        <p:spPr>
          <a:xfrm>
            <a:off x="1980705" y="2675076"/>
            <a:ext cx="51897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定制旅行师培训课程（线上）</a:t>
            </a:r>
            <a:endParaRPr/>
          </a:p>
        </p:txBody>
      </p:sp>
      <p:sp>
        <p:nvSpPr>
          <p:cNvPr id="19" name="el-1789657980784-22"/>
          <p:cNvSpPr txBox="1"/>
          <p:nvPr/>
        </p:nvSpPr>
        <p:spPr>
          <a:xfrm>
            <a:off x="1980705" y="3036936"/>
            <a:ext cx="55171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看行业标准流程——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把AI嵌进专业流程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，而不是用AI替代流程。</a:t>
            </a:r>
            <a:endParaRPr/>
          </a:p>
        </p:txBody>
      </p:sp>
      <p:sp>
        <p:nvSpPr>
          <p:cNvPr id="20" name="el-1789657980781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57980786-27"/>
          <p:cNvSpPr txBox="1"/>
          <p:nvPr/>
        </p:nvSpPr>
        <p:spPr>
          <a:xfrm>
            <a:off x="1980705" y="3688640"/>
            <a:ext cx="43031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高客单定制服务的公开案例</a:t>
            </a:r>
            <a:endParaRPr/>
          </a:p>
        </p:txBody>
      </p:sp>
      <p:sp>
        <p:nvSpPr>
          <p:cNvPr id="22" name="el-1789657980785-23"/>
          <p:cNvSpPr txBox="1"/>
          <p:nvPr/>
        </p:nvSpPr>
        <p:spPr>
          <a:xfrm>
            <a:off x="1980705" y="4050500"/>
            <a:ext cx="45147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看高端定制卖什么——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越是AI时代，人的服务越贵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980781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 建</a:t>
            </a:r>
            <a:endParaRPr/>
          </a:p>
        </p:txBody>
      </p:sp>
      <p:sp>
        <p:nvSpPr>
          <p:cNvPr id="24" name="el-1789657980786-28"/>
          <p:cNvSpPr txBox="1"/>
          <p:nvPr/>
        </p:nvSpPr>
        <p:spPr>
          <a:xfrm>
            <a:off x="1980705" y="4702204"/>
            <a:ext cx="55358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你的行程模板库</a:t>
            </a:r>
            <a:endParaRPr/>
          </a:p>
        </p:txBody>
      </p:sp>
      <p:sp>
        <p:nvSpPr>
          <p:cNvPr id="25" name="el-1789657980785-24"/>
          <p:cNvSpPr txBox="1"/>
          <p:nvPr/>
        </p:nvSpPr>
        <p:spPr>
          <a:xfrm>
            <a:off x="1980705" y="5064063"/>
            <a:ext cx="574744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按客群分类沉淀模板（亲子/长者/蜜月）——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三份模板就够你接活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980775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下一讲进入讲解场景：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导游词创作和虚拟讲解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——让AI为每一处风景开口。</a:t>
            </a:r>
            <a:endParaRPr/>
          </a:p>
        </p:txBody>
      </p:sp>
      <p:sp>
        <p:nvSpPr>
          <p:cNvPr id="27" name="el-1789657980776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980776-6"/>
          <p:cNvSpPr txBox="1"/>
          <p:nvPr/>
        </p:nvSpPr>
        <p:spPr>
          <a:xfrm>
            <a:off x="5733212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29" name="el-17896579807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98079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98079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98079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98079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项目二：导游词创作和虚拟讲解</a:t>
            </a:r>
            <a:endParaRPr/>
          </a:p>
        </p:txBody>
      </p:sp>
      <p:sp>
        <p:nvSpPr>
          <p:cNvPr id="6" name="el-178965798079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980792-5"/>
          <p:cNvSpPr txBox="1"/>
          <p:nvPr/>
        </p:nvSpPr>
        <p:spPr>
          <a:xfrm>
            <a:off x="597916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个性化行程规划</a:t>
            </a:r>
            <a:endParaRPr/>
          </a:p>
        </p:txBody>
      </p:sp>
      <p:sp>
        <p:nvSpPr>
          <p:cNvPr id="8" name="el-178965798079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98079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98079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98079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98079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980795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02</a:t>
            </a:r>
            <a:endParaRPr/>
          </a:p>
        </p:txBody>
      </p:sp>
      <p:sp>
        <p:nvSpPr>
          <p:cNvPr id="14" name="el-178965798079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让风景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</p:txBody>
      </p:sp>
      <p:sp>
        <p:nvSpPr>
          <p:cNvPr id="15" name="el-1789657980795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从"背词"到"创词"</a:t>
            </a:r>
            <a:endParaRPr/>
          </a:p>
        </p:txBody>
      </p:sp>
      <p:sp>
        <p:nvSpPr>
          <p:cNvPr id="16" name="el-178965798079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980800-21"/>
          <p:cNvSpPr txBox="1"/>
          <p:nvPr/>
        </p:nvSpPr>
        <p:spPr>
          <a:xfrm>
            <a:off x="6951512" y="2415883"/>
            <a:ext cx="41095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导游词创作流</a:t>
            </a:r>
            <a:endParaRPr/>
          </a:p>
        </p:txBody>
      </p:sp>
      <p:sp>
        <p:nvSpPr>
          <p:cNvPr id="18" name="el-1789657980799-18"/>
          <p:cNvSpPr txBox="1"/>
          <p:nvPr/>
        </p:nvSpPr>
        <p:spPr>
          <a:xfrm>
            <a:off x="6951512" y="2777742"/>
            <a:ext cx="420534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资料采集→结构搭建→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分众版本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，AI全流程辅助。</a:t>
            </a:r>
            <a:endParaRPr/>
          </a:p>
        </p:txBody>
      </p:sp>
      <p:sp>
        <p:nvSpPr>
          <p:cNvPr id="19" name="el-178965798079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980801-22"/>
          <p:cNvSpPr txBox="1"/>
          <p:nvPr/>
        </p:nvSpPr>
        <p:spPr>
          <a:xfrm>
            <a:off x="6951512" y="3410401"/>
            <a:ext cx="40858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虚拟讲解</a:t>
            </a:r>
            <a:endParaRPr/>
          </a:p>
        </p:txBody>
      </p:sp>
      <p:sp>
        <p:nvSpPr>
          <p:cNvPr id="21" name="el-1789657980800-19"/>
          <p:cNvSpPr txBox="1"/>
          <p:nvPr/>
        </p:nvSpPr>
        <p:spPr>
          <a:xfrm>
            <a:off x="6951512" y="3772261"/>
            <a:ext cx="43553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语音导览、数字人讲解——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7×24在岗的讲解员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98079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980801-23"/>
          <p:cNvSpPr txBox="1"/>
          <p:nvPr/>
        </p:nvSpPr>
        <p:spPr>
          <a:xfrm>
            <a:off x="6951512" y="440492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温度边界</a:t>
            </a:r>
            <a:endParaRPr/>
          </a:p>
        </p:txBody>
      </p:sp>
      <p:sp>
        <p:nvSpPr>
          <p:cNvPr id="24" name="el-1789657980800-20"/>
          <p:cNvSpPr txBox="1"/>
          <p:nvPr/>
        </p:nvSpPr>
        <p:spPr>
          <a:xfrm>
            <a:off x="6951512" y="4766779"/>
            <a:ext cx="302197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机器讲解与真人讲解的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分工与共存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2026-09-17T15:13:05.172Z</dcterms:created>
  <dcterms:modified xsi:type="dcterms:W3CDTF">2026-09-17T15:13:05.172Z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{"Label":"1","ContentProducer":"001191110108587665983J10000","ProduceID":"1880570814_0f9536c9-88ed-411f-8bea-4ffb4e4ae260","ReservedCode1":"","ContentPropagator":"001191110108587665983J20000","PropagateID":"1880570814_0f9536c9-88ed-411f-8bea-4ffb4e4ae260","ReservedCode2":""}</vt:lpwstr>
  </property>
</Properties>
</file>