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88952" cy="6858000" type="screen16x9"/>
  <p:notesSz cx="6858000" cy="9144000"/>
  <p:defaultTextStyle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2D5ABB26-0587-4C30-8999-92F81FD0307C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0" y="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
  <Relationship Id="rId42" Type="http://schemas.openxmlformats.org/officeDocument/2006/relationships/presProps" Target="presProps.xml"/>
  <Relationship Id="rId43" Type="http://schemas.openxmlformats.org/officeDocument/2006/relationships/viewProps" Target="viewProps.xml"/>
  <Relationship Id="rId44" Type="http://schemas.openxmlformats.org/officeDocument/2006/relationships/tableStyles" Target="tableStyles.xml"/>
  <Relationship Id="rId45" Type="http://schemas.openxmlformats.org/officeDocument/2006/relationships/theme" Target="theme/theme1.xml"/>
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lt2" folHlink="folHlink" hlink="hlink" tx1="dk1" tx2="dk2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9643399721-16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857"/>
            <a:ext cx="12188952" cy="6856286"/>
          </a:xfrm>
          <a:prstGeom prst="rect">
            <a:avLst/>
          </a:prstGeom>
          <a:ln>
            <a:noFill/>
          </a:ln>
        </p:spPr>
      </p:pic>
      <p:sp>
        <p:nvSpPr>
          <p:cNvPr id="3" name="el-1789643398882-12"/>
          <p:cNvSpPr/>
          <p:nvPr/>
        </p:nvSpPr>
        <p:spPr>
          <a:xfrm>
            <a:off x="0" y="857"/>
            <a:ext cx="12188952" cy="685628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F7F4EC"/>
              </a:gs>
              <a:gs pos="38000">
                <a:srgbClr val="F7F4EC"/>
              </a:gs>
              <a:gs pos="48000">
                <a:srgbClr val="F7F4EC">
                  <a:alpha val="94000"/>
                </a:srgbClr>
              </a:gs>
              <a:gs pos="60000">
                <a:srgbClr val="F7F4EC">
                  <a:alpha val="55000"/>
                </a:srgbClr>
              </a:gs>
              <a:gs pos="78000">
                <a:srgbClr val="F7F4EC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43398698-2"/>
          <p:cNvCxnSpPr/>
          <p:nvPr/>
        </p:nvCxnSpPr>
        <p:spPr>
          <a:xfrm>
            <a:off x="685629" y="65315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43398702-9"/>
          <p:cNvCxnSpPr/>
          <p:nvPr/>
        </p:nvCxnSpPr>
        <p:spPr>
          <a:xfrm>
            <a:off x="685629" y="4289458"/>
            <a:ext cx="626201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43398697-1"/>
          <p:cNvCxnSpPr/>
          <p:nvPr/>
        </p:nvCxnSpPr>
        <p:spPr>
          <a:xfrm>
            <a:off x="685629" y="5694491"/>
            <a:ext cx="626201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43398699-3"/>
          <p:cNvSpPr txBox="1"/>
          <p:nvPr/>
        </p:nvSpPr>
        <p:spPr>
          <a:xfrm>
            <a:off x="1218895" y="534124"/>
            <a:ext cx="3578993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 spc="408">
                <a:solidFill>
                  <a:srgbClr val="C05621"/>
                </a:solidFill>
                <a:latin typeface="SimHei"/>
                <a:ea typeface="SimHei"/>
                <a:cs typeface="SimHei"/>
              </a:rPr>
              <a:t>AI × TOURISM · 项目二</a:t>
            </a:r>
            <a:endParaRPr/>
          </a:p>
        </p:txBody>
      </p:sp>
      <p:sp>
        <p:nvSpPr>
          <p:cNvPr id="8" name="el-1789643398699-4"/>
          <p:cNvSpPr txBox="1"/>
          <p:nvPr/>
        </p:nvSpPr>
        <p:spPr>
          <a:xfrm>
            <a:off x="685629" y="1720136"/>
            <a:ext cx="6421995" cy="3332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89" spc="396">
                <a:solidFill>
                  <a:srgbClr val="5A6B60"/>
                </a:solidFill>
                <a:latin typeface="SimSun"/>
                <a:ea typeface="SimSun"/>
                <a:cs typeface="SimSun"/>
              </a:rPr>
              <a:t>《人工智能与旅游创新应用》</a:t>
            </a:r>
            <a:endParaRPr/>
          </a:p>
        </p:txBody>
      </p:sp>
      <p:sp>
        <p:nvSpPr>
          <p:cNvPr id="9" name="el-1789643398700-5"/>
          <p:cNvSpPr txBox="1"/>
          <p:nvPr/>
        </p:nvSpPr>
        <p:spPr>
          <a:xfrm>
            <a:off x="685629" y="2139132"/>
            <a:ext cx="5719434" cy="10665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sz="584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生成式人工智能</a:t>
            </a:r>
            <a:endParaRPr/>
          </a:p>
        </p:txBody>
      </p:sp>
      <p:sp>
        <p:nvSpPr>
          <p:cNvPr id="10" name="el-1789643398701-6"/>
          <p:cNvSpPr txBox="1"/>
          <p:nvPr/>
        </p:nvSpPr>
        <p:spPr>
          <a:xfrm>
            <a:off x="685629" y="3045268"/>
            <a:ext cx="4976818" cy="10665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sz="584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主要工具</a:t>
            </a:r>
            <a:r>
              <a:rPr b="1" sz="5840">
                <a:solidFill>
                  <a:srgbClr val="1F4B3F"/>
                </a:solidFill>
                <a:latin typeface="SimSun"/>
                <a:ea typeface="SimSun"/>
                <a:cs typeface="SimSun"/>
              </a:rPr>
              <a:t>认知</a:t>
            </a:r>
            <a:endParaRPr/>
          </a:p>
        </p:txBody>
      </p:sp>
      <p:sp>
        <p:nvSpPr>
          <p:cNvPr id="11" name="el-1789643398703-10"/>
          <p:cNvSpPr txBox="1"/>
          <p:nvPr/>
        </p:nvSpPr>
        <p:spPr>
          <a:xfrm>
            <a:off x="685629" y="4465626"/>
            <a:ext cx="773266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180">
                <a:solidFill>
                  <a:srgbClr val="C05621"/>
                </a:solidFill>
                <a:latin typeface="SimSun"/>
                <a:ea typeface="SimSun"/>
                <a:cs typeface="SimSun"/>
              </a:rPr>
              <a:t>模块一</a:t>
            </a:r>
            <a:endParaRPr/>
          </a:p>
        </p:txBody>
      </p:sp>
      <p:sp>
        <p:nvSpPr>
          <p:cNvPr id="12" name="el-1789643398703-11"/>
          <p:cNvSpPr txBox="1"/>
          <p:nvPr/>
        </p:nvSpPr>
        <p:spPr>
          <a:xfrm>
            <a:off x="1477940" y="4465626"/>
            <a:ext cx="2521708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21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生成式人工智能发展概况</a:t>
            </a:r>
            <a:endParaRPr/>
          </a:p>
        </p:txBody>
      </p:sp>
      <p:sp>
        <p:nvSpPr>
          <p:cNvPr id="13" name="el-1789643398701-7"/>
          <p:cNvSpPr txBox="1"/>
          <p:nvPr/>
        </p:nvSpPr>
        <p:spPr>
          <a:xfrm>
            <a:off x="685629" y="5851614"/>
            <a:ext cx="2670678" cy="5484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142"/>
              </a:lnSpc>
            </a:pPr>
            <a:r>
              <a:rPr sz="1190" spc="1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旅游管理专业核心课程</a:t>
            </a:r>
            <a:endParaRPr/>
          </a:p>
          <a:p>
            <a:pPr algn="l">
              <a:lnSpc>
                <a:spcPts val="2142"/>
              </a:lnSpc>
            </a:pPr>
            <a:r>
              <a:rPr sz="1190" spc="1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主讲教师：____ · 2026 秋季学期</a:t>
            </a:r>
            <a:endParaRPr/>
          </a:p>
        </p:txBody>
      </p:sp>
      <p:sp>
        <p:nvSpPr>
          <p:cNvPr id="14" name="el-1789643398701-8"/>
          <p:cNvSpPr txBox="1"/>
          <p:nvPr/>
        </p:nvSpPr>
        <p:spPr>
          <a:xfrm>
            <a:off x="4473250" y="6238173"/>
            <a:ext cx="3579969" cy="16188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 spc="247">
                <a:solidFill>
                  <a:srgbClr val="A08B6A"/>
                </a:solidFill>
                <a:latin typeface="Georgia"/>
                <a:ea typeface="Georgia"/>
                <a:cs typeface="Georgia"/>
              </a:rPr>
              <a:t>MODULE 01 — PROJECT 02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43398239-5"/>
          <p:cNvCxnSpPr/>
          <p:nvPr/>
        </p:nvCxnSpPr>
        <p:spPr>
          <a:xfrm>
            <a:off x="3728105" y="895983"/>
            <a:ext cx="914" cy="4751787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43398245-12"/>
          <p:cNvCxnSpPr/>
          <p:nvPr/>
        </p:nvCxnSpPr>
        <p:spPr>
          <a:xfrm>
            <a:off x="685629" y="1172288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43398243-9"/>
          <p:cNvCxnSpPr/>
          <p:nvPr/>
        </p:nvCxnSpPr>
        <p:spPr>
          <a:xfrm>
            <a:off x="4342314" y="2081549"/>
            <a:ext cx="7161009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43398243-10"/>
          <p:cNvCxnSpPr/>
          <p:nvPr/>
        </p:nvCxnSpPr>
        <p:spPr>
          <a:xfrm>
            <a:off x="4342314" y="3271877"/>
            <a:ext cx="7161009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43398243-11"/>
          <p:cNvCxnSpPr/>
          <p:nvPr/>
        </p:nvCxnSpPr>
        <p:spPr>
          <a:xfrm>
            <a:off x="4342314" y="4462204"/>
            <a:ext cx="7161009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43398232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89643398240-6"/>
          <p:cNvSpPr txBox="1"/>
          <p:nvPr/>
        </p:nvSpPr>
        <p:spPr>
          <a:xfrm>
            <a:off x="685629" y="1234185"/>
            <a:ext cx="2504449" cy="49517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608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CONTENTS · 本讲目录</a:t>
            </a:r>
            <a:endParaRPr/>
          </a:p>
        </p:txBody>
      </p:sp>
      <p:sp>
        <p:nvSpPr>
          <p:cNvPr id="9" name="el-1789643398241-7"/>
          <p:cNvSpPr txBox="1"/>
          <p:nvPr/>
        </p:nvSpPr>
        <p:spPr>
          <a:xfrm>
            <a:off x="685629" y="1900768"/>
            <a:ext cx="2504449" cy="21939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5748"/>
              </a:lnSpc>
            </a:pPr>
            <a:r>
              <a:rPr b="1" sz="47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四步走，</a:t>
            </a:r>
            <a:endParaRPr/>
          </a:p>
          <a:p>
            <a:pPr algn="l">
              <a:lnSpc>
                <a:spcPts val="5748"/>
              </a:lnSpc>
            </a:pPr>
            <a:r>
              <a:rPr b="1" sz="47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认识AI工具</a:t>
            </a:r>
            <a:endParaRPr/>
          </a:p>
        </p:txBody>
      </p:sp>
      <p:sp>
        <p:nvSpPr>
          <p:cNvPr id="10" name="el-1789643398241-8"/>
          <p:cNvSpPr txBox="1"/>
          <p:nvPr/>
        </p:nvSpPr>
        <p:spPr>
          <a:xfrm>
            <a:off x="685629" y="4304188"/>
            <a:ext cx="2504449" cy="123377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12"/>
              </a:lnSpc>
            </a:pPr>
            <a:r>
              <a:rPr sz="1340" spc="378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PANORAMA · MODELS</a:t>
            </a:r>
            <a:endParaRPr/>
          </a:p>
          <a:p>
            <a:pPr algn="l">
              <a:lnSpc>
                <a:spcPts val="2412"/>
              </a:lnSpc>
            </a:pPr>
            <a:r>
              <a:rPr sz="1340" spc="378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VERTICAL · PRACTICE</a:t>
            </a:r>
            <a:endParaRPr/>
          </a:p>
        </p:txBody>
      </p:sp>
      <p:sp>
        <p:nvSpPr>
          <p:cNvPr id="11" name="el-1789643398245-13"/>
          <p:cNvSpPr txBox="1"/>
          <p:nvPr/>
        </p:nvSpPr>
        <p:spPr>
          <a:xfrm>
            <a:off x="4342314" y="1124526"/>
            <a:ext cx="1138905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01</a:t>
            </a:r>
            <a:endParaRPr/>
          </a:p>
        </p:txBody>
      </p:sp>
      <p:sp>
        <p:nvSpPr>
          <p:cNvPr id="12" name="el-1789643398253-17"/>
          <p:cNvSpPr txBox="1"/>
          <p:nvPr/>
        </p:nvSpPr>
        <p:spPr>
          <a:xfrm>
            <a:off x="5218395" y="1134049"/>
            <a:ext cx="4283750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工具全景</a:t>
            </a:r>
            <a:endParaRPr/>
          </a:p>
        </p:txBody>
      </p:sp>
      <p:sp>
        <p:nvSpPr>
          <p:cNvPr id="13" name="el-1789643398253-18"/>
          <p:cNvSpPr txBox="1"/>
          <p:nvPr/>
        </p:nvSpPr>
        <p:spPr>
          <a:xfrm>
            <a:off x="5218395" y="1591135"/>
            <a:ext cx="4744835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71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概念辨析 · 工具化浪潮 · 全景地图 · 选择标准</a:t>
            </a:r>
            <a:endParaRPr/>
          </a:p>
        </p:txBody>
      </p:sp>
      <p:sp>
        <p:nvSpPr>
          <p:cNvPr id="14" name="el-1789643398246-14"/>
          <p:cNvSpPr txBox="1"/>
          <p:nvPr/>
        </p:nvSpPr>
        <p:spPr>
          <a:xfrm>
            <a:off x="4342314" y="2314854"/>
            <a:ext cx="1138905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02</a:t>
            </a:r>
            <a:endParaRPr/>
          </a:p>
        </p:txBody>
      </p:sp>
      <p:sp>
        <p:nvSpPr>
          <p:cNvPr id="15" name="el-1789643398253-19"/>
          <p:cNvSpPr txBox="1"/>
          <p:nvPr/>
        </p:nvSpPr>
        <p:spPr>
          <a:xfrm>
            <a:off x="5218395" y="2324376"/>
            <a:ext cx="3234625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通用对话工具</a:t>
            </a:r>
            <a:endParaRPr/>
          </a:p>
        </p:txBody>
      </p:sp>
      <p:sp>
        <p:nvSpPr>
          <p:cNvPr id="16" name="el-1789643398254-20"/>
          <p:cNvSpPr txBox="1"/>
          <p:nvPr/>
        </p:nvSpPr>
        <p:spPr>
          <a:xfrm>
            <a:off x="5218395" y="2781462"/>
            <a:ext cx="3522018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71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国际大模型 · 国产五强 · 对比实测</a:t>
            </a:r>
            <a:endParaRPr/>
          </a:p>
        </p:txBody>
      </p:sp>
      <p:sp>
        <p:nvSpPr>
          <p:cNvPr id="17" name="el-1789643398246-15"/>
          <p:cNvSpPr txBox="1"/>
          <p:nvPr/>
        </p:nvSpPr>
        <p:spPr>
          <a:xfrm>
            <a:off x="4342314" y="3505181"/>
            <a:ext cx="1138905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03</a:t>
            </a:r>
            <a:endParaRPr/>
          </a:p>
        </p:txBody>
      </p:sp>
      <p:sp>
        <p:nvSpPr>
          <p:cNvPr id="18" name="el-1789643398254-21"/>
          <p:cNvSpPr txBox="1"/>
          <p:nvPr/>
        </p:nvSpPr>
        <p:spPr>
          <a:xfrm>
            <a:off x="5218395" y="3514704"/>
            <a:ext cx="3812976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垂直与多模态工具</a:t>
            </a:r>
            <a:endParaRPr/>
          </a:p>
        </p:txBody>
      </p:sp>
      <p:sp>
        <p:nvSpPr>
          <p:cNvPr id="19" name="el-1789643398254-22"/>
          <p:cNvSpPr txBox="1"/>
          <p:nvPr/>
        </p:nvSpPr>
        <p:spPr>
          <a:xfrm>
            <a:off x="5218395" y="3971789"/>
            <a:ext cx="444775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71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图像 · 音视频 · 办公 · 智能体 · 数字人</a:t>
            </a:r>
            <a:endParaRPr/>
          </a:p>
        </p:txBody>
      </p:sp>
      <p:sp>
        <p:nvSpPr>
          <p:cNvPr id="20" name="el-1789643398246-16"/>
          <p:cNvSpPr txBox="1"/>
          <p:nvPr/>
        </p:nvSpPr>
        <p:spPr>
          <a:xfrm>
            <a:off x="4342314" y="4695508"/>
            <a:ext cx="1138905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04</a:t>
            </a:r>
            <a:endParaRPr/>
          </a:p>
        </p:txBody>
      </p:sp>
      <p:sp>
        <p:nvSpPr>
          <p:cNvPr id="21" name="el-1789643398254-23"/>
          <p:cNvSpPr txBox="1"/>
          <p:nvPr/>
        </p:nvSpPr>
        <p:spPr>
          <a:xfrm>
            <a:off x="5218395" y="4705031"/>
            <a:ext cx="4093744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实践与选择</a:t>
            </a:r>
            <a:endParaRPr/>
          </a:p>
        </p:txBody>
      </p:sp>
      <p:sp>
        <p:nvSpPr>
          <p:cNvPr id="22" name="el-1789643398254-24"/>
          <p:cNvSpPr txBox="1"/>
          <p:nvPr/>
        </p:nvSpPr>
        <p:spPr>
          <a:xfrm>
            <a:off x="5218395" y="5162117"/>
            <a:ext cx="4554829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71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选型矩阵 · 上手流程 · 工具组合 · 安全习惯</a:t>
            </a:r>
            <a:endParaRPr/>
          </a:p>
        </p:txBody>
      </p:sp>
      <p:sp>
        <p:nvSpPr>
          <p:cNvPr id="23" name="el-1789643398235-2"/>
          <p:cNvSpPr txBox="1"/>
          <p:nvPr/>
        </p:nvSpPr>
        <p:spPr>
          <a:xfrm>
            <a:off x="685629" y="6228650"/>
            <a:ext cx="5408246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人工智能与旅游创新应用 · 模块一 生成式人工智能发展概况</a:t>
            </a:r>
            <a:endParaRPr/>
          </a:p>
        </p:txBody>
      </p:sp>
      <p:sp>
        <p:nvSpPr>
          <p:cNvPr id="24" name="el-1789643398236-3"/>
          <p:cNvSpPr txBox="1"/>
          <p:nvPr/>
        </p:nvSpPr>
        <p:spPr>
          <a:xfrm>
            <a:off x="6624618" y="6228650"/>
            <a:ext cx="360093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生成式人工智能主要工具认知</a:t>
            </a:r>
            <a:endParaRPr/>
          </a:p>
        </p:txBody>
      </p:sp>
      <p:sp>
        <p:nvSpPr>
          <p:cNvPr id="25" name="el-1789643398237-4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02 / 40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43398270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43398269-6"/>
          <p:cNvCxnSpPr/>
          <p:nvPr/>
        </p:nvCxnSpPr>
        <p:spPr>
          <a:xfrm>
            <a:off x="3537653" y="1915052"/>
            <a:ext cx="914" cy="3632879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43398274-12"/>
          <p:cNvCxnSpPr/>
          <p:nvPr/>
        </p:nvCxnSpPr>
        <p:spPr>
          <a:xfrm>
            <a:off x="4151862" y="3124425"/>
            <a:ext cx="7351462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43398274-13"/>
          <p:cNvCxnSpPr/>
          <p:nvPr/>
        </p:nvCxnSpPr>
        <p:spPr>
          <a:xfrm>
            <a:off x="4151862" y="4338559"/>
            <a:ext cx="7351462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43398266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43398271-8"/>
          <p:cNvSpPr txBox="1"/>
          <p:nvPr/>
        </p:nvSpPr>
        <p:spPr>
          <a:xfrm>
            <a:off x="1237940" y="457943"/>
            <a:ext cx="363105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开讲之前 · OBJECTIVES</a:t>
            </a:r>
            <a:endParaRPr/>
          </a:p>
        </p:txBody>
      </p:sp>
      <p:sp>
        <p:nvSpPr>
          <p:cNvPr id="8" name="el-1789643398267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学习目标</a:t>
            </a:r>
            <a:endParaRPr/>
          </a:p>
        </p:txBody>
      </p:sp>
      <p:sp>
        <p:nvSpPr>
          <p:cNvPr id="9" name="el-1789643398271-9"/>
          <p:cNvSpPr txBox="1"/>
          <p:nvPr/>
        </p:nvSpPr>
        <p:spPr>
          <a:xfrm>
            <a:off x="685629" y="2172163"/>
            <a:ext cx="247207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97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三维目标</a:t>
            </a:r>
            <a:endParaRPr/>
          </a:p>
        </p:txBody>
      </p:sp>
      <p:sp>
        <p:nvSpPr>
          <p:cNvPr id="10" name="el-1789643398271-10"/>
          <p:cNvSpPr txBox="1"/>
          <p:nvPr/>
        </p:nvSpPr>
        <p:spPr>
          <a:xfrm>
            <a:off x="685629" y="2572113"/>
            <a:ext cx="2352087" cy="192833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5050"/>
              </a:lnSpc>
            </a:pPr>
            <a:r>
              <a:rPr b="1" sz="404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知识 · 能力</a:t>
            </a:r>
            <a:endParaRPr/>
          </a:p>
          <a:p>
            <a:pPr algn="l">
              <a:lnSpc>
                <a:spcPts val="5050"/>
              </a:lnSpc>
            </a:pPr>
            <a:r>
              <a:rPr b="1" sz="404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素养</a:t>
            </a:r>
            <a:endParaRPr/>
          </a:p>
        </p:txBody>
      </p:sp>
      <p:sp>
        <p:nvSpPr>
          <p:cNvPr id="11" name="el-1789643398271-11"/>
          <p:cNvSpPr txBox="1"/>
          <p:nvPr/>
        </p:nvSpPr>
        <p:spPr>
          <a:xfrm>
            <a:off x="685629" y="4690896"/>
            <a:ext cx="2403509" cy="5999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608"/>
              </a:lnSpc>
            </a:pPr>
            <a:r>
              <a:rPr sz="1340" spc="324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KNOWLEDGE / SKILL</a:t>
            </a:r>
            <a:endParaRPr/>
          </a:p>
          <a:p>
            <a:pPr algn="l">
              <a:lnSpc>
                <a:spcPts val="1608"/>
              </a:lnSpc>
            </a:pPr>
            <a:r>
              <a:rPr sz="1340" spc="324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MINDSET</a:t>
            </a:r>
            <a:endParaRPr/>
          </a:p>
        </p:txBody>
      </p:sp>
      <p:sp>
        <p:nvSpPr>
          <p:cNvPr id="12" name="el-1789643398275-14"/>
          <p:cNvSpPr txBox="1"/>
          <p:nvPr/>
        </p:nvSpPr>
        <p:spPr>
          <a:xfrm>
            <a:off x="4151862" y="2200731"/>
            <a:ext cx="1256986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21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知识目标</a:t>
            </a:r>
            <a:endParaRPr/>
          </a:p>
        </p:txBody>
      </p:sp>
      <p:sp>
        <p:nvSpPr>
          <p:cNvPr id="13" name="el-1789643398278-17"/>
          <p:cNvSpPr txBox="1"/>
          <p:nvPr/>
        </p:nvSpPr>
        <p:spPr>
          <a:xfrm>
            <a:off x="5504074" y="2162640"/>
            <a:ext cx="5999250" cy="7094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786"/>
              </a:lnSpc>
            </a:pP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能说出生成式AI工具的</a:t>
            </a:r>
            <a:r>
              <a:rPr b="1" sz="1720">
                <a:solidFill>
                  <a:srgbClr val="1F4B3F"/>
                </a:solidFill>
                <a:latin typeface="SimHei"/>
                <a:ea typeface="SimHei"/>
                <a:cs typeface="SimHei"/>
              </a:rPr>
              <a:t>主要类别</a:t>
            </a: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与代表产品，理解模型、工具、平台三个概念的区别。</a:t>
            </a:r>
            <a:endParaRPr/>
          </a:p>
        </p:txBody>
      </p:sp>
      <p:sp>
        <p:nvSpPr>
          <p:cNvPr id="14" name="el-1789643398275-15"/>
          <p:cNvSpPr txBox="1"/>
          <p:nvPr/>
        </p:nvSpPr>
        <p:spPr>
          <a:xfrm>
            <a:off x="4151862" y="3414865"/>
            <a:ext cx="1256986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21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能力目标</a:t>
            </a:r>
            <a:endParaRPr/>
          </a:p>
        </p:txBody>
      </p:sp>
      <p:sp>
        <p:nvSpPr>
          <p:cNvPr id="15" name="el-1789643398279-18"/>
          <p:cNvSpPr txBox="1"/>
          <p:nvPr/>
        </p:nvSpPr>
        <p:spPr>
          <a:xfrm>
            <a:off x="5504074" y="3376774"/>
            <a:ext cx="5999250" cy="7094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786"/>
              </a:lnSpc>
            </a:pP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能注册并使用至少</a:t>
            </a:r>
            <a:r>
              <a:rPr b="1" sz="1720">
                <a:solidFill>
                  <a:srgbClr val="1F4B3F"/>
                </a:solidFill>
                <a:latin typeface="SimHei"/>
                <a:ea typeface="SimHei"/>
                <a:cs typeface="SimHei"/>
              </a:rPr>
              <a:t>两款主流大模型工具</a:t>
            </a: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；能根据旅游业务场景选择合适的工具组合。</a:t>
            </a:r>
            <a:endParaRPr/>
          </a:p>
        </p:txBody>
      </p:sp>
      <p:sp>
        <p:nvSpPr>
          <p:cNvPr id="16" name="el-1789643398275-16"/>
          <p:cNvSpPr txBox="1"/>
          <p:nvPr/>
        </p:nvSpPr>
        <p:spPr>
          <a:xfrm>
            <a:off x="4151862" y="4628999"/>
            <a:ext cx="1256986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21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素养目标</a:t>
            </a:r>
            <a:endParaRPr/>
          </a:p>
        </p:txBody>
      </p:sp>
      <p:sp>
        <p:nvSpPr>
          <p:cNvPr id="17" name="el-1789643398279-19"/>
          <p:cNvSpPr txBox="1"/>
          <p:nvPr/>
        </p:nvSpPr>
        <p:spPr>
          <a:xfrm>
            <a:off x="5504074" y="4590908"/>
            <a:ext cx="5999250" cy="7094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786"/>
              </a:lnSpc>
            </a:pP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建立"工具为我所用"的主体意识：</a:t>
            </a:r>
            <a:r>
              <a:rPr b="1" sz="1720">
                <a:solidFill>
                  <a:srgbClr val="1F4B3F"/>
                </a:solidFill>
                <a:latin typeface="SimHei"/>
                <a:ea typeface="SimHei"/>
                <a:cs typeface="SimHei"/>
              </a:rPr>
              <a:t>不追热度、看需求</a:t>
            </a: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，关注数据安全与合规边界。</a:t>
            </a:r>
            <a:endParaRPr/>
          </a:p>
        </p:txBody>
      </p:sp>
      <p:sp>
        <p:nvSpPr>
          <p:cNvPr id="18" name="el-1789643398268-3"/>
          <p:cNvSpPr txBox="1"/>
          <p:nvPr/>
        </p:nvSpPr>
        <p:spPr>
          <a:xfrm>
            <a:off x="685629" y="6228650"/>
            <a:ext cx="304823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开讲之前 · OBJECTIVES</a:t>
            </a:r>
            <a:endParaRPr/>
          </a:p>
        </p:txBody>
      </p:sp>
      <p:sp>
        <p:nvSpPr>
          <p:cNvPr id="19" name="el-1789643398268-4"/>
          <p:cNvSpPr txBox="1"/>
          <p:nvPr/>
        </p:nvSpPr>
        <p:spPr>
          <a:xfrm>
            <a:off x="5197862" y="6228650"/>
            <a:ext cx="360093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生成式人工智能主要工具认知</a:t>
            </a:r>
            <a:endParaRPr/>
          </a:p>
        </p:txBody>
      </p:sp>
      <p:sp>
        <p:nvSpPr>
          <p:cNvPr id="20" name="el-1789643398268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03 / 40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43399565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43399568-10"/>
          <p:cNvCxnSpPr/>
          <p:nvPr/>
        </p:nvCxnSpPr>
        <p:spPr>
          <a:xfrm>
            <a:off x="685629" y="3389868"/>
            <a:ext cx="5713571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43399561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43399567-9"/>
          <p:cNvSpPr txBox="1"/>
          <p:nvPr/>
        </p:nvSpPr>
        <p:spPr>
          <a:xfrm>
            <a:off x="1237940" y="457943"/>
            <a:ext cx="382893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导入 · OPENING STORY</a:t>
            </a:r>
            <a:endParaRPr/>
          </a:p>
        </p:txBody>
      </p:sp>
      <p:sp>
        <p:nvSpPr>
          <p:cNvPr id="6" name="el-1789643399562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同一句话，三个答案</a:t>
            </a:r>
            <a:endParaRPr/>
          </a:p>
        </p:txBody>
      </p:sp>
      <p:sp>
        <p:nvSpPr>
          <p:cNvPr id="7" name="el-1789643399566-7"/>
          <p:cNvSpPr txBox="1"/>
          <p:nvPr/>
        </p:nvSpPr>
        <p:spPr>
          <a:xfrm>
            <a:off x="685629" y="1711506"/>
            <a:ext cx="5713571" cy="13498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3535"/>
              </a:lnSpc>
            </a:pPr>
            <a:r>
              <a:rPr sz="20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三位同学让AI规划"周末两天，杭州周边，亲子游"——</a:t>
            </a:r>
            <a:r>
              <a:rPr b="1" sz="2020">
                <a:solidFill>
                  <a:srgbClr val="C05621"/>
                </a:solidFill>
                <a:latin typeface="SimSun"/>
                <a:ea typeface="SimSun"/>
                <a:cs typeface="SimSun"/>
              </a:rPr>
              <a:t>甲用的工具给出了一份紧凑清单，乙的工具反问了三个细节，丙的工具直接报错了。</a:t>
            </a:r>
            <a:endParaRPr/>
          </a:p>
        </p:txBody>
      </p:sp>
      <p:sp>
        <p:nvSpPr>
          <p:cNvPr id="8" name="el-1789643399572-14"/>
          <p:cNvSpPr txBox="1"/>
          <p:nvPr/>
        </p:nvSpPr>
        <p:spPr>
          <a:xfrm>
            <a:off x="685629" y="3661263"/>
            <a:ext cx="5866885" cy="32853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4A574E"/>
                </a:solidFill>
                <a:latin typeface="SimSun"/>
                <a:ea typeface="SimSun"/>
                <a:cs typeface="SimSun"/>
              </a:rPr>
              <a:t>为什么同一个需求，不同工具表现差这么多？</a:t>
            </a:r>
            <a:endParaRPr/>
          </a:p>
        </p:txBody>
      </p:sp>
      <p:sp>
        <p:nvSpPr>
          <p:cNvPr id="9" name="el-1789643399571-13"/>
          <p:cNvSpPr txBox="1"/>
          <p:nvPr/>
        </p:nvSpPr>
        <p:spPr>
          <a:xfrm>
            <a:off x="685629" y="4142155"/>
            <a:ext cx="6007058" cy="32853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4A574E"/>
                </a:solidFill>
                <a:latin typeface="SimSun"/>
                <a:ea typeface="SimSun"/>
                <a:cs typeface="SimSun"/>
              </a:rPr>
              <a:t>面对上百款AI工具，</a:t>
            </a:r>
            <a:r>
              <a:rPr b="1" sz="1720">
                <a:solidFill>
                  <a:srgbClr val="1F4B3F"/>
                </a:solidFill>
                <a:latin typeface="SimSun"/>
                <a:ea typeface="SimSun"/>
                <a:cs typeface="SimSun"/>
              </a:rPr>
              <a:t>该从哪一款开始学</a:t>
            </a:r>
            <a:r>
              <a:rPr sz="1720">
                <a:solidFill>
                  <a:srgbClr val="4A574E"/>
                </a:solidFill>
                <a:latin typeface="SimSun"/>
                <a:ea typeface="SimSun"/>
                <a:cs typeface="SimSun"/>
              </a:rPr>
              <a:t>？</a:t>
            </a:r>
            <a:endParaRPr/>
          </a:p>
        </p:txBody>
      </p:sp>
      <p:sp>
        <p:nvSpPr>
          <p:cNvPr id="10" name="el-1789643399572-15"/>
          <p:cNvSpPr txBox="1"/>
          <p:nvPr/>
        </p:nvSpPr>
        <p:spPr>
          <a:xfrm>
            <a:off x="685629" y="4623047"/>
            <a:ext cx="6147231" cy="32853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4A574E"/>
                </a:solidFill>
                <a:latin typeface="SimSun"/>
                <a:ea typeface="SimSun"/>
                <a:cs typeface="SimSun"/>
              </a:rPr>
              <a:t>工具的"名气"和"好用"，是一回事吗？</a:t>
            </a:r>
            <a:endParaRPr/>
          </a:p>
        </p:txBody>
      </p:sp>
      <p:sp>
        <p:nvSpPr>
          <p:cNvPr id="11" name="el-1789643399566-8"/>
          <p:cNvSpPr txBox="1"/>
          <p:nvPr/>
        </p:nvSpPr>
        <p:spPr>
          <a:xfrm>
            <a:off x="685629" y="5237256"/>
            <a:ext cx="5713571" cy="57135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884"/>
              </a:lnSpc>
            </a:pPr>
            <a:r>
              <a:rPr sz="1570" spc="94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本讲回答：主流工具各是什么来头、各有什么长处、</a:t>
            </a:r>
            <a:r>
              <a:rPr b="1" sz="1570" spc="94">
                <a:solidFill>
                  <a:srgbClr val="C05621"/>
                </a:solidFill>
                <a:latin typeface="SimHei"/>
                <a:ea typeface="SimHei"/>
                <a:cs typeface="SimHei"/>
              </a:rPr>
              <a:t>你该装哪几款</a:t>
            </a:r>
            <a:r>
              <a:rPr sz="1570" spc="94">
                <a:solidFill>
                  <a:srgbClr val="6E7A70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2" name="el-1789643399562-3"/>
          <p:cNvSpPr txBox="1"/>
          <p:nvPr/>
        </p:nvSpPr>
        <p:spPr>
          <a:xfrm>
            <a:off x="685629" y="6228650"/>
            <a:ext cx="3211896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导入 · OPENING STORY</a:t>
            </a:r>
            <a:endParaRPr/>
          </a:p>
        </p:txBody>
      </p:sp>
      <p:sp>
        <p:nvSpPr>
          <p:cNvPr id="13" name="el-1789643399563-4"/>
          <p:cNvSpPr txBox="1"/>
          <p:nvPr/>
        </p:nvSpPr>
        <p:spPr>
          <a:xfrm>
            <a:off x="5197416" y="6228650"/>
            <a:ext cx="360093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生成式人工智能主要工具认知</a:t>
            </a:r>
            <a:endParaRPr/>
          </a:p>
        </p:txBody>
      </p:sp>
      <p:sp>
        <p:nvSpPr>
          <p:cNvPr id="14" name="el-1789643399563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04 / 40</a:t>
            </a:r>
            <a:endParaRPr/>
          </a:p>
        </p:txBody>
      </p:sp>
      <p:sp>
        <p:nvSpPr>
          <p:cNvPr id="15" name="el-1789643399568-11"/>
          <p:cNvSpPr/>
          <p:nvPr/>
        </p:nvSpPr>
        <p:spPr>
          <a:xfrm>
            <a:off x="6932466" y="1654371"/>
            <a:ext cx="4570857" cy="415424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F7F4EC">
                  <a:alpha val="28000"/>
                </a:srgbClr>
              </a:gs>
              <a:gs pos="22000">
                <a:srgbClr val="F7F4EC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/>
          <a:lstStyle/>
          <a:p>
            <a:endParaRPr/>
          </a:p>
        </p:txBody>
      </p:sp>
      <p:pic>
        <p:nvPicPr>
          <p:cNvPr id="16" name="el-1789643399571-12"/>
          <p:cNvPicPr/>
          <p:nvPr/>
        </p:nvPicPr>
        <p:blipFill>
          <a:blip r:embed="rId2"/>
          <a:srcRect l="27238" t="0" r="10593" b="0"/>
          <a:stretch>
            <a:fillRect/>
          </a:stretch>
        </p:blipFill>
        <p:spPr>
          <a:xfrm>
            <a:off x="6932466" y="1654371"/>
            <a:ext cx="4570857" cy="4154242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gradFill rotWithShape="1">
          <a:gsLst>
            <a:gs pos="0">
              <a:srgbClr val="1F4B3F"/>
            </a:gs>
            <a:gs pos="58000">
              <a:srgbClr val="1F4B3F"/>
            </a:gs>
            <a:gs pos="100000">
              <a:srgbClr val="16382E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9643398615-13"/>
          <p:cNvPicPr/>
          <p:nvPr/>
        </p:nvPicPr>
        <p:blipFill>
          <a:blip r:embed="rId2"/>
          <a:stretch>
            <a:fillRect/>
          </a:stretch>
        </p:blipFill>
        <p:spPr>
          <a:xfrm>
            <a:off x="6094476" y="4857393"/>
            <a:ext cx="6094476" cy="1999750"/>
          </a:xfrm>
          <a:prstGeom prst="rect">
            <a:avLst/>
          </a:prstGeom>
          <a:ln>
            <a:noFill/>
          </a:ln>
        </p:spPr>
      </p:pic>
      <p:cxnSp>
        <p:nvCxnSpPr>
          <p:cNvPr id="3" name="el-1789643398537-8"/>
          <p:cNvCxnSpPr/>
          <p:nvPr/>
        </p:nvCxnSpPr>
        <p:spPr>
          <a:xfrm>
            <a:off x="4266133" y="4360878"/>
            <a:ext cx="7084828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43398532-1"/>
          <p:cNvCxnSpPr/>
          <p:nvPr/>
        </p:nvCxnSpPr>
        <p:spPr>
          <a:xfrm>
            <a:off x="837990" y="5919165"/>
            <a:ext cx="10512971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43398535-4"/>
          <p:cNvSpPr txBox="1"/>
          <p:nvPr/>
        </p:nvSpPr>
        <p:spPr>
          <a:xfrm>
            <a:off x="837990" y="2252957"/>
            <a:ext cx="5281244" cy="16283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40">
                <a:solidFill>
                  <a:srgbClr val="F7F4EC">
                    <a:alpha val="16000"/>
                  </a:srgbClr>
                </a:solidFill>
                <a:latin typeface="Georgia"/>
                <a:ea typeface="Georgia"/>
                <a:cs typeface="Georgia"/>
              </a:rPr>
              <a:t>01</a:t>
            </a:r>
            <a:endParaRPr/>
          </a:p>
        </p:txBody>
      </p:sp>
      <p:sp>
        <p:nvSpPr>
          <p:cNvPr id="6" name="el-1789643398535-5"/>
          <p:cNvSpPr txBox="1"/>
          <p:nvPr/>
        </p:nvSpPr>
        <p:spPr>
          <a:xfrm>
            <a:off x="837990" y="4128912"/>
            <a:ext cx="3477660" cy="2190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630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PART ONE</a:t>
            </a:r>
            <a:endParaRPr/>
          </a:p>
        </p:txBody>
      </p:sp>
      <p:sp>
        <p:nvSpPr>
          <p:cNvPr id="7" name="el-1789643398536-6"/>
          <p:cNvSpPr txBox="1"/>
          <p:nvPr/>
        </p:nvSpPr>
        <p:spPr>
          <a:xfrm>
            <a:off x="4266133" y="1711506"/>
            <a:ext cx="7301944" cy="17366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工具</a:t>
            </a:r>
            <a:endParaRPr/>
          </a:p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全景</a:t>
            </a:r>
            <a:endParaRPr/>
          </a:p>
        </p:txBody>
      </p:sp>
      <p:sp>
        <p:nvSpPr>
          <p:cNvPr id="8" name="el-1789643398536-7"/>
          <p:cNvSpPr txBox="1"/>
          <p:nvPr/>
        </p:nvSpPr>
        <p:spPr>
          <a:xfrm>
            <a:off x="4266133" y="3676737"/>
            <a:ext cx="7922819" cy="2984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456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THE PANORAMA OF AI TOOLS</a:t>
            </a:r>
            <a:endParaRPr/>
          </a:p>
        </p:txBody>
      </p:sp>
      <p:sp>
        <p:nvSpPr>
          <p:cNvPr id="9" name="el-1789643398538-9"/>
          <p:cNvSpPr txBox="1"/>
          <p:nvPr/>
        </p:nvSpPr>
        <p:spPr>
          <a:xfrm>
            <a:off x="4266133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①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三个概念</a:t>
            </a:r>
            <a:endParaRPr/>
          </a:p>
        </p:txBody>
      </p:sp>
      <p:sp>
        <p:nvSpPr>
          <p:cNvPr id="10" name="el-1789643398539-10"/>
          <p:cNvSpPr txBox="1"/>
          <p:nvPr/>
        </p:nvSpPr>
        <p:spPr>
          <a:xfrm>
            <a:off x="5694675" y="4575136"/>
            <a:ext cx="1424673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②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工具化浪潮</a:t>
            </a:r>
            <a:endParaRPr/>
          </a:p>
        </p:txBody>
      </p:sp>
      <p:sp>
        <p:nvSpPr>
          <p:cNvPr id="11" name="el-1789643398539-11"/>
          <p:cNvSpPr txBox="1"/>
          <p:nvPr/>
        </p:nvSpPr>
        <p:spPr>
          <a:xfrm>
            <a:off x="7328845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③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五类地图</a:t>
            </a:r>
            <a:endParaRPr/>
          </a:p>
        </p:txBody>
      </p:sp>
      <p:sp>
        <p:nvSpPr>
          <p:cNvPr id="12" name="el-1789643398540-12"/>
          <p:cNvSpPr txBox="1"/>
          <p:nvPr/>
        </p:nvSpPr>
        <p:spPr>
          <a:xfrm>
            <a:off x="8757387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④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选择标准</a:t>
            </a:r>
            <a:endParaRPr/>
          </a:p>
        </p:txBody>
      </p:sp>
      <p:sp>
        <p:nvSpPr>
          <p:cNvPr id="13" name="el-1789643398533-2"/>
          <p:cNvSpPr txBox="1"/>
          <p:nvPr/>
        </p:nvSpPr>
        <p:spPr>
          <a:xfrm>
            <a:off x="837990" y="6076288"/>
            <a:ext cx="397196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62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人工智能与旅游创新应用 · 模块一 项目二</a:t>
            </a:r>
            <a:endParaRPr/>
          </a:p>
        </p:txBody>
      </p:sp>
      <p:sp>
        <p:nvSpPr>
          <p:cNvPr id="14" name="el-1789643398534-3"/>
          <p:cNvSpPr txBox="1"/>
          <p:nvPr/>
        </p:nvSpPr>
        <p:spPr>
          <a:xfrm>
            <a:off x="10658786" y="6123901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F7F4EC"/>
                </a:solidFill>
                <a:latin typeface="Georgia"/>
                <a:ea typeface="Georgia"/>
                <a:cs typeface="Georgia"/>
              </a:rPr>
              <a:t>05 / 40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43399737-9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43399736-8"/>
          <p:cNvCxnSpPr/>
          <p:nvPr/>
        </p:nvCxnSpPr>
        <p:spPr>
          <a:xfrm>
            <a:off x="704674" y="1921153"/>
            <a:ext cx="914" cy="819987"/>
          </a:xfrm>
          <a:prstGeom prst="line">
            <a:avLst/>
          </a:prstGeom>
          <a:ln w="38090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43399739-13"/>
          <p:cNvCxnSpPr/>
          <p:nvPr/>
        </p:nvCxnSpPr>
        <p:spPr>
          <a:xfrm>
            <a:off x="4296189" y="2988728"/>
            <a:ext cx="914" cy="188845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43399740-14"/>
          <p:cNvCxnSpPr/>
          <p:nvPr/>
        </p:nvCxnSpPr>
        <p:spPr>
          <a:xfrm>
            <a:off x="7902137" y="2988728"/>
            <a:ext cx="914" cy="188845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43399734-4"/>
          <p:cNvCxnSpPr/>
          <p:nvPr/>
        </p:nvCxnSpPr>
        <p:spPr>
          <a:xfrm>
            <a:off x="685629" y="5129531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43399732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89643399738-11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工具全景</a:t>
            </a:r>
            <a:endParaRPr/>
          </a:p>
        </p:txBody>
      </p:sp>
      <p:sp>
        <p:nvSpPr>
          <p:cNvPr id="9" name="el-1789643399734-3"/>
          <p:cNvSpPr txBox="1"/>
          <p:nvPr/>
        </p:nvSpPr>
        <p:spPr>
          <a:xfrm>
            <a:off x="685629" y="819802"/>
            <a:ext cx="11503323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先分清三个概念：模型 · 工具 · 平台</a:t>
            </a:r>
            <a:endParaRPr/>
          </a:p>
        </p:txBody>
      </p:sp>
      <p:sp>
        <p:nvSpPr>
          <p:cNvPr id="10" name="el-1789643399738-10"/>
          <p:cNvSpPr txBox="1"/>
          <p:nvPr/>
        </p:nvSpPr>
        <p:spPr>
          <a:xfrm>
            <a:off x="723719" y="1959243"/>
            <a:ext cx="11111372" cy="4009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SimSun"/>
                <a:ea typeface="SimSun"/>
                <a:cs typeface="SimSun"/>
              </a:rPr>
              <a:t>模型</a:t>
            </a:r>
            <a:r>
              <a:rPr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是引擎，</a:t>
            </a:r>
            <a:r>
              <a:rPr b="1" sz="1939">
                <a:solidFill>
                  <a:srgbClr val="C05621"/>
                </a:solidFill>
                <a:latin typeface="SimSun"/>
                <a:ea typeface="SimSun"/>
                <a:cs typeface="SimSun"/>
              </a:rPr>
              <a:t>工具</a:t>
            </a:r>
            <a:r>
              <a:rPr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是整车，</a:t>
            </a:r>
            <a:r>
              <a:rPr b="1" sz="1939">
                <a:solidFill>
                  <a:srgbClr val="C05621"/>
                </a:solidFill>
                <a:latin typeface="SimSun"/>
                <a:ea typeface="SimSun"/>
                <a:cs typeface="SimSun"/>
              </a:rPr>
              <a:t>平台</a:t>
            </a:r>
            <a:r>
              <a:rPr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是高速公路——你开车上路，不必亲手造发动机。</a:t>
            </a:r>
            <a:endParaRPr/>
          </a:p>
        </p:txBody>
      </p:sp>
      <p:sp>
        <p:nvSpPr>
          <p:cNvPr id="11" name="el-1789643399738-12"/>
          <p:cNvSpPr txBox="1"/>
          <p:nvPr/>
        </p:nvSpPr>
        <p:spPr>
          <a:xfrm>
            <a:off x="723719" y="2455461"/>
            <a:ext cx="1106414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81">
                <a:solidFill>
                  <a:srgbClr val="6E7A70"/>
                </a:solidFill>
                <a:latin typeface="SimHei"/>
                <a:ea typeface="SimHei"/>
                <a:cs typeface="SimHei"/>
              </a:rPr>
              <a:t>—— 综合主流教材与业界通行表述</a:t>
            </a:r>
            <a:endParaRPr/>
          </a:p>
        </p:txBody>
      </p:sp>
      <p:sp>
        <p:nvSpPr>
          <p:cNvPr id="12" name="el-1789643399742-18"/>
          <p:cNvSpPr txBox="1"/>
          <p:nvPr/>
        </p:nvSpPr>
        <p:spPr>
          <a:xfrm>
            <a:off x="685629" y="3141090"/>
            <a:ext cx="3539141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1F4B3F"/>
                </a:solidFill>
                <a:latin typeface="SimSun"/>
                <a:ea typeface="SimSun"/>
                <a:cs typeface="SimSun"/>
              </a:rPr>
              <a:t>模型</a:t>
            </a:r>
            <a:endParaRPr/>
          </a:p>
        </p:txBody>
      </p:sp>
      <p:sp>
        <p:nvSpPr>
          <p:cNvPr id="13" name="el-1789643399742-19"/>
          <p:cNvSpPr txBox="1"/>
          <p:nvPr/>
        </p:nvSpPr>
        <p:spPr>
          <a:xfrm>
            <a:off x="685629" y="3617221"/>
            <a:ext cx="3689598" cy="17140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 spc="240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MODEL</a:t>
            </a:r>
            <a:endParaRPr/>
          </a:p>
        </p:txBody>
      </p:sp>
      <p:sp>
        <p:nvSpPr>
          <p:cNvPr id="14" name="el-1789643399741-15"/>
          <p:cNvSpPr txBox="1"/>
          <p:nvPr/>
        </p:nvSpPr>
        <p:spPr>
          <a:xfrm>
            <a:off x="685629" y="3883854"/>
            <a:ext cx="3339166" cy="84096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AI的"发动机"：GPT-4、文心大模型等。由科技公司训练，通常</a:t>
            </a:r>
            <a:r>
              <a:rPr b="1" sz="142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不直接面向普通用户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5" name="el-1789643399742-20"/>
          <p:cNvSpPr txBox="1"/>
          <p:nvPr/>
        </p:nvSpPr>
        <p:spPr>
          <a:xfrm>
            <a:off x="4567584" y="3141090"/>
            <a:ext cx="3263134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1F4B3F"/>
                </a:solidFill>
                <a:latin typeface="SimSun"/>
                <a:ea typeface="SimSun"/>
                <a:cs typeface="SimSun"/>
              </a:rPr>
              <a:t>工具</a:t>
            </a:r>
            <a:endParaRPr/>
          </a:p>
        </p:txBody>
      </p:sp>
      <p:sp>
        <p:nvSpPr>
          <p:cNvPr id="16" name="el-1789643399743-21"/>
          <p:cNvSpPr txBox="1"/>
          <p:nvPr/>
        </p:nvSpPr>
        <p:spPr>
          <a:xfrm>
            <a:off x="4567584" y="3617221"/>
            <a:ext cx="3657370" cy="17140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 spc="240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TOOL / APP</a:t>
            </a:r>
            <a:endParaRPr/>
          </a:p>
        </p:txBody>
      </p:sp>
      <p:sp>
        <p:nvSpPr>
          <p:cNvPr id="17" name="el-1789643399741-16"/>
          <p:cNvSpPr txBox="1"/>
          <p:nvPr/>
        </p:nvSpPr>
        <p:spPr>
          <a:xfrm>
            <a:off x="4567584" y="3883854"/>
            <a:ext cx="3063159" cy="84096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把模型包装成</a:t>
            </a:r>
            <a:r>
              <a:rPr b="1" sz="142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能用的产品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：ChatGPT、文心一言App。有界面、有功能、面向你我。</a:t>
            </a:r>
            <a:endParaRPr/>
          </a:p>
        </p:txBody>
      </p:sp>
      <p:sp>
        <p:nvSpPr>
          <p:cNvPr id="18" name="el-1789643399743-22"/>
          <p:cNvSpPr txBox="1"/>
          <p:nvPr/>
        </p:nvSpPr>
        <p:spPr>
          <a:xfrm>
            <a:off x="8173531" y="3141090"/>
            <a:ext cx="3262985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1F4B3F"/>
                </a:solidFill>
                <a:latin typeface="SimSun"/>
                <a:ea typeface="SimSun"/>
                <a:cs typeface="SimSun"/>
              </a:rPr>
              <a:t>平台</a:t>
            </a:r>
            <a:endParaRPr/>
          </a:p>
        </p:txBody>
      </p:sp>
      <p:sp>
        <p:nvSpPr>
          <p:cNvPr id="19" name="el-1789643399743-23"/>
          <p:cNvSpPr txBox="1"/>
          <p:nvPr/>
        </p:nvSpPr>
        <p:spPr>
          <a:xfrm>
            <a:off x="8173531" y="3617221"/>
            <a:ext cx="3559710" cy="17140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 spc="240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PLATFORM</a:t>
            </a:r>
            <a:endParaRPr/>
          </a:p>
        </p:txBody>
      </p:sp>
      <p:sp>
        <p:nvSpPr>
          <p:cNvPr id="20" name="el-1789643399742-17"/>
          <p:cNvSpPr txBox="1"/>
          <p:nvPr/>
        </p:nvSpPr>
        <p:spPr>
          <a:xfrm>
            <a:off x="8173531" y="3883854"/>
            <a:ext cx="3063010" cy="84096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承载工具的</a:t>
            </a:r>
            <a:r>
              <a:rPr b="1" sz="142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生态场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：应用商店、小程序、智能体平台，让工具被发现、被组合、被开发。</a:t>
            </a:r>
            <a:endParaRPr/>
          </a:p>
        </p:txBody>
      </p:sp>
      <p:sp>
        <p:nvSpPr>
          <p:cNvPr id="21" name="el-1789643399734-2"/>
          <p:cNvSpPr txBox="1"/>
          <p:nvPr/>
        </p:nvSpPr>
        <p:spPr>
          <a:xfrm>
            <a:off x="685629" y="5267609"/>
            <a:ext cx="11157081" cy="2742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54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本课程语境：说"工具"时，泛指面向用户的大模型应用产品——</a:t>
            </a:r>
            <a:r>
              <a:rPr b="1" sz="1340" spc="54">
                <a:solidFill>
                  <a:srgbClr val="1F4B3F"/>
                </a:solidFill>
                <a:latin typeface="SimHei"/>
                <a:ea typeface="SimHei"/>
                <a:cs typeface="SimHei"/>
              </a:rPr>
              <a:t>学的不是模型，是开车</a:t>
            </a:r>
            <a:r>
              <a:rPr sz="1340" spc="54">
                <a:solidFill>
                  <a:srgbClr val="6E7A70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2" name="el-1789643399734-5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工具全景</a:t>
            </a:r>
            <a:endParaRPr/>
          </a:p>
        </p:txBody>
      </p:sp>
      <p:sp>
        <p:nvSpPr>
          <p:cNvPr id="23" name="el-1789643399735-6"/>
          <p:cNvSpPr txBox="1"/>
          <p:nvPr/>
        </p:nvSpPr>
        <p:spPr>
          <a:xfrm>
            <a:off x="4997441" y="6228650"/>
            <a:ext cx="360093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生成式人工智能主要工具认知</a:t>
            </a:r>
            <a:endParaRPr/>
          </a:p>
        </p:txBody>
      </p:sp>
      <p:sp>
        <p:nvSpPr>
          <p:cNvPr id="24" name="el-1789643399735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06 / 40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43399895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43399896-10"/>
          <p:cNvCxnSpPr/>
          <p:nvPr/>
        </p:nvCxnSpPr>
        <p:spPr>
          <a:xfrm>
            <a:off x="704674" y="1623422"/>
            <a:ext cx="914" cy="685629"/>
          </a:xfrm>
          <a:prstGeom prst="line">
            <a:avLst/>
          </a:prstGeom>
          <a:ln w="38090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43399899-15"/>
          <p:cNvCxnSpPr/>
          <p:nvPr/>
        </p:nvCxnSpPr>
        <p:spPr>
          <a:xfrm>
            <a:off x="685629" y="3289285"/>
            <a:ext cx="678010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43399899-16"/>
          <p:cNvCxnSpPr/>
          <p:nvPr/>
        </p:nvCxnSpPr>
        <p:spPr>
          <a:xfrm>
            <a:off x="685629" y="4140965"/>
            <a:ext cx="678010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43399899-17"/>
          <p:cNvCxnSpPr/>
          <p:nvPr/>
        </p:nvCxnSpPr>
        <p:spPr>
          <a:xfrm>
            <a:off x="685629" y="4992644"/>
            <a:ext cx="678010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43399894-6"/>
          <p:cNvSpPr/>
          <p:nvPr/>
        </p:nvSpPr>
        <p:spPr>
          <a:xfrm>
            <a:off x="8075181" y="1623422"/>
            <a:ext cx="3428143" cy="421613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8" name="el-1789643399888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43399896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工具全景</a:t>
            </a:r>
            <a:endParaRPr/>
          </a:p>
        </p:txBody>
      </p:sp>
      <p:sp>
        <p:nvSpPr>
          <p:cNvPr id="10" name="el-1789643399889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从模型到产品：工具化浪潮</a:t>
            </a:r>
            <a:endParaRPr/>
          </a:p>
        </p:txBody>
      </p:sp>
      <p:sp>
        <p:nvSpPr>
          <p:cNvPr id="11" name="el-1789643399896-8"/>
          <p:cNvSpPr txBox="1"/>
          <p:nvPr/>
        </p:nvSpPr>
        <p:spPr>
          <a:xfrm>
            <a:off x="914171" y="1623422"/>
            <a:ext cx="6551562" cy="68562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85"/>
              </a:lnSpc>
            </a:pPr>
            <a:r>
              <a:rPr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范式：AI从</a:t>
            </a:r>
            <a:r>
              <a:rPr b="1" sz="1789">
                <a:solidFill>
                  <a:srgbClr val="1F4B3F"/>
                </a:solidFill>
                <a:latin typeface="SimSun"/>
                <a:ea typeface="SimSun"/>
                <a:cs typeface="SimSun"/>
              </a:rPr>
              <a:t>"实验室成果"</a:t>
            </a:r>
            <a:r>
              <a:rPr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变成</a:t>
            </a:r>
            <a:r>
              <a:rPr b="1" sz="1789">
                <a:solidFill>
                  <a:srgbClr val="C05621"/>
                </a:solidFill>
                <a:latin typeface="SimSun"/>
                <a:ea typeface="SimSun"/>
                <a:cs typeface="SimSun"/>
              </a:rPr>
              <a:t>"人人可用的产品"</a:t>
            </a:r>
            <a:r>
              <a:rPr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——这两年，产品化的速度远超模型本身。</a:t>
            </a:r>
            <a:endParaRPr/>
          </a:p>
        </p:txBody>
      </p:sp>
      <p:sp>
        <p:nvSpPr>
          <p:cNvPr id="12" name="el-1789643399900-18"/>
          <p:cNvSpPr txBox="1"/>
          <p:nvPr/>
        </p:nvSpPr>
        <p:spPr>
          <a:xfrm>
            <a:off x="685629" y="2547116"/>
            <a:ext cx="1754066" cy="29996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1F4B3F"/>
                </a:solidFill>
                <a:latin typeface="Georgia"/>
                <a:ea typeface="Georgia"/>
                <a:cs typeface="Georgia"/>
              </a:rPr>
              <a:t>2022.11</a:t>
            </a:r>
            <a:endParaRPr/>
          </a:p>
        </p:txBody>
      </p:sp>
      <p:sp>
        <p:nvSpPr>
          <p:cNvPr id="13" name="el-1789643399905-26"/>
          <p:cNvSpPr txBox="1"/>
          <p:nvPr/>
        </p:nvSpPr>
        <p:spPr>
          <a:xfrm>
            <a:off x="1828343" y="2547116"/>
            <a:ext cx="5387582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ChatGPT 上线</a:t>
            </a:r>
            <a:endParaRPr/>
          </a:p>
        </p:txBody>
      </p:sp>
      <p:sp>
        <p:nvSpPr>
          <p:cNvPr id="14" name="el-1789643399903-22"/>
          <p:cNvSpPr txBox="1"/>
          <p:nvPr/>
        </p:nvSpPr>
        <p:spPr>
          <a:xfrm>
            <a:off x="1828343" y="2899453"/>
            <a:ext cx="4831271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第一次把大模型做成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人人会用的对话框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，两个月用户破亿。</a:t>
            </a:r>
            <a:endParaRPr/>
          </a:p>
        </p:txBody>
      </p:sp>
      <p:sp>
        <p:nvSpPr>
          <p:cNvPr id="15" name="el-1789643399901-19"/>
          <p:cNvSpPr txBox="1"/>
          <p:nvPr/>
        </p:nvSpPr>
        <p:spPr>
          <a:xfrm>
            <a:off x="685629" y="3398795"/>
            <a:ext cx="1479815" cy="29996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1F4B3F"/>
                </a:solidFill>
                <a:latin typeface="Georgia"/>
                <a:ea typeface="Georgia"/>
                <a:cs typeface="Georgia"/>
              </a:rPr>
              <a:t>2023</a:t>
            </a:r>
            <a:endParaRPr/>
          </a:p>
        </p:txBody>
      </p:sp>
      <p:sp>
        <p:nvSpPr>
          <p:cNvPr id="16" name="el-1789643399905-27"/>
          <p:cNvSpPr txBox="1"/>
          <p:nvPr/>
        </p:nvSpPr>
        <p:spPr>
          <a:xfrm>
            <a:off x="1828343" y="3398795"/>
            <a:ext cx="557498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国产工具集中爆发</a:t>
            </a:r>
            <a:endParaRPr/>
          </a:p>
        </p:txBody>
      </p:sp>
      <p:sp>
        <p:nvSpPr>
          <p:cNvPr id="17" name="el-1789643399904-23"/>
          <p:cNvSpPr txBox="1"/>
          <p:nvPr/>
        </p:nvSpPr>
        <p:spPr>
          <a:xfrm>
            <a:off x="1828343" y="3751132"/>
            <a:ext cx="5554990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文心一言、通义千问、讯飞星火等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密集开放公测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，工具全面中文化。</a:t>
            </a:r>
            <a:endParaRPr/>
          </a:p>
        </p:txBody>
      </p:sp>
      <p:sp>
        <p:nvSpPr>
          <p:cNvPr id="18" name="el-1789643399901-20"/>
          <p:cNvSpPr txBox="1"/>
          <p:nvPr/>
        </p:nvSpPr>
        <p:spPr>
          <a:xfrm>
            <a:off x="685629" y="4250475"/>
            <a:ext cx="1479815" cy="29996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1F4B3F"/>
                </a:solidFill>
                <a:latin typeface="Georgia"/>
                <a:ea typeface="Georgia"/>
                <a:cs typeface="Georgia"/>
              </a:rPr>
              <a:t>2024</a:t>
            </a:r>
            <a:endParaRPr/>
          </a:p>
        </p:txBody>
      </p:sp>
      <p:sp>
        <p:nvSpPr>
          <p:cNvPr id="19" name="el-1789643399905-28"/>
          <p:cNvSpPr txBox="1"/>
          <p:nvPr/>
        </p:nvSpPr>
        <p:spPr>
          <a:xfrm>
            <a:off x="1828343" y="4250475"/>
            <a:ext cx="4833265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多模态与智能体元年</a:t>
            </a:r>
            <a:endParaRPr/>
          </a:p>
        </p:txBody>
      </p:sp>
      <p:sp>
        <p:nvSpPr>
          <p:cNvPr id="20" name="el-1789643399904-24"/>
          <p:cNvSpPr txBox="1"/>
          <p:nvPr/>
        </p:nvSpPr>
        <p:spPr>
          <a:xfrm>
            <a:off x="1828343" y="4602812"/>
            <a:ext cx="4929062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文生视频、语音对话成熟；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智能体平台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让用户自建AI助手。</a:t>
            </a:r>
            <a:endParaRPr/>
          </a:p>
        </p:txBody>
      </p:sp>
      <p:sp>
        <p:nvSpPr>
          <p:cNvPr id="21" name="el-1789643399901-21"/>
          <p:cNvSpPr txBox="1"/>
          <p:nvPr/>
        </p:nvSpPr>
        <p:spPr>
          <a:xfrm>
            <a:off x="685629" y="5102154"/>
            <a:ext cx="1479815" cy="29996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1F4B3F"/>
                </a:solidFill>
                <a:latin typeface="Georgia"/>
                <a:ea typeface="Georgia"/>
                <a:cs typeface="Georgia"/>
              </a:rPr>
              <a:t>2025</a:t>
            </a:r>
            <a:endParaRPr/>
          </a:p>
        </p:txBody>
      </p:sp>
      <p:sp>
        <p:nvSpPr>
          <p:cNvPr id="22" name="el-1789643399906-29"/>
          <p:cNvSpPr txBox="1"/>
          <p:nvPr/>
        </p:nvSpPr>
        <p:spPr>
          <a:xfrm>
            <a:off x="1828343" y="5102154"/>
            <a:ext cx="5723481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工具进入日常</a:t>
            </a:r>
            <a:endParaRPr/>
          </a:p>
        </p:txBody>
      </p:sp>
      <p:sp>
        <p:nvSpPr>
          <p:cNvPr id="23" name="el-1789643399904-25"/>
          <p:cNvSpPr txBox="1"/>
          <p:nvPr/>
        </p:nvSpPr>
        <p:spPr>
          <a:xfrm>
            <a:off x="1828343" y="5454491"/>
            <a:ext cx="6050868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办公、设计、教育场景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全面嵌入AI功能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，"会不会用AI"成为基础技能。</a:t>
            </a:r>
            <a:endParaRPr/>
          </a:p>
        </p:txBody>
      </p:sp>
      <p:sp>
        <p:nvSpPr>
          <p:cNvPr id="24" name="el-1789643399898-13"/>
          <p:cNvSpPr txBox="1"/>
          <p:nvPr/>
        </p:nvSpPr>
        <p:spPr>
          <a:xfrm>
            <a:off x="8417995" y="2475548"/>
            <a:ext cx="286249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243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对旅游人的意义</a:t>
            </a:r>
            <a:endParaRPr/>
          </a:p>
        </p:txBody>
      </p:sp>
      <p:sp>
        <p:nvSpPr>
          <p:cNvPr id="25" name="el-1789643399898-14"/>
          <p:cNvSpPr txBox="1"/>
          <p:nvPr/>
        </p:nvSpPr>
        <p:spPr>
          <a:xfrm>
            <a:off x="8417995" y="2875498"/>
            <a:ext cx="2909160" cy="3451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工具平权时代</a:t>
            </a:r>
            <a:endParaRPr/>
          </a:p>
        </p:txBody>
      </p:sp>
      <p:sp>
        <p:nvSpPr>
          <p:cNvPr id="26" name="el-1789643399897-11"/>
          <p:cNvSpPr txBox="1"/>
          <p:nvPr/>
        </p:nvSpPr>
        <p:spPr>
          <a:xfrm>
            <a:off x="8417995" y="3354009"/>
            <a:ext cx="2742514" cy="60766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6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过去用AI要会编程，今天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会说中国话就会用AI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7" name="el-1789643399897-12"/>
          <p:cNvSpPr txBox="1"/>
          <p:nvPr/>
        </p:nvSpPr>
        <p:spPr>
          <a:xfrm>
            <a:off x="8417995" y="4075943"/>
            <a:ext cx="2742514" cy="91149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6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差距不在"能不能用"，而在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"用得好不好"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——这正是本模块要练的。</a:t>
            </a:r>
            <a:endParaRPr/>
          </a:p>
        </p:txBody>
      </p:sp>
      <p:sp>
        <p:nvSpPr>
          <p:cNvPr id="28" name="el-1789643399889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工具全景</a:t>
            </a:r>
            <a:endParaRPr/>
          </a:p>
        </p:txBody>
      </p:sp>
      <p:sp>
        <p:nvSpPr>
          <p:cNvPr id="29" name="el-1789643399890-4"/>
          <p:cNvSpPr txBox="1"/>
          <p:nvPr/>
        </p:nvSpPr>
        <p:spPr>
          <a:xfrm>
            <a:off x="4997441" y="6228650"/>
            <a:ext cx="360093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生成式人工智能主要工具认知</a:t>
            </a:r>
            <a:endParaRPr/>
          </a:p>
        </p:txBody>
      </p:sp>
      <p:sp>
        <p:nvSpPr>
          <p:cNvPr id="30" name="el-1789643399890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07 / 40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43399920-9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43399928-16"/>
          <p:cNvCxnSpPr/>
          <p:nvPr/>
        </p:nvCxnSpPr>
        <p:spPr>
          <a:xfrm>
            <a:off x="685629" y="2293725"/>
            <a:ext cx="1742044" cy="914"/>
          </a:xfrm>
          <a:prstGeom prst="line">
            <a:avLst/>
          </a:prstGeom>
          <a:ln w="38090" cap="flat">
            <a:solidFill>
              <a:srgbClr val="1F4B3F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43399928-17"/>
          <p:cNvCxnSpPr/>
          <p:nvPr/>
        </p:nvCxnSpPr>
        <p:spPr>
          <a:xfrm>
            <a:off x="2884758" y="2293725"/>
            <a:ext cx="1742193" cy="914"/>
          </a:xfrm>
          <a:prstGeom prst="line">
            <a:avLst/>
          </a:prstGeom>
          <a:ln w="38090" cap="flat">
            <a:solidFill>
              <a:srgbClr val="2E7D6B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43399928-18"/>
          <p:cNvCxnSpPr/>
          <p:nvPr/>
        </p:nvCxnSpPr>
        <p:spPr>
          <a:xfrm>
            <a:off x="4855494" y="2293725"/>
            <a:ext cx="2203296" cy="914"/>
          </a:xfrm>
          <a:prstGeom prst="line">
            <a:avLst/>
          </a:prstGeom>
          <a:ln w="38090" cap="flat">
            <a:solidFill>
              <a:srgbClr val="B45309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43399928-19"/>
          <p:cNvCxnSpPr/>
          <p:nvPr/>
        </p:nvCxnSpPr>
        <p:spPr>
          <a:xfrm>
            <a:off x="7287333" y="2293725"/>
            <a:ext cx="2203296" cy="914"/>
          </a:xfrm>
          <a:prstGeom prst="line">
            <a:avLst/>
          </a:prstGeom>
          <a:ln w="38090" cap="flat">
            <a:solidFill>
              <a:srgbClr val="31587A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43399928-20"/>
          <p:cNvCxnSpPr/>
          <p:nvPr/>
        </p:nvCxnSpPr>
        <p:spPr>
          <a:xfrm>
            <a:off x="9719172" y="2293725"/>
            <a:ext cx="1784003" cy="914"/>
          </a:xfrm>
          <a:prstGeom prst="line">
            <a:avLst/>
          </a:prstGeom>
          <a:ln w="38090" cap="flat">
            <a:solidFill>
              <a:srgbClr val="6B4E7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43399919-8"/>
          <p:cNvCxnSpPr/>
          <p:nvPr/>
        </p:nvCxnSpPr>
        <p:spPr>
          <a:xfrm>
            <a:off x="685629" y="4321746"/>
            <a:ext cx="10817695" cy="914"/>
          </a:xfrm>
          <a:prstGeom prst="line">
            <a:avLst/>
          </a:prstGeom>
          <a:ln w="19045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43399922-11"/>
          <p:cNvSpPr/>
          <p:nvPr/>
        </p:nvSpPr>
        <p:spPr>
          <a:xfrm>
            <a:off x="685629" y="4264610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9643399923-12"/>
          <p:cNvSpPr/>
          <p:nvPr/>
        </p:nvSpPr>
        <p:spPr>
          <a:xfrm>
            <a:off x="3361484" y="4264610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el-1789643399923-13"/>
          <p:cNvSpPr/>
          <p:nvPr/>
        </p:nvSpPr>
        <p:spPr>
          <a:xfrm>
            <a:off x="6037340" y="4264610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" name="el-1789643399924-14"/>
          <p:cNvSpPr/>
          <p:nvPr/>
        </p:nvSpPr>
        <p:spPr>
          <a:xfrm>
            <a:off x="8713196" y="4264610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9643399924-15"/>
          <p:cNvSpPr/>
          <p:nvPr/>
        </p:nvSpPr>
        <p:spPr>
          <a:xfrm>
            <a:off x="11389052" y="4264610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4" name="el-1789643399917-4"/>
          <p:cNvCxnSpPr/>
          <p:nvPr/>
        </p:nvCxnSpPr>
        <p:spPr>
          <a:xfrm>
            <a:off x="685629" y="470741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el-1789643399915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el-1789643399921-10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工具全景</a:t>
            </a:r>
            <a:endParaRPr/>
          </a:p>
        </p:txBody>
      </p:sp>
      <p:sp>
        <p:nvSpPr>
          <p:cNvPr id="17" name="el-1789643399917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工具全景地图：五大类</a:t>
            </a:r>
            <a:endParaRPr/>
          </a:p>
        </p:txBody>
      </p:sp>
      <p:sp>
        <p:nvSpPr>
          <p:cNvPr id="18" name="el-1789643399931-26"/>
          <p:cNvSpPr txBox="1"/>
          <p:nvPr/>
        </p:nvSpPr>
        <p:spPr>
          <a:xfrm>
            <a:off x="685629" y="2465132"/>
            <a:ext cx="2273978" cy="20949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TYPE 01</a:t>
            </a:r>
            <a:endParaRPr/>
          </a:p>
        </p:txBody>
      </p:sp>
      <p:sp>
        <p:nvSpPr>
          <p:cNvPr id="19" name="el-1789643399931-27"/>
          <p:cNvSpPr txBox="1"/>
          <p:nvPr/>
        </p:nvSpPr>
        <p:spPr>
          <a:xfrm>
            <a:off x="685629" y="2750811"/>
            <a:ext cx="1902024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通用对话</a:t>
            </a:r>
            <a:endParaRPr/>
          </a:p>
        </p:txBody>
      </p:sp>
      <p:sp>
        <p:nvSpPr>
          <p:cNvPr id="20" name="el-1789643399931-28"/>
          <p:cNvSpPr txBox="1"/>
          <p:nvPr/>
        </p:nvSpPr>
        <p:spPr>
          <a:xfrm>
            <a:off x="685629" y="3104933"/>
            <a:ext cx="1855363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代表：文心一言</a:t>
            </a:r>
            <a:endParaRPr/>
          </a:p>
        </p:txBody>
      </p:sp>
      <p:sp>
        <p:nvSpPr>
          <p:cNvPr id="21" name="el-1789643399929-21"/>
          <p:cNvSpPr txBox="1"/>
          <p:nvPr/>
        </p:nvSpPr>
        <p:spPr>
          <a:xfrm>
            <a:off x="685629" y="3457270"/>
            <a:ext cx="1742044" cy="53118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问答、写作、翻译、规划——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最常用的入口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2" name="el-1789643399931-29"/>
          <p:cNvSpPr txBox="1"/>
          <p:nvPr/>
        </p:nvSpPr>
        <p:spPr>
          <a:xfrm>
            <a:off x="2884758" y="2465132"/>
            <a:ext cx="2274126" cy="20949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TYPE 02</a:t>
            </a:r>
            <a:endParaRPr/>
          </a:p>
        </p:txBody>
      </p:sp>
      <p:sp>
        <p:nvSpPr>
          <p:cNvPr id="23" name="el-1789643399932-30"/>
          <p:cNvSpPr txBox="1"/>
          <p:nvPr/>
        </p:nvSpPr>
        <p:spPr>
          <a:xfrm>
            <a:off x="2884758" y="2750811"/>
            <a:ext cx="1902173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图像生成</a:t>
            </a:r>
            <a:endParaRPr/>
          </a:p>
        </p:txBody>
      </p:sp>
      <p:sp>
        <p:nvSpPr>
          <p:cNvPr id="24" name="el-1789643399932-31"/>
          <p:cNvSpPr txBox="1"/>
          <p:nvPr/>
        </p:nvSpPr>
        <p:spPr>
          <a:xfrm>
            <a:off x="2884758" y="3104933"/>
            <a:ext cx="1855512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代表：即梦</a:t>
            </a:r>
            <a:endParaRPr/>
          </a:p>
        </p:txBody>
      </p:sp>
      <p:sp>
        <p:nvSpPr>
          <p:cNvPr id="25" name="el-1789643399929-22"/>
          <p:cNvSpPr txBox="1"/>
          <p:nvPr/>
        </p:nvSpPr>
        <p:spPr>
          <a:xfrm>
            <a:off x="2884758" y="3457270"/>
            <a:ext cx="1742193" cy="53118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海报、插画、概念图，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文字变图片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6" name="el-1789643399932-32"/>
          <p:cNvSpPr txBox="1"/>
          <p:nvPr/>
        </p:nvSpPr>
        <p:spPr>
          <a:xfrm>
            <a:off x="4855494" y="2465132"/>
            <a:ext cx="2735229" cy="20949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TYPE 03</a:t>
            </a:r>
            <a:endParaRPr/>
          </a:p>
        </p:txBody>
      </p:sp>
      <p:sp>
        <p:nvSpPr>
          <p:cNvPr id="27" name="el-1789643399932-33"/>
          <p:cNvSpPr txBox="1"/>
          <p:nvPr/>
        </p:nvSpPr>
        <p:spPr>
          <a:xfrm>
            <a:off x="4855494" y="2750811"/>
            <a:ext cx="2363276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音视频生成</a:t>
            </a:r>
            <a:endParaRPr/>
          </a:p>
        </p:txBody>
      </p:sp>
      <p:sp>
        <p:nvSpPr>
          <p:cNvPr id="28" name="el-1789643399932-34"/>
          <p:cNvSpPr txBox="1"/>
          <p:nvPr/>
        </p:nvSpPr>
        <p:spPr>
          <a:xfrm>
            <a:off x="4855494" y="3104933"/>
            <a:ext cx="2316615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代表：可灵</a:t>
            </a:r>
            <a:endParaRPr/>
          </a:p>
        </p:txBody>
      </p:sp>
      <p:sp>
        <p:nvSpPr>
          <p:cNvPr id="29" name="el-1789643399930-23"/>
          <p:cNvSpPr txBox="1"/>
          <p:nvPr/>
        </p:nvSpPr>
        <p:spPr>
          <a:xfrm>
            <a:off x="4855494" y="3457270"/>
            <a:ext cx="2203296" cy="53118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配音、歌曲、短视频素材，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创意变影像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30" name="el-1789643399933-35"/>
          <p:cNvSpPr txBox="1"/>
          <p:nvPr/>
        </p:nvSpPr>
        <p:spPr>
          <a:xfrm>
            <a:off x="7287333" y="2465132"/>
            <a:ext cx="2735229" cy="20949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TYPE 04</a:t>
            </a:r>
            <a:endParaRPr/>
          </a:p>
        </p:txBody>
      </p:sp>
      <p:sp>
        <p:nvSpPr>
          <p:cNvPr id="31" name="el-1789643399933-36"/>
          <p:cNvSpPr txBox="1"/>
          <p:nvPr/>
        </p:nvSpPr>
        <p:spPr>
          <a:xfrm>
            <a:off x="7287333" y="2750811"/>
            <a:ext cx="2363276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办公助手</a:t>
            </a:r>
            <a:endParaRPr/>
          </a:p>
        </p:txBody>
      </p:sp>
      <p:sp>
        <p:nvSpPr>
          <p:cNvPr id="32" name="el-1789643399933-37"/>
          <p:cNvSpPr txBox="1"/>
          <p:nvPr/>
        </p:nvSpPr>
        <p:spPr>
          <a:xfrm>
            <a:off x="7287333" y="3104933"/>
            <a:ext cx="2627433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代表：WPS AI</a:t>
            </a:r>
            <a:endParaRPr/>
          </a:p>
        </p:txBody>
      </p:sp>
      <p:sp>
        <p:nvSpPr>
          <p:cNvPr id="33" name="el-1789643399930-24"/>
          <p:cNvSpPr txBox="1"/>
          <p:nvPr/>
        </p:nvSpPr>
        <p:spPr>
          <a:xfrm>
            <a:off x="7287333" y="3457270"/>
            <a:ext cx="2203296" cy="53118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文档、表格、演示，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嵌在工作流里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34" name="el-1789643399933-38"/>
          <p:cNvSpPr txBox="1"/>
          <p:nvPr/>
        </p:nvSpPr>
        <p:spPr>
          <a:xfrm>
            <a:off x="9719172" y="2465132"/>
            <a:ext cx="2315937" cy="20949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TYPE 05</a:t>
            </a:r>
            <a:endParaRPr/>
          </a:p>
        </p:txBody>
      </p:sp>
      <p:sp>
        <p:nvSpPr>
          <p:cNvPr id="35" name="el-1789643399933-39"/>
          <p:cNvSpPr txBox="1"/>
          <p:nvPr/>
        </p:nvSpPr>
        <p:spPr>
          <a:xfrm>
            <a:off x="9719172" y="2750811"/>
            <a:ext cx="1943983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智能体平台</a:t>
            </a:r>
            <a:endParaRPr/>
          </a:p>
        </p:txBody>
      </p:sp>
      <p:sp>
        <p:nvSpPr>
          <p:cNvPr id="36" name="el-1789643399934-40"/>
          <p:cNvSpPr txBox="1"/>
          <p:nvPr/>
        </p:nvSpPr>
        <p:spPr>
          <a:xfrm>
            <a:off x="9719172" y="3104933"/>
            <a:ext cx="1897322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代表：扣子</a:t>
            </a:r>
            <a:endParaRPr/>
          </a:p>
        </p:txBody>
      </p:sp>
      <p:sp>
        <p:nvSpPr>
          <p:cNvPr id="37" name="el-1789643399931-25"/>
          <p:cNvSpPr txBox="1"/>
          <p:nvPr/>
        </p:nvSpPr>
        <p:spPr>
          <a:xfrm>
            <a:off x="9719172" y="3457270"/>
            <a:ext cx="1784003" cy="53118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自己搭一个专属AI，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不用写代码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38" name="el-1789643399917-2"/>
          <p:cNvSpPr txBox="1"/>
          <p:nvPr/>
        </p:nvSpPr>
        <p:spPr>
          <a:xfrm>
            <a:off x="685629" y="4902625"/>
            <a:ext cx="11085661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使用顺序建议：</a:t>
            </a:r>
            <a:r>
              <a:rPr b="1" sz="1570">
                <a:solidFill>
                  <a:srgbClr val="1F4B3F"/>
                </a:solidFill>
                <a:latin typeface="SimHei"/>
                <a:ea typeface="SimHei"/>
                <a:cs typeface="SimHei"/>
              </a:rPr>
              <a:t>先精通一类通用对话工具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，再按业务需要扩展其他四类——</a:t>
            </a:r>
            <a:r>
              <a:rPr b="1" sz="157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先会开车，再换车型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39" name="el-1789643399918-5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工具全景</a:t>
            </a:r>
            <a:endParaRPr/>
          </a:p>
        </p:txBody>
      </p:sp>
      <p:sp>
        <p:nvSpPr>
          <p:cNvPr id="40" name="el-1789643399918-6"/>
          <p:cNvSpPr txBox="1"/>
          <p:nvPr/>
        </p:nvSpPr>
        <p:spPr>
          <a:xfrm>
            <a:off x="4997441" y="6228650"/>
            <a:ext cx="360093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生成式人工智能主要工具认知</a:t>
            </a:r>
            <a:endParaRPr/>
          </a:p>
        </p:txBody>
      </p:sp>
      <p:sp>
        <p:nvSpPr>
          <p:cNvPr id="41" name="el-1789643399918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08 / 40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43399948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43399950-11"/>
          <p:cNvCxnSpPr/>
          <p:nvPr/>
        </p:nvCxnSpPr>
        <p:spPr>
          <a:xfrm>
            <a:off x="4296189" y="2089287"/>
            <a:ext cx="914" cy="2503705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43399950-12"/>
          <p:cNvCxnSpPr/>
          <p:nvPr/>
        </p:nvCxnSpPr>
        <p:spPr>
          <a:xfrm>
            <a:off x="7902137" y="2089287"/>
            <a:ext cx="914" cy="2503705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43399947-6"/>
          <p:cNvCxnSpPr/>
          <p:nvPr/>
        </p:nvCxnSpPr>
        <p:spPr>
          <a:xfrm>
            <a:off x="685629" y="4883431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43399944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43399949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工具全景</a:t>
            </a:r>
            <a:endParaRPr/>
          </a:p>
        </p:txBody>
      </p:sp>
      <p:sp>
        <p:nvSpPr>
          <p:cNvPr id="8" name="el-1789643399945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怎么选工具：四个标准</a:t>
            </a:r>
            <a:endParaRPr/>
          </a:p>
        </p:txBody>
      </p:sp>
      <p:sp>
        <p:nvSpPr>
          <p:cNvPr id="9" name="el-1789643399953-16"/>
          <p:cNvSpPr txBox="1"/>
          <p:nvPr/>
        </p:nvSpPr>
        <p:spPr>
          <a:xfrm>
            <a:off x="685629" y="2165468"/>
            <a:ext cx="3856054" cy="3999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1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01</a:t>
            </a:r>
            <a:endParaRPr/>
          </a:p>
        </p:txBody>
      </p:sp>
      <p:sp>
        <p:nvSpPr>
          <p:cNvPr id="10" name="el-1789643399953-17"/>
          <p:cNvSpPr txBox="1"/>
          <p:nvPr/>
        </p:nvSpPr>
        <p:spPr>
          <a:xfrm>
            <a:off x="685629" y="2679689"/>
            <a:ext cx="3540093" cy="4475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4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能力匹配</a:t>
            </a:r>
            <a:endParaRPr/>
          </a:p>
        </p:txBody>
      </p:sp>
      <p:sp>
        <p:nvSpPr>
          <p:cNvPr id="11" name="el-1789643399953-18"/>
          <p:cNvSpPr txBox="1"/>
          <p:nvPr/>
        </p:nvSpPr>
        <p:spPr>
          <a:xfrm>
            <a:off x="685629" y="3184388"/>
            <a:ext cx="3914332" cy="17140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 spc="216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CAPABILITY</a:t>
            </a:r>
            <a:endParaRPr/>
          </a:p>
        </p:txBody>
      </p:sp>
      <p:sp>
        <p:nvSpPr>
          <p:cNvPr id="12" name="el-1789643399953-19"/>
          <p:cNvSpPr txBox="1"/>
          <p:nvPr/>
        </p:nvSpPr>
        <p:spPr>
          <a:xfrm>
            <a:off x="685629" y="3527202"/>
            <a:ext cx="3466769" cy="30368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639">
                <a:solidFill>
                  <a:srgbClr val="1F4B3F"/>
                </a:solidFill>
                <a:latin typeface="SimSun"/>
                <a:ea typeface="SimSun"/>
                <a:cs typeface="SimSun"/>
              </a:rPr>
              <a:t>先看需求，再看工具</a:t>
            </a:r>
            <a:endParaRPr/>
          </a:p>
        </p:txBody>
      </p:sp>
      <p:sp>
        <p:nvSpPr>
          <p:cNvPr id="13" name="el-1789643399951-13"/>
          <p:cNvSpPr txBox="1"/>
          <p:nvPr/>
        </p:nvSpPr>
        <p:spPr>
          <a:xfrm>
            <a:off x="685629" y="3945156"/>
            <a:ext cx="3320121" cy="5716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要写文案就选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文本能力强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的；要生成海报就选图像工具。别用锤子拧螺丝。</a:t>
            </a:r>
            <a:endParaRPr/>
          </a:p>
        </p:txBody>
      </p:sp>
      <p:sp>
        <p:nvSpPr>
          <p:cNvPr id="14" name="el-1789643399953-20"/>
          <p:cNvSpPr txBox="1"/>
          <p:nvPr/>
        </p:nvSpPr>
        <p:spPr>
          <a:xfrm>
            <a:off x="4586629" y="2165468"/>
            <a:ext cx="3846680" cy="3999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1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02</a:t>
            </a:r>
            <a:endParaRPr/>
          </a:p>
        </p:txBody>
      </p:sp>
      <p:sp>
        <p:nvSpPr>
          <p:cNvPr id="15" name="el-1789643399953-21"/>
          <p:cNvSpPr txBox="1"/>
          <p:nvPr/>
        </p:nvSpPr>
        <p:spPr>
          <a:xfrm>
            <a:off x="4586629" y="2679689"/>
            <a:ext cx="3530719" cy="4475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4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成本门槛</a:t>
            </a:r>
            <a:endParaRPr/>
          </a:p>
        </p:txBody>
      </p:sp>
      <p:sp>
        <p:nvSpPr>
          <p:cNvPr id="16" name="el-1789643399954-22"/>
          <p:cNvSpPr txBox="1"/>
          <p:nvPr/>
        </p:nvSpPr>
        <p:spPr>
          <a:xfrm>
            <a:off x="4586629" y="3184388"/>
            <a:ext cx="3612423" cy="17140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 spc="216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COST</a:t>
            </a:r>
            <a:endParaRPr/>
          </a:p>
        </p:txBody>
      </p:sp>
      <p:sp>
        <p:nvSpPr>
          <p:cNvPr id="17" name="el-1789643399954-23"/>
          <p:cNvSpPr txBox="1"/>
          <p:nvPr/>
        </p:nvSpPr>
        <p:spPr>
          <a:xfrm>
            <a:off x="4586629" y="3527202"/>
            <a:ext cx="3457395" cy="30368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639">
                <a:solidFill>
                  <a:srgbClr val="1F4B3F"/>
                </a:solidFill>
                <a:latin typeface="SimSun"/>
                <a:ea typeface="SimSun"/>
                <a:cs typeface="SimSun"/>
              </a:rPr>
              <a:t>免费够用吗</a:t>
            </a:r>
            <a:endParaRPr/>
          </a:p>
        </p:txBody>
      </p:sp>
      <p:sp>
        <p:nvSpPr>
          <p:cNvPr id="18" name="el-1789643399952-14"/>
          <p:cNvSpPr txBox="1"/>
          <p:nvPr/>
        </p:nvSpPr>
        <p:spPr>
          <a:xfrm>
            <a:off x="4586629" y="3945156"/>
            <a:ext cx="3310747" cy="5716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多数国产工具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免费版已够学习用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；付费版通常解锁更强模型与更大额度。</a:t>
            </a:r>
            <a:endParaRPr/>
          </a:p>
        </p:txBody>
      </p:sp>
      <p:sp>
        <p:nvSpPr>
          <p:cNvPr id="19" name="el-1789643399954-24"/>
          <p:cNvSpPr txBox="1"/>
          <p:nvPr/>
        </p:nvSpPr>
        <p:spPr>
          <a:xfrm>
            <a:off x="8192577" y="2165468"/>
            <a:ext cx="3846531" cy="3999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1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03</a:t>
            </a:r>
            <a:endParaRPr/>
          </a:p>
        </p:txBody>
      </p:sp>
      <p:sp>
        <p:nvSpPr>
          <p:cNvPr id="20" name="el-1789643399954-25"/>
          <p:cNvSpPr txBox="1"/>
          <p:nvPr/>
        </p:nvSpPr>
        <p:spPr>
          <a:xfrm>
            <a:off x="8192577" y="2679689"/>
            <a:ext cx="3530570" cy="4475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4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合规安全</a:t>
            </a:r>
            <a:endParaRPr/>
          </a:p>
        </p:txBody>
      </p:sp>
      <p:sp>
        <p:nvSpPr>
          <p:cNvPr id="21" name="el-1789643399954-26"/>
          <p:cNvSpPr txBox="1"/>
          <p:nvPr/>
        </p:nvSpPr>
        <p:spPr>
          <a:xfrm>
            <a:off x="8192577" y="3184388"/>
            <a:ext cx="3904809" cy="17140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 spc="216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COMPLIANCE</a:t>
            </a:r>
            <a:endParaRPr/>
          </a:p>
        </p:txBody>
      </p:sp>
      <p:sp>
        <p:nvSpPr>
          <p:cNvPr id="22" name="el-1789643399954-27"/>
          <p:cNvSpPr txBox="1"/>
          <p:nvPr/>
        </p:nvSpPr>
        <p:spPr>
          <a:xfrm>
            <a:off x="8192577" y="3527202"/>
            <a:ext cx="3457246" cy="30368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639">
                <a:solidFill>
                  <a:srgbClr val="1F4B3F"/>
                </a:solidFill>
                <a:latin typeface="SimSun"/>
                <a:ea typeface="SimSun"/>
                <a:cs typeface="SimSun"/>
              </a:rPr>
              <a:t>数据放在哪里</a:t>
            </a:r>
            <a:endParaRPr/>
          </a:p>
        </p:txBody>
      </p:sp>
      <p:sp>
        <p:nvSpPr>
          <p:cNvPr id="23" name="el-1789643399952-15"/>
          <p:cNvSpPr txBox="1"/>
          <p:nvPr/>
        </p:nvSpPr>
        <p:spPr>
          <a:xfrm>
            <a:off x="8192577" y="3945156"/>
            <a:ext cx="3310598" cy="5716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企业场景优先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已备案的国产工具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；敏感信息不上传，境外工具注意访问合规。</a:t>
            </a:r>
            <a:endParaRPr/>
          </a:p>
        </p:txBody>
      </p:sp>
      <p:sp>
        <p:nvSpPr>
          <p:cNvPr id="24" name="el-1789643399949-10"/>
          <p:cNvSpPr txBox="1"/>
          <p:nvPr/>
        </p:nvSpPr>
        <p:spPr>
          <a:xfrm>
            <a:off x="685629" y="5088168"/>
            <a:ext cx="1017135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490" spc="24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第四标准</a:t>
            </a:r>
            <a:endParaRPr/>
          </a:p>
        </p:txBody>
      </p:sp>
      <p:sp>
        <p:nvSpPr>
          <p:cNvPr id="25" name="el-1789643399948-8"/>
          <p:cNvSpPr txBox="1"/>
          <p:nvPr/>
        </p:nvSpPr>
        <p:spPr>
          <a:xfrm>
            <a:off x="1759899" y="5078645"/>
            <a:ext cx="8366573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1F4B3F"/>
                </a:solidFill>
                <a:latin typeface="SimHei"/>
                <a:ea typeface="SimHei"/>
                <a:cs typeface="SimHei"/>
              </a:rPr>
              <a:t>生态延续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：工具是否持续更新、有没有社区与教程——学一款"常青"的工具，投入才不会浪费。</a:t>
            </a:r>
            <a:endParaRPr/>
          </a:p>
        </p:txBody>
      </p:sp>
      <p:sp>
        <p:nvSpPr>
          <p:cNvPr id="26" name="el-1789643399945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工具全景</a:t>
            </a:r>
            <a:endParaRPr/>
          </a:p>
        </p:txBody>
      </p:sp>
      <p:sp>
        <p:nvSpPr>
          <p:cNvPr id="27" name="el-1789643399946-4"/>
          <p:cNvSpPr txBox="1"/>
          <p:nvPr/>
        </p:nvSpPr>
        <p:spPr>
          <a:xfrm>
            <a:off x="4997441" y="6228650"/>
            <a:ext cx="360093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生成式人工智能主要工具认知</a:t>
            </a:r>
            <a:endParaRPr/>
          </a:p>
        </p:txBody>
      </p:sp>
      <p:sp>
        <p:nvSpPr>
          <p:cNvPr id="28" name="el-1789643399946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09 / 40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43400105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43400107-10"/>
          <p:cNvCxnSpPr/>
          <p:nvPr/>
        </p:nvCxnSpPr>
        <p:spPr>
          <a:xfrm>
            <a:off x="685629" y="2638771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43400107-11"/>
          <p:cNvCxnSpPr/>
          <p:nvPr/>
        </p:nvCxnSpPr>
        <p:spPr>
          <a:xfrm>
            <a:off x="685629" y="3800531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43400104-6"/>
          <p:cNvSpPr/>
          <p:nvPr/>
        </p:nvSpPr>
        <p:spPr>
          <a:xfrm>
            <a:off x="685629" y="5224162"/>
            <a:ext cx="10817695" cy="75704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6" name="el-1789643400101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43400106-8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工具全景</a:t>
            </a:r>
            <a:endParaRPr/>
          </a:p>
        </p:txBody>
      </p:sp>
      <p:sp>
        <p:nvSpPr>
          <p:cNvPr id="8" name="el-1789643400102-2"/>
          <p:cNvSpPr txBox="1"/>
          <p:nvPr/>
        </p:nvSpPr>
        <p:spPr>
          <a:xfrm>
            <a:off x="685629" y="819802"/>
            <a:ext cx="11430190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旅游人的AI工具箱：按场景配置</a:t>
            </a:r>
            <a:endParaRPr/>
          </a:p>
        </p:txBody>
      </p:sp>
      <p:sp>
        <p:nvSpPr>
          <p:cNvPr id="9" name="el-1789643400108-12"/>
          <p:cNvSpPr txBox="1"/>
          <p:nvPr/>
        </p:nvSpPr>
        <p:spPr>
          <a:xfrm>
            <a:off x="685629" y="1662703"/>
            <a:ext cx="1266127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2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01</a:t>
            </a:r>
            <a:endParaRPr/>
          </a:p>
        </p:txBody>
      </p:sp>
      <p:sp>
        <p:nvSpPr>
          <p:cNvPr id="10" name="el-1789643400114-21"/>
          <p:cNvSpPr txBox="1"/>
          <p:nvPr/>
        </p:nvSpPr>
        <p:spPr>
          <a:xfrm>
            <a:off x="1675981" y="1719839"/>
            <a:ext cx="5702382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内容创作场景</a:t>
            </a:r>
            <a:endParaRPr/>
          </a:p>
        </p:txBody>
      </p:sp>
      <p:sp>
        <p:nvSpPr>
          <p:cNvPr id="11" name="el-1789643400113-18"/>
          <p:cNvSpPr txBox="1"/>
          <p:nvPr/>
        </p:nvSpPr>
        <p:spPr>
          <a:xfrm>
            <a:off x="1675981" y="2148357"/>
            <a:ext cx="5967111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写行程方案、导游词、种草文案——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通用对话工具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承担80%工作。</a:t>
            </a:r>
            <a:endParaRPr/>
          </a:p>
        </p:txBody>
      </p:sp>
      <p:sp>
        <p:nvSpPr>
          <p:cNvPr id="12" name="el-1789643400108-13"/>
          <p:cNvSpPr txBox="1"/>
          <p:nvPr/>
        </p:nvSpPr>
        <p:spPr>
          <a:xfrm>
            <a:off x="685629" y="2824463"/>
            <a:ext cx="1266127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2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02</a:t>
            </a:r>
            <a:endParaRPr/>
          </a:p>
        </p:txBody>
      </p:sp>
      <p:sp>
        <p:nvSpPr>
          <p:cNvPr id="13" name="el-1789643400114-22"/>
          <p:cNvSpPr txBox="1"/>
          <p:nvPr/>
        </p:nvSpPr>
        <p:spPr>
          <a:xfrm>
            <a:off x="1675981" y="2881598"/>
            <a:ext cx="6342778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视觉设计场景</a:t>
            </a:r>
            <a:endParaRPr/>
          </a:p>
        </p:txBody>
      </p:sp>
      <p:sp>
        <p:nvSpPr>
          <p:cNvPr id="14" name="el-1789643400113-19"/>
          <p:cNvSpPr txBox="1"/>
          <p:nvPr/>
        </p:nvSpPr>
        <p:spPr>
          <a:xfrm>
            <a:off x="1675981" y="3310116"/>
            <a:ext cx="6668452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宣传海报、公众号封面、PPT配图——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图像生成工具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+简单排版软件组合。</a:t>
            </a:r>
            <a:endParaRPr/>
          </a:p>
        </p:txBody>
      </p:sp>
      <p:sp>
        <p:nvSpPr>
          <p:cNvPr id="15" name="el-1789643400108-14"/>
          <p:cNvSpPr txBox="1"/>
          <p:nvPr/>
        </p:nvSpPr>
        <p:spPr>
          <a:xfrm>
            <a:off x="685629" y="3986222"/>
            <a:ext cx="1266127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2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03</a:t>
            </a:r>
            <a:endParaRPr/>
          </a:p>
        </p:txBody>
      </p:sp>
      <p:sp>
        <p:nvSpPr>
          <p:cNvPr id="16" name="el-1789643400114-23"/>
          <p:cNvSpPr txBox="1"/>
          <p:nvPr/>
        </p:nvSpPr>
        <p:spPr>
          <a:xfrm>
            <a:off x="1675981" y="4043358"/>
            <a:ext cx="6077335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服务运营场景</a:t>
            </a:r>
            <a:endParaRPr/>
          </a:p>
        </p:txBody>
      </p:sp>
      <p:sp>
        <p:nvSpPr>
          <p:cNvPr id="17" name="el-1789643400114-20"/>
          <p:cNvSpPr txBox="1"/>
          <p:nvPr/>
        </p:nvSpPr>
        <p:spPr>
          <a:xfrm>
            <a:off x="1675981" y="4471876"/>
            <a:ext cx="615923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客服问答、会员沟通、数据整理——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智能体与办公助手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嵌入日常流程。</a:t>
            </a:r>
            <a:endParaRPr/>
          </a:p>
        </p:txBody>
      </p:sp>
      <p:sp>
        <p:nvSpPr>
          <p:cNvPr id="18" name="el-1789643400106-9"/>
          <p:cNvSpPr txBox="1"/>
          <p:nvPr/>
        </p:nvSpPr>
        <p:spPr>
          <a:xfrm>
            <a:off x="971307" y="5452705"/>
            <a:ext cx="1017135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490" spc="24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配置策略</a:t>
            </a:r>
            <a:endParaRPr/>
          </a:p>
        </p:txBody>
      </p:sp>
      <p:sp>
        <p:nvSpPr>
          <p:cNvPr id="19" name="el-1789643400109-15"/>
          <p:cNvSpPr txBox="1"/>
          <p:nvPr/>
        </p:nvSpPr>
        <p:spPr>
          <a:xfrm>
            <a:off x="2236030" y="5462228"/>
            <a:ext cx="2110534" cy="2904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入门期</a:t>
            </a:r>
            <a:r>
              <a:rPr b="1" sz="142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→</a:t>
            </a:r>
            <a:r>
              <a:rPr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 1款通用对话</a:t>
            </a:r>
            <a:endParaRPr/>
          </a:p>
        </p:txBody>
      </p:sp>
      <p:sp>
        <p:nvSpPr>
          <p:cNvPr id="20" name="el-1789643400110-16"/>
          <p:cNvSpPr txBox="1"/>
          <p:nvPr/>
        </p:nvSpPr>
        <p:spPr>
          <a:xfrm>
            <a:off x="4389034" y="5462228"/>
            <a:ext cx="2186304" cy="2904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进阶期</a:t>
            </a:r>
            <a:r>
              <a:rPr b="1" sz="142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→</a:t>
            </a:r>
            <a:r>
              <a:rPr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 +图像 +办公</a:t>
            </a:r>
            <a:endParaRPr/>
          </a:p>
        </p:txBody>
      </p:sp>
      <p:sp>
        <p:nvSpPr>
          <p:cNvPr id="21" name="el-1789643400110-17"/>
          <p:cNvSpPr txBox="1"/>
          <p:nvPr/>
        </p:nvSpPr>
        <p:spPr>
          <a:xfrm>
            <a:off x="6502014" y="5462228"/>
            <a:ext cx="2110534" cy="2904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熟练期</a:t>
            </a:r>
            <a:r>
              <a:rPr b="1" sz="142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→</a:t>
            </a:r>
            <a:r>
              <a:rPr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 +智能体平台</a:t>
            </a:r>
            <a:endParaRPr/>
          </a:p>
        </p:txBody>
      </p:sp>
      <p:sp>
        <p:nvSpPr>
          <p:cNvPr id="22" name="el-1789643400103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工具全景</a:t>
            </a:r>
            <a:endParaRPr/>
          </a:p>
        </p:txBody>
      </p:sp>
      <p:sp>
        <p:nvSpPr>
          <p:cNvPr id="23" name="el-1789643400103-4"/>
          <p:cNvSpPr txBox="1"/>
          <p:nvPr/>
        </p:nvSpPr>
        <p:spPr>
          <a:xfrm>
            <a:off x="4997441" y="6228650"/>
            <a:ext cx="360093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生成式人工智能主要工具认知</a:t>
            </a:r>
            <a:endParaRPr/>
          </a:p>
        </p:txBody>
      </p:sp>
      <p:sp>
        <p:nvSpPr>
          <p:cNvPr id="24" name="el-1789643400103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10 / 40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gradFill rotWithShape="1">
          <a:gsLst>
            <a:gs pos="0">
              <a:srgbClr val="1F4B3F"/>
            </a:gs>
            <a:gs pos="58000">
              <a:srgbClr val="1F4B3F"/>
            </a:gs>
            <a:gs pos="100000">
              <a:srgbClr val="16382E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9643400194-17"/>
          <p:cNvPicPr/>
          <p:nvPr/>
        </p:nvPicPr>
        <p:blipFill>
          <a:blip r:embed="rId2"/>
          <a:stretch>
            <a:fillRect/>
          </a:stretch>
        </p:blipFill>
        <p:spPr>
          <a:xfrm>
            <a:off x="6094476" y="4857393"/>
            <a:ext cx="6094476" cy="1999750"/>
          </a:xfrm>
          <a:prstGeom prst="rect">
            <a:avLst/>
          </a:prstGeom>
          <a:ln>
            <a:noFill/>
          </a:ln>
        </p:spPr>
      </p:pic>
      <p:cxnSp>
        <p:nvCxnSpPr>
          <p:cNvPr id="3" name="el-1789643400129-8"/>
          <p:cNvCxnSpPr/>
          <p:nvPr/>
        </p:nvCxnSpPr>
        <p:spPr>
          <a:xfrm>
            <a:off x="4266133" y="4360878"/>
            <a:ext cx="7084828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43400124-1"/>
          <p:cNvCxnSpPr/>
          <p:nvPr/>
        </p:nvCxnSpPr>
        <p:spPr>
          <a:xfrm>
            <a:off x="837990" y="5919165"/>
            <a:ext cx="10512971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43400127-4"/>
          <p:cNvSpPr txBox="1"/>
          <p:nvPr/>
        </p:nvSpPr>
        <p:spPr>
          <a:xfrm>
            <a:off x="837990" y="2252957"/>
            <a:ext cx="5281244" cy="16283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40">
                <a:solidFill>
                  <a:srgbClr val="F7F4EC">
                    <a:alpha val="16000"/>
                  </a:srgbClr>
                </a:solidFill>
                <a:latin typeface="Georgia"/>
                <a:ea typeface="Georgia"/>
                <a:cs typeface="Georgia"/>
              </a:rPr>
              <a:t>02</a:t>
            </a:r>
            <a:endParaRPr/>
          </a:p>
        </p:txBody>
      </p:sp>
      <p:sp>
        <p:nvSpPr>
          <p:cNvPr id="6" name="el-1789643400127-5"/>
          <p:cNvSpPr txBox="1"/>
          <p:nvPr/>
        </p:nvSpPr>
        <p:spPr>
          <a:xfrm>
            <a:off x="837990" y="4128912"/>
            <a:ext cx="3477660" cy="2190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630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PART TWO</a:t>
            </a:r>
            <a:endParaRPr/>
          </a:p>
        </p:txBody>
      </p:sp>
      <p:sp>
        <p:nvSpPr>
          <p:cNvPr id="7" name="el-1789643400127-6"/>
          <p:cNvSpPr txBox="1"/>
          <p:nvPr/>
        </p:nvSpPr>
        <p:spPr>
          <a:xfrm>
            <a:off x="4266133" y="1711506"/>
            <a:ext cx="7301944" cy="17366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通用对话</a:t>
            </a:r>
            <a:endParaRPr/>
          </a:p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工具</a:t>
            </a:r>
            <a:endParaRPr/>
          </a:p>
        </p:txBody>
      </p:sp>
      <p:sp>
        <p:nvSpPr>
          <p:cNvPr id="8" name="el-1789643400128-7"/>
          <p:cNvSpPr txBox="1"/>
          <p:nvPr/>
        </p:nvSpPr>
        <p:spPr>
          <a:xfrm>
            <a:off x="4266133" y="3676737"/>
            <a:ext cx="7922819" cy="2984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456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GENERAL-PURPOSE CHATBOTS</a:t>
            </a:r>
            <a:endParaRPr/>
          </a:p>
        </p:txBody>
      </p:sp>
      <p:sp>
        <p:nvSpPr>
          <p:cNvPr id="9" name="el-1789643400129-9"/>
          <p:cNvSpPr txBox="1"/>
          <p:nvPr/>
        </p:nvSpPr>
        <p:spPr>
          <a:xfrm>
            <a:off x="4266133" y="4575136"/>
            <a:ext cx="1424673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①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国际大模型</a:t>
            </a:r>
            <a:endParaRPr/>
          </a:p>
        </p:txBody>
      </p:sp>
      <p:sp>
        <p:nvSpPr>
          <p:cNvPr id="10" name="el-1789643400130-10"/>
          <p:cNvSpPr txBox="1"/>
          <p:nvPr/>
        </p:nvSpPr>
        <p:spPr>
          <a:xfrm>
            <a:off x="5900304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②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国产五强</a:t>
            </a:r>
            <a:endParaRPr/>
          </a:p>
        </p:txBody>
      </p:sp>
      <p:sp>
        <p:nvSpPr>
          <p:cNvPr id="11" name="el-1789643400130-11"/>
          <p:cNvSpPr txBox="1"/>
          <p:nvPr/>
        </p:nvSpPr>
        <p:spPr>
          <a:xfrm>
            <a:off x="7328845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③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对比实测</a:t>
            </a:r>
            <a:endParaRPr/>
          </a:p>
        </p:txBody>
      </p:sp>
      <p:sp>
        <p:nvSpPr>
          <p:cNvPr id="12" name="el-1789643400131-12"/>
          <p:cNvSpPr txBox="1"/>
          <p:nvPr/>
        </p:nvSpPr>
        <p:spPr>
          <a:xfrm>
            <a:off x="8757387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④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能力边界</a:t>
            </a:r>
            <a:endParaRPr/>
          </a:p>
        </p:txBody>
      </p:sp>
      <p:sp>
        <p:nvSpPr>
          <p:cNvPr id="13" name="el-1789643400125-2"/>
          <p:cNvSpPr txBox="1"/>
          <p:nvPr/>
        </p:nvSpPr>
        <p:spPr>
          <a:xfrm>
            <a:off x="837990" y="6076288"/>
            <a:ext cx="397196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62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人工智能与旅游创新应用 · 模块一 项目二</a:t>
            </a:r>
            <a:endParaRPr/>
          </a:p>
        </p:txBody>
      </p:sp>
      <p:sp>
        <p:nvSpPr>
          <p:cNvPr id="14" name="el-1789643400125-3"/>
          <p:cNvSpPr txBox="1"/>
          <p:nvPr/>
        </p:nvSpPr>
        <p:spPr>
          <a:xfrm>
            <a:off x="10665184" y="6123901"/>
            <a:ext cx="1189714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F7F4EC"/>
                </a:solidFill>
                <a:latin typeface="Georgia"/>
                <a:ea typeface="Georgia"/>
                <a:cs typeface="Georgia"/>
              </a:rPr>
              <a:t>11 / 40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43400136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43400137-10"/>
          <p:cNvCxnSpPr/>
          <p:nvPr/>
        </p:nvCxnSpPr>
        <p:spPr>
          <a:xfrm>
            <a:off x="6099237" y="2628505"/>
            <a:ext cx="914" cy="1463359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43400134-4"/>
          <p:cNvCxnSpPr/>
          <p:nvPr/>
        </p:nvCxnSpPr>
        <p:spPr>
          <a:xfrm>
            <a:off x="685629" y="4382303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43400133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43400137-9"/>
          <p:cNvSpPr txBox="1"/>
          <p:nvPr/>
        </p:nvSpPr>
        <p:spPr>
          <a:xfrm>
            <a:off x="1237940" y="457943"/>
            <a:ext cx="340862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通用对话工具</a:t>
            </a:r>
            <a:endParaRPr/>
          </a:p>
        </p:txBody>
      </p:sp>
      <p:sp>
        <p:nvSpPr>
          <p:cNvPr id="7" name="el-1789643400134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国际大模型：了解即可</a:t>
            </a:r>
            <a:endParaRPr/>
          </a:p>
        </p:txBody>
      </p:sp>
      <p:sp>
        <p:nvSpPr>
          <p:cNvPr id="8" name="el-1789643400139-13"/>
          <p:cNvSpPr txBox="1"/>
          <p:nvPr/>
        </p:nvSpPr>
        <p:spPr>
          <a:xfrm>
            <a:off x="685629" y="2628505"/>
            <a:ext cx="6054291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 spc="172">
                <a:solidFill>
                  <a:srgbClr val="1F4B3F"/>
                </a:solidFill>
                <a:latin typeface="SimHei"/>
                <a:ea typeface="SimHei"/>
                <a:cs typeface="SimHei"/>
              </a:rPr>
              <a:t>GPT 系 · OpenAI</a:t>
            </a:r>
            <a:endParaRPr/>
          </a:p>
        </p:txBody>
      </p:sp>
      <p:sp>
        <p:nvSpPr>
          <p:cNvPr id="9" name="el-1789643400138-11"/>
          <p:cNvSpPr txBox="1"/>
          <p:nvPr/>
        </p:nvSpPr>
        <p:spPr>
          <a:xfrm>
            <a:off x="685629" y="3066545"/>
            <a:ext cx="5143166" cy="3393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生成式浪潮的</a:t>
            </a:r>
            <a:r>
              <a:rPr b="1" sz="1720">
                <a:solidFill>
                  <a:srgbClr val="1F4B3F"/>
                </a:solidFill>
                <a:latin typeface="SimSun"/>
                <a:ea typeface="SimSun"/>
                <a:cs typeface="SimSun"/>
              </a:rPr>
              <a:t>起点与标杆</a:t>
            </a:r>
            <a:endParaRPr/>
          </a:p>
        </p:txBody>
      </p:sp>
      <p:sp>
        <p:nvSpPr>
          <p:cNvPr id="10" name="el-1789643400139-14"/>
          <p:cNvSpPr txBox="1"/>
          <p:nvPr/>
        </p:nvSpPr>
        <p:spPr>
          <a:xfrm>
            <a:off x="685629" y="3520209"/>
            <a:ext cx="4989852" cy="5716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ChatGPT 以对话流畅、逻辑清晰著称，插件生态丰富。是多数人认识AI的"第一辆车"。</a:t>
            </a:r>
            <a:endParaRPr/>
          </a:p>
        </p:txBody>
      </p:sp>
      <p:sp>
        <p:nvSpPr>
          <p:cNvPr id="11" name="el-1789643400139-15"/>
          <p:cNvSpPr txBox="1"/>
          <p:nvPr/>
        </p:nvSpPr>
        <p:spPr>
          <a:xfrm>
            <a:off x="6522994" y="2628505"/>
            <a:ext cx="5665958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 spc="172">
                <a:solidFill>
                  <a:srgbClr val="C05621"/>
                </a:solidFill>
                <a:latin typeface="SimHei"/>
                <a:ea typeface="SimHei"/>
                <a:cs typeface="SimHei"/>
              </a:rPr>
              <a:t>Gemini / Claude / LLaMA</a:t>
            </a:r>
            <a:endParaRPr/>
          </a:p>
        </p:txBody>
      </p:sp>
      <p:sp>
        <p:nvSpPr>
          <p:cNvPr id="12" name="el-1789643400139-12"/>
          <p:cNvSpPr txBox="1"/>
          <p:nvPr/>
        </p:nvSpPr>
        <p:spPr>
          <a:xfrm>
            <a:off x="6522994" y="3066545"/>
            <a:ext cx="5133644" cy="3393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各有所长的</a:t>
            </a:r>
            <a:r>
              <a:rPr b="1" sz="1720">
                <a:solidFill>
                  <a:srgbClr val="1F4B3F"/>
                </a:solidFill>
                <a:latin typeface="SimSun"/>
                <a:ea typeface="SimSun"/>
                <a:cs typeface="SimSun"/>
              </a:rPr>
              <a:t>跟随者与创新者</a:t>
            </a:r>
            <a:endParaRPr/>
          </a:p>
        </p:txBody>
      </p:sp>
      <p:sp>
        <p:nvSpPr>
          <p:cNvPr id="13" name="el-1789643400140-16"/>
          <p:cNvSpPr txBox="1"/>
          <p:nvPr/>
        </p:nvSpPr>
        <p:spPr>
          <a:xfrm>
            <a:off x="6522994" y="3520209"/>
            <a:ext cx="4980330" cy="5716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Gemini 深度接入谷歌搜索；Claude 长文本处理突出；LLaMA 走开源路线，是许多国产模型的"远亲"。</a:t>
            </a:r>
            <a:endParaRPr/>
          </a:p>
        </p:txBody>
      </p:sp>
      <p:sp>
        <p:nvSpPr>
          <p:cNvPr id="14" name="el-1789643400134-2"/>
          <p:cNvSpPr txBox="1"/>
          <p:nvPr/>
        </p:nvSpPr>
        <p:spPr>
          <a:xfrm>
            <a:off x="685629" y="4558472"/>
            <a:ext cx="10951012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课堂共识：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国际工具了解原理与定位即可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，日常学习与工作以国产工具为主。</a:t>
            </a:r>
            <a:endParaRPr/>
          </a:p>
        </p:txBody>
      </p:sp>
      <p:sp>
        <p:nvSpPr>
          <p:cNvPr id="15" name="el-1789643400135-5"/>
          <p:cNvSpPr txBox="1"/>
          <p:nvPr/>
        </p:nvSpPr>
        <p:spPr>
          <a:xfrm>
            <a:off x="685629" y="6228650"/>
            <a:ext cx="286017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通用对话工具</a:t>
            </a:r>
            <a:endParaRPr/>
          </a:p>
        </p:txBody>
      </p:sp>
      <p:sp>
        <p:nvSpPr>
          <p:cNvPr id="16" name="el-1789643400135-6"/>
          <p:cNvSpPr txBox="1"/>
          <p:nvPr/>
        </p:nvSpPr>
        <p:spPr>
          <a:xfrm>
            <a:off x="5186107" y="6228650"/>
            <a:ext cx="360093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生成式人工智能主要工具认知</a:t>
            </a:r>
            <a:endParaRPr/>
          </a:p>
        </p:txBody>
      </p:sp>
      <p:sp>
        <p:nvSpPr>
          <p:cNvPr id="17" name="el-1789643400135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12 / 40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43400311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43400312-10"/>
          <p:cNvCxnSpPr/>
          <p:nvPr/>
        </p:nvCxnSpPr>
        <p:spPr>
          <a:xfrm>
            <a:off x="6099237" y="2628505"/>
            <a:ext cx="914" cy="1463359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43400308-4"/>
          <p:cNvCxnSpPr/>
          <p:nvPr/>
        </p:nvCxnSpPr>
        <p:spPr>
          <a:xfrm>
            <a:off x="685629" y="4382303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43400305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43400311-9"/>
          <p:cNvSpPr txBox="1"/>
          <p:nvPr/>
        </p:nvSpPr>
        <p:spPr>
          <a:xfrm>
            <a:off x="1237940" y="457943"/>
            <a:ext cx="340862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通用对话工具</a:t>
            </a:r>
            <a:endParaRPr/>
          </a:p>
        </p:txBody>
      </p:sp>
      <p:sp>
        <p:nvSpPr>
          <p:cNvPr id="7" name="el-1789643400308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国际工具：能力与门槛</a:t>
            </a:r>
            <a:endParaRPr/>
          </a:p>
        </p:txBody>
      </p:sp>
      <p:sp>
        <p:nvSpPr>
          <p:cNvPr id="8" name="el-1789643400314-13"/>
          <p:cNvSpPr txBox="1"/>
          <p:nvPr/>
        </p:nvSpPr>
        <p:spPr>
          <a:xfrm>
            <a:off x="685629" y="2628505"/>
            <a:ext cx="5143166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 spc="172">
                <a:solidFill>
                  <a:srgbClr val="1F4B3F"/>
                </a:solidFill>
                <a:latin typeface="SimHei"/>
                <a:ea typeface="SimHei"/>
                <a:cs typeface="SimHei"/>
              </a:rPr>
              <a:t>能力面</a:t>
            </a:r>
            <a:endParaRPr/>
          </a:p>
        </p:txBody>
      </p:sp>
      <p:sp>
        <p:nvSpPr>
          <p:cNvPr id="9" name="el-1789643400313-11"/>
          <p:cNvSpPr txBox="1"/>
          <p:nvPr/>
        </p:nvSpPr>
        <p:spPr>
          <a:xfrm>
            <a:off x="685629" y="3066545"/>
            <a:ext cx="5143166" cy="3393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英文语料训练更深，</a:t>
            </a:r>
            <a:r>
              <a:rPr b="1" sz="1720">
                <a:solidFill>
                  <a:srgbClr val="1F4B3F"/>
                </a:solidFill>
                <a:latin typeface="SimSun"/>
                <a:ea typeface="SimSun"/>
                <a:cs typeface="SimSun"/>
              </a:rPr>
              <a:t>英文任务表现强</a:t>
            </a:r>
            <a:endParaRPr/>
          </a:p>
        </p:txBody>
      </p:sp>
      <p:sp>
        <p:nvSpPr>
          <p:cNvPr id="10" name="el-1789643400314-14"/>
          <p:cNvSpPr txBox="1"/>
          <p:nvPr/>
        </p:nvSpPr>
        <p:spPr>
          <a:xfrm>
            <a:off x="685629" y="3520209"/>
            <a:ext cx="4989852" cy="5716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英文学术写作、跨语言任务、部分推理场景仍是强项；新模型常以英文能力为先发。</a:t>
            </a:r>
            <a:endParaRPr/>
          </a:p>
        </p:txBody>
      </p:sp>
      <p:sp>
        <p:nvSpPr>
          <p:cNvPr id="11" name="el-1789643400314-15"/>
          <p:cNvSpPr txBox="1"/>
          <p:nvPr/>
        </p:nvSpPr>
        <p:spPr>
          <a:xfrm>
            <a:off x="6522994" y="2628505"/>
            <a:ext cx="513364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 spc="172">
                <a:solidFill>
                  <a:srgbClr val="C05621"/>
                </a:solidFill>
                <a:latin typeface="SimHei"/>
                <a:ea typeface="SimHei"/>
                <a:cs typeface="SimHei"/>
              </a:rPr>
              <a:t>门槛面</a:t>
            </a:r>
            <a:endParaRPr/>
          </a:p>
        </p:txBody>
      </p:sp>
      <p:sp>
        <p:nvSpPr>
          <p:cNvPr id="12" name="el-1789643400314-12"/>
          <p:cNvSpPr txBox="1"/>
          <p:nvPr/>
        </p:nvSpPr>
        <p:spPr>
          <a:xfrm>
            <a:off x="6522994" y="3066545"/>
            <a:ext cx="5133644" cy="3393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>
                <a:solidFill>
                  <a:srgbClr val="1F4B3F"/>
                </a:solidFill>
                <a:latin typeface="SimSun"/>
                <a:ea typeface="SimSun"/>
                <a:cs typeface="SimSun"/>
              </a:rPr>
              <a:t>访问、付费、合规</a:t>
            </a: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三道坎</a:t>
            </a:r>
            <a:endParaRPr/>
          </a:p>
        </p:txBody>
      </p:sp>
      <p:sp>
        <p:nvSpPr>
          <p:cNvPr id="13" name="el-1789643400315-16"/>
          <p:cNvSpPr txBox="1"/>
          <p:nvPr/>
        </p:nvSpPr>
        <p:spPr>
          <a:xfrm>
            <a:off x="6522994" y="3520209"/>
            <a:ext cx="4980330" cy="5716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需要境外账号与支付方式；企业使用存在数据出境合规问题；教育场景稳定性难保障。</a:t>
            </a:r>
            <a:endParaRPr/>
          </a:p>
        </p:txBody>
      </p:sp>
      <p:sp>
        <p:nvSpPr>
          <p:cNvPr id="14" name="el-1789643400307-2"/>
          <p:cNvSpPr txBox="1"/>
          <p:nvPr/>
        </p:nvSpPr>
        <p:spPr>
          <a:xfrm>
            <a:off x="685629" y="4558472"/>
            <a:ext cx="11072901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结论：对旅游管理学生而言，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国产工具是学习主战场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——中文能力反而更强。</a:t>
            </a:r>
            <a:endParaRPr/>
          </a:p>
        </p:txBody>
      </p:sp>
      <p:sp>
        <p:nvSpPr>
          <p:cNvPr id="15" name="el-1789643400308-5"/>
          <p:cNvSpPr txBox="1"/>
          <p:nvPr/>
        </p:nvSpPr>
        <p:spPr>
          <a:xfrm>
            <a:off x="685629" y="6228650"/>
            <a:ext cx="286017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通用对话工具</a:t>
            </a:r>
            <a:endParaRPr/>
          </a:p>
        </p:txBody>
      </p:sp>
      <p:sp>
        <p:nvSpPr>
          <p:cNvPr id="16" name="el-1789643400308-6"/>
          <p:cNvSpPr txBox="1"/>
          <p:nvPr/>
        </p:nvSpPr>
        <p:spPr>
          <a:xfrm>
            <a:off x="5186107" y="6228650"/>
            <a:ext cx="360093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生成式人工智能主要工具认知</a:t>
            </a:r>
            <a:endParaRPr/>
          </a:p>
        </p:txBody>
      </p:sp>
      <p:sp>
        <p:nvSpPr>
          <p:cNvPr id="17" name="el-1789643400309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13 / 40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43400328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43400333-15"/>
          <p:cNvSpPr/>
          <p:nvPr/>
        </p:nvSpPr>
        <p:spPr>
          <a:xfrm>
            <a:off x="7408597" y="2409485"/>
            <a:ext cx="4094726" cy="186911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43400324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43400331-11"/>
          <p:cNvSpPr txBox="1"/>
          <p:nvPr/>
        </p:nvSpPr>
        <p:spPr>
          <a:xfrm>
            <a:off x="1237940" y="457943"/>
            <a:ext cx="340862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通用对话工具</a:t>
            </a:r>
            <a:endParaRPr/>
          </a:p>
        </p:txBody>
      </p:sp>
      <p:sp>
        <p:nvSpPr>
          <p:cNvPr id="6" name="el-1789643400326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文心一言：百度出品的先行者</a:t>
            </a:r>
            <a:endParaRPr/>
          </a:p>
        </p:txBody>
      </p:sp>
      <p:sp>
        <p:nvSpPr>
          <p:cNvPr id="7" name="el-1789643400331-12"/>
          <p:cNvSpPr txBox="1"/>
          <p:nvPr/>
        </p:nvSpPr>
        <p:spPr>
          <a:xfrm>
            <a:off x="685629" y="2112052"/>
            <a:ext cx="626017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出身</a:t>
            </a:r>
            <a:endParaRPr/>
          </a:p>
        </p:txBody>
      </p:sp>
      <p:sp>
        <p:nvSpPr>
          <p:cNvPr id="8" name="el-1789643400329-7"/>
          <p:cNvSpPr txBox="1"/>
          <p:nvPr/>
        </p:nvSpPr>
        <p:spPr>
          <a:xfrm>
            <a:off x="685629" y="2512002"/>
            <a:ext cx="6113521" cy="6796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百度出品，</a:t>
            </a:r>
            <a:r>
              <a:rPr b="1" sz="1570">
                <a:solidFill>
                  <a:srgbClr val="1F4B3F"/>
                </a:solidFill>
                <a:latin typeface="SimHei"/>
                <a:ea typeface="SimHei"/>
                <a:cs typeface="SimHei"/>
              </a:rPr>
              <a:t>2023年3月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全球大厂中率先发布对话产品，基于文心大模型系列。</a:t>
            </a:r>
            <a:endParaRPr/>
          </a:p>
        </p:txBody>
      </p:sp>
      <p:sp>
        <p:nvSpPr>
          <p:cNvPr id="9" name="el-1789643400331-13"/>
          <p:cNvSpPr txBox="1"/>
          <p:nvPr/>
        </p:nvSpPr>
        <p:spPr>
          <a:xfrm>
            <a:off x="685629" y="3191678"/>
            <a:ext cx="626017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特点</a:t>
            </a:r>
            <a:endParaRPr/>
          </a:p>
        </p:txBody>
      </p:sp>
      <p:sp>
        <p:nvSpPr>
          <p:cNvPr id="10" name="el-1789643400330-8"/>
          <p:cNvSpPr txBox="1"/>
          <p:nvPr/>
        </p:nvSpPr>
        <p:spPr>
          <a:xfrm>
            <a:off x="685629" y="3591628"/>
            <a:ext cx="6113521" cy="6796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中文知识储备扎实，与</a:t>
            </a:r>
            <a:r>
              <a:rPr b="1" sz="1570">
                <a:solidFill>
                  <a:srgbClr val="1F4B3F"/>
                </a:solidFill>
                <a:latin typeface="SimHei"/>
                <a:ea typeface="SimHei"/>
                <a:cs typeface="SimHei"/>
              </a:rPr>
              <a:t>百度搜索生态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打通，可联网获取最新信息；配套"文心一格"图像生成。</a:t>
            </a:r>
            <a:endParaRPr/>
          </a:p>
        </p:txBody>
      </p:sp>
      <p:sp>
        <p:nvSpPr>
          <p:cNvPr id="11" name="el-1789643400331-14"/>
          <p:cNvSpPr txBox="1"/>
          <p:nvPr/>
        </p:nvSpPr>
        <p:spPr>
          <a:xfrm>
            <a:off x="685629" y="4271305"/>
            <a:ext cx="626017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适用</a:t>
            </a:r>
            <a:endParaRPr/>
          </a:p>
        </p:txBody>
      </p:sp>
      <p:sp>
        <p:nvSpPr>
          <p:cNvPr id="12" name="el-1789643400330-9"/>
          <p:cNvSpPr txBox="1"/>
          <p:nvPr/>
        </p:nvSpPr>
        <p:spPr>
          <a:xfrm>
            <a:off x="685629" y="4671255"/>
            <a:ext cx="6113521" cy="6796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适合</a:t>
            </a:r>
            <a:r>
              <a:rPr b="1" sz="1570">
                <a:solidFill>
                  <a:srgbClr val="1F4B3F"/>
                </a:solidFill>
                <a:latin typeface="SimHei"/>
                <a:ea typeface="SimHei"/>
                <a:cs typeface="SimHei"/>
              </a:rPr>
              <a:t>知识问答、中文写作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；旅游场景中查攻略要素、写介绍性文案比较稳。</a:t>
            </a:r>
            <a:endParaRPr/>
          </a:p>
        </p:txBody>
      </p:sp>
      <p:sp>
        <p:nvSpPr>
          <p:cNvPr id="13" name="el-1789643400334-16"/>
          <p:cNvSpPr txBox="1"/>
          <p:nvPr/>
        </p:nvSpPr>
        <p:spPr>
          <a:xfrm>
            <a:off x="7675231" y="2638027"/>
            <a:ext cx="368144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216">
                <a:solidFill>
                  <a:srgbClr val="1F4B3F"/>
                </a:solidFill>
                <a:latin typeface="SimHei"/>
                <a:ea typeface="SimHei"/>
                <a:cs typeface="SimHei"/>
              </a:rPr>
              <a:t>上手提示</a:t>
            </a:r>
            <a:endParaRPr/>
          </a:p>
        </p:txBody>
      </p:sp>
      <p:sp>
        <p:nvSpPr>
          <p:cNvPr id="14" name="el-1789643400334-17"/>
          <p:cNvSpPr txBox="1"/>
          <p:nvPr/>
        </p:nvSpPr>
        <p:spPr>
          <a:xfrm>
            <a:off x="7675231" y="3018932"/>
            <a:ext cx="3615738" cy="103112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98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注册：手机号即可</a:t>
            </a:r>
            <a:endParaRPr/>
          </a:p>
          <a:p>
            <a:pPr algn="l">
              <a:lnSpc>
                <a:spcPts val="2698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入口：网页 / App / 小程序</a:t>
            </a:r>
            <a:endParaRPr/>
          </a:p>
          <a:p>
            <a:pPr algn="l">
              <a:lnSpc>
                <a:spcPts val="2698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特色：联网搜索 · 一格画图</a:t>
            </a:r>
            <a:endParaRPr/>
          </a:p>
        </p:txBody>
      </p:sp>
      <p:sp>
        <p:nvSpPr>
          <p:cNvPr id="15" name="el-1789643400330-10"/>
          <p:cNvSpPr txBox="1"/>
          <p:nvPr/>
        </p:nvSpPr>
        <p:spPr>
          <a:xfrm>
            <a:off x="7408597" y="4488094"/>
            <a:ext cx="4094726" cy="5654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11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课堂演示常用工具之一，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免费版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即可完成本课程全部练习。</a:t>
            </a:r>
            <a:endParaRPr/>
          </a:p>
        </p:txBody>
      </p:sp>
      <p:sp>
        <p:nvSpPr>
          <p:cNvPr id="16" name="el-1789643400326-3"/>
          <p:cNvSpPr txBox="1"/>
          <p:nvPr/>
        </p:nvSpPr>
        <p:spPr>
          <a:xfrm>
            <a:off x="685629" y="6228650"/>
            <a:ext cx="286017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通用对话工具</a:t>
            </a:r>
            <a:endParaRPr/>
          </a:p>
        </p:txBody>
      </p:sp>
      <p:sp>
        <p:nvSpPr>
          <p:cNvPr id="17" name="el-1789643400326-4"/>
          <p:cNvSpPr txBox="1"/>
          <p:nvPr/>
        </p:nvSpPr>
        <p:spPr>
          <a:xfrm>
            <a:off x="5186107" y="6228650"/>
            <a:ext cx="360093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生成式人工智能主要工具认知</a:t>
            </a:r>
            <a:endParaRPr/>
          </a:p>
        </p:txBody>
      </p:sp>
      <p:sp>
        <p:nvSpPr>
          <p:cNvPr id="18" name="el-1789643400326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14 / 40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43400353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43400354-10"/>
          <p:cNvCxnSpPr/>
          <p:nvPr/>
        </p:nvCxnSpPr>
        <p:spPr>
          <a:xfrm>
            <a:off x="6099237" y="2628505"/>
            <a:ext cx="914" cy="1463359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43400351-4"/>
          <p:cNvCxnSpPr/>
          <p:nvPr/>
        </p:nvCxnSpPr>
        <p:spPr>
          <a:xfrm>
            <a:off x="685629" y="4382303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43400349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43400353-9"/>
          <p:cNvSpPr txBox="1"/>
          <p:nvPr/>
        </p:nvSpPr>
        <p:spPr>
          <a:xfrm>
            <a:off x="1237940" y="457943"/>
            <a:ext cx="340862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通用对话工具</a:t>
            </a:r>
            <a:endParaRPr/>
          </a:p>
        </p:txBody>
      </p:sp>
      <p:sp>
        <p:nvSpPr>
          <p:cNvPr id="7" name="el-1789643400350-3"/>
          <p:cNvSpPr txBox="1"/>
          <p:nvPr/>
        </p:nvSpPr>
        <p:spPr>
          <a:xfrm>
            <a:off x="685629" y="819802"/>
            <a:ext cx="11430190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通义千问 × 讯飞星火</a:t>
            </a:r>
            <a:endParaRPr/>
          </a:p>
        </p:txBody>
      </p:sp>
      <p:sp>
        <p:nvSpPr>
          <p:cNvPr id="8" name="el-1789643400356-15"/>
          <p:cNvSpPr txBox="1"/>
          <p:nvPr/>
        </p:nvSpPr>
        <p:spPr>
          <a:xfrm>
            <a:off x="685629" y="2628505"/>
            <a:ext cx="5353426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 spc="172">
                <a:solidFill>
                  <a:srgbClr val="1F4B3F"/>
                </a:solidFill>
                <a:latin typeface="SimHei"/>
                <a:ea typeface="SimHei"/>
                <a:cs typeface="SimHei"/>
              </a:rPr>
              <a:t>通义千问 · 阿里</a:t>
            </a:r>
            <a:endParaRPr/>
          </a:p>
        </p:txBody>
      </p:sp>
      <p:sp>
        <p:nvSpPr>
          <p:cNvPr id="9" name="el-1789643400355-11"/>
          <p:cNvSpPr txBox="1"/>
          <p:nvPr/>
        </p:nvSpPr>
        <p:spPr>
          <a:xfrm>
            <a:off x="685629" y="3066545"/>
            <a:ext cx="5143166" cy="3393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协同</a:t>
            </a:r>
            <a:r>
              <a:rPr b="1" sz="1720">
                <a:solidFill>
                  <a:srgbClr val="1F4B3F"/>
                </a:solidFill>
                <a:latin typeface="SimSun"/>
                <a:ea typeface="SimSun"/>
                <a:cs typeface="SimSun"/>
              </a:rPr>
              <a:t>办公生态</a:t>
            </a:r>
            <a:endParaRPr/>
          </a:p>
        </p:txBody>
      </p:sp>
      <p:sp>
        <p:nvSpPr>
          <p:cNvPr id="10" name="el-1789643400355-12"/>
          <p:cNvSpPr txBox="1"/>
          <p:nvPr/>
        </p:nvSpPr>
        <p:spPr>
          <a:xfrm>
            <a:off x="685629" y="3520209"/>
            <a:ext cx="4989852" cy="5716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与钉钉、淘宝生态打通，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长文档处理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是强项——读合同、析报告、总结长攻略，效率突出。</a:t>
            </a:r>
            <a:endParaRPr/>
          </a:p>
        </p:txBody>
      </p:sp>
      <p:sp>
        <p:nvSpPr>
          <p:cNvPr id="11" name="el-1789643400356-16"/>
          <p:cNvSpPr txBox="1"/>
          <p:nvPr/>
        </p:nvSpPr>
        <p:spPr>
          <a:xfrm>
            <a:off x="6522994" y="2628505"/>
            <a:ext cx="5343903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 spc="172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讯飞星火 · 科大讯飞</a:t>
            </a:r>
            <a:endParaRPr/>
          </a:p>
        </p:txBody>
      </p:sp>
      <p:sp>
        <p:nvSpPr>
          <p:cNvPr id="12" name="el-1789643400355-13"/>
          <p:cNvSpPr txBox="1"/>
          <p:nvPr/>
        </p:nvSpPr>
        <p:spPr>
          <a:xfrm>
            <a:off x="6522994" y="3066545"/>
            <a:ext cx="5133644" cy="3393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>
                <a:solidFill>
                  <a:srgbClr val="1F4B3F"/>
                </a:solidFill>
                <a:latin typeface="SimSun"/>
                <a:ea typeface="SimSun"/>
                <a:cs typeface="SimSun"/>
              </a:rPr>
              <a:t>语音</a:t>
            </a: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技术看家</a:t>
            </a:r>
            <a:endParaRPr/>
          </a:p>
        </p:txBody>
      </p:sp>
      <p:sp>
        <p:nvSpPr>
          <p:cNvPr id="13" name="el-1789643400356-14"/>
          <p:cNvSpPr txBox="1"/>
          <p:nvPr/>
        </p:nvSpPr>
        <p:spPr>
          <a:xfrm>
            <a:off x="6522994" y="3520209"/>
            <a:ext cx="4980330" cy="5716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依托讯飞语音积累，语音输入、方言识别、语音合成体验好，配套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口语训练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功能——练导游讲解可用。</a:t>
            </a:r>
            <a:endParaRPr/>
          </a:p>
        </p:txBody>
      </p:sp>
      <p:sp>
        <p:nvSpPr>
          <p:cNvPr id="14" name="el-1789643400350-2"/>
          <p:cNvSpPr txBox="1"/>
          <p:nvPr/>
        </p:nvSpPr>
        <p:spPr>
          <a:xfrm>
            <a:off x="685629" y="4558472"/>
            <a:ext cx="11072901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选择建议：重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文档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选通义，重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语音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选星火——按你的高频任务定。</a:t>
            </a:r>
            <a:endParaRPr/>
          </a:p>
        </p:txBody>
      </p:sp>
      <p:sp>
        <p:nvSpPr>
          <p:cNvPr id="15" name="el-1789643400351-5"/>
          <p:cNvSpPr txBox="1"/>
          <p:nvPr/>
        </p:nvSpPr>
        <p:spPr>
          <a:xfrm>
            <a:off x="685629" y="6228650"/>
            <a:ext cx="286017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通用对话工具</a:t>
            </a:r>
            <a:endParaRPr/>
          </a:p>
        </p:txBody>
      </p:sp>
      <p:sp>
        <p:nvSpPr>
          <p:cNvPr id="16" name="el-1789643400351-6"/>
          <p:cNvSpPr txBox="1"/>
          <p:nvPr/>
        </p:nvSpPr>
        <p:spPr>
          <a:xfrm>
            <a:off x="5186107" y="6228650"/>
            <a:ext cx="360093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生成式人工智能主要工具认知</a:t>
            </a:r>
            <a:endParaRPr/>
          </a:p>
        </p:txBody>
      </p:sp>
      <p:sp>
        <p:nvSpPr>
          <p:cNvPr id="17" name="el-1789643400351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15 / 40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43400502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43400507-15"/>
          <p:cNvSpPr/>
          <p:nvPr/>
        </p:nvSpPr>
        <p:spPr>
          <a:xfrm>
            <a:off x="7408597" y="2581338"/>
            <a:ext cx="4094726" cy="152540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43400499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43400504-11"/>
          <p:cNvSpPr txBox="1"/>
          <p:nvPr/>
        </p:nvSpPr>
        <p:spPr>
          <a:xfrm>
            <a:off x="1237940" y="457943"/>
            <a:ext cx="340862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通用对话工具</a:t>
            </a:r>
            <a:endParaRPr/>
          </a:p>
        </p:txBody>
      </p:sp>
      <p:sp>
        <p:nvSpPr>
          <p:cNvPr id="6" name="el-1789643400500-2"/>
          <p:cNvSpPr txBox="1"/>
          <p:nvPr/>
        </p:nvSpPr>
        <p:spPr>
          <a:xfrm>
            <a:off x="685629" y="819802"/>
            <a:ext cx="11503323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DeepSeek：开源黑马</a:t>
            </a:r>
            <a:endParaRPr/>
          </a:p>
        </p:txBody>
      </p:sp>
      <p:sp>
        <p:nvSpPr>
          <p:cNvPr id="7" name="el-1789643400504-12"/>
          <p:cNvSpPr txBox="1"/>
          <p:nvPr/>
        </p:nvSpPr>
        <p:spPr>
          <a:xfrm>
            <a:off x="685629" y="2112052"/>
            <a:ext cx="626017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出身</a:t>
            </a:r>
            <a:endParaRPr/>
          </a:p>
        </p:txBody>
      </p:sp>
      <p:sp>
        <p:nvSpPr>
          <p:cNvPr id="8" name="el-1789643400503-7"/>
          <p:cNvSpPr txBox="1"/>
          <p:nvPr/>
        </p:nvSpPr>
        <p:spPr>
          <a:xfrm>
            <a:off x="685629" y="2512002"/>
            <a:ext cx="6113521" cy="6796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深度求索公司出品，以</a:t>
            </a:r>
            <a:r>
              <a:rPr b="1" sz="1570">
                <a:solidFill>
                  <a:srgbClr val="1F4B3F"/>
                </a:solidFill>
                <a:latin typeface="SimHei"/>
                <a:ea typeface="SimHei"/>
                <a:cs typeface="SimHei"/>
              </a:rPr>
              <a:t>开源+低成本+高性能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震动全球业界，2025年初引发广泛讨论。</a:t>
            </a:r>
            <a:endParaRPr/>
          </a:p>
        </p:txBody>
      </p:sp>
      <p:sp>
        <p:nvSpPr>
          <p:cNvPr id="9" name="el-1789643400505-13"/>
          <p:cNvSpPr txBox="1"/>
          <p:nvPr/>
        </p:nvSpPr>
        <p:spPr>
          <a:xfrm>
            <a:off x="685629" y="3191678"/>
            <a:ext cx="626017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特点</a:t>
            </a:r>
            <a:endParaRPr/>
          </a:p>
        </p:txBody>
      </p:sp>
      <p:sp>
        <p:nvSpPr>
          <p:cNvPr id="10" name="el-1789643400503-8"/>
          <p:cNvSpPr txBox="1"/>
          <p:nvPr/>
        </p:nvSpPr>
        <p:spPr>
          <a:xfrm>
            <a:off x="685629" y="3591628"/>
            <a:ext cx="6113521" cy="6796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推理模型（R1系列）擅长</a:t>
            </a:r>
            <a:r>
              <a:rPr b="1" sz="1570">
                <a:solidFill>
                  <a:srgbClr val="1F4B3F"/>
                </a:solidFill>
                <a:latin typeface="SimHei"/>
                <a:ea typeface="SimHei"/>
                <a:cs typeface="SimHei"/>
              </a:rPr>
              <a:t>数学与逻辑推理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；深度思考模式会展示"解题过程"，适合学习复杂问题。</a:t>
            </a:r>
            <a:endParaRPr/>
          </a:p>
        </p:txBody>
      </p:sp>
      <p:sp>
        <p:nvSpPr>
          <p:cNvPr id="11" name="el-1789643400505-14"/>
          <p:cNvSpPr txBox="1"/>
          <p:nvPr/>
        </p:nvSpPr>
        <p:spPr>
          <a:xfrm>
            <a:off x="685629" y="4271305"/>
            <a:ext cx="626017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适用</a:t>
            </a:r>
            <a:endParaRPr/>
          </a:p>
        </p:txBody>
      </p:sp>
      <p:sp>
        <p:nvSpPr>
          <p:cNvPr id="12" name="el-1789643400504-9"/>
          <p:cNvSpPr txBox="1"/>
          <p:nvPr/>
        </p:nvSpPr>
        <p:spPr>
          <a:xfrm>
            <a:off x="685629" y="4671255"/>
            <a:ext cx="6113521" cy="6796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定价测算、行程逻辑优化、</a:t>
            </a:r>
            <a:r>
              <a:rPr b="1" sz="1570">
                <a:solidFill>
                  <a:srgbClr val="1F4B3F"/>
                </a:solidFill>
                <a:latin typeface="SimHei"/>
                <a:ea typeface="SimHei"/>
                <a:cs typeface="SimHei"/>
              </a:rPr>
              <a:t>多约束条件问题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（预算+时间+偏好）表现出色。</a:t>
            </a:r>
            <a:endParaRPr/>
          </a:p>
        </p:txBody>
      </p:sp>
      <p:sp>
        <p:nvSpPr>
          <p:cNvPr id="13" name="el-1789643400507-16"/>
          <p:cNvSpPr txBox="1"/>
          <p:nvPr/>
        </p:nvSpPr>
        <p:spPr>
          <a:xfrm>
            <a:off x="7675231" y="2809881"/>
            <a:ext cx="368144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216">
                <a:solidFill>
                  <a:srgbClr val="1F4B3F"/>
                </a:solidFill>
                <a:latin typeface="SimHei"/>
                <a:ea typeface="SimHei"/>
                <a:cs typeface="SimHei"/>
              </a:rPr>
              <a:t>独特功能</a:t>
            </a:r>
            <a:endParaRPr/>
          </a:p>
        </p:txBody>
      </p:sp>
      <p:sp>
        <p:nvSpPr>
          <p:cNvPr id="14" name="el-1789643400508-17"/>
          <p:cNvSpPr txBox="1"/>
          <p:nvPr/>
        </p:nvSpPr>
        <p:spPr>
          <a:xfrm>
            <a:off x="7675231" y="3190786"/>
            <a:ext cx="3615738" cy="6874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98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深度思考 R1：展示推理链</a:t>
            </a:r>
            <a:endParaRPr/>
          </a:p>
          <a:p>
            <a:pPr algn="l">
              <a:lnSpc>
                <a:spcPts val="2698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用途：复杂行程逻辑推演</a:t>
            </a:r>
            <a:endParaRPr/>
          </a:p>
        </p:txBody>
      </p:sp>
      <p:sp>
        <p:nvSpPr>
          <p:cNvPr id="15" name="el-1789643400504-10"/>
          <p:cNvSpPr txBox="1"/>
          <p:nvPr/>
        </p:nvSpPr>
        <p:spPr>
          <a:xfrm>
            <a:off x="7408597" y="4316240"/>
            <a:ext cx="4094726" cy="5654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11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开源意味着企业可私有化部署——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数据不出门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，文旅企业落地的重要选项。</a:t>
            </a:r>
            <a:endParaRPr/>
          </a:p>
        </p:txBody>
      </p:sp>
      <p:sp>
        <p:nvSpPr>
          <p:cNvPr id="16" name="el-1789643400500-3"/>
          <p:cNvSpPr txBox="1"/>
          <p:nvPr/>
        </p:nvSpPr>
        <p:spPr>
          <a:xfrm>
            <a:off x="685629" y="6228650"/>
            <a:ext cx="286017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通用对话工具</a:t>
            </a:r>
            <a:endParaRPr/>
          </a:p>
        </p:txBody>
      </p:sp>
      <p:sp>
        <p:nvSpPr>
          <p:cNvPr id="17" name="el-1789643400500-4"/>
          <p:cNvSpPr txBox="1"/>
          <p:nvPr/>
        </p:nvSpPr>
        <p:spPr>
          <a:xfrm>
            <a:off x="5186107" y="6228650"/>
            <a:ext cx="360093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生成式人工智能主要工具认知</a:t>
            </a:r>
            <a:endParaRPr/>
          </a:p>
        </p:txBody>
      </p:sp>
      <p:sp>
        <p:nvSpPr>
          <p:cNvPr id="18" name="el-1789643400500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16 / 40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43400520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43400520-10"/>
          <p:cNvCxnSpPr/>
          <p:nvPr/>
        </p:nvCxnSpPr>
        <p:spPr>
          <a:xfrm>
            <a:off x="6099237" y="2628505"/>
            <a:ext cx="914" cy="1463359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43400518-4"/>
          <p:cNvCxnSpPr/>
          <p:nvPr/>
        </p:nvCxnSpPr>
        <p:spPr>
          <a:xfrm>
            <a:off x="685629" y="4382303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43400516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43400520-9"/>
          <p:cNvSpPr txBox="1"/>
          <p:nvPr/>
        </p:nvSpPr>
        <p:spPr>
          <a:xfrm>
            <a:off x="1237940" y="457943"/>
            <a:ext cx="340862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通用对话工具</a:t>
            </a:r>
            <a:endParaRPr/>
          </a:p>
        </p:txBody>
      </p:sp>
      <p:sp>
        <p:nvSpPr>
          <p:cNvPr id="7" name="el-1789643400517-3"/>
          <p:cNvSpPr txBox="1"/>
          <p:nvPr/>
        </p:nvSpPr>
        <p:spPr>
          <a:xfrm>
            <a:off x="685629" y="819802"/>
            <a:ext cx="11503323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Kimi × 豆包：新势力</a:t>
            </a:r>
            <a:endParaRPr/>
          </a:p>
        </p:txBody>
      </p:sp>
      <p:sp>
        <p:nvSpPr>
          <p:cNvPr id="8" name="el-1789643400522-14"/>
          <p:cNvSpPr txBox="1"/>
          <p:nvPr/>
        </p:nvSpPr>
        <p:spPr>
          <a:xfrm>
            <a:off x="685629" y="2628505"/>
            <a:ext cx="5633772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 spc="172">
                <a:solidFill>
                  <a:srgbClr val="1F4B3F"/>
                </a:solidFill>
                <a:latin typeface="SimHei"/>
                <a:ea typeface="SimHei"/>
                <a:cs typeface="SimHei"/>
              </a:rPr>
              <a:t>Kimi · 月之暗面</a:t>
            </a:r>
            <a:endParaRPr/>
          </a:p>
        </p:txBody>
      </p:sp>
      <p:sp>
        <p:nvSpPr>
          <p:cNvPr id="9" name="el-1789643400521-11"/>
          <p:cNvSpPr txBox="1"/>
          <p:nvPr/>
        </p:nvSpPr>
        <p:spPr>
          <a:xfrm>
            <a:off x="685629" y="3066545"/>
            <a:ext cx="5143166" cy="3393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>
                <a:solidFill>
                  <a:srgbClr val="1F4B3F"/>
                </a:solidFill>
                <a:latin typeface="SimSun"/>
                <a:ea typeface="SimSun"/>
                <a:cs typeface="SimSun"/>
              </a:rPr>
              <a:t>长文本</a:t>
            </a: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冠军</a:t>
            </a:r>
            <a:endParaRPr/>
          </a:p>
        </p:txBody>
      </p:sp>
      <p:sp>
        <p:nvSpPr>
          <p:cNvPr id="10" name="el-1789643400522-12"/>
          <p:cNvSpPr txBox="1"/>
          <p:nvPr/>
        </p:nvSpPr>
        <p:spPr>
          <a:xfrm>
            <a:off x="685629" y="3520209"/>
            <a:ext cx="4989852" cy="5716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以超长上下文著称——一次读完整本《吴哥窟深度研究报告》再向你答疑；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网页解析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能力实用。</a:t>
            </a:r>
            <a:endParaRPr/>
          </a:p>
        </p:txBody>
      </p:sp>
      <p:sp>
        <p:nvSpPr>
          <p:cNvPr id="11" name="el-1789643400523-15"/>
          <p:cNvSpPr txBox="1"/>
          <p:nvPr/>
        </p:nvSpPr>
        <p:spPr>
          <a:xfrm>
            <a:off x="6522994" y="2628505"/>
            <a:ext cx="5343903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 spc="172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豆包 · 字节跳动</a:t>
            </a:r>
            <a:endParaRPr/>
          </a:p>
        </p:txBody>
      </p:sp>
      <p:sp>
        <p:nvSpPr>
          <p:cNvPr id="12" name="el-1789643400522-13"/>
          <p:cNvSpPr txBox="1"/>
          <p:nvPr/>
        </p:nvSpPr>
        <p:spPr>
          <a:xfrm>
            <a:off x="6522994" y="3066545"/>
            <a:ext cx="5133644" cy="3393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>
                <a:solidFill>
                  <a:srgbClr val="1F4B3F"/>
                </a:solidFill>
                <a:latin typeface="SimSun"/>
                <a:ea typeface="SimSun"/>
                <a:cs typeface="SimSun"/>
              </a:rPr>
              <a:t>大众</a:t>
            </a: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日常助手</a:t>
            </a:r>
            <a:endParaRPr/>
          </a:p>
        </p:txBody>
      </p:sp>
      <p:sp>
        <p:nvSpPr>
          <p:cNvPr id="13" name="el-1789643400523-16"/>
          <p:cNvSpPr txBox="1"/>
          <p:nvPr/>
        </p:nvSpPr>
        <p:spPr>
          <a:xfrm>
            <a:off x="6522994" y="3520209"/>
            <a:ext cx="4980330" cy="5716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界面友好、语音自然、免费额度足，抖音生态加持；适合入门第一课与日常碎片任务。</a:t>
            </a:r>
            <a:endParaRPr/>
          </a:p>
        </p:txBody>
      </p:sp>
      <p:sp>
        <p:nvSpPr>
          <p:cNvPr id="14" name="el-1789643400517-2"/>
          <p:cNvSpPr txBox="1"/>
          <p:nvPr/>
        </p:nvSpPr>
        <p:spPr>
          <a:xfrm>
            <a:off x="685629" y="4558472"/>
            <a:ext cx="11438570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组合玩法：用 Kimi 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啃长资料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，用豆包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快速问答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——长读短问，各司其职。</a:t>
            </a:r>
            <a:endParaRPr/>
          </a:p>
        </p:txBody>
      </p:sp>
      <p:sp>
        <p:nvSpPr>
          <p:cNvPr id="15" name="el-1789643400518-5"/>
          <p:cNvSpPr txBox="1"/>
          <p:nvPr/>
        </p:nvSpPr>
        <p:spPr>
          <a:xfrm>
            <a:off x="685629" y="6228650"/>
            <a:ext cx="286017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通用对话工具</a:t>
            </a:r>
            <a:endParaRPr/>
          </a:p>
        </p:txBody>
      </p:sp>
      <p:sp>
        <p:nvSpPr>
          <p:cNvPr id="16" name="el-1789643400518-6"/>
          <p:cNvSpPr txBox="1"/>
          <p:nvPr/>
        </p:nvSpPr>
        <p:spPr>
          <a:xfrm>
            <a:off x="5186107" y="6228650"/>
            <a:ext cx="360093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生成式人工智能主要工具认知</a:t>
            </a:r>
            <a:endParaRPr/>
          </a:p>
        </p:txBody>
      </p:sp>
      <p:sp>
        <p:nvSpPr>
          <p:cNvPr id="17" name="el-1789643400518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17 / 40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43400541-33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el-1789643400537-26"/>
          <p:cNvGraphicFramePr/>
          <p:nvPr/>
        </p:nvGraphicFramePr>
        <p:xfrm>
          <a:off x="685629" y="1948382"/>
          <a:ext cx="10817695" cy="2842502"/>
        </p:xfrm>
        <a:graphic>
          <a:graphicData uri="http://schemas.openxmlformats.org/drawingml/2006/table">
            <a:tbl>
              <a:tblPr>
                <a:tableStyleId>{2D5ABB26-0587-4C30-8999-92F81FD0307C}</a:tableStyleId>
                <a:tblLayout type="fixed"/>
              </a:tblPr>
              <a:tblGrid>
                <a:gridCol w="1789955"/>
                <a:gridCol w="2583159"/>
                <a:gridCol w="2961088"/>
                <a:gridCol w="3483493"/>
              </a:tblGrid>
              <a:tr h="485654">
                <a:tc>
                  <a:txBody>
                    <a:bodyPr lIns="171407" tIns="104749" rIns="171407" bIns="104749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4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工具</a:t>
                      </a:r>
                      <a:endParaRPr/>
                    </a:p>
                  </a:txBody>
                  <a:tcPr marL="0" marR="0" marT="0" marB="0">
                    <a:solidFill>
                      <a:srgbClr val="1F4B3F"/>
                    </a:solidFill>
                  </a:tcPr>
                </a:tc>
                <a:tc>
                  <a:txBody>
                    <a:bodyPr lIns="171407" tIns="104749" rIns="171407" bIns="104749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4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一句话定位</a:t>
                      </a:r>
                      <a:endParaRPr/>
                    </a:p>
                  </a:txBody>
                  <a:tcPr marL="0" marR="0" marT="0" marB="0">
                    <a:solidFill>
                      <a:srgbClr val="1F4B3F"/>
                    </a:solidFill>
                  </a:tcPr>
                </a:tc>
                <a:tc>
                  <a:txBody>
                    <a:bodyPr lIns="171407" tIns="104749" rIns="171407" bIns="104749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4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突出能力</a:t>
                      </a:r>
                      <a:endParaRPr/>
                    </a:p>
                  </a:txBody>
                  <a:tcPr marL="0" marR="0" marT="0" marB="0">
                    <a:solidFill>
                      <a:srgbClr val="1F4B3F"/>
                    </a:solidFill>
                  </a:tcPr>
                </a:tc>
                <a:tc>
                  <a:txBody>
                    <a:bodyPr lIns="171407" tIns="104749" rIns="171407" bIns="104749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4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旅游场景推荐</a:t>
                      </a:r>
                      <a:endParaRPr/>
                    </a:p>
                  </a:txBody>
                  <a:tcPr marL="0" marR="0" marT="0" marB="0">
                    <a:solidFill>
                      <a:srgbClr val="1F4B3F"/>
                    </a:solidFill>
                  </a:tcPr>
                </a:tc>
              </a:tr>
              <a:tr h="466608"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文心一言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知识扎实的先行者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中文知识 · 联网搜索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攻略要素查询 · 文案初稿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71370"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通义千问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办公协同派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长文档 · 生态整合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报告解析 · 合同要点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71370"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讯飞星火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语音专家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语音交互 · 口语训练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讲解词润色 · 口语练习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71370"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DeepSeek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开源推理黑马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逻辑推理 · 成本低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行程逻辑 · 费用测算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71370"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豆包 / Kimi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大众派 / 长文派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易用性 / 超长文本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日常问答 · 长攻略研读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</a:tr>
            </a:tbl>
          </a:graphicData>
        </a:graphic>
      </p:graphicFrame>
      <p:cxnSp>
        <p:nvCxnSpPr>
          <p:cNvPr id="4" name="el-1789643400539-29"/>
          <p:cNvCxnSpPr/>
          <p:nvPr/>
        </p:nvCxnSpPr>
        <p:spPr>
          <a:xfrm>
            <a:off x="685629" y="5081323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43400530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43400541-34"/>
          <p:cNvSpPr txBox="1"/>
          <p:nvPr/>
        </p:nvSpPr>
        <p:spPr>
          <a:xfrm>
            <a:off x="1237940" y="457943"/>
            <a:ext cx="340862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通用对话工具</a:t>
            </a:r>
            <a:endParaRPr/>
          </a:p>
        </p:txBody>
      </p:sp>
      <p:sp>
        <p:nvSpPr>
          <p:cNvPr id="7" name="el-1789643400539-28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国产五强对比总表</a:t>
            </a:r>
            <a:endParaRPr/>
          </a:p>
        </p:txBody>
      </p:sp>
      <p:sp>
        <p:nvSpPr>
          <p:cNvPr id="8" name="el-1789643400539-27"/>
          <p:cNvSpPr txBox="1"/>
          <p:nvPr/>
        </p:nvSpPr>
        <p:spPr>
          <a:xfrm>
            <a:off x="685629" y="5238446"/>
            <a:ext cx="11072901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本课程要求：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至少精通一款、熟悉两款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——精通指不看教程也能完成典型任务。</a:t>
            </a:r>
            <a:endParaRPr/>
          </a:p>
        </p:txBody>
      </p:sp>
      <p:sp>
        <p:nvSpPr>
          <p:cNvPr id="9" name="el-1789643400539-30"/>
          <p:cNvSpPr txBox="1"/>
          <p:nvPr/>
        </p:nvSpPr>
        <p:spPr>
          <a:xfrm>
            <a:off x="685629" y="6228650"/>
            <a:ext cx="286017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通用对话工具</a:t>
            </a:r>
            <a:endParaRPr/>
          </a:p>
        </p:txBody>
      </p:sp>
      <p:sp>
        <p:nvSpPr>
          <p:cNvPr id="10" name="el-1789643400539-31"/>
          <p:cNvSpPr txBox="1"/>
          <p:nvPr/>
        </p:nvSpPr>
        <p:spPr>
          <a:xfrm>
            <a:off x="5186107" y="6228650"/>
            <a:ext cx="360093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生成式人工智能主要工具认知</a:t>
            </a:r>
            <a:endParaRPr/>
          </a:p>
        </p:txBody>
      </p:sp>
      <p:sp>
        <p:nvSpPr>
          <p:cNvPr id="11" name="el-1789643400540-32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18 / 40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43400689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43400690-10"/>
          <p:cNvSpPr/>
          <p:nvPr/>
        </p:nvSpPr>
        <p:spPr>
          <a:xfrm>
            <a:off x="685629" y="2107885"/>
            <a:ext cx="2535695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F4B3F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43400697-20"/>
          <p:cNvCxnSpPr/>
          <p:nvPr/>
        </p:nvCxnSpPr>
        <p:spPr>
          <a:xfrm>
            <a:off x="685629" y="3183941"/>
            <a:ext cx="2808280" cy="914"/>
          </a:xfrm>
          <a:prstGeom prst="line">
            <a:avLst/>
          </a:prstGeom>
          <a:ln w="19045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43400697-21"/>
          <p:cNvCxnSpPr/>
          <p:nvPr/>
        </p:nvCxnSpPr>
        <p:spPr>
          <a:xfrm>
            <a:off x="3741496" y="3183941"/>
            <a:ext cx="2808429" cy="914"/>
          </a:xfrm>
          <a:prstGeom prst="line">
            <a:avLst/>
          </a:prstGeom>
          <a:ln w="19045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43400691-12"/>
          <p:cNvCxnSpPr/>
          <p:nvPr/>
        </p:nvCxnSpPr>
        <p:spPr>
          <a:xfrm>
            <a:off x="685629" y="4017170"/>
            <a:ext cx="5864296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43400688-6"/>
          <p:cNvCxnSpPr/>
          <p:nvPr/>
        </p:nvCxnSpPr>
        <p:spPr>
          <a:xfrm>
            <a:off x="7164134" y="2107885"/>
            <a:ext cx="914" cy="3247213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43400685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43400690-8"/>
          <p:cNvSpPr txBox="1"/>
          <p:nvPr/>
        </p:nvSpPr>
        <p:spPr>
          <a:xfrm>
            <a:off x="1237940" y="457943"/>
            <a:ext cx="340862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通用对话工具</a:t>
            </a:r>
            <a:endParaRPr/>
          </a:p>
        </p:txBody>
      </p:sp>
      <p:sp>
        <p:nvSpPr>
          <p:cNvPr id="10" name="el-1789643400686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课堂演示：一问三答</a:t>
            </a:r>
            <a:endParaRPr/>
          </a:p>
        </p:txBody>
      </p:sp>
      <p:sp>
        <p:nvSpPr>
          <p:cNvPr id="11" name="el-1789643400690-9"/>
          <p:cNvSpPr txBox="1"/>
          <p:nvPr/>
        </p:nvSpPr>
        <p:spPr>
          <a:xfrm>
            <a:off x="837990" y="2145976"/>
            <a:ext cx="316152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189">
                <a:solidFill>
                  <a:srgbClr val="FFFFFF"/>
                </a:solidFill>
                <a:latin typeface="SimHei"/>
                <a:ea typeface="SimHei"/>
                <a:cs typeface="SimHei"/>
              </a:rPr>
              <a:t>LIVE DEMO · 现场实测</a:t>
            </a:r>
            <a:endParaRPr/>
          </a:p>
        </p:txBody>
      </p:sp>
      <p:sp>
        <p:nvSpPr>
          <p:cNvPr id="12" name="el-1789643400690-11"/>
          <p:cNvSpPr txBox="1"/>
          <p:nvPr/>
        </p:nvSpPr>
        <p:spPr>
          <a:xfrm>
            <a:off x="685629" y="2584016"/>
            <a:ext cx="6077603" cy="4380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3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同一提示词，三款工具同台</a:t>
            </a:r>
            <a:endParaRPr/>
          </a:p>
        </p:txBody>
      </p:sp>
      <p:sp>
        <p:nvSpPr>
          <p:cNvPr id="13" name="el-1789643400693-13"/>
          <p:cNvSpPr txBox="1"/>
          <p:nvPr/>
        </p:nvSpPr>
        <p:spPr>
          <a:xfrm>
            <a:off x="685629" y="3269645"/>
            <a:ext cx="2808280" cy="5332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提示词</a:t>
            </a:r>
            <a:r>
              <a:rPr sz="90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 </a:t>
            </a: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"设计一份北京两日研学行程，对象为高中生，预算人均800元"</a:t>
            </a:r>
            <a:endParaRPr/>
          </a:p>
        </p:txBody>
      </p:sp>
      <p:sp>
        <p:nvSpPr>
          <p:cNvPr id="14" name="el-1789643400694-14"/>
          <p:cNvSpPr txBox="1"/>
          <p:nvPr/>
        </p:nvSpPr>
        <p:spPr>
          <a:xfrm>
            <a:off x="3741496" y="3269645"/>
            <a:ext cx="2808429" cy="5332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实测对象</a:t>
            </a:r>
            <a:r>
              <a:rPr sz="90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 </a:t>
            </a: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文心一言 / DeepSeek / 豆包</a:t>
            </a:r>
            <a:endParaRPr/>
          </a:p>
        </p:txBody>
      </p:sp>
      <p:sp>
        <p:nvSpPr>
          <p:cNvPr id="15" name="el-1789643400698-25"/>
          <p:cNvSpPr txBox="1"/>
          <p:nvPr/>
        </p:nvSpPr>
        <p:spPr>
          <a:xfrm>
            <a:off x="7702162" y="2269175"/>
            <a:ext cx="3985710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1F4B3F"/>
                </a:solidFill>
                <a:latin typeface="SimHei"/>
                <a:ea typeface="SimHei"/>
                <a:cs typeface="SimHei"/>
              </a:rPr>
              <a:t>预 期</a:t>
            </a:r>
            <a:endParaRPr/>
          </a:p>
        </p:txBody>
      </p:sp>
      <p:sp>
        <p:nvSpPr>
          <p:cNvPr id="16" name="el-1789643400696-18"/>
          <p:cNvSpPr txBox="1"/>
          <p:nvPr/>
        </p:nvSpPr>
        <p:spPr>
          <a:xfrm>
            <a:off x="7702162" y="2640557"/>
            <a:ext cx="3801162" cy="94809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三款工具都能给出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基本可用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的框架，但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深度与结构差异明显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——没有"最好"，只有"合适"。</a:t>
            </a:r>
            <a:endParaRPr/>
          </a:p>
        </p:txBody>
      </p:sp>
      <p:sp>
        <p:nvSpPr>
          <p:cNvPr id="17" name="el-1789643400698-26"/>
          <p:cNvSpPr txBox="1"/>
          <p:nvPr/>
        </p:nvSpPr>
        <p:spPr>
          <a:xfrm>
            <a:off x="7702162" y="3874331"/>
            <a:ext cx="3985710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启 示</a:t>
            </a:r>
            <a:endParaRPr/>
          </a:p>
        </p:txBody>
      </p:sp>
      <p:sp>
        <p:nvSpPr>
          <p:cNvPr id="18" name="el-1789643400696-19"/>
          <p:cNvSpPr txBox="1"/>
          <p:nvPr/>
        </p:nvSpPr>
        <p:spPr>
          <a:xfrm>
            <a:off x="7702162" y="4245713"/>
            <a:ext cx="3801162" cy="94809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工具差异主要体现在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长任务的结构化能力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；简单任务差距不大——所以简单任务选顺手的，复杂任务要选对的。</a:t>
            </a:r>
            <a:endParaRPr/>
          </a:p>
        </p:txBody>
      </p:sp>
      <p:sp>
        <p:nvSpPr>
          <p:cNvPr id="19" name="el-1789643400687-3"/>
          <p:cNvSpPr txBox="1"/>
          <p:nvPr/>
        </p:nvSpPr>
        <p:spPr>
          <a:xfrm>
            <a:off x="685629" y="6228650"/>
            <a:ext cx="286017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通用对话工具</a:t>
            </a:r>
            <a:endParaRPr/>
          </a:p>
        </p:txBody>
      </p:sp>
      <p:sp>
        <p:nvSpPr>
          <p:cNvPr id="20" name="el-1789643400687-4"/>
          <p:cNvSpPr txBox="1"/>
          <p:nvPr/>
        </p:nvSpPr>
        <p:spPr>
          <a:xfrm>
            <a:off x="5186107" y="6228650"/>
            <a:ext cx="360093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生成式人工智能主要工具认知</a:t>
            </a:r>
            <a:endParaRPr/>
          </a:p>
        </p:txBody>
      </p:sp>
      <p:sp>
        <p:nvSpPr>
          <p:cNvPr id="21" name="el-1789643400687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19 / 40</a:t>
            </a:r>
            <a:endParaRPr/>
          </a:p>
        </p:txBody>
      </p:sp>
      <p:sp>
        <p:nvSpPr>
          <p:cNvPr id="22" name="el-1789643400697-22"/>
          <p:cNvSpPr/>
          <p:nvPr/>
        </p:nvSpPr>
        <p:spPr>
          <a:xfrm>
            <a:off x="685629" y="4317133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" name="el-1789643400697-23"/>
          <p:cNvSpPr/>
          <p:nvPr/>
        </p:nvSpPr>
        <p:spPr>
          <a:xfrm>
            <a:off x="685629" y="4745651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el-1789643400698-24"/>
          <p:cNvSpPr/>
          <p:nvPr/>
        </p:nvSpPr>
        <p:spPr>
          <a:xfrm>
            <a:off x="685629" y="5174169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9643400694-15"/>
          <p:cNvSpPr txBox="1"/>
          <p:nvPr/>
        </p:nvSpPr>
        <p:spPr>
          <a:xfrm>
            <a:off x="876081" y="4193339"/>
            <a:ext cx="5989995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观察一 · 结构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：谁给了分时段日程？谁只列了景点清单？</a:t>
            </a:r>
            <a:endParaRPr/>
          </a:p>
        </p:txBody>
      </p:sp>
      <p:sp>
        <p:nvSpPr>
          <p:cNvPr id="26" name="el-1789643400695-16"/>
          <p:cNvSpPr txBox="1"/>
          <p:nvPr/>
        </p:nvSpPr>
        <p:spPr>
          <a:xfrm>
            <a:off x="876081" y="4621857"/>
            <a:ext cx="6111885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观察二 · 细节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：预算是否落实到交通/餐饮/门票的分项？</a:t>
            </a:r>
            <a:endParaRPr/>
          </a:p>
        </p:txBody>
      </p:sp>
      <p:sp>
        <p:nvSpPr>
          <p:cNvPr id="27" name="el-1789643400695-17"/>
          <p:cNvSpPr txBox="1"/>
          <p:nvPr/>
        </p:nvSpPr>
        <p:spPr>
          <a:xfrm>
            <a:off x="876081" y="5050375"/>
            <a:ext cx="6111885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观察三 · 追问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：把"改为雨天方案"，谁能一次改对？</a:t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gradFill rotWithShape="1">
          <a:gsLst>
            <a:gs pos="0">
              <a:srgbClr val="1F4B3F"/>
            </a:gs>
            <a:gs pos="58000">
              <a:srgbClr val="1F4B3F"/>
            </a:gs>
            <a:gs pos="100000">
              <a:srgbClr val="16382E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9643400755-17"/>
          <p:cNvPicPr/>
          <p:nvPr/>
        </p:nvPicPr>
        <p:blipFill>
          <a:blip r:embed="rId2"/>
          <a:stretch>
            <a:fillRect/>
          </a:stretch>
        </p:blipFill>
        <p:spPr>
          <a:xfrm>
            <a:off x="6094476" y="4857393"/>
            <a:ext cx="6094476" cy="1999750"/>
          </a:xfrm>
          <a:prstGeom prst="rect">
            <a:avLst/>
          </a:prstGeom>
          <a:ln>
            <a:noFill/>
          </a:ln>
        </p:spPr>
      </p:pic>
      <p:cxnSp>
        <p:nvCxnSpPr>
          <p:cNvPr id="3" name="el-1789643400713-8"/>
          <p:cNvCxnSpPr/>
          <p:nvPr/>
        </p:nvCxnSpPr>
        <p:spPr>
          <a:xfrm>
            <a:off x="4266133" y="4360878"/>
            <a:ext cx="7084828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43400709-1"/>
          <p:cNvCxnSpPr/>
          <p:nvPr/>
        </p:nvCxnSpPr>
        <p:spPr>
          <a:xfrm>
            <a:off x="837990" y="5919165"/>
            <a:ext cx="10512971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43400711-4"/>
          <p:cNvSpPr txBox="1"/>
          <p:nvPr/>
        </p:nvSpPr>
        <p:spPr>
          <a:xfrm>
            <a:off x="837990" y="2252957"/>
            <a:ext cx="5281244" cy="16283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40">
                <a:solidFill>
                  <a:srgbClr val="F7F4EC">
                    <a:alpha val="16000"/>
                  </a:srgbClr>
                </a:solidFill>
                <a:latin typeface="Georgia"/>
                <a:ea typeface="Georgia"/>
                <a:cs typeface="Georgia"/>
              </a:rPr>
              <a:t>03</a:t>
            </a:r>
            <a:endParaRPr/>
          </a:p>
        </p:txBody>
      </p:sp>
      <p:sp>
        <p:nvSpPr>
          <p:cNvPr id="6" name="el-1789643400711-5"/>
          <p:cNvSpPr txBox="1"/>
          <p:nvPr/>
        </p:nvSpPr>
        <p:spPr>
          <a:xfrm>
            <a:off x="837990" y="4128912"/>
            <a:ext cx="3599550" cy="2190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630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PART THREE</a:t>
            </a:r>
            <a:endParaRPr/>
          </a:p>
        </p:txBody>
      </p:sp>
      <p:sp>
        <p:nvSpPr>
          <p:cNvPr id="7" name="el-1789643400712-6"/>
          <p:cNvSpPr txBox="1"/>
          <p:nvPr/>
        </p:nvSpPr>
        <p:spPr>
          <a:xfrm>
            <a:off x="4266133" y="1711506"/>
            <a:ext cx="7301944" cy="17366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垂直与</a:t>
            </a:r>
            <a:endParaRPr/>
          </a:p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多模态工具</a:t>
            </a:r>
            <a:endParaRPr/>
          </a:p>
        </p:txBody>
      </p:sp>
      <p:sp>
        <p:nvSpPr>
          <p:cNvPr id="8" name="el-1789643400712-7"/>
          <p:cNvSpPr txBox="1"/>
          <p:nvPr/>
        </p:nvSpPr>
        <p:spPr>
          <a:xfrm>
            <a:off x="4266133" y="3676737"/>
            <a:ext cx="7922819" cy="2984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456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VERTICAL &amp; MULTIMODAL TOOLS</a:t>
            </a:r>
            <a:endParaRPr/>
          </a:p>
        </p:txBody>
      </p:sp>
      <p:sp>
        <p:nvSpPr>
          <p:cNvPr id="9" name="el-1789643400714-9"/>
          <p:cNvSpPr txBox="1"/>
          <p:nvPr/>
        </p:nvSpPr>
        <p:spPr>
          <a:xfrm>
            <a:off x="4266133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①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图像生成</a:t>
            </a:r>
            <a:endParaRPr/>
          </a:p>
        </p:txBody>
      </p:sp>
      <p:sp>
        <p:nvSpPr>
          <p:cNvPr id="10" name="el-1789643400714-10"/>
          <p:cNvSpPr txBox="1"/>
          <p:nvPr/>
        </p:nvSpPr>
        <p:spPr>
          <a:xfrm>
            <a:off x="5694675" y="4575136"/>
            <a:ext cx="1013415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②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音视频</a:t>
            </a:r>
            <a:endParaRPr/>
          </a:p>
        </p:txBody>
      </p:sp>
      <p:sp>
        <p:nvSpPr>
          <p:cNvPr id="11" name="el-1789643400714-11"/>
          <p:cNvSpPr txBox="1"/>
          <p:nvPr/>
        </p:nvSpPr>
        <p:spPr>
          <a:xfrm>
            <a:off x="6917587" y="4575136"/>
            <a:ext cx="1630451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③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办公与智能体</a:t>
            </a:r>
            <a:endParaRPr/>
          </a:p>
        </p:txBody>
      </p:sp>
      <p:sp>
        <p:nvSpPr>
          <p:cNvPr id="12" name="el-1789643400715-12"/>
          <p:cNvSpPr txBox="1"/>
          <p:nvPr/>
        </p:nvSpPr>
        <p:spPr>
          <a:xfrm>
            <a:off x="8757536" y="4575136"/>
            <a:ext cx="1013415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④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数字人</a:t>
            </a:r>
            <a:endParaRPr/>
          </a:p>
        </p:txBody>
      </p:sp>
      <p:sp>
        <p:nvSpPr>
          <p:cNvPr id="13" name="el-1789643400710-2"/>
          <p:cNvSpPr txBox="1"/>
          <p:nvPr/>
        </p:nvSpPr>
        <p:spPr>
          <a:xfrm>
            <a:off x="837990" y="6076288"/>
            <a:ext cx="397196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62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人工智能与旅游创新应用 · 模块一 项目二</a:t>
            </a:r>
            <a:endParaRPr/>
          </a:p>
        </p:txBody>
      </p:sp>
      <p:sp>
        <p:nvSpPr>
          <p:cNvPr id="14" name="el-1789643400710-3"/>
          <p:cNvSpPr txBox="1"/>
          <p:nvPr/>
        </p:nvSpPr>
        <p:spPr>
          <a:xfrm>
            <a:off x="10658786" y="6123901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F7F4EC"/>
                </a:solidFill>
                <a:latin typeface="Georgia"/>
                <a:ea typeface="Georgia"/>
                <a:cs typeface="Georgia"/>
              </a:rPr>
              <a:t>20 / 40</a:t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43400721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43400722-10"/>
          <p:cNvCxnSpPr/>
          <p:nvPr/>
        </p:nvCxnSpPr>
        <p:spPr>
          <a:xfrm>
            <a:off x="6099237" y="2628505"/>
            <a:ext cx="914" cy="1463359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43400719-4"/>
          <p:cNvCxnSpPr/>
          <p:nvPr/>
        </p:nvCxnSpPr>
        <p:spPr>
          <a:xfrm>
            <a:off x="685629" y="4382303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43400717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43400721-9"/>
          <p:cNvSpPr txBox="1"/>
          <p:nvPr/>
        </p:nvSpPr>
        <p:spPr>
          <a:xfrm>
            <a:off x="1237940" y="457943"/>
            <a:ext cx="385425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垂直与多模态工具</a:t>
            </a:r>
            <a:endParaRPr/>
          </a:p>
        </p:txBody>
      </p:sp>
      <p:sp>
        <p:nvSpPr>
          <p:cNvPr id="7" name="el-1789643400718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图像生成工具</a:t>
            </a:r>
            <a:endParaRPr/>
          </a:p>
        </p:txBody>
      </p:sp>
      <p:sp>
        <p:nvSpPr>
          <p:cNvPr id="8" name="el-1789643400723-13"/>
          <p:cNvSpPr txBox="1"/>
          <p:nvPr/>
        </p:nvSpPr>
        <p:spPr>
          <a:xfrm>
            <a:off x="685629" y="2628505"/>
            <a:ext cx="5143166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 spc="172">
                <a:solidFill>
                  <a:srgbClr val="1F4B3F"/>
                </a:solidFill>
                <a:latin typeface="SimHei"/>
                <a:ea typeface="SimHei"/>
                <a:cs typeface="SimHei"/>
              </a:rPr>
              <a:t>国产阵营</a:t>
            </a:r>
            <a:endParaRPr/>
          </a:p>
        </p:txBody>
      </p:sp>
      <p:sp>
        <p:nvSpPr>
          <p:cNvPr id="9" name="el-1789643400723-14"/>
          <p:cNvSpPr txBox="1"/>
          <p:nvPr/>
        </p:nvSpPr>
        <p:spPr>
          <a:xfrm>
            <a:off x="685629" y="3066545"/>
            <a:ext cx="5563685" cy="3393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即梦 · 文心一格 · 通义万相</a:t>
            </a:r>
            <a:endParaRPr/>
          </a:p>
        </p:txBody>
      </p:sp>
      <p:sp>
        <p:nvSpPr>
          <p:cNvPr id="10" name="el-1789643400722-11"/>
          <p:cNvSpPr txBox="1"/>
          <p:nvPr/>
        </p:nvSpPr>
        <p:spPr>
          <a:xfrm>
            <a:off x="685629" y="3520209"/>
            <a:ext cx="4989852" cy="5716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中文提示词友好，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免费额度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基本够用；风格模板丰富，适合快速出海报草图与公众号配图。</a:t>
            </a:r>
            <a:endParaRPr/>
          </a:p>
        </p:txBody>
      </p:sp>
      <p:sp>
        <p:nvSpPr>
          <p:cNvPr id="11" name="el-1789643400723-15"/>
          <p:cNvSpPr txBox="1"/>
          <p:nvPr/>
        </p:nvSpPr>
        <p:spPr>
          <a:xfrm>
            <a:off x="6522994" y="2628505"/>
            <a:ext cx="513364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 spc="172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国际阵营</a:t>
            </a:r>
            <a:endParaRPr/>
          </a:p>
        </p:txBody>
      </p:sp>
      <p:sp>
        <p:nvSpPr>
          <p:cNvPr id="12" name="el-1789643400724-16"/>
          <p:cNvSpPr txBox="1"/>
          <p:nvPr/>
        </p:nvSpPr>
        <p:spPr>
          <a:xfrm>
            <a:off x="6522994" y="3066545"/>
            <a:ext cx="5665958" cy="3393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Midjourney · DALL·E</a:t>
            </a:r>
            <a:endParaRPr/>
          </a:p>
        </p:txBody>
      </p:sp>
      <p:sp>
        <p:nvSpPr>
          <p:cNvPr id="13" name="el-1789643400723-12"/>
          <p:cNvSpPr txBox="1"/>
          <p:nvPr/>
        </p:nvSpPr>
        <p:spPr>
          <a:xfrm>
            <a:off x="6522994" y="3520209"/>
            <a:ext cx="4980330" cy="5716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艺术表现力强、出图精致，但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付费+英文提示词+访问门槛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较高；专业设计团队使用更多。</a:t>
            </a:r>
            <a:endParaRPr/>
          </a:p>
        </p:txBody>
      </p:sp>
      <p:sp>
        <p:nvSpPr>
          <p:cNvPr id="14" name="el-1789643400718-2"/>
          <p:cNvSpPr txBox="1"/>
          <p:nvPr/>
        </p:nvSpPr>
        <p:spPr>
          <a:xfrm>
            <a:off x="685629" y="4558472"/>
            <a:ext cx="11194791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旅游用法：输入"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水墨风格的黄山云海海报，留白构图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"——项目实训将完整演练。</a:t>
            </a:r>
            <a:endParaRPr/>
          </a:p>
        </p:txBody>
      </p:sp>
      <p:sp>
        <p:nvSpPr>
          <p:cNvPr id="15" name="el-1789643400719-5"/>
          <p:cNvSpPr txBox="1"/>
          <p:nvPr/>
        </p:nvSpPr>
        <p:spPr>
          <a:xfrm>
            <a:off x="685629" y="6228650"/>
            <a:ext cx="323721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垂直与多模态工具</a:t>
            </a:r>
            <a:endParaRPr/>
          </a:p>
        </p:txBody>
      </p:sp>
      <p:sp>
        <p:nvSpPr>
          <p:cNvPr id="16" name="el-1789643400719-6"/>
          <p:cNvSpPr txBox="1"/>
          <p:nvPr/>
        </p:nvSpPr>
        <p:spPr>
          <a:xfrm>
            <a:off x="5374626" y="6228650"/>
            <a:ext cx="360093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生成式人工智能主要工具认知</a:t>
            </a:r>
            <a:endParaRPr/>
          </a:p>
        </p:txBody>
      </p:sp>
      <p:sp>
        <p:nvSpPr>
          <p:cNvPr id="17" name="el-1789643400719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21 / 40</a:t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43400891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43400892-10"/>
          <p:cNvCxnSpPr/>
          <p:nvPr/>
        </p:nvCxnSpPr>
        <p:spPr>
          <a:xfrm>
            <a:off x="6099237" y="2628505"/>
            <a:ext cx="914" cy="1463359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43400889-4"/>
          <p:cNvCxnSpPr/>
          <p:nvPr/>
        </p:nvCxnSpPr>
        <p:spPr>
          <a:xfrm>
            <a:off x="685629" y="4382303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43400888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43400892-9"/>
          <p:cNvSpPr txBox="1"/>
          <p:nvPr/>
        </p:nvSpPr>
        <p:spPr>
          <a:xfrm>
            <a:off x="1237940" y="457943"/>
            <a:ext cx="385425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垂直与多模态工具</a:t>
            </a:r>
            <a:endParaRPr/>
          </a:p>
        </p:txBody>
      </p:sp>
      <p:sp>
        <p:nvSpPr>
          <p:cNvPr id="7" name="el-1789643400889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音视频生成工具</a:t>
            </a:r>
            <a:endParaRPr/>
          </a:p>
        </p:txBody>
      </p:sp>
      <p:sp>
        <p:nvSpPr>
          <p:cNvPr id="8" name="el-1789643400894-13"/>
          <p:cNvSpPr txBox="1"/>
          <p:nvPr/>
        </p:nvSpPr>
        <p:spPr>
          <a:xfrm>
            <a:off x="685629" y="2628505"/>
            <a:ext cx="5143166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 spc="172">
                <a:solidFill>
                  <a:srgbClr val="1F4B3F"/>
                </a:solidFill>
                <a:latin typeface="SimHei"/>
                <a:ea typeface="SimHei"/>
                <a:cs typeface="SimHei"/>
              </a:rPr>
              <a:t>视频生成</a:t>
            </a:r>
            <a:endParaRPr/>
          </a:p>
        </p:txBody>
      </p:sp>
      <p:sp>
        <p:nvSpPr>
          <p:cNvPr id="9" name="el-1789643400894-14"/>
          <p:cNvSpPr txBox="1"/>
          <p:nvPr/>
        </p:nvSpPr>
        <p:spPr>
          <a:xfrm>
            <a:off x="685629" y="3066545"/>
            <a:ext cx="5844031" cy="3393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可灵 · 即梦 · Vidu</a:t>
            </a:r>
            <a:endParaRPr/>
          </a:p>
        </p:txBody>
      </p:sp>
      <p:sp>
        <p:nvSpPr>
          <p:cNvPr id="10" name="el-1789643400893-11"/>
          <p:cNvSpPr txBox="1"/>
          <p:nvPr/>
        </p:nvSpPr>
        <p:spPr>
          <a:xfrm>
            <a:off x="685629" y="3520209"/>
            <a:ext cx="4989852" cy="5716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文字或图片生成短视频片段，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5-10秒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起步；适合宣传片空镜、短视频素材补拍。</a:t>
            </a:r>
            <a:endParaRPr/>
          </a:p>
        </p:txBody>
      </p:sp>
      <p:sp>
        <p:nvSpPr>
          <p:cNvPr id="11" name="el-1789643400894-15"/>
          <p:cNvSpPr txBox="1"/>
          <p:nvPr/>
        </p:nvSpPr>
        <p:spPr>
          <a:xfrm>
            <a:off x="6522994" y="2628505"/>
            <a:ext cx="513364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 spc="172">
                <a:solidFill>
                  <a:srgbClr val="C05621"/>
                </a:solidFill>
                <a:latin typeface="SimHei"/>
                <a:ea typeface="SimHei"/>
                <a:cs typeface="SimHei"/>
              </a:rPr>
              <a:t>音频生成</a:t>
            </a:r>
            <a:endParaRPr/>
          </a:p>
        </p:txBody>
      </p:sp>
      <p:sp>
        <p:nvSpPr>
          <p:cNvPr id="12" name="el-1789643400895-16"/>
          <p:cNvSpPr txBox="1"/>
          <p:nvPr/>
        </p:nvSpPr>
        <p:spPr>
          <a:xfrm>
            <a:off x="6522994" y="3066545"/>
            <a:ext cx="5484076" cy="3393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剪映AI配音 · 魔音工坊</a:t>
            </a:r>
            <a:endParaRPr/>
          </a:p>
        </p:txBody>
      </p:sp>
      <p:sp>
        <p:nvSpPr>
          <p:cNvPr id="13" name="el-1789643400894-12"/>
          <p:cNvSpPr txBox="1"/>
          <p:nvPr/>
        </p:nvSpPr>
        <p:spPr>
          <a:xfrm>
            <a:off x="6522994" y="3520209"/>
            <a:ext cx="4980330" cy="5716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文字转语音（TTS）已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以假乱真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，多音色多方言——短视频配音、有声导览的主力。</a:t>
            </a:r>
            <a:endParaRPr/>
          </a:p>
        </p:txBody>
      </p:sp>
      <p:sp>
        <p:nvSpPr>
          <p:cNvPr id="14" name="el-1789643400889-2"/>
          <p:cNvSpPr txBox="1"/>
          <p:nvPr/>
        </p:nvSpPr>
        <p:spPr>
          <a:xfrm>
            <a:off x="685629" y="4558472"/>
            <a:ext cx="10951012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注意：文生视频仍在快速进化中，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细节易失真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（手部、文字招牌），商用需人工把关。</a:t>
            </a:r>
            <a:endParaRPr/>
          </a:p>
        </p:txBody>
      </p:sp>
      <p:sp>
        <p:nvSpPr>
          <p:cNvPr id="15" name="el-1789643400890-5"/>
          <p:cNvSpPr txBox="1"/>
          <p:nvPr/>
        </p:nvSpPr>
        <p:spPr>
          <a:xfrm>
            <a:off x="685629" y="6228650"/>
            <a:ext cx="323721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垂直与多模态工具</a:t>
            </a:r>
            <a:endParaRPr/>
          </a:p>
        </p:txBody>
      </p:sp>
      <p:sp>
        <p:nvSpPr>
          <p:cNvPr id="16" name="el-1789643400890-6"/>
          <p:cNvSpPr txBox="1"/>
          <p:nvPr/>
        </p:nvSpPr>
        <p:spPr>
          <a:xfrm>
            <a:off x="5374626" y="6228650"/>
            <a:ext cx="360093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生成式人工智能主要工具认知</a:t>
            </a:r>
            <a:endParaRPr/>
          </a:p>
        </p:txBody>
      </p:sp>
      <p:sp>
        <p:nvSpPr>
          <p:cNvPr id="17" name="el-1789643400890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22 / 40</a:t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43400908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43400908-10"/>
          <p:cNvSpPr/>
          <p:nvPr/>
        </p:nvSpPr>
        <p:spPr>
          <a:xfrm>
            <a:off x="685629" y="1931717"/>
            <a:ext cx="2435856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F4B3F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43400917-23"/>
          <p:cNvCxnSpPr/>
          <p:nvPr/>
        </p:nvCxnSpPr>
        <p:spPr>
          <a:xfrm>
            <a:off x="685629" y="3007773"/>
            <a:ext cx="1789657" cy="914"/>
          </a:xfrm>
          <a:prstGeom prst="line">
            <a:avLst/>
          </a:prstGeom>
          <a:ln w="19045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43400917-24"/>
          <p:cNvCxnSpPr/>
          <p:nvPr/>
        </p:nvCxnSpPr>
        <p:spPr>
          <a:xfrm>
            <a:off x="2722874" y="3007773"/>
            <a:ext cx="1789806" cy="914"/>
          </a:xfrm>
          <a:prstGeom prst="line">
            <a:avLst/>
          </a:prstGeom>
          <a:ln w="19045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43400917-25"/>
          <p:cNvCxnSpPr/>
          <p:nvPr/>
        </p:nvCxnSpPr>
        <p:spPr>
          <a:xfrm>
            <a:off x="4760268" y="3007773"/>
            <a:ext cx="1789657" cy="914"/>
          </a:xfrm>
          <a:prstGeom prst="line">
            <a:avLst/>
          </a:prstGeom>
          <a:ln w="19045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43400910-12"/>
          <p:cNvCxnSpPr/>
          <p:nvPr/>
        </p:nvCxnSpPr>
        <p:spPr>
          <a:xfrm>
            <a:off x="685629" y="3583891"/>
            <a:ext cx="5864296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43400907-6"/>
          <p:cNvCxnSpPr/>
          <p:nvPr/>
        </p:nvCxnSpPr>
        <p:spPr>
          <a:xfrm>
            <a:off x="7164134" y="1931717"/>
            <a:ext cx="914" cy="3599550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el-1789643400904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el-1789643400908-8"/>
          <p:cNvSpPr txBox="1"/>
          <p:nvPr/>
        </p:nvSpPr>
        <p:spPr>
          <a:xfrm>
            <a:off x="1237940" y="457943"/>
            <a:ext cx="385425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垂直与多模态工具</a:t>
            </a:r>
            <a:endParaRPr/>
          </a:p>
        </p:txBody>
      </p:sp>
      <p:sp>
        <p:nvSpPr>
          <p:cNvPr id="11" name="el-1789643400905-2"/>
          <p:cNvSpPr txBox="1"/>
          <p:nvPr/>
        </p:nvSpPr>
        <p:spPr>
          <a:xfrm>
            <a:off x="685629" y="819802"/>
            <a:ext cx="11430190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办公AI：嵌在工作流里</a:t>
            </a:r>
            <a:endParaRPr/>
          </a:p>
        </p:txBody>
      </p:sp>
      <p:sp>
        <p:nvSpPr>
          <p:cNvPr id="12" name="el-1789643400908-9"/>
          <p:cNvSpPr txBox="1"/>
          <p:nvPr/>
        </p:nvSpPr>
        <p:spPr>
          <a:xfrm>
            <a:off x="837990" y="1969807"/>
            <a:ext cx="306168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189">
                <a:solidFill>
                  <a:srgbClr val="FFFFFF"/>
                </a:solidFill>
                <a:latin typeface="SimHei"/>
                <a:ea typeface="SimHei"/>
                <a:cs typeface="SimHei"/>
              </a:rPr>
              <a:t>OFFICE AI · 效率工具</a:t>
            </a:r>
            <a:endParaRPr/>
          </a:p>
        </p:txBody>
      </p:sp>
      <p:sp>
        <p:nvSpPr>
          <p:cNvPr id="13" name="el-1789643400909-11"/>
          <p:cNvSpPr txBox="1"/>
          <p:nvPr/>
        </p:nvSpPr>
        <p:spPr>
          <a:xfrm>
            <a:off x="685629" y="2407848"/>
            <a:ext cx="6662673" cy="4380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3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文档 · 表格 · 演示三件套</a:t>
            </a:r>
            <a:endParaRPr/>
          </a:p>
        </p:txBody>
      </p:sp>
      <p:sp>
        <p:nvSpPr>
          <p:cNvPr id="14" name="el-1789643400918-26"/>
          <p:cNvSpPr txBox="1"/>
          <p:nvPr/>
        </p:nvSpPr>
        <p:spPr>
          <a:xfrm>
            <a:off x="685629" y="3093476"/>
            <a:ext cx="1145035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WPS AI</a:t>
            </a:r>
            <a:endParaRPr/>
          </a:p>
        </p:txBody>
      </p:sp>
      <p:sp>
        <p:nvSpPr>
          <p:cNvPr id="15" name="el-1789643400918-27"/>
          <p:cNvSpPr txBox="1"/>
          <p:nvPr/>
        </p:nvSpPr>
        <p:spPr>
          <a:xfrm>
            <a:off x="1388814" y="3122044"/>
            <a:ext cx="437088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金山</a:t>
            </a:r>
            <a:endParaRPr/>
          </a:p>
        </p:txBody>
      </p:sp>
      <p:sp>
        <p:nvSpPr>
          <p:cNvPr id="16" name="el-1789643400918-28"/>
          <p:cNvSpPr txBox="1"/>
          <p:nvPr/>
        </p:nvSpPr>
        <p:spPr>
          <a:xfrm>
            <a:off x="2722874" y="3093476"/>
            <a:ext cx="2255581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Office Copilot</a:t>
            </a:r>
            <a:endParaRPr/>
          </a:p>
        </p:txBody>
      </p:sp>
      <p:sp>
        <p:nvSpPr>
          <p:cNvPr id="17" name="el-1789643400918-29"/>
          <p:cNvSpPr txBox="1"/>
          <p:nvPr/>
        </p:nvSpPr>
        <p:spPr>
          <a:xfrm>
            <a:off x="4049047" y="3122044"/>
            <a:ext cx="437088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微软</a:t>
            </a:r>
            <a:endParaRPr/>
          </a:p>
        </p:txBody>
      </p:sp>
      <p:sp>
        <p:nvSpPr>
          <p:cNvPr id="18" name="el-1789643400918-30"/>
          <p:cNvSpPr txBox="1"/>
          <p:nvPr/>
        </p:nvSpPr>
        <p:spPr>
          <a:xfrm>
            <a:off x="4760268" y="3093476"/>
            <a:ext cx="895126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通义听悟</a:t>
            </a:r>
            <a:endParaRPr/>
          </a:p>
        </p:txBody>
      </p:sp>
      <p:sp>
        <p:nvSpPr>
          <p:cNvPr id="19" name="el-1789643400919-31"/>
          <p:cNvSpPr txBox="1"/>
          <p:nvPr/>
        </p:nvSpPr>
        <p:spPr>
          <a:xfrm>
            <a:off x="5579213" y="3122044"/>
            <a:ext cx="437088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阿里</a:t>
            </a:r>
            <a:endParaRPr/>
          </a:p>
        </p:txBody>
      </p:sp>
      <p:sp>
        <p:nvSpPr>
          <p:cNvPr id="20" name="el-1789643400915-21"/>
          <p:cNvSpPr txBox="1"/>
          <p:nvPr/>
        </p:nvSpPr>
        <p:spPr>
          <a:xfrm>
            <a:off x="7702162" y="2585207"/>
            <a:ext cx="392781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1F4B3F"/>
                </a:solidFill>
                <a:latin typeface="SimHei"/>
                <a:ea typeface="SimHei"/>
                <a:cs typeface="SimHei"/>
              </a:rPr>
              <a:t>旅游用法</a:t>
            </a:r>
            <a:endParaRPr/>
          </a:p>
        </p:txBody>
      </p:sp>
      <p:sp>
        <p:nvSpPr>
          <p:cNvPr id="21" name="el-1789643400913-16"/>
          <p:cNvSpPr txBox="1"/>
          <p:nvPr/>
        </p:nvSpPr>
        <p:spPr>
          <a:xfrm>
            <a:off x="7702162" y="2956589"/>
            <a:ext cx="3801162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计调做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报价单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、做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接待总结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、开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产品说明会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——办公AI把重复劳动压缩一半以上。</a:t>
            </a:r>
            <a:endParaRPr/>
          </a:p>
        </p:txBody>
      </p:sp>
      <p:sp>
        <p:nvSpPr>
          <p:cNvPr id="22" name="el-1789643400915-22"/>
          <p:cNvSpPr txBox="1"/>
          <p:nvPr/>
        </p:nvSpPr>
        <p:spPr>
          <a:xfrm>
            <a:off x="7702162" y="3874331"/>
            <a:ext cx="3985710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C05621"/>
                </a:solidFill>
                <a:latin typeface="SimHei"/>
                <a:ea typeface="SimHei"/>
                <a:cs typeface="SimHei"/>
              </a:rPr>
              <a:t>提 醒</a:t>
            </a:r>
            <a:endParaRPr/>
          </a:p>
        </p:txBody>
      </p:sp>
      <p:sp>
        <p:nvSpPr>
          <p:cNvPr id="23" name="el-1789643400914-17"/>
          <p:cNvSpPr txBox="1"/>
          <p:nvPr/>
        </p:nvSpPr>
        <p:spPr>
          <a:xfrm>
            <a:off x="7702162" y="4245713"/>
            <a:ext cx="3801162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AI生成的是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初稿不是终稿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——数据、日期、人名必须人工复核。</a:t>
            </a:r>
            <a:endParaRPr/>
          </a:p>
        </p:txBody>
      </p:sp>
      <p:sp>
        <p:nvSpPr>
          <p:cNvPr id="24" name="el-1789643400905-3"/>
          <p:cNvSpPr txBox="1"/>
          <p:nvPr/>
        </p:nvSpPr>
        <p:spPr>
          <a:xfrm>
            <a:off x="685629" y="6228650"/>
            <a:ext cx="323721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垂直与多模态工具</a:t>
            </a:r>
            <a:endParaRPr/>
          </a:p>
        </p:txBody>
      </p:sp>
      <p:sp>
        <p:nvSpPr>
          <p:cNvPr id="25" name="el-1789643400905-4"/>
          <p:cNvSpPr txBox="1"/>
          <p:nvPr/>
        </p:nvSpPr>
        <p:spPr>
          <a:xfrm>
            <a:off x="5374626" y="6228650"/>
            <a:ext cx="360093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生成式人工智能主要工具认知</a:t>
            </a:r>
            <a:endParaRPr/>
          </a:p>
        </p:txBody>
      </p:sp>
      <p:sp>
        <p:nvSpPr>
          <p:cNvPr id="26" name="el-1789643400905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23 / 40</a:t>
            </a:r>
            <a:endParaRPr/>
          </a:p>
        </p:txBody>
      </p:sp>
      <p:sp>
        <p:nvSpPr>
          <p:cNvPr id="27" name="el-1789643400914-18"/>
          <p:cNvSpPr/>
          <p:nvPr/>
        </p:nvSpPr>
        <p:spPr>
          <a:xfrm>
            <a:off x="685629" y="3883854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8" name="el-1789643400915-19"/>
          <p:cNvSpPr/>
          <p:nvPr/>
        </p:nvSpPr>
        <p:spPr>
          <a:xfrm>
            <a:off x="685629" y="4617095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9" name="el-1789643400915-20"/>
          <p:cNvSpPr/>
          <p:nvPr/>
        </p:nvSpPr>
        <p:spPr>
          <a:xfrm>
            <a:off x="685629" y="5350337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0" name="el-1789643400912-13"/>
          <p:cNvSpPr txBox="1"/>
          <p:nvPr/>
        </p:nvSpPr>
        <p:spPr>
          <a:xfrm>
            <a:off x="876081" y="3760060"/>
            <a:ext cx="5673844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文档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：一键生成初稿、润色改写、全文摘要——写方案先出框架再填肉。</a:t>
            </a:r>
            <a:endParaRPr/>
          </a:p>
        </p:txBody>
      </p:sp>
      <p:sp>
        <p:nvSpPr>
          <p:cNvPr id="31" name="el-1789643400912-14"/>
          <p:cNvSpPr txBox="1"/>
          <p:nvPr/>
        </p:nvSpPr>
        <p:spPr>
          <a:xfrm>
            <a:off x="876081" y="4493301"/>
            <a:ext cx="5673844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表格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：自然语言提问"上月华东区营收环比"，AI直接给出计算结果。</a:t>
            </a:r>
            <a:endParaRPr/>
          </a:p>
        </p:txBody>
      </p:sp>
      <p:sp>
        <p:nvSpPr>
          <p:cNvPr id="32" name="el-1789643400912-15"/>
          <p:cNvSpPr txBox="1"/>
          <p:nvPr/>
        </p:nvSpPr>
        <p:spPr>
          <a:xfrm>
            <a:off x="876081" y="5226543"/>
            <a:ext cx="5989995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演示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：大纲一键转PPT初稿，配色版式自动生成。</a:t>
            </a: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43400931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43400935-15"/>
          <p:cNvSpPr/>
          <p:nvPr/>
        </p:nvSpPr>
        <p:spPr>
          <a:xfrm>
            <a:off x="7408597" y="2409485"/>
            <a:ext cx="4094726" cy="186911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43400927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43400933-11"/>
          <p:cNvSpPr txBox="1"/>
          <p:nvPr/>
        </p:nvSpPr>
        <p:spPr>
          <a:xfrm>
            <a:off x="1237940" y="457943"/>
            <a:ext cx="385425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垂直与多模态工具</a:t>
            </a:r>
            <a:endParaRPr/>
          </a:p>
        </p:txBody>
      </p:sp>
      <p:sp>
        <p:nvSpPr>
          <p:cNvPr id="6" name="el-1789643400928-2"/>
          <p:cNvSpPr txBox="1"/>
          <p:nvPr/>
        </p:nvSpPr>
        <p:spPr>
          <a:xfrm>
            <a:off x="685629" y="819802"/>
            <a:ext cx="11430190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智能体平台：搭一个自己的AI</a:t>
            </a:r>
            <a:endParaRPr/>
          </a:p>
        </p:txBody>
      </p:sp>
      <p:sp>
        <p:nvSpPr>
          <p:cNvPr id="7" name="el-1789643400933-12"/>
          <p:cNvSpPr txBox="1"/>
          <p:nvPr/>
        </p:nvSpPr>
        <p:spPr>
          <a:xfrm>
            <a:off x="685629" y="2112052"/>
            <a:ext cx="626017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是什么</a:t>
            </a:r>
            <a:endParaRPr/>
          </a:p>
        </p:txBody>
      </p:sp>
      <p:sp>
        <p:nvSpPr>
          <p:cNvPr id="8" name="el-1789643400932-7"/>
          <p:cNvSpPr txBox="1"/>
          <p:nvPr/>
        </p:nvSpPr>
        <p:spPr>
          <a:xfrm>
            <a:off x="685629" y="2512002"/>
            <a:ext cx="6113521" cy="6796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智能体（Agent）= 大模型 + </a:t>
            </a:r>
            <a:r>
              <a:rPr b="1" sz="1570">
                <a:solidFill>
                  <a:srgbClr val="1F4B3F"/>
                </a:solidFill>
                <a:latin typeface="SimHei"/>
                <a:ea typeface="SimHei"/>
                <a:cs typeface="SimHei"/>
              </a:rPr>
              <a:t>专属知识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 + </a:t>
            </a:r>
            <a:r>
              <a:rPr b="1" sz="1570">
                <a:solidFill>
                  <a:srgbClr val="1F4B3F"/>
                </a:solidFill>
                <a:latin typeface="SimHei"/>
                <a:ea typeface="SimHei"/>
                <a:cs typeface="SimHei"/>
              </a:rPr>
              <a:t>固定流程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。平台提供可视化搭建界面，</a:t>
            </a:r>
            <a:r>
              <a:rPr b="1" sz="1570">
                <a:solidFill>
                  <a:srgbClr val="1F4B3F"/>
                </a:solidFill>
                <a:latin typeface="SimHei"/>
                <a:ea typeface="SimHei"/>
                <a:cs typeface="SimHei"/>
              </a:rPr>
              <a:t>不写一行代码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9" name="el-1789643400934-13"/>
          <p:cNvSpPr txBox="1"/>
          <p:nvPr/>
        </p:nvSpPr>
        <p:spPr>
          <a:xfrm>
            <a:off x="685629" y="3191678"/>
            <a:ext cx="626017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代表平台</a:t>
            </a:r>
            <a:endParaRPr/>
          </a:p>
        </p:txBody>
      </p:sp>
      <p:sp>
        <p:nvSpPr>
          <p:cNvPr id="10" name="el-1789643400932-8"/>
          <p:cNvSpPr txBox="1"/>
          <p:nvPr/>
        </p:nvSpPr>
        <p:spPr>
          <a:xfrm>
            <a:off x="685629" y="3591628"/>
            <a:ext cx="6113521" cy="6796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b="1" sz="1570">
                <a:solidFill>
                  <a:srgbClr val="1F4B3F"/>
                </a:solidFill>
                <a:latin typeface="SimHei"/>
                <a:ea typeface="SimHei"/>
                <a:cs typeface="SimHei"/>
              </a:rPr>
              <a:t>扣子（Coze）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、文心智能体平台、腾讯元器——均为免费起步，中文环境。</a:t>
            </a:r>
            <a:endParaRPr/>
          </a:p>
        </p:txBody>
      </p:sp>
      <p:sp>
        <p:nvSpPr>
          <p:cNvPr id="11" name="el-1789643400934-14"/>
          <p:cNvSpPr txBox="1"/>
          <p:nvPr/>
        </p:nvSpPr>
        <p:spPr>
          <a:xfrm>
            <a:off x="685629" y="4271305"/>
            <a:ext cx="626017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旅游玩法</a:t>
            </a:r>
            <a:endParaRPr/>
          </a:p>
        </p:txBody>
      </p:sp>
      <p:sp>
        <p:nvSpPr>
          <p:cNvPr id="12" name="el-1789643400933-9"/>
          <p:cNvSpPr txBox="1"/>
          <p:nvPr/>
        </p:nvSpPr>
        <p:spPr>
          <a:xfrm>
            <a:off x="685629" y="4671255"/>
            <a:ext cx="6113521" cy="6796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把酒店FAQ喂给智能体，它就成了</a:t>
            </a:r>
            <a:r>
              <a:rPr b="1" sz="1570">
                <a:solidFill>
                  <a:srgbClr val="1F4B3F"/>
                </a:solidFill>
                <a:latin typeface="SimHei"/>
                <a:ea typeface="SimHei"/>
                <a:cs typeface="SimHei"/>
              </a:rPr>
              <a:t>24小时客房管家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；把景区讲解词喂进去，就是</a:t>
            </a:r>
            <a:r>
              <a:rPr b="1" sz="1570">
                <a:solidFill>
                  <a:srgbClr val="1F4B3F"/>
                </a:solidFill>
                <a:latin typeface="SimHei"/>
                <a:ea typeface="SimHei"/>
                <a:cs typeface="SimHei"/>
              </a:rPr>
              <a:t>导览问答机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3" name="el-1789643400936-16"/>
          <p:cNvSpPr txBox="1"/>
          <p:nvPr/>
        </p:nvSpPr>
        <p:spPr>
          <a:xfrm>
            <a:off x="7675231" y="2638027"/>
            <a:ext cx="368144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216">
                <a:solidFill>
                  <a:srgbClr val="1F4B3F"/>
                </a:solidFill>
                <a:latin typeface="SimHei"/>
                <a:ea typeface="SimHei"/>
                <a:cs typeface="SimHei"/>
              </a:rPr>
              <a:t>搭建三步</a:t>
            </a:r>
            <a:endParaRPr/>
          </a:p>
        </p:txBody>
      </p:sp>
      <p:sp>
        <p:nvSpPr>
          <p:cNvPr id="14" name="el-1789643400937-17"/>
          <p:cNvSpPr txBox="1"/>
          <p:nvPr/>
        </p:nvSpPr>
        <p:spPr>
          <a:xfrm>
            <a:off x="7675231" y="3018932"/>
            <a:ext cx="3615738" cy="103112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98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① 写人设：你是XX酒店的管家</a:t>
            </a:r>
            <a:endParaRPr/>
          </a:p>
          <a:p>
            <a:pPr algn="l">
              <a:lnSpc>
                <a:spcPts val="2698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② 喂知识：上传FAQ文档</a:t>
            </a:r>
            <a:endParaRPr/>
          </a:p>
          <a:p>
            <a:pPr algn="l">
              <a:lnSpc>
                <a:spcPts val="2698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③ 定流程：先问房号再办事</a:t>
            </a:r>
            <a:endParaRPr/>
          </a:p>
        </p:txBody>
      </p:sp>
      <p:sp>
        <p:nvSpPr>
          <p:cNvPr id="15" name="el-1789643400933-10"/>
          <p:cNvSpPr txBox="1"/>
          <p:nvPr/>
        </p:nvSpPr>
        <p:spPr>
          <a:xfrm>
            <a:off x="7408597" y="4488094"/>
            <a:ext cx="4094726" cy="5654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11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模块四实训将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完整搭建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一个旅游智能体——这里是预热。</a:t>
            </a:r>
            <a:endParaRPr/>
          </a:p>
        </p:txBody>
      </p:sp>
      <p:sp>
        <p:nvSpPr>
          <p:cNvPr id="16" name="el-1789643400929-3"/>
          <p:cNvSpPr txBox="1"/>
          <p:nvPr/>
        </p:nvSpPr>
        <p:spPr>
          <a:xfrm>
            <a:off x="685629" y="6228650"/>
            <a:ext cx="323721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垂直与多模态工具</a:t>
            </a:r>
            <a:endParaRPr/>
          </a:p>
        </p:txBody>
      </p:sp>
      <p:sp>
        <p:nvSpPr>
          <p:cNvPr id="17" name="el-1789643400929-4"/>
          <p:cNvSpPr txBox="1"/>
          <p:nvPr/>
        </p:nvSpPr>
        <p:spPr>
          <a:xfrm>
            <a:off x="5374626" y="6228650"/>
            <a:ext cx="360093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生成式人工智能主要工具认知</a:t>
            </a:r>
            <a:endParaRPr/>
          </a:p>
        </p:txBody>
      </p:sp>
      <p:sp>
        <p:nvSpPr>
          <p:cNvPr id="18" name="el-1789643400929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24 / 40</a:t>
            </a: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43401092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43401097-15"/>
          <p:cNvSpPr/>
          <p:nvPr/>
        </p:nvSpPr>
        <p:spPr>
          <a:xfrm>
            <a:off x="7408597" y="2581338"/>
            <a:ext cx="4094726" cy="152540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43401087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43401094-11"/>
          <p:cNvSpPr txBox="1"/>
          <p:nvPr/>
        </p:nvSpPr>
        <p:spPr>
          <a:xfrm>
            <a:off x="1237940" y="457943"/>
            <a:ext cx="385425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垂直与多模态工具</a:t>
            </a:r>
            <a:endParaRPr/>
          </a:p>
        </p:txBody>
      </p:sp>
      <p:sp>
        <p:nvSpPr>
          <p:cNvPr id="6" name="el-1789643401088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数字人工具速览</a:t>
            </a:r>
            <a:endParaRPr/>
          </a:p>
        </p:txBody>
      </p:sp>
      <p:sp>
        <p:nvSpPr>
          <p:cNvPr id="7" name="el-1789643401094-12"/>
          <p:cNvSpPr txBox="1"/>
          <p:nvPr/>
        </p:nvSpPr>
        <p:spPr>
          <a:xfrm>
            <a:off x="685629" y="2112052"/>
            <a:ext cx="626017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是什么</a:t>
            </a:r>
            <a:endParaRPr/>
          </a:p>
        </p:txBody>
      </p:sp>
      <p:sp>
        <p:nvSpPr>
          <p:cNvPr id="8" name="el-1789643401092-7"/>
          <p:cNvSpPr txBox="1"/>
          <p:nvPr/>
        </p:nvSpPr>
        <p:spPr>
          <a:xfrm>
            <a:off x="685629" y="2512002"/>
            <a:ext cx="6113521" cy="6796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数字人 = </a:t>
            </a:r>
            <a:r>
              <a:rPr b="1" sz="1570">
                <a:solidFill>
                  <a:srgbClr val="1F4B3F"/>
                </a:solidFill>
                <a:latin typeface="SimHei"/>
                <a:ea typeface="SimHei"/>
                <a:cs typeface="SimHei"/>
              </a:rPr>
              <a:t>虚拟形象 + 语音合成 + 驱动技术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。从2D卡通到超写实，从录播到实时直播都有。</a:t>
            </a:r>
            <a:endParaRPr/>
          </a:p>
        </p:txBody>
      </p:sp>
      <p:sp>
        <p:nvSpPr>
          <p:cNvPr id="9" name="el-1789643401095-13"/>
          <p:cNvSpPr txBox="1"/>
          <p:nvPr/>
        </p:nvSpPr>
        <p:spPr>
          <a:xfrm>
            <a:off x="685629" y="3191678"/>
            <a:ext cx="626017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代表工具</a:t>
            </a:r>
            <a:endParaRPr/>
          </a:p>
        </p:txBody>
      </p:sp>
      <p:sp>
        <p:nvSpPr>
          <p:cNvPr id="10" name="el-1789643401093-8"/>
          <p:cNvSpPr txBox="1"/>
          <p:nvPr/>
        </p:nvSpPr>
        <p:spPr>
          <a:xfrm>
            <a:off x="685629" y="3591628"/>
            <a:ext cx="6113521" cy="6796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腾讯智影、硅基智能、闪剪——</a:t>
            </a:r>
            <a:r>
              <a:rPr b="1" sz="1570">
                <a:solidFill>
                  <a:srgbClr val="1F4B3F"/>
                </a:solidFill>
                <a:latin typeface="SimHei"/>
                <a:ea typeface="SimHei"/>
                <a:cs typeface="SimHei"/>
              </a:rPr>
              <a:t>网页版即可上手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；输入文字稿，选形象与音色，几分钟出片。</a:t>
            </a:r>
            <a:endParaRPr/>
          </a:p>
        </p:txBody>
      </p:sp>
      <p:sp>
        <p:nvSpPr>
          <p:cNvPr id="11" name="el-1789643401095-14"/>
          <p:cNvSpPr txBox="1"/>
          <p:nvPr/>
        </p:nvSpPr>
        <p:spPr>
          <a:xfrm>
            <a:off x="685629" y="4271305"/>
            <a:ext cx="626017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旅游应用</a:t>
            </a:r>
            <a:endParaRPr/>
          </a:p>
        </p:txBody>
      </p:sp>
      <p:sp>
        <p:nvSpPr>
          <p:cNvPr id="12" name="el-1789643401093-9"/>
          <p:cNvSpPr txBox="1"/>
          <p:nvPr/>
        </p:nvSpPr>
        <p:spPr>
          <a:xfrm>
            <a:off x="685629" y="4671255"/>
            <a:ext cx="6113521" cy="6796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景区</a:t>
            </a:r>
            <a:r>
              <a:rPr b="1" sz="1570">
                <a:solidFill>
                  <a:srgbClr val="1F4B3F"/>
                </a:solidFill>
                <a:latin typeface="SimHei"/>
                <a:ea typeface="SimHei"/>
                <a:cs typeface="SimHei"/>
              </a:rPr>
              <a:t>虚拟讲解员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、文旅局</a:t>
            </a:r>
            <a:r>
              <a:rPr b="1" sz="1570">
                <a:solidFill>
                  <a:srgbClr val="1F4B3F"/>
                </a:solidFill>
                <a:latin typeface="SimHei"/>
                <a:ea typeface="SimHei"/>
                <a:cs typeface="SimHei"/>
              </a:rPr>
              <a:t>虚拟主播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、酒店</a:t>
            </a:r>
            <a:r>
              <a:rPr b="1" sz="1570">
                <a:solidFill>
                  <a:srgbClr val="1F4B3F"/>
                </a:solidFill>
                <a:latin typeface="SimHei"/>
                <a:ea typeface="SimHei"/>
                <a:cs typeface="SimHei"/>
              </a:rPr>
              <a:t>数字前台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——形象可定制、多语言可切换。</a:t>
            </a:r>
            <a:endParaRPr/>
          </a:p>
        </p:txBody>
      </p:sp>
      <p:sp>
        <p:nvSpPr>
          <p:cNvPr id="13" name="el-1789643401097-16"/>
          <p:cNvSpPr txBox="1"/>
          <p:nvPr/>
        </p:nvSpPr>
        <p:spPr>
          <a:xfrm>
            <a:off x="7675231" y="2809881"/>
            <a:ext cx="368144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216">
                <a:solidFill>
                  <a:srgbClr val="1F4B3F"/>
                </a:solidFill>
                <a:latin typeface="SimHei"/>
                <a:ea typeface="SimHei"/>
                <a:cs typeface="SimHei"/>
              </a:rPr>
              <a:t>成本对比</a:t>
            </a:r>
            <a:endParaRPr/>
          </a:p>
        </p:txBody>
      </p:sp>
      <p:sp>
        <p:nvSpPr>
          <p:cNvPr id="14" name="el-1789643401097-17"/>
          <p:cNvSpPr txBox="1"/>
          <p:nvPr/>
        </p:nvSpPr>
        <p:spPr>
          <a:xfrm>
            <a:off x="7675231" y="3190786"/>
            <a:ext cx="3615738" cy="6874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98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真人短视频：策划+拍摄+剪辑</a:t>
            </a:r>
            <a:endParaRPr/>
          </a:p>
          <a:p>
            <a:pPr algn="l">
              <a:lnSpc>
                <a:spcPts val="2698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数字人视频：一篇文案 + 一键合成</a:t>
            </a:r>
            <a:endParaRPr/>
          </a:p>
        </p:txBody>
      </p:sp>
      <p:sp>
        <p:nvSpPr>
          <p:cNvPr id="15" name="el-1789643401094-10"/>
          <p:cNvSpPr txBox="1"/>
          <p:nvPr/>
        </p:nvSpPr>
        <p:spPr>
          <a:xfrm>
            <a:off x="7408597" y="4316240"/>
            <a:ext cx="4094726" cy="5654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11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成本约为真人拍摄的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十分之一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，但情感表达仍有距离——适合标准化内容。</a:t>
            </a:r>
            <a:endParaRPr/>
          </a:p>
        </p:txBody>
      </p:sp>
      <p:sp>
        <p:nvSpPr>
          <p:cNvPr id="16" name="el-1789643401089-3"/>
          <p:cNvSpPr txBox="1"/>
          <p:nvPr/>
        </p:nvSpPr>
        <p:spPr>
          <a:xfrm>
            <a:off x="685629" y="6228650"/>
            <a:ext cx="323721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垂直与多模态工具</a:t>
            </a:r>
            <a:endParaRPr/>
          </a:p>
        </p:txBody>
      </p:sp>
      <p:sp>
        <p:nvSpPr>
          <p:cNvPr id="17" name="el-1789643401089-4"/>
          <p:cNvSpPr txBox="1"/>
          <p:nvPr/>
        </p:nvSpPr>
        <p:spPr>
          <a:xfrm>
            <a:off x="5374626" y="6228650"/>
            <a:ext cx="360093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生成式人工智能主要工具认知</a:t>
            </a:r>
            <a:endParaRPr/>
          </a:p>
        </p:txBody>
      </p:sp>
      <p:sp>
        <p:nvSpPr>
          <p:cNvPr id="18" name="el-1789643401089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25 / 40</a:t>
            </a: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43401113-33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el-1789643401110-26"/>
          <p:cNvGraphicFramePr/>
          <p:nvPr/>
        </p:nvGraphicFramePr>
        <p:xfrm>
          <a:off x="685629" y="1948382"/>
          <a:ext cx="10817695" cy="2842502"/>
        </p:xfrm>
        <a:graphic>
          <a:graphicData uri="http://schemas.openxmlformats.org/drawingml/2006/table">
            <a:tbl>
              <a:tblPr>
                <a:tableStyleId>{2D5ABB26-0587-4C30-8999-92F81FD0307C}</a:tableStyleId>
                <a:tblLayout type="fixed"/>
              </a:tblPr>
              <a:tblGrid>
                <a:gridCol w="1599502"/>
                <a:gridCol w="2912731"/>
                <a:gridCol w="2684932"/>
                <a:gridCol w="3620529"/>
              </a:tblGrid>
              <a:tr h="485654">
                <a:tc>
                  <a:txBody>
                    <a:bodyPr lIns="171407" tIns="104749" rIns="171407" bIns="104749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4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类型</a:t>
                      </a:r>
                      <a:endParaRPr/>
                    </a:p>
                  </a:txBody>
                  <a:tcPr marL="0" marR="0" marT="0" marB="0">
                    <a:solidFill>
                      <a:srgbClr val="1F4B3F"/>
                    </a:solidFill>
                  </a:tcPr>
                </a:tc>
                <a:tc>
                  <a:txBody>
                    <a:bodyPr lIns="171407" tIns="104749" rIns="171407" bIns="104749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4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国产代表</a:t>
                      </a:r>
                      <a:endParaRPr/>
                    </a:p>
                  </a:txBody>
                  <a:tcPr marL="0" marR="0" marT="0" marB="0">
                    <a:solidFill>
                      <a:srgbClr val="1F4B3F"/>
                    </a:solidFill>
                  </a:tcPr>
                </a:tc>
                <a:tc>
                  <a:txBody>
                    <a:bodyPr lIns="171407" tIns="104749" rIns="171407" bIns="104749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4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输入→输出</a:t>
                      </a:r>
                      <a:endParaRPr/>
                    </a:p>
                  </a:txBody>
                  <a:tcPr marL="0" marR="0" marT="0" marB="0">
                    <a:solidFill>
                      <a:srgbClr val="1F4B3F"/>
                    </a:solidFill>
                  </a:tcPr>
                </a:tc>
                <a:tc>
                  <a:txBody>
                    <a:bodyPr lIns="171407" tIns="104749" rIns="171407" bIns="104749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4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旅游场景</a:t>
                      </a:r>
                      <a:endParaRPr/>
                    </a:p>
                  </a:txBody>
                  <a:tcPr marL="0" marR="0" marT="0" marB="0">
                    <a:solidFill>
                      <a:srgbClr val="1F4B3F"/>
                    </a:solidFill>
                  </a:tcPr>
                </a:tc>
              </a:tr>
              <a:tr h="466608"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图像生成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即梦 / 文心一格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文字→图片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海报 · 封面 · 概念图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71370"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视频生成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可灵 / 即梦 / Vidu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文字/图片→视频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宣传片空镜 · 短视频素材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71370"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语音合成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剪映AI / 魔音工坊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文字→语音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视频配音 · 语音导览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71370"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视频剪辑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剪映（AI功能）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素材→成片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自动字幕 · 智能抠像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71370"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数字人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腾讯智影 / 硅基智能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文案→数字人视频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虚拟讲解 · 虚拟主播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</a:tr>
            </a:tbl>
          </a:graphicData>
        </a:graphic>
      </p:graphicFrame>
      <p:cxnSp>
        <p:nvCxnSpPr>
          <p:cNvPr id="4" name="el-1789643401112-29"/>
          <p:cNvCxnSpPr/>
          <p:nvPr/>
        </p:nvCxnSpPr>
        <p:spPr>
          <a:xfrm>
            <a:off x="685629" y="5081323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43401106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43401114-34"/>
          <p:cNvSpPr txBox="1"/>
          <p:nvPr/>
        </p:nvSpPr>
        <p:spPr>
          <a:xfrm>
            <a:off x="1237940" y="457943"/>
            <a:ext cx="385425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垂直与多模态工具</a:t>
            </a:r>
            <a:endParaRPr/>
          </a:p>
        </p:txBody>
      </p:sp>
      <p:sp>
        <p:nvSpPr>
          <p:cNvPr id="7" name="el-1789643401111-28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多模态工具对比速查</a:t>
            </a:r>
            <a:endParaRPr/>
          </a:p>
        </p:txBody>
      </p:sp>
      <p:sp>
        <p:nvSpPr>
          <p:cNvPr id="8" name="el-1789643401111-27"/>
          <p:cNvSpPr txBox="1"/>
          <p:nvPr/>
        </p:nvSpPr>
        <p:spPr>
          <a:xfrm>
            <a:off x="685629" y="5238446"/>
            <a:ext cx="11072901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记忆口诀：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文生图、图生视频、文生音、文案生数字人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——输入输出想清楚，工具就好选。</a:t>
            </a:r>
            <a:endParaRPr/>
          </a:p>
        </p:txBody>
      </p:sp>
      <p:sp>
        <p:nvSpPr>
          <p:cNvPr id="9" name="el-1789643401112-30"/>
          <p:cNvSpPr txBox="1"/>
          <p:nvPr/>
        </p:nvSpPr>
        <p:spPr>
          <a:xfrm>
            <a:off x="685629" y="6228650"/>
            <a:ext cx="323721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垂直与多模态工具</a:t>
            </a:r>
            <a:endParaRPr/>
          </a:p>
        </p:txBody>
      </p:sp>
      <p:sp>
        <p:nvSpPr>
          <p:cNvPr id="10" name="el-1789643401112-31"/>
          <p:cNvSpPr txBox="1"/>
          <p:nvPr/>
        </p:nvSpPr>
        <p:spPr>
          <a:xfrm>
            <a:off x="5374626" y="6228650"/>
            <a:ext cx="360093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生成式人工智能主要工具认知</a:t>
            </a:r>
            <a:endParaRPr/>
          </a:p>
        </p:txBody>
      </p:sp>
      <p:sp>
        <p:nvSpPr>
          <p:cNvPr id="11" name="el-1789643401112-32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26 / 40</a:t>
            </a: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43401125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43401126-10"/>
          <p:cNvCxnSpPr/>
          <p:nvPr/>
        </p:nvCxnSpPr>
        <p:spPr>
          <a:xfrm>
            <a:off x="704674" y="1794829"/>
            <a:ext cx="914" cy="342814"/>
          </a:xfrm>
          <a:prstGeom prst="line">
            <a:avLst/>
          </a:prstGeom>
          <a:ln w="38090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43401129-15"/>
          <p:cNvCxnSpPr/>
          <p:nvPr/>
        </p:nvCxnSpPr>
        <p:spPr>
          <a:xfrm>
            <a:off x="685629" y="3117878"/>
            <a:ext cx="678010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43401130-16"/>
          <p:cNvCxnSpPr/>
          <p:nvPr/>
        </p:nvCxnSpPr>
        <p:spPr>
          <a:xfrm>
            <a:off x="685629" y="3969557"/>
            <a:ext cx="678010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43401130-17"/>
          <p:cNvCxnSpPr/>
          <p:nvPr/>
        </p:nvCxnSpPr>
        <p:spPr>
          <a:xfrm>
            <a:off x="685629" y="4821237"/>
            <a:ext cx="678010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43401124-6"/>
          <p:cNvSpPr/>
          <p:nvPr/>
        </p:nvSpPr>
        <p:spPr>
          <a:xfrm>
            <a:off x="8075181" y="1794829"/>
            <a:ext cx="3428143" cy="38733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8" name="el-1789643401121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43401126-9"/>
          <p:cNvSpPr txBox="1"/>
          <p:nvPr/>
        </p:nvSpPr>
        <p:spPr>
          <a:xfrm>
            <a:off x="1237940" y="457943"/>
            <a:ext cx="385425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垂直与多模态工具</a:t>
            </a:r>
            <a:endParaRPr/>
          </a:p>
        </p:txBody>
      </p:sp>
      <p:sp>
        <p:nvSpPr>
          <p:cNvPr id="10" name="el-1789643401122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旅游垂直工具扫描</a:t>
            </a:r>
            <a:endParaRPr/>
          </a:p>
        </p:txBody>
      </p:sp>
      <p:sp>
        <p:nvSpPr>
          <p:cNvPr id="11" name="el-1789643401126-8"/>
          <p:cNvSpPr txBox="1"/>
          <p:nvPr/>
        </p:nvSpPr>
        <p:spPr>
          <a:xfrm>
            <a:off x="914171" y="1794829"/>
            <a:ext cx="7296611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垂直工具 = 通用大模型 + </a:t>
            </a:r>
            <a:r>
              <a:rPr b="1" sz="1789">
                <a:solidFill>
                  <a:srgbClr val="C05621"/>
                </a:solidFill>
                <a:latin typeface="SimSun"/>
                <a:ea typeface="SimSun"/>
                <a:cs typeface="SimSun"/>
              </a:rPr>
              <a:t>行业知识</a:t>
            </a:r>
            <a:r>
              <a:rPr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——离旅游业务</a:t>
            </a:r>
            <a:r>
              <a:rPr b="1" sz="1789">
                <a:solidFill>
                  <a:srgbClr val="1F4B3F"/>
                </a:solidFill>
                <a:latin typeface="SimSun"/>
                <a:ea typeface="SimSun"/>
                <a:cs typeface="SimSun"/>
              </a:rPr>
              <a:t>最近的一层</a:t>
            </a:r>
            <a:r>
              <a:rPr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。</a:t>
            </a:r>
            <a:endParaRPr/>
          </a:p>
        </p:txBody>
      </p:sp>
      <p:sp>
        <p:nvSpPr>
          <p:cNvPr id="12" name="el-1789643401131-18"/>
          <p:cNvSpPr txBox="1"/>
          <p:nvPr/>
        </p:nvSpPr>
        <p:spPr>
          <a:xfrm>
            <a:off x="685629" y="2375709"/>
            <a:ext cx="1114146" cy="29996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1F4B3F"/>
                </a:solidFill>
                <a:latin typeface="Georgia"/>
                <a:ea typeface="Georgia"/>
                <a:cs typeface="Georgia"/>
              </a:rPr>
              <a:t>携程</a:t>
            </a:r>
            <a:endParaRPr/>
          </a:p>
        </p:txBody>
      </p:sp>
      <p:sp>
        <p:nvSpPr>
          <p:cNvPr id="13" name="el-1789643401135-26"/>
          <p:cNvSpPr txBox="1"/>
          <p:nvPr/>
        </p:nvSpPr>
        <p:spPr>
          <a:xfrm>
            <a:off x="1828343" y="2375709"/>
            <a:ext cx="4308479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携程问道</a:t>
            </a:r>
            <a:endParaRPr/>
          </a:p>
        </p:txBody>
      </p:sp>
      <p:sp>
        <p:nvSpPr>
          <p:cNvPr id="14" name="el-1789643401134-22"/>
          <p:cNvSpPr txBox="1"/>
          <p:nvPr/>
        </p:nvSpPr>
        <p:spPr>
          <a:xfrm>
            <a:off x="1828343" y="2728046"/>
            <a:ext cx="4288482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旅游垂直大模型应用，行程规划与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行前咨询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一体化。</a:t>
            </a:r>
            <a:endParaRPr/>
          </a:p>
        </p:txBody>
      </p:sp>
      <p:sp>
        <p:nvSpPr>
          <p:cNvPr id="15" name="el-1789643401131-19"/>
          <p:cNvSpPr txBox="1"/>
          <p:nvPr/>
        </p:nvSpPr>
        <p:spPr>
          <a:xfrm>
            <a:off x="685629" y="3227388"/>
            <a:ext cx="1114146" cy="29996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1F4B3F"/>
                </a:solidFill>
                <a:latin typeface="Georgia"/>
                <a:ea typeface="Georgia"/>
                <a:cs typeface="Georgia"/>
              </a:rPr>
              <a:t>同程</a:t>
            </a:r>
            <a:endParaRPr/>
          </a:p>
        </p:txBody>
      </p:sp>
      <p:sp>
        <p:nvSpPr>
          <p:cNvPr id="16" name="el-1789643401136-27"/>
          <p:cNvSpPr txBox="1"/>
          <p:nvPr/>
        </p:nvSpPr>
        <p:spPr>
          <a:xfrm>
            <a:off x="1828343" y="3227388"/>
            <a:ext cx="3537909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程心AI</a:t>
            </a:r>
            <a:endParaRPr/>
          </a:p>
        </p:txBody>
      </p:sp>
      <p:sp>
        <p:nvSpPr>
          <p:cNvPr id="17" name="el-1789643401134-23"/>
          <p:cNvSpPr txBox="1"/>
          <p:nvPr/>
        </p:nvSpPr>
        <p:spPr>
          <a:xfrm>
            <a:off x="1828343" y="3579725"/>
            <a:ext cx="3383833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覆盖行前规划到行中服务的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全流程助手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8" name="el-1789643401131-20"/>
          <p:cNvSpPr txBox="1"/>
          <p:nvPr/>
        </p:nvSpPr>
        <p:spPr>
          <a:xfrm>
            <a:off x="685629" y="4079068"/>
            <a:ext cx="1114146" cy="29996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1F4B3F"/>
                </a:solidFill>
                <a:latin typeface="Georgia"/>
                <a:ea typeface="Georgia"/>
                <a:cs typeface="Georgia"/>
              </a:rPr>
              <a:t>马蜂窝</a:t>
            </a:r>
            <a:endParaRPr/>
          </a:p>
        </p:txBody>
      </p:sp>
      <p:sp>
        <p:nvSpPr>
          <p:cNvPr id="19" name="el-1789643401136-28"/>
          <p:cNvSpPr txBox="1"/>
          <p:nvPr/>
        </p:nvSpPr>
        <p:spPr>
          <a:xfrm>
            <a:off x="1828343" y="4079068"/>
            <a:ext cx="3158046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AI游贵州</a:t>
            </a:r>
            <a:endParaRPr/>
          </a:p>
        </p:txBody>
      </p:sp>
      <p:sp>
        <p:nvSpPr>
          <p:cNvPr id="20" name="el-1789643401135-24"/>
          <p:cNvSpPr txBox="1"/>
          <p:nvPr/>
        </p:nvSpPr>
        <p:spPr>
          <a:xfrm>
            <a:off x="1828343" y="4431404"/>
            <a:ext cx="3119765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目的地全域旅游AI，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攻略问答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见长。</a:t>
            </a:r>
            <a:endParaRPr/>
          </a:p>
        </p:txBody>
      </p:sp>
      <p:sp>
        <p:nvSpPr>
          <p:cNvPr id="21" name="el-1789643401132-21"/>
          <p:cNvSpPr txBox="1"/>
          <p:nvPr/>
        </p:nvSpPr>
        <p:spPr>
          <a:xfrm>
            <a:off x="685629" y="4930747"/>
            <a:ext cx="1114146" cy="29996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1F4B3F"/>
                </a:solidFill>
                <a:latin typeface="Georgia"/>
                <a:ea typeface="Georgia"/>
                <a:cs typeface="Georgia"/>
              </a:rPr>
              <a:t>景区</a:t>
            </a:r>
            <a:endParaRPr/>
          </a:p>
        </p:txBody>
      </p:sp>
      <p:sp>
        <p:nvSpPr>
          <p:cNvPr id="22" name="el-1789643401137-29"/>
          <p:cNvSpPr txBox="1"/>
          <p:nvPr/>
        </p:nvSpPr>
        <p:spPr>
          <a:xfrm>
            <a:off x="1828343" y="4930747"/>
            <a:ext cx="359621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数字人导览</a:t>
            </a:r>
            <a:endParaRPr/>
          </a:p>
        </p:txBody>
      </p:sp>
      <p:sp>
        <p:nvSpPr>
          <p:cNvPr id="23" name="el-1789643401135-25"/>
          <p:cNvSpPr txBox="1"/>
          <p:nvPr/>
        </p:nvSpPr>
        <p:spPr>
          <a:xfrm>
            <a:off x="1828343" y="5283084"/>
            <a:ext cx="3807810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多家5A景区上线AI数字讲解员与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扫码问答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4" name="el-1789643401128-13"/>
          <p:cNvSpPr txBox="1"/>
          <p:nvPr/>
        </p:nvSpPr>
        <p:spPr>
          <a:xfrm>
            <a:off x="8417995" y="2627463"/>
            <a:ext cx="286249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243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观察视角</a:t>
            </a:r>
            <a:endParaRPr/>
          </a:p>
        </p:txBody>
      </p:sp>
      <p:sp>
        <p:nvSpPr>
          <p:cNvPr id="25" name="el-1789643401128-14"/>
          <p:cNvSpPr txBox="1"/>
          <p:nvPr/>
        </p:nvSpPr>
        <p:spPr>
          <a:xfrm>
            <a:off x="8417995" y="3027413"/>
            <a:ext cx="2909160" cy="3451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垂直工具怎么看</a:t>
            </a:r>
            <a:endParaRPr/>
          </a:p>
        </p:txBody>
      </p:sp>
      <p:sp>
        <p:nvSpPr>
          <p:cNvPr id="26" name="el-1789643401127-11"/>
          <p:cNvSpPr txBox="1"/>
          <p:nvPr/>
        </p:nvSpPr>
        <p:spPr>
          <a:xfrm>
            <a:off x="8417995" y="3505925"/>
            <a:ext cx="2742514" cy="60766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6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作为用户：体验它们的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交互设计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，思考哪些值得借鉴。</a:t>
            </a:r>
            <a:endParaRPr/>
          </a:p>
        </p:txBody>
      </p:sp>
      <p:sp>
        <p:nvSpPr>
          <p:cNvPr id="27" name="el-1789643401127-12"/>
          <p:cNvSpPr txBox="1"/>
          <p:nvPr/>
        </p:nvSpPr>
        <p:spPr>
          <a:xfrm>
            <a:off x="8417995" y="4227858"/>
            <a:ext cx="2742514" cy="60766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6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作为从业者：垂直工具正是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"AI+旅游"岗位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的雏形。</a:t>
            </a:r>
            <a:endParaRPr/>
          </a:p>
        </p:txBody>
      </p:sp>
      <p:sp>
        <p:nvSpPr>
          <p:cNvPr id="28" name="el-1789643401122-3"/>
          <p:cNvSpPr txBox="1"/>
          <p:nvPr/>
        </p:nvSpPr>
        <p:spPr>
          <a:xfrm>
            <a:off x="685629" y="6228650"/>
            <a:ext cx="323721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垂直与多模态工具</a:t>
            </a:r>
            <a:endParaRPr/>
          </a:p>
        </p:txBody>
      </p:sp>
      <p:sp>
        <p:nvSpPr>
          <p:cNvPr id="29" name="el-1789643401123-4"/>
          <p:cNvSpPr txBox="1"/>
          <p:nvPr/>
        </p:nvSpPr>
        <p:spPr>
          <a:xfrm>
            <a:off x="5374626" y="6228650"/>
            <a:ext cx="360093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生成式人工智能主要工具认知</a:t>
            </a:r>
            <a:endParaRPr/>
          </a:p>
        </p:txBody>
      </p:sp>
      <p:sp>
        <p:nvSpPr>
          <p:cNvPr id="30" name="el-1789643401123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27 / 40</a:t>
            </a:r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gradFill rotWithShape="1">
          <a:gsLst>
            <a:gs pos="0">
              <a:srgbClr val="1F4B3F"/>
            </a:gs>
            <a:gs pos="58000">
              <a:srgbClr val="1F4B3F"/>
            </a:gs>
            <a:gs pos="100000">
              <a:srgbClr val="16382E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9643401352-30"/>
          <p:cNvPicPr/>
          <p:nvPr/>
        </p:nvPicPr>
        <p:blipFill>
          <a:blip r:embed="rId2"/>
          <a:stretch>
            <a:fillRect/>
          </a:stretch>
        </p:blipFill>
        <p:spPr>
          <a:xfrm>
            <a:off x="6094476" y="4857393"/>
            <a:ext cx="6094476" cy="1999750"/>
          </a:xfrm>
          <a:prstGeom prst="rect">
            <a:avLst/>
          </a:prstGeom>
          <a:ln>
            <a:noFill/>
          </a:ln>
        </p:spPr>
      </p:pic>
      <p:cxnSp>
        <p:nvCxnSpPr>
          <p:cNvPr id="3" name="el-1789643401292-8"/>
          <p:cNvCxnSpPr/>
          <p:nvPr/>
        </p:nvCxnSpPr>
        <p:spPr>
          <a:xfrm>
            <a:off x="4266133" y="4360878"/>
            <a:ext cx="7084828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43401288-1"/>
          <p:cNvCxnSpPr/>
          <p:nvPr/>
        </p:nvCxnSpPr>
        <p:spPr>
          <a:xfrm>
            <a:off x="837990" y="5919165"/>
            <a:ext cx="10512971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43401290-4"/>
          <p:cNvSpPr txBox="1"/>
          <p:nvPr/>
        </p:nvSpPr>
        <p:spPr>
          <a:xfrm>
            <a:off x="837990" y="2252957"/>
            <a:ext cx="5281244" cy="16283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40">
                <a:solidFill>
                  <a:srgbClr val="F7F4EC">
                    <a:alpha val="16000"/>
                  </a:srgbClr>
                </a:solidFill>
                <a:latin typeface="Georgia"/>
                <a:ea typeface="Georgia"/>
                <a:cs typeface="Georgia"/>
              </a:rPr>
              <a:t>04</a:t>
            </a:r>
            <a:endParaRPr/>
          </a:p>
        </p:txBody>
      </p:sp>
      <p:sp>
        <p:nvSpPr>
          <p:cNvPr id="6" name="el-1789643401290-5"/>
          <p:cNvSpPr txBox="1"/>
          <p:nvPr/>
        </p:nvSpPr>
        <p:spPr>
          <a:xfrm>
            <a:off x="837990" y="4128912"/>
            <a:ext cx="3538605" cy="2190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630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PART FOUR</a:t>
            </a:r>
            <a:endParaRPr/>
          </a:p>
        </p:txBody>
      </p:sp>
      <p:sp>
        <p:nvSpPr>
          <p:cNvPr id="7" name="el-1789643401291-6"/>
          <p:cNvSpPr txBox="1"/>
          <p:nvPr/>
        </p:nvSpPr>
        <p:spPr>
          <a:xfrm>
            <a:off x="4266133" y="1711506"/>
            <a:ext cx="7301944" cy="17366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实践</a:t>
            </a:r>
            <a:endParaRPr/>
          </a:p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与选择</a:t>
            </a:r>
            <a:endParaRPr/>
          </a:p>
        </p:txBody>
      </p:sp>
      <p:sp>
        <p:nvSpPr>
          <p:cNvPr id="8" name="el-1789643401291-7"/>
          <p:cNvSpPr txBox="1"/>
          <p:nvPr/>
        </p:nvSpPr>
        <p:spPr>
          <a:xfrm>
            <a:off x="4266133" y="3676737"/>
            <a:ext cx="7922819" cy="2984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456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PRACTICE &amp; SELECTION</a:t>
            </a:r>
            <a:endParaRPr/>
          </a:p>
        </p:txBody>
      </p:sp>
      <p:sp>
        <p:nvSpPr>
          <p:cNvPr id="9" name="el-1789643401293-9"/>
          <p:cNvSpPr txBox="1"/>
          <p:nvPr/>
        </p:nvSpPr>
        <p:spPr>
          <a:xfrm>
            <a:off x="4266133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①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选型矩阵</a:t>
            </a:r>
            <a:endParaRPr/>
          </a:p>
        </p:txBody>
      </p:sp>
      <p:sp>
        <p:nvSpPr>
          <p:cNvPr id="10" name="el-1789643401293-10"/>
          <p:cNvSpPr txBox="1"/>
          <p:nvPr/>
        </p:nvSpPr>
        <p:spPr>
          <a:xfrm>
            <a:off x="5694675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②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上手流程</a:t>
            </a:r>
            <a:endParaRPr/>
          </a:p>
        </p:txBody>
      </p:sp>
      <p:sp>
        <p:nvSpPr>
          <p:cNvPr id="11" name="el-1789643401293-11"/>
          <p:cNvSpPr txBox="1"/>
          <p:nvPr/>
        </p:nvSpPr>
        <p:spPr>
          <a:xfrm>
            <a:off x="7123216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③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工具组合</a:t>
            </a:r>
            <a:endParaRPr/>
          </a:p>
        </p:txBody>
      </p:sp>
      <p:sp>
        <p:nvSpPr>
          <p:cNvPr id="12" name="el-1789643401294-12"/>
          <p:cNvSpPr txBox="1"/>
          <p:nvPr/>
        </p:nvSpPr>
        <p:spPr>
          <a:xfrm>
            <a:off x="8551758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④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安全习惯</a:t>
            </a:r>
            <a:endParaRPr/>
          </a:p>
        </p:txBody>
      </p:sp>
      <p:sp>
        <p:nvSpPr>
          <p:cNvPr id="13" name="el-1789643401289-2"/>
          <p:cNvSpPr txBox="1"/>
          <p:nvPr/>
        </p:nvSpPr>
        <p:spPr>
          <a:xfrm>
            <a:off x="837990" y="6076288"/>
            <a:ext cx="397196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62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人工智能与旅游创新应用 · 模块一 项目二</a:t>
            </a:r>
            <a:endParaRPr/>
          </a:p>
        </p:txBody>
      </p:sp>
      <p:sp>
        <p:nvSpPr>
          <p:cNvPr id="14" name="el-1789643401289-3"/>
          <p:cNvSpPr txBox="1"/>
          <p:nvPr/>
        </p:nvSpPr>
        <p:spPr>
          <a:xfrm>
            <a:off x="10658786" y="6123901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F7F4EC"/>
                </a:solidFill>
                <a:latin typeface="Georgia"/>
                <a:ea typeface="Georgia"/>
                <a:cs typeface="Georgia"/>
              </a:rPr>
              <a:t>28 / 40</a:t>
            </a:r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43401319-3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el-1789643401316-30"/>
          <p:cNvGraphicFramePr/>
          <p:nvPr/>
        </p:nvGraphicFramePr>
        <p:xfrm>
          <a:off x="685629" y="1712697"/>
          <a:ext cx="10817695" cy="3313871"/>
        </p:xfrm>
        <a:graphic>
          <a:graphicData uri="http://schemas.openxmlformats.org/drawingml/2006/table">
            <a:tbl>
              <a:tblPr>
                <a:tableStyleId>{2D5ABB26-0587-4C30-8999-92F81FD0307C}</a:tableStyleId>
                <a:tblLayout type="fixed"/>
              </a:tblPr>
              <a:tblGrid>
                <a:gridCol w="2858274"/>
                <a:gridCol w="2287065"/>
                <a:gridCol w="2504746"/>
                <a:gridCol w="3167610"/>
              </a:tblGrid>
              <a:tr h="485654">
                <a:tc>
                  <a:txBody>
                    <a:bodyPr lIns="171407" tIns="104749" rIns="171407" bIns="104749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4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业务场景</a:t>
                      </a:r>
                      <a:endParaRPr/>
                    </a:p>
                  </a:txBody>
                  <a:tcPr marL="0" marR="0" marT="0" marB="0">
                    <a:solidFill>
                      <a:srgbClr val="1F4B3F"/>
                    </a:solidFill>
                  </a:tcPr>
                </a:tc>
                <a:tc>
                  <a:txBody>
                    <a:bodyPr lIns="171407" tIns="104749" rIns="171407" bIns="104749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4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首选工具类型</a:t>
                      </a:r>
                      <a:endParaRPr/>
                    </a:p>
                  </a:txBody>
                  <a:tcPr marL="0" marR="0" marT="0" marB="0">
                    <a:solidFill>
                      <a:srgbClr val="1F4B3F"/>
                    </a:solidFill>
                  </a:tcPr>
                </a:tc>
                <a:tc>
                  <a:txBody>
                    <a:bodyPr lIns="171407" tIns="104749" rIns="171407" bIns="104749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4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代表产品</a:t>
                      </a:r>
                      <a:endParaRPr/>
                    </a:p>
                  </a:txBody>
                  <a:tcPr marL="0" marR="0" marT="0" marB="0">
                    <a:solidFill>
                      <a:srgbClr val="1F4B3F"/>
                    </a:solidFill>
                  </a:tcPr>
                </a:tc>
                <a:tc>
                  <a:txBody>
                    <a:bodyPr lIns="171407" tIns="104749" rIns="171407" bIns="104749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4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选择理由</a:t>
                      </a:r>
                      <a:endParaRPr/>
                    </a:p>
                  </a:txBody>
                  <a:tcPr marL="0" marR="0" marT="0" marB="0">
                    <a:solidFill>
                      <a:srgbClr val="1F4B3F"/>
                    </a:solidFill>
                  </a:tcPr>
                </a:tc>
              </a:tr>
              <a:tr h="466608"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行程规划 / 方案编制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通用对话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DeepSeek / 文心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逻辑推理与结构化输出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71370"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营销文案 / 种草笔记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通用对话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豆包 / 文心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中文语感与网感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71370"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海报 / 视觉物料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图像生成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即梦 / 文心一格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中文提示词友好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71370"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短视频制作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音视频组合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可灵 + 剪映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素材生成 + 剪辑配音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71370"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客服 / 问答服务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智能体平台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扣子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知识库定制化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71370"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报表 / 文档处理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办公AI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WPS AI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嵌入工作流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</a:tr>
            </a:tbl>
          </a:graphicData>
        </a:graphic>
      </p:graphicFrame>
      <p:cxnSp>
        <p:nvCxnSpPr>
          <p:cNvPr id="4" name="el-1789643401317-33"/>
          <p:cNvCxnSpPr/>
          <p:nvPr/>
        </p:nvCxnSpPr>
        <p:spPr>
          <a:xfrm>
            <a:off x="685629" y="5317008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43401311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43401319-38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实践与选择</a:t>
            </a:r>
            <a:endParaRPr/>
          </a:p>
        </p:txBody>
      </p:sp>
      <p:sp>
        <p:nvSpPr>
          <p:cNvPr id="7" name="el-1789643401317-3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旅游场景选型矩阵</a:t>
            </a:r>
            <a:endParaRPr/>
          </a:p>
        </p:txBody>
      </p:sp>
      <p:sp>
        <p:nvSpPr>
          <p:cNvPr id="8" name="el-1789643401317-31"/>
          <p:cNvSpPr txBox="1"/>
          <p:nvPr/>
        </p:nvSpPr>
        <p:spPr>
          <a:xfrm>
            <a:off x="685629" y="5474131"/>
            <a:ext cx="11072901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原则：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场景定类型，熟悉度定品牌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——同一类型里，用你顺手的。</a:t>
            </a:r>
            <a:endParaRPr/>
          </a:p>
        </p:txBody>
      </p:sp>
      <p:sp>
        <p:nvSpPr>
          <p:cNvPr id="9" name="el-1789643401317-34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实践与选择</a:t>
            </a:r>
            <a:endParaRPr/>
          </a:p>
        </p:txBody>
      </p:sp>
      <p:sp>
        <p:nvSpPr>
          <p:cNvPr id="10" name="el-1789643401317-35"/>
          <p:cNvSpPr txBox="1"/>
          <p:nvPr/>
        </p:nvSpPr>
        <p:spPr>
          <a:xfrm>
            <a:off x="5091774" y="6228650"/>
            <a:ext cx="360093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生成式人工智能主要工具认知</a:t>
            </a:r>
            <a:endParaRPr/>
          </a:p>
        </p:txBody>
      </p:sp>
      <p:sp>
        <p:nvSpPr>
          <p:cNvPr id="11" name="el-1789643401318-36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29 / 40</a:t>
            </a:r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43401332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43401333-10"/>
          <p:cNvCxnSpPr/>
          <p:nvPr/>
        </p:nvCxnSpPr>
        <p:spPr>
          <a:xfrm>
            <a:off x="704674" y="1514507"/>
            <a:ext cx="914" cy="342814"/>
          </a:xfrm>
          <a:prstGeom prst="line">
            <a:avLst/>
          </a:prstGeom>
          <a:ln w="38090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43401335-15"/>
          <p:cNvCxnSpPr/>
          <p:nvPr/>
        </p:nvCxnSpPr>
        <p:spPr>
          <a:xfrm>
            <a:off x="685629" y="2837556"/>
            <a:ext cx="678010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43401335-16"/>
          <p:cNvCxnSpPr/>
          <p:nvPr/>
        </p:nvCxnSpPr>
        <p:spPr>
          <a:xfrm>
            <a:off x="685629" y="3689235"/>
            <a:ext cx="678010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43401335-17"/>
          <p:cNvCxnSpPr/>
          <p:nvPr/>
        </p:nvCxnSpPr>
        <p:spPr>
          <a:xfrm>
            <a:off x="685629" y="4821237"/>
            <a:ext cx="678010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43401330-6"/>
          <p:cNvSpPr/>
          <p:nvPr/>
        </p:nvSpPr>
        <p:spPr>
          <a:xfrm>
            <a:off x="8075181" y="1514507"/>
            <a:ext cx="3428143" cy="44339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8" name="el-1789643401327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43401332-9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实践与选择</a:t>
            </a:r>
            <a:endParaRPr/>
          </a:p>
        </p:txBody>
      </p:sp>
      <p:sp>
        <p:nvSpPr>
          <p:cNvPr id="10" name="el-1789643401329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从注册到第一轮对话</a:t>
            </a:r>
            <a:endParaRPr/>
          </a:p>
        </p:txBody>
      </p:sp>
      <p:sp>
        <p:nvSpPr>
          <p:cNvPr id="11" name="el-1789643401332-8"/>
          <p:cNvSpPr txBox="1"/>
          <p:nvPr/>
        </p:nvSpPr>
        <p:spPr>
          <a:xfrm>
            <a:off x="914171" y="1514507"/>
            <a:ext cx="6857809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任何新工具，</a:t>
            </a:r>
            <a:r>
              <a:rPr b="1" sz="1789">
                <a:solidFill>
                  <a:srgbClr val="1F4B3F"/>
                </a:solidFill>
                <a:latin typeface="SimSun"/>
                <a:ea typeface="SimSun"/>
                <a:cs typeface="SimSun"/>
              </a:rPr>
              <a:t>十五分钟</a:t>
            </a:r>
            <a:r>
              <a:rPr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完成冷启动——四步走。</a:t>
            </a:r>
            <a:endParaRPr/>
          </a:p>
        </p:txBody>
      </p:sp>
      <p:sp>
        <p:nvSpPr>
          <p:cNvPr id="12" name="el-1789643401336-18"/>
          <p:cNvSpPr txBox="1"/>
          <p:nvPr/>
        </p:nvSpPr>
        <p:spPr>
          <a:xfrm>
            <a:off x="685629" y="2095387"/>
            <a:ext cx="1662649" cy="29996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1F4B3F"/>
                </a:solidFill>
                <a:latin typeface="Georgia"/>
                <a:ea typeface="Georgia"/>
                <a:cs typeface="Georgia"/>
              </a:rPr>
              <a:t>STEP 1</a:t>
            </a:r>
            <a:endParaRPr/>
          </a:p>
        </p:txBody>
      </p:sp>
      <p:sp>
        <p:nvSpPr>
          <p:cNvPr id="13" name="el-1789643401341-26"/>
          <p:cNvSpPr txBox="1"/>
          <p:nvPr/>
        </p:nvSpPr>
        <p:spPr>
          <a:xfrm>
            <a:off x="1828343" y="2095387"/>
            <a:ext cx="509513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注册登录</a:t>
            </a:r>
            <a:endParaRPr/>
          </a:p>
        </p:txBody>
      </p:sp>
      <p:sp>
        <p:nvSpPr>
          <p:cNvPr id="14" name="el-1789643401339-22"/>
          <p:cNvSpPr txBox="1"/>
          <p:nvPr/>
        </p:nvSpPr>
        <p:spPr>
          <a:xfrm>
            <a:off x="1828343" y="2447724"/>
            <a:ext cx="5248832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手机号注册即可；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同一账号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网页与App数据互通（多数产品）。</a:t>
            </a:r>
            <a:endParaRPr/>
          </a:p>
        </p:txBody>
      </p:sp>
      <p:sp>
        <p:nvSpPr>
          <p:cNvPr id="15" name="el-1789643401337-19"/>
          <p:cNvSpPr txBox="1"/>
          <p:nvPr/>
        </p:nvSpPr>
        <p:spPr>
          <a:xfrm>
            <a:off x="685629" y="2947066"/>
            <a:ext cx="1662649" cy="29996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1F4B3F"/>
                </a:solidFill>
                <a:latin typeface="Georgia"/>
                <a:ea typeface="Georgia"/>
                <a:cs typeface="Georgia"/>
              </a:rPr>
              <a:t>STEP 2</a:t>
            </a:r>
            <a:endParaRPr/>
          </a:p>
        </p:txBody>
      </p:sp>
      <p:sp>
        <p:nvSpPr>
          <p:cNvPr id="16" name="el-1789643401341-27"/>
          <p:cNvSpPr txBox="1"/>
          <p:nvPr/>
        </p:nvSpPr>
        <p:spPr>
          <a:xfrm>
            <a:off x="1828343" y="2947066"/>
            <a:ext cx="575591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界面认知</a:t>
            </a:r>
            <a:endParaRPr/>
          </a:p>
        </p:txBody>
      </p:sp>
      <p:sp>
        <p:nvSpPr>
          <p:cNvPr id="17" name="el-1789643401340-23"/>
          <p:cNvSpPr txBox="1"/>
          <p:nvPr/>
        </p:nvSpPr>
        <p:spPr>
          <a:xfrm>
            <a:off x="1828343" y="3299403"/>
            <a:ext cx="5735920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找到三样东西：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输入框、新对话按钮、历史记录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。其他功能用到再学。</a:t>
            </a:r>
            <a:endParaRPr/>
          </a:p>
        </p:txBody>
      </p:sp>
      <p:sp>
        <p:nvSpPr>
          <p:cNvPr id="18" name="el-1789643401337-20"/>
          <p:cNvSpPr txBox="1"/>
          <p:nvPr/>
        </p:nvSpPr>
        <p:spPr>
          <a:xfrm>
            <a:off x="685629" y="3798745"/>
            <a:ext cx="1662649" cy="29996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1F4B3F"/>
                </a:solidFill>
                <a:latin typeface="Georgia"/>
                <a:ea typeface="Georgia"/>
                <a:cs typeface="Georgia"/>
              </a:rPr>
              <a:t>STEP 3</a:t>
            </a:r>
            <a:endParaRPr/>
          </a:p>
        </p:txBody>
      </p:sp>
      <p:sp>
        <p:nvSpPr>
          <p:cNvPr id="19" name="el-1789643401342-28"/>
          <p:cNvSpPr txBox="1"/>
          <p:nvPr/>
        </p:nvSpPr>
        <p:spPr>
          <a:xfrm>
            <a:off x="1828343" y="3798745"/>
            <a:ext cx="5784039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第一问</a:t>
            </a:r>
            <a:endParaRPr/>
          </a:p>
        </p:txBody>
      </p:sp>
      <p:sp>
        <p:nvSpPr>
          <p:cNvPr id="20" name="el-1789643401340-24"/>
          <p:cNvSpPr txBox="1"/>
          <p:nvPr/>
        </p:nvSpPr>
        <p:spPr>
          <a:xfrm>
            <a:off x="1828343" y="4151082"/>
            <a:ext cx="5637390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用一个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真实小任务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开张："帮我写一条朋友圈文案，推荐周末的青城山一日游。"</a:t>
            </a:r>
            <a:endParaRPr/>
          </a:p>
        </p:txBody>
      </p:sp>
      <p:sp>
        <p:nvSpPr>
          <p:cNvPr id="21" name="el-1789643401337-21"/>
          <p:cNvSpPr txBox="1"/>
          <p:nvPr/>
        </p:nvSpPr>
        <p:spPr>
          <a:xfrm>
            <a:off x="685629" y="4930747"/>
            <a:ext cx="1662649" cy="29996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1F4B3F"/>
                </a:solidFill>
                <a:latin typeface="Georgia"/>
                <a:ea typeface="Georgia"/>
                <a:cs typeface="Georgia"/>
              </a:rPr>
              <a:t>STEP 4</a:t>
            </a:r>
            <a:endParaRPr/>
          </a:p>
        </p:txBody>
      </p:sp>
      <p:sp>
        <p:nvSpPr>
          <p:cNvPr id="22" name="el-1789643401342-29"/>
          <p:cNvSpPr txBox="1"/>
          <p:nvPr/>
        </p:nvSpPr>
        <p:spPr>
          <a:xfrm>
            <a:off x="1828343" y="4930747"/>
            <a:ext cx="5784039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追问迭代</a:t>
            </a:r>
            <a:endParaRPr/>
          </a:p>
        </p:txBody>
      </p:sp>
      <p:sp>
        <p:nvSpPr>
          <p:cNvPr id="23" name="el-1789643401341-25"/>
          <p:cNvSpPr txBox="1"/>
          <p:nvPr/>
        </p:nvSpPr>
        <p:spPr>
          <a:xfrm>
            <a:off x="1828343" y="5283084"/>
            <a:ext cx="5637390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对结果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提修改意见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："更口语化，加个emoji结尾"——学会追问比学会提问更重要。</a:t>
            </a:r>
            <a:endParaRPr/>
          </a:p>
        </p:txBody>
      </p:sp>
      <p:sp>
        <p:nvSpPr>
          <p:cNvPr id="24" name="el-1789643401334-12"/>
          <p:cNvSpPr txBox="1"/>
          <p:nvPr/>
        </p:nvSpPr>
        <p:spPr>
          <a:xfrm>
            <a:off x="8417995" y="2627463"/>
            <a:ext cx="286249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243">
                <a:solidFill>
                  <a:srgbClr val="C05621"/>
                </a:solidFill>
                <a:latin typeface="SimHei"/>
                <a:ea typeface="SimHei"/>
                <a:cs typeface="SimHei"/>
              </a:rPr>
              <a:t>本周任务</a:t>
            </a:r>
            <a:endParaRPr/>
          </a:p>
        </p:txBody>
      </p:sp>
      <p:sp>
        <p:nvSpPr>
          <p:cNvPr id="25" name="el-1789643401334-13"/>
          <p:cNvSpPr txBox="1"/>
          <p:nvPr/>
        </p:nvSpPr>
        <p:spPr>
          <a:xfrm>
            <a:off x="8417995" y="3027413"/>
            <a:ext cx="2909160" cy="3451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三款工具冷启动</a:t>
            </a:r>
            <a:endParaRPr/>
          </a:p>
        </p:txBody>
      </p:sp>
      <p:sp>
        <p:nvSpPr>
          <p:cNvPr id="26" name="el-1789643401334-14"/>
          <p:cNvSpPr txBox="1"/>
          <p:nvPr/>
        </p:nvSpPr>
        <p:spPr>
          <a:xfrm>
            <a:off x="8417995" y="3505925"/>
            <a:ext cx="2742514" cy="60766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6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完成文心一言、DeepSeek、豆包的注册与第一轮对话。</a:t>
            </a:r>
            <a:endParaRPr/>
          </a:p>
        </p:txBody>
      </p:sp>
      <p:sp>
        <p:nvSpPr>
          <p:cNvPr id="27" name="el-1789643401333-11"/>
          <p:cNvSpPr txBox="1"/>
          <p:nvPr/>
        </p:nvSpPr>
        <p:spPr>
          <a:xfrm>
            <a:off x="8417995" y="4227858"/>
            <a:ext cx="2742514" cy="60766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6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把三个回答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截图对比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，写下你的第一印象。</a:t>
            </a:r>
            <a:endParaRPr/>
          </a:p>
        </p:txBody>
      </p:sp>
      <p:sp>
        <p:nvSpPr>
          <p:cNvPr id="28" name="el-1789643401329-3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实践与选择</a:t>
            </a:r>
            <a:endParaRPr/>
          </a:p>
        </p:txBody>
      </p:sp>
      <p:sp>
        <p:nvSpPr>
          <p:cNvPr id="29" name="el-1789643401329-4"/>
          <p:cNvSpPr txBox="1"/>
          <p:nvPr/>
        </p:nvSpPr>
        <p:spPr>
          <a:xfrm>
            <a:off x="5091774" y="6228650"/>
            <a:ext cx="360093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生成式人工智能主要工具认知</a:t>
            </a:r>
            <a:endParaRPr/>
          </a:p>
        </p:txBody>
      </p:sp>
      <p:sp>
        <p:nvSpPr>
          <p:cNvPr id="30" name="el-1789643401329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30 / 40</a:t>
            </a:r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43401502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43401503-10"/>
          <p:cNvCxnSpPr/>
          <p:nvPr/>
        </p:nvCxnSpPr>
        <p:spPr>
          <a:xfrm>
            <a:off x="6099237" y="2289113"/>
            <a:ext cx="914" cy="2142143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43401500-4"/>
          <p:cNvCxnSpPr/>
          <p:nvPr/>
        </p:nvCxnSpPr>
        <p:spPr>
          <a:xfrm>
            <a:off x="685629" y="4721695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43401498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43401502-9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实践与选择</a:t>
            </a:r>
            <a:endParaRPr/>
          </a:p>
        </p:txBody>
      </p:sp>
      <p:sp>
        <p:nvSpPr>
          <p:cNvPr id="7" name="el-1789643401499-3"/>
          <p:cNvSpPr txBox="1"/>
          <p:nvPr/>
        </p:nvSpPr>
        <p:spPr>
          <a:xfrm>
            <a:off x="685629" y="819802"/>
            <a:ext cx="11503323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好提示词 vs 坏提示词</a:t>
            </a:r>
            <a:endParaRPr/>
          </a:p>
        </p:txBody>
      </p:sp>
      <p:sp>
        <p:nvSpPr>
          <p:cNvPr id="8" name="el-1789643401505-15"/>
          <p:cNvSpPr txBox="1"/>
          <p:nvPr/>
        </p:nvSpPr>
        <p:spPr>
          <a:xfrm>
            <a:off x="685629" y="2289113"/>
            <a:ext cx="5143166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 spc="172">
                <a:solidFill>
                  <a:srgbClr val="1F4B3F"/>
                </a:solidFill>
                <a:latin typeface="SimHei"/>
                <a:ea typeface="SimHei"/>
                <a:cs typeface="SimHei"/>
              </a:rPr>
              <a:t>坏提示词</a:t>
            </a:r>
            <a:endParaRPr/>
          </a:p>
        </p:txBody>
      </p:sp>
      <p:sp>
        <p:nvSpPr>
          <p:cNvPr id="9" name="el-1789643401504-11"/>
          <p:cNvSpPr txBox="1"/>
          <p:nvPr/>
        </p:nvSpPr>
        <p:spPr>
          <a:xfrm>
            <a:off x="685629" y="2727153"/>
            <a:ext cx="5283339" cy="3393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"</a:t>
            </a:r>
            <a:r>
              <a:rPr b="1" sz="1720">
                <a:solidFill>
                  <a:srgbClr val="1F4B3F"/>
                </a:solidFill>
                <a:latin typeface="SimSun"/>
                <a:ea typeface="SimSun"/>
                <a:cs typeface="SimSun"/>
              </a:rPr>
              <a:t>帮我写个文案</a:t>
            </a: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"</a:t>
            </a:r>
            <a:endParaRPr/>
          </a:p>
        </p:txBody>
      </p:sp>
      <p:sp>
        <p:nvSpPr>
          <p:cNvPr id="10" name="el-1789643401504-12"/>
          <p:cNvSpPr txBox="1"/>
          <p:nvPr/>
        </p:nvSpPr>
        <p:spPr>
          <a:xfrm>
            <a:off x="685629" y="3180817"/>
            <a:ext cx="4989852" cy="5716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没有对象、没有场景、没有要求——AI只能给一篇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平庸的万能模板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，你还得大改。</a:t>
            </a:r>
            <a:endParaRPr/>
          </a:p>
        </p:txBody>
      </p:sp>
      <p:sp>
        <p:nvSpPr>
          <p:cNvPr id="11" name="el-1789643401506-16"/>
          <p:cNvSpPr txBox="1"/>
          <p:nvPr/>
        </p:nvSpPr>
        <p:spPr>
          <a:xfrm>
            <a:off x="6522994" y="2289113"/>
            <a:ext cx="513364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 spc="172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好提示词</a:t>
            </a:r>
            <a:endParaRPr/>
          </a:p>
        </p:txBody>
      </p:sp>
      <p:sp>
        <p:nvSpPr>
          <p:cNvPr id="12" name="el-1789643401505-13"/>
          <p:cNvSpPr txBox="1"/>
          <p:nvPr/>
        </p:nvSpPr>
        <p:spPr>
          <a:xfrm>
            <a:off x="6522994" y="2727153"/>
            <a:ext cx="4980330" cy="101817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6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"你是青城山民宿主理人，为</a:t>
            </a:r>
            <a:r>
              <a:rPr b="1" sz="1720">
                <a:solidFill>
                  <a:srgbClr val="1F4B3F"/>
                </a:solidFill>
                <a:latin typeface="SimSun"/>
                <a:ea typeface="SimSun"/>
                <a:cs typeface="SimSun"/>
              </a:rPr>
              <a:t>90后周末游客</a:t>
            </a: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写一条小红书笔记，突出</a:t>
            </a:r>
            <a:r>
              <a:rPr b="1" sz="1720">
                <a:solidFill>
                  <a:srgbClr val="1F4B3F"/>
                </a:solidFill>
                <a:latin typeface="SimSun"/>
                <a:ea typeface="SimSun"/>
                <a:cs typeface="SimSun"/>
              </a:rPr>
              <a:t>夜观星空</a:t>
            </a: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，语气轻松，结尾带互动提问"</a:t>
            </a:r>
            <a:endParaRPr/>
          </a:p>
        </p:txBody>
      </p:sp>
      <p:sp>
        <p:nvSpPr>
          <p:cNvPr id="13" name="el-1789643401505-14"/>
          <p:cNvSpPr txBox="1"/>
          <p:nvPr/>
        </p:nvSpPr>
        <p:spPr>
          <a:xfrm>
            <a:off x="6522994" y="3859601"/>
            <a:ext cx="4980330" cy="5716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角色+对象+卖点+语气+格式五要素齐全——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一次到位率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大幅提升。</a:t>
            </a:r>
            <a:endParaRPr/>
          </a:p>
        </p:txBody>
      </p:sp>
      <p:sp>
        <p:nvSpPr>
          <p:cNvPr id="14" name="el-1789643401499-2"/>
          <p:cNvSpPr txBox="1"/>
          <p:nvPr/>
        </p:nvSpPr>
        <p:spPr>
          <a:xfrm>
            <a:off x="685629" y="4897864"/>
            <a:ext cx="11072901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下一讲将系统学习提示词方法（模块二项目二），这里先记住：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把AI当人交代任务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5" name="el-1789643401500-5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实践与选择</a:t>
            </a:r>
            <a:endParaRPr/>
          </a:p>
        </p:txBody>
      </p:sp>
      <p:sp>
        <p:nvSpPr>
          <p:cNvPr id="16" name="el-1789643401500-6"/>
          <p:cNvSpPr txBox="1"/>
          <p:nvPr/>
        </p:nvSpPr>
        <p:spPr>
          <a:xfrm>
            <a:off x="5091774" y="6228650"/>
            <a:ext cx="360093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生成式人工智能主要工具认知</a:t>
            </a:r>
            <a:endParaRPr/>
          </a:p>
        </p:txBody>
      </p:sp>
      <p:sp>
        <p:nvSpPr>
          <p:cNvPr id="17" name="el-1789643401500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31 / 40</a:t>
            </a:r>
            <a:endParaRPr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43401521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43401522-10"/>
          <p:cNvCxnSpPr/>
          <p:nvPr/>
        </p:nvCxnSpPr>
        <p:spPr>
          <a:xfrm>
            <a:off x="6099237" y="2628505"/>
            <a:ext cx="914" cy="1463359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43401519-4"/>
          <p:cNvCxnSpPr/>
          <p:nvPr/>
        </p:nvCxnSpPr>
        <p:spPr>
          <a:xfrm>
            <a:off x="685629" y="4382303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43401517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43401521-9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实践与选择</a:t>
            </a:r>
            <a:endParaRPr/>
          </a:p>
        </p:txBody>
      </p:sp>
      <p:sp>
        <p:nvSpPr>
          <p:cNvPr id="7" name="el-1789643401519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免费与付费：怎么选</a:t>
            </a:r>
            <a:endParaRPr/>
          </a:p>
        </p:txBody>
      </p:sp>
      <p:sp>
        <p:nvSpPr>
          <p:cNvPr id="8" name="el-1789643401524-14"/>
          <p:cNvSpPr txBox="1"/>
          <p:nvPr/>
        </p:nvSpPr>
        <p:spPr>
          <a:xfrm>
            <a:off x="685629" y="2628505"/>
            <a:ext cx="5143166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 spc="172">
                <a:solidFill>
                  <a:srgbClr val="1F4B3F"/>
                </a:solidFill>
                <a:latin typeface="SimHei"/>
                <a:ea typeface="SimHei"/>
                <a:cs typeface="SimHei"/>
              </a:rPr>
              <a:t>免费版</a:t>
            </a:r>
            <a:endParaRPr/>
          </a:p>
        </p:txBody>
      </p:sp>
      <p:sp>
        <p:nvSpPr>
          <p:cNvPr id="9" name="el-1789643401523-11"/>
          <p:cNvSpPr txBox="1"/>
          <p:nvPr/>
        </p:nvSpPr>
        <p:spPr>
          <a:xfrm>
            <a:off x="685629" y="3066545"/>
            <a:ext cx="5143166" cy="3393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学习阶段</a:t>
            </a:r>
            <a:r>
              <a:rPr b="1" sz="1720">
                <a:solidFill>
                  <a:srgbClr val="1F4B3F"/>
                </a:solidFill>
                <a:latin typeface="SimSun"/>
                <a:ea typeface="SimSun"/>
                <a:cs typeface="SimSun"/>
              </a:rPr>
              <a:t>完全够用</a:t>
            </a:r>
            <a:endParaRPr/>
          </a:p>
        </p:txBody>
      </p:sp>
      <p:sp>
        <p:nvSpPr>
          <p:cNvPr id="10" name="el-1789643401524-12"/>
          <p:cNvSpPr txBox="1"/>
          <p:nvPr/>
        </p:nvSpPr>
        <p:spPr>
          <a:xfrm>
            <a:off x="685629" y="3520209"/>
            <a:ext cx="4989852" cy="5716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多数国产工具免费版支持日常对话、写作、翻译；部分限制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高级模型调用次数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与图片生成额度。</a:t>
            </a:r>
            <a:endParaRPr/>
          </a:p>
        </p:txBody>
      </p:sp>
      <p:sp>
        <p:nvSpPr>
          <p:cNvPr id="11" name="el-1789643401525-15"/>
          <p:cNvSpPr txBox="1"/>
          <p:nvPr/>
        </p:nvSpPr>
        <p:spPr>
          <a:xfrm>
            <a:off x="6522994" y="2628505"/>
            <a:ext cx="513364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 spc="172">
                <a:solidFill>
                  <a:srgbClr val="C05621"/>
                </a:solidFill>
                <a:latin typeface="SimHei"/>
                <a:ea typeface="SimHei"/>
                <a:cs typeface="SimHei"/>
              </a:rPr>
              <a:t>付费版</a:t>
            </a:r>
            <a:endParaRPr/>
          </a:p>
        </p:txBody>
      </p:sp>
      <p:sp>
        <p:nvSpPr>
          <p:cNvPr id="12" name="el-1789643401525-16"/>
          <p:cNvSpPr txBox="1"/>
          <p:nvPr/>
        </p:nvSpPr>
        <p:spPr>
          <a:xfrm>
            <a:off x="6522994" y="3066545"/>
            <a:ext cx="5133644" cy="3393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高强度使用再考虑</a:t>
            </a:r>
            <a:endParaRPr/>
          </a:p>
        </p:txBody>
      </p:sp>
      <p:sp>
        <p:nvSpPr>
          <p:cNvPr id="13" name="el-1789643401524-13"/>
          <p:cNvSpPr txBox="1"/>
          <p:nvPr/>
        </p:nvSpPr>
        <p:spPr>
          <a:xfrm>
            <a:off x="6522994" y="3520209"/>
            <a:ext cx="4980330" cy="5716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解锁旗舰模型、更大额度、更快响应、优先新功能——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月费普遍数十元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，按需订阅，用完可退。</a:t>
            </a:r>
            <a:endParaRPr/>
          </a:p>
        </p:txBody>
      </p:sp>
      <p:sp>
        <p:nvSpPr>
          <p:cNvPr id="14" name="el-1789643401519-2"/>
          <p:cNvSpPr txBox="1"/>
          <p:nvPr/>
        </p:nvSpPr>
        <p:spPr>
          <a:xfrm>
            <a:off x="685629" y="4558472"/>
            <a:ext cx="10951012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本课程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全部练习用免费版完成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；等工具真正进入你的工作流，付费才有意义。</a:t>
            </a:r>
            <a:endParaRPr/>
          </a:p>
        </p:txBody>
      </p:sp>
      <p:sp>
        <p:nvSpPr>
          <p:cNvPr id="15" name="el-1789643401519-5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实践与选择</a:t>
            </a:r>
            <a:endParaRPr/>
          </a:p>
        </p:txBody>
      </p:sp>
      <p:sp>
        <p:nvSpPr>
          <p:cNvPr id="16" name="el-1789643401519-6"/>
          <p:cNvSpPr txBox="1"/>
          <p:nvPr/>
        </p:nvSpPr>
        <p:spPr>
          <a:xfrm>
            <a:off x="5091774" y="6228650"/>
            <a:ext cx="360093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生成式人工智能主要工具认知</a:t>
            </a:r>
            <a:endParaRPr/>
          </a:p>
        </p:txBody>
      </p:sp>
      <p:sp>
        <p:nvSpPr>
          <p:cNvPr id="17" name="el-1789643401520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32 / 40</a:t>
            </a:r>
            <a:endParaRPr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43401537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43401537-10"/>
          <p:cNvSpPr/>
          <p:nvPr/>
        </p:nvSpPr>
        <p:spPr>
          <a:xfrm>
            <a:off x="685629" y="2107885"/>
            <a:ext cx="2602204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F4B3F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43401544-20"/>
          <p:cNvCxnSpPr/>
          <p:nvPr/>
        </p:nvCxnSpPr>
        <p:spPr>
          <a:xfrm>
            <a:off x="685629" y="3183941"/>
            <a:ext cx="2808280" cy="914"/>
          </a:xfrm>
          <a:prstGeom prst="line">
            <a:avLst/>
          </a:prstGeom>
          <a:ln w="19045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43401544-21"/>
          <p:cNvCxnSpPr/>
          <p:nvPr/>
        </p:nvCxnSpPr>
        <p:spPr>
          <a:xfrm>
            <a:off x="3741496" y="3183941"/>
            <a:ext cx="2808429" cy="914"/>
          </a:xfrm>
          <a:prstGeom prst="line">
            <a:avLst/>
          </a:prstGeom>
          <a:ln w="19045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43401539-12"/>
          <p:cNvCxnSpPr/>
          <p:nvPr/>
        </p:nvCxnSpPr>
        <p:spPr>
          <a:xfrm>
            <a:off x="685629" y="4017170"/>
            <a:ext cx="5864296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43401536-6"/>
          <p:cNvCxnSpPr/>
          <p:nvPr/>
        </p:nvCxnSpPr>
        <p:spPr>
          <a:xfrm>
            <a:off x="7164134" y="2107885"/>
            <a:ext cx="914" cy="3247213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43401533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43401537-8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实践与选择</a:t>
            </a:r>
            <a:endParaRPr/>
          </a:p>
        </p:txBody>
      </p:sp>
      <p:sp>
        <p:nvSpPr>
          <p:cNvPr id="10" name="el-1789643401534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课堂演练：为研学营配工具箱</a:t>
            </a:r>
            <a:endParaRPr/>
          </a:p>
        </p:txBody>
      </p:sp>
      <p:sp>
        <p:nvSpPr>
          <p:cNvPr id="11" name="el-1789643401537-9"/>
          <p:cNvSpPr txBox="1"/>
          <p:nvPr/>
        </p:nvSpPr>
        <p:spPr>
          <a:xfrm>
            <a:off x="837990" y="2145976"/>
            <a:ext cx="31731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189">
                <a:solidFill>
                  <a:srgbClr val="FFFFFF"/>
                </a:solidFill>
                <a:latin typeface="SimHei"/>
                <a:ea typeface="SimHei"/>
                <a:cs typeface="SimHei"/>
              </a:rPr>
              <a:t>WORKSHOP · 情景选型</a:t>
            </a:r>
            <a:endParaRPr/>
          </a:p>
        </p:txBody>
      </p:sp>
      <p:sp>
        <p:nvSpPr>
          <p:cNvPr id="12" name="el-1789643401538-11"/>
          <p:cNvSpPr txBox="1"/>
          <p:nvPr/>
        </p:nvSpPr>
        <p:spPr>
          <a:xfrm>
            <a:off x="685629" y="2584016"/>
            <a:ext cx="6272626" cy="4380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3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情境：暑期研学夏令营，配一个AI工具箱</a:t>
            </a:r>
            <a:endParaRPr/>
          </a:p>
        </p:txBody>
      </p:sp>
      <p:sp>
        <p:nvSpPr>
          <p:cNvPr id="13" name="el-1789643401540-13"/>
          <p:cNvSpPr txBox="1"/>
          <p:nvPr/>
        </p:nvSpPr>
        <p:spPr>
          <a:xfrm>
            <a:off x="685629" y="3269645"/>
            <a:ext cx="2808280" cy="5332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需求</a:t>
            </a:r>
            <a:r>
              <a:rPr sz="90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 </a:t>
            </a: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80名中学生 · 5天4晚 · 3名辅导员 · 预算有限</a:t>
            </a:r>
            <a:endParaRPr/>
          </a:p>
        </p:txBody>
      </p:sp>
      <p:sp>
        <p:nvSpPr>
          <p:cNvPr id="14" name="el-1789643401541-14"/>
          <p:cNvSpPr txBox="1"/>
          <p:nvPr/>
        </p:nvSpPr>
        <p:spPr>
          <a:xfrm>
            <a:off x="3741496" y="3269645"/>
            <a:ext cx="2808429" cy="5332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任务</a:t>
            </a:r>
            <a:r>
              <a:rPr sz="90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 </a:t>
            </a: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行程方案 · 安全须知 · 研学手册 · 家长通知</a:t>
            </a:r>
            <a:endParaRPr/>
          </a:p>
        </p:txBody>
      </p:sp>
      <p:sp>
        <p:nvSpPr>
          <p:cNvPr id="15" name="el-1789643401545-25"/>
          <p:cNvSpPr txBox="1"/>
          <p:nvPr/>
        </p:nvSpPr>
        <p:spPr>
          <a:xfrm>
            <a:off x="7702162" y="2269175"/>
            <a:ext cx="392781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1F4B3F"/>
                </a:solidFill>
                <a:latin typeface="SimHei"/>
                <a:ea typeface="SimHei"/>
                <a:cs typeface="SimHei"/>
              </a:rPr>
              <a:t>参考答案</a:t>
            </a:r>
            <a:endParaRPr/>
          </a:p>
        </p:txBody>
      </p:sp>
      <p:sp>
        <p:nvSpPr>
          <p:cNvPr id="16" name="el-1789643401543-18"/>
          <p:cNvSpPr txBox="1"/>
          <p:nvPr/>
        </p:nvSpPr>
        <p:spPr>
          <a:xfrm>
            <a:off x="7702162" y="2640557"/>
            <a:ext cx="3801162" cy="94809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行程方案与通知用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通用对话工具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；研学手册涉及排版用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办公AI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；预算表用表格工具+AI辅助——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一个工具箱，三种工具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7" name="el-1789643401545-26"/>
          <p:cNvSpPr txBox="1"/>
          <p:nvPr/>
        </p:nvSpPr>
        <p:spPr>
          <a:xfrm>
            <a:off x="7702162" y="3874331"/>
            <a:ext cx="392781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C05621"/>
                </a:solidFill>
                <a:latin typeface="SimHei"/>
                <a:ea typeface="SimHei"/>
                <a:cs typeface="SimHei"/>
              </a:rPr>
              <a:t>演绠启示</a:t>
            </a:r>
            <a:endParaRPr/>
          </a:p>
        </p:txBody>
      </p:sp>
      <p:sp>
        <p:nvSpPr>
          <p:cNvPr id="18" name="el-1789643401544-19"/>
          <p:cNvSpPr txBox="1"/>
          <p:nvPr/>
        </p:nvSpPr>
        <p:spPr>
          <a:xfrm>
            <a:off x="7702162" y="4245713"/>
            <a:ext cx="3801162" cy="94809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选型约本质是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把任务翻译成能力需求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：先说清“要什么”，再问“谁有它”——顺序不能反。</a:t>
            </a:r>
            <a:endParaRPr/>
          </a:p>
        </p:txBody>
      </p:sp>
      <p:sp>
        <p:nvSpPr>
          <p:cNvPr id="19" name="el-1789643401534-3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实践与选择</a:t>
            </a:r>
            <a:endParaRPr/>
          </a:p>
        </p:txBody>
      </p:sp>
      <p:sp>
        <p:nvSpPr>
          <p:cNvPr id="20" name="el-1789643401535-4"/>
          <p:cNvSpPr txBox="1"/>
          <p:nvPr/>
        </p:nvSpPr>
        <p:spPr>
          <a:xfrm>
            <a:off x="5091774" y="6228650"/>
            <a:ext cx="360093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生成式人工智能主要工具认知</a:t>
            </a:r>
            <a:endParaRPr/>
          </a:p>
        </p:txBody>
      </p:sp>
      <p:sp>
        <p:nvSpPr>
          <p:cNvPr id="21" name="el-1789643401535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33 / 40</a:t>
            </a:r>
            <a:endParaRPr/>
          </a:p>
        </p:txBody>
      </p:sp>
      <p:sp>
        <p:nvSpPr>
          <p:cNvPr id="22" name="el-1789643401544-22"/>
          <p:cNvSpPr/>
          <p:nvPr/>
        </p:nvSpPr>
        <p:spPr>
          <a:xfrm>
            <a:off x="685629" y="4317133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" name="el-1789643401545-23"/>
          <p:cNvSpPr/>
          <p:nvPr/>
        </p:nvSpPr>
        <p:spPr>
          <a:xfrm>
            <a:off x="685629" y="4745651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el-1789643401545-24"/>
          <p:cNvSpPr/>
          <p:nvPr/>
        </p:nvSpPr>
        <p:spPr>
          <a:xfrm>
            <a:off x="685629" y="5174169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9643401541-15"/>
          <p:cNvSpPr txBox="1"/>
          <p:nvPr/>
        </p:nvSpPr>
        <p:spPr>
          <a:xfrm>
            <a:off x="876081" y="4193339"/>
            <a:ext cx="5989995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第一步 · 拆任务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：四个任务各属什么类型？文本？图像？表格？</a:t>
            </a:r>
            <a:endParaRPr/>
          </a:p>
        </p:txBody>
      </p:sp>
      <p:sp>
        <p:nvSpPr>
          <p:cNvPr id="26" name="el-1789643401542-16"/>
          <p:cNvSpPr txBox="1"/>
          <p:nvPr/>
        </p:nvSpPr>
        <p:spPr>
          <a:xfrm>
            <a:off x="876081" y="4621857"/>
            <a:ext cx="5989995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第二步 · 配工具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：每组给出工具清单，说明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为什么是它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7" name="el-1789643401542-17"/>
          <p:cNvSpPr txBox="1"/>
          <p:nvPr/>
        </p:nvSpPr>
        <p:spPr>
          <a:xfrm>
            <a:off x="876081" y="5050375"/>
            <a:ext cx="5989995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第三步 · 算成本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：全部用免费版能完成吗？哪里需要付费？</a:t>
            </a:r>
            <a:endParaRPr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43401695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43401700-15"/>
          <p:cNvSpPr/>
          <p:nvPr/>
        </p:nvSpPr>
        <p:spPr>
          <a:xfrm>
            <a:off x="7408597" y="2237631"/>
            <a:ext cx="4094726" cy="221281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43401691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43401697-11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实践与选择</a:t>
            </a:r>
            <a:endParaRPr/>
          </a:p>
        </p:txBody>
      </p:sp>
      <p:sp>
        <p:nvSpPr>
          <p:cNvPr id="6" name="el-1789643401692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工具组合：一条内容生产线</a:t>
            </a:r>
            <a:endParaRPr/>
          </a:p>
        </p:txBody>
      </p:sp>
      <p:sp>
        <p:nvSpPr>
          <p:cNvPr id="7" name="el-1789643401698-12"/>
          <p:cNvSpPr txBox="1"/>
          <p:nvPr/>
        </p:nvSpPr>
        <p:spPr>
          <a:xfrm>
            <a:off x="685629" y="2112052"/>
            <a:ext cx="626017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任务</a:t>
            </a:r>
            <a:endParaRPr/>
          </a:p>
        </p:txBody>
      </p:sp>
      <p:sp>
        <p:nvSpPr>
          <p:cNvPr id="8" name="el-1789643401695-7"/>
          <p:cNvSpPr txBox="1"/>
          <p:nvPr/>
        </p:nvSpPr>
        <p:spPr>
          <a:xfrm>
            <a:off x="685629" y="2512002"/>
            <a:ext cx="6113521" cy="6796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为古镇民宿产出一套</a:t>
            </a:r>
            <a:r>
              <a:rPr b="1" sz="1570">
                <a:solidFill>
                  <a:srgbClr val="1F4B3F"/>
                </a:solidFill>
                <a:latin typeface="SimHei"/>
                <a:ea typeface="SimHei"/>
                <a:cs typeface="SimHei"/>
              </a:rPr>
              <a:t>五一推广物料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：一篇种草文 + 三张海报图 + 一条15秒短视频。</a:t>
            </a:r>
            <a:endParaRPr/>
          </a:p>
        </p:txBody>
      </p:sp>
      <p:sp>
        <p:nvSpPr>
          <p:cNvPr id="9" name="el-1789643401698-13"/>
          <p:cNvSpPr txBox="1"/>
          <p:nvPr/>
        </p:nvSpPr>
        <p:spPr>
          <a:xfrm>
            <a:off x="685629" y="3191678"/>
            <a:ext cx="626017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分工</a:t>
            </a:r>
            <a:endParaRPr/>
          </a:p>
        </p:txBody>
      </p:sp>
      <p:sp>
        <p:nvSpPr>
          <p:cNvPr id="10" name="el-1789643401696-8"/>
          <p:cNvSpPr txBox="1"/>
          <p:nvPr/>
        </p:nvSpPr>
        <p:spPr>
          <a:xfrm>
            <a:off x="685629" y="3591628"/>
            <a:ext cx="6113521" cy="6796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通用对话工具</a:t>
            </a:r>
            <a:r>
              <a:rPr b="1" sz="1570">
                <a:solidFill>
                  <a:srgbClr val="1F4B3F"/>
                </a:solidFill>
                <a:latin typeface="SimHei"/>
                <a:ea typeface="SimHei"/>
                <a:cs typeface="SimHei"/>
              </a:rPr>
              <a:t>写文案与脚本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 → 图像工具</a:t>
            </a:r>
            <a:r>
              <a:rPr b="1" sz="1570">
                <a:solidFill>
                  <a:srgbClr val="1F4B3F"/>
                </a:solidFill>
                <a:latin typeface="SimHei"/>
                <a:ea typeface="SimHei"/>
                <a:cs typeface="SimHei"/>
              </a:rPr>
              <a:t>出海报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 → 视频工具</a:t>
            </a:r>
            <a:r>
              <a:rPr b="1" sz="1570">
                <a:solidFill>
                  <a:srgbClr val="1F4B3F"/>
                </a:solidFill>
                <a:latin typeface="SimHei"/>
                <a:ea typeface="SimHei"/>
                <a:cs typeface="SimHei"/>
              </a:rPr>
              <a:t>生成空镜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 → 剪映</a:t>
            </a:r>
            <a:r>
              <a:rPr b="1" sz="1570">
                <a:solidFill>
                  <a:srgbClr val="1F4B3F"/>
                </a:solidFill>
                <a:latin typeface="SimHei"/>
                <a:ea typeface="SimHei"/>
                <a:cs typeface="SimHei"/>
              </a:rPr>
              <a:t>合成配音字幕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1" name="el-1789643401698-14"/>
          <p:cNvSpPr txBox="1"/>
          <p:nvPr/>
        </p:nvSpPr>
        <p:spPr>
          <a:xfrm>
            <a:off x="685629" y="4271305"/>
            <a:ext cx="626017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要点</a:t>
            </a:r>
            <a:endParaRPr/>
          </a:p>
        </p:txBody>
      </p:sp>
      <p:sp>
        <p:nvSpPr>
          <p:cNvPr id="12" name="el-1789643401697-9"/>
          <p:cNvSpPr txBox="1"/>
          <p:nvPr/>
        </p:nvSpPr>
        <p:spPr>
          <a:xfrm>
            <a:off x="685629" y="4671255"/>
            <a:ext cx="6113521" cy="6796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组合的枢纽是</a:t>
            </a:r>
            <a:r>
              <a:rPr b="1" sz="1570">
                <a:solidFill>
                  <a:srgbClr val="1F4B3F"/>
                </a:solidFill>
                <a:latin typeface="SimHei"/>
                <a:ea typeface="SimHei"/>
                <a:cs typeface="SimHei"/>
              </a:rPr>
              <a:t>你写的提示词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——每个环节的输入，来自上一环节的输出与你的判断。</a:t>
            </a:r>
            <a:endParaRPr/>
          </a:p>
        </p:txBody>
      </p:sp>
      <p:sp>
        <p:nvSpPr>
          <p:cNvPr id="13" name="el-1789643401700-16"/>
          <p:cNvSpPr txBox="1"/>
          <p:nvPr/>
        </p:nvSpPr>
        <p:spPr>
          <a:xfrm>
            <a:off x="7675231" y="2466174"/>
            <a:ext cx="368144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216">
                <a:solidFill>
                  <a:srgbClr val="1F4B3F"/>
                </a:solidFill>
                <a:latin typeface="SimHei"/>
                <a:ea typeface="SimHei"/>
                <a:cs typeface="SimHei"/>
              </a:rPr>
              <a:t>流水线</a:t>
            </a:r>
            <a:endParaRPr/>
          </a:p>
        </p:txBody>
      </p:sp>
      <p:sp>
        <p:nvSpPr>
          <p:cNvPr id="14" name="el-1789643401701-17"/>
          <p:cNvSpPr txBox="1"/>
          <p:nvPr/>
        </p:nvSpPr>
        <p:spPr>
          <a:xfrm>
            <a:off x="7675231" y="2847079"/>
            <a:ext cx="3615738" cy="137482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98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① 文心一言：文案+分镜脚本</a:t>
            </a:r>
            <a:endParaRPr/>
          </a:p>
          <a:p>
            <a:pPr algn="l">
              <a:lnSpc>
                <a:spcPts val="2698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② 即梦：海报3张</a:t>
            </a:r>
            <a:endParaRPr/>
          </a:p>
          <a:p>
            <a:pPr algn="l">
              <a:lnSpc>
                <a:spcPts val="2698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③ 可灵：空镜2段</a:t>
            </a:r>
            <a:endParaRPr/>
          </a:p>
          <a:p>
            <a:pPr algn="l">
              <a:lnSpc>
                <a:spcPts val="2698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④ 剪映：合成+配音+字幕</a:t>
            </a:r>
            <a:endParaRPr/>
          </a:p>
        </p:txBody>
      </p:sp>
      <p:sp>
        <p:nvSpPr>
          <p:cNvPr id="15" name="el-1789643401697-10"/>
          <p:cNvSpPr txBox="1"/>
          <p:nvPr/>
        </p:nvSpPr>
        <p:spPr>
          <a:xfrm>
            <a:off x="7408597" y="4659947"/>
            <a:ext cx="4094726" cy="5654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11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这就是模块四实训的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标准工作流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——今天先看懂，后面亲手做。</a:t>
            </a:r>
            <a:endParaRPr/>
          </a:p>
        </p:txBody>
      </p:sp>
      <p:sp>
        <p:nvSpPr>
          <p:cNvPr id="16" name="el-1789643401693-3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实践与选择</a:t>
            </a:r>
            <a:endParaRPr/>
          </a:p>
        </p:txBody>
      </p:sp>
      <p:sp>
        <p:nvSpPr>
          <p:cNvPr id="17" name="el-1789643401693-4"/>
          <p:cNvSpPr txBox="1"/>
          <p:nvPr/>
        </p:nvSpPr>
        <p:spPr>
          <a:xfrm>
            <a:off x="5091774" y="6228650"/>
            <a:ext cx="360093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生成式人工智能主要工具认知</a:t>
            </a:r>
            <a:endParaRPr/>
          </a:p>
        </p:txBody>
      </p:sp>
      <p:sp>
        <p:nvSpPr>
          <p:cNvPr id="18" name="el-1789643401693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34 / 40</a:t>
            </a:r>
            <a:endParaRPr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43401713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43401715-10"/>
          <p:cNvCxnSpPr/>
          <p:nvPr/>
        </p:nvCxnSpPr>
        <p:spPr>
          <a:xfrm>
            <a:off x="685629" y="2638771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43401715-11"/>
          <p:cNvCxnSpPr/>
          <p:nvPr/>
        </p:nvCxnSpPr>
        <p:spPr>
          <a:xfrm>
            <a:off x="685629" y="3800531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43401712-6"/>
          <p:cNvSpPr/>
          <p:nvPr/>
        </p:nvSpPr>
        <p:spPr>
          <a:xfrm>
            <a:off x="685629" y="5224162"/>
            <a:ext cx="10817695" cy="75704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6" name="el-1789643401710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43401714-8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实践与选择</a:t>
            </a:r>
            <a:endParaRPr/>
          </a:p>
        </p:txBody>
      </p:sp>
      <p:sp>
        <p:nvSpPr>
          <p:cNvPr id="8" name="el-1789643401711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账号安全与好习惯</a:t>
            </a:r>
            <a:endParaRPr/>
          </a:p>
        </p:txBody>
      </p:sp>
      <p:sp>
        <p:nvSpPr>
          <p:cNvPr id="9" name="el-1789643401716-12"/>
          <p:cNvSpPr txBox="1"/>
          <p:nvPr/>
        </p:nvSpPr>
        <p:spPr>
          <a:xfrm>
            <a:off x="685629" y="1662703"/>
            <a:ext cx="1266127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2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01</a:t>
            </a:r>
            <a:endParaRPr/>
          </a:p>
        </p:txBody>
      </p:sp>
      <p:sp>
        <p:nvSpPr>
          <p:cNvPr id="10" name="el-1789643401721-21"/>
          <p:cNvSpPr txBox="1"/>
          <p:nvPr/>
        </p:nvSpPr>
        <p:spPr>
          <a:xfrm>
            <a:off x="1675981" y="1719839"/>
            <a:ext cx="6629945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信息分级</a:t>
            </a:r>
            <a:endParaRPr/>
          </a:p>
        </p:txBody>
      </p:sp>
      <p:sp>
        <p:nvSpPr>
          <p:cNvPr id="11" name="el-1789643401720-18"/>
          <p:cNvSpPr txBox="1"/>
          <p:nvPr/>
        </p:nvSpPr>
        <p:spPr>
          <a:xfrm>
            <a:off x="1675981" y="2148357"/>
            <a:ext cx="6711839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公开信息随便聊；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客户个人信息、未发布方案、内部数据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不上传任何AI工具。</a:t>
            </a:r>
            <a:endParaRPr/>
          </a:p>
        </p:txBody>
      </p:sp>
      <p:sp>
        <p:nvSpPr>
          <p:cNvPr id="12" name="el-1789643401716-13"/>
          <p:cNvSpPr txBox="1"/>
          <p:nvPr/>
        </p:nvSpPr>
        <p:spPr>
          <a:xfrm>
            <a:off x="685629" y="2824463"/>
            <a:ext cx="1266127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2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02</a:t>
            </a:r>
            <a:endParaRPr/>
          </a:p>
        </p:txBody>
      </p:sp>
      <p:sp>
        <p:nvSpPr>
          <p:cNvPr id="13" name="el-1789643401722-22"/>
          <p:cNvSpPr txBox="1"/>
          <p:nvPr/>
        </p:nvSpPr>
        <p:spPr>
          <a:xfrm>
            <a:off x="1675981" y="2881598"/>
            <a:ext cx="6620422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来源核验</a:t>
            </a:r>
            <a:endParaRPr/>
          </a:p>
        </p:txBody>
      </p:sp>
      <p:sp>
        <p:nvSpPr>
          <p:cNvPr id="14" name="el-1789643401721-19"/>
          <p:cNvSpPr txBox="1"/>
          <p:nvPr/>
        </p:nvSpPr>
        <p:spPr>
          <a:xfrm>
            <a:off x="1675981" y="3310116"/>
            <a:ext cx="6946096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AI给的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事实性内容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（价格、时间、政策）发布前必核实——它可能是"幻觉"。</a:t>
            </a:r>
            <a:endParaRPr/>
          </a:p>
        </p:txBody>
      </p:sp>
      <p:sp>
        <p:nvSpPr>
          <p:cNvPr id="15" name="el-1789643401716-14"/>
          <p:cNvSpPr txBox="1"/>
          <p:nvPr/>
        </p:nvSpPr>
        <p:spPr>
          <a:xfrm>
            <a:off x="685629" y="3986222"/>
            <a:ext cx="1266127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2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03</a:t>
            </a:r>
            <a:endParaRPr/>
          </a:p>
        </p:txBody>
      </p:sp>
      <p:sp>
        <p:nvSpPr>
          <p:cNvPr id="16" name="el-1789643401722-23"/>
          <p:cNvSpPr txBox="1"/>
          <p:nvPr/>
        </p:nvSpPr>
        <p:spPr>
          <a:xfrm>
            <a:off x="1675981" y="4043358"/>
            <a:ext cx="6820397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版权意识</a:t>
            </a:r>
            <a:endParaRPr/>
          </a:p>
        </p:txBody>
      </p:sp>
      <p:sp>
        <p:nvSpPr>
          <p:cNvPr id="17" name="el-1789643401721-20"/>
          <p:cNvSpPr txBox="1"/>
          <p:nvPr/>
        </p:nvSpPr>
        <p:spPr>
          <a:xfrm>
            <a:off x="1675981" y="4471876"/>
            <a:ext cx="6902292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AI生成内容商用前确认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平台授权条款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；不模仿特定在世艺术家风格做商业用途。</a:t>
            </a:r>
            <a:endParaRPr/>
          </a:p>
        </p:txBody>
      </p:sp>
      <p:sp>
        <p:nvSpPr>
          <p:cNvPr id="18" name="el-1789643401714-9"/>
          <p:cNvSpPr txBox="1"/>
          <p:nvPr/>
        </p:nvSpPr>
        <p:spPr>
          <a:xfrm>
            <a:off x="971307" y="5452705"/>
            <a:ext cx="1017135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490" spc="24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三条铁律</a:t>
            </a:r>
            <a:endParaRPr/>
          </a:p>
        </p:txBody>
      </p:sp>
      <p:sp>
        <p:nvSpPr>
          <p:cNvPr id="19" name="el-1789643401717-15"/>
          <p:cNvSpPr txBox="1"/>
          <p:nvPr/>
        </p:nvSpPr>
        <p:spPr>
          <a:xfrm>
            <a:off x="2236030" y="5462228"/>
            <a:ext cx="1952202" cy="2904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敏感数据</a:t>
            </a:r>
            <a:r>
              <a:rPr b="1" sz="142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→</a:t>
            </a:r>
            <a:r>
              <a:rPr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 永不上传</a:t>
            </a:r>
            <a:endParaRPr/>
          </a:p>
        </p:txBody>
      </p:sp>
      <p:sp>
        <p:nvSpPr>
          <p:cNvPr id="20" name="el-1789643401717-16"/>
          <p:cNvSpPr txBox="1"/>
          <p:nvPr/>
        </p:nvSpPr>
        <p:spPr>
          <a:xfrm>
            <a:off x="4288601" y="5462228"/>
            <a:ext cx="1952202" cy="2904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关键事实</a:t>
            </a:r>
            <a:r>
              <a:rPr b="1" sz="142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→</a:t>
            </a:r>
            <a:r>
              <a:rPr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 人工复核</a:t>
            </a:r>
            <a:endParaRPr/>
          </a:p>
        </p:txBody>
      </p:sp>
      <p:sp>
        <p:nvSpPr>
          <p:cNvPr id="21" name="el-1789643401718-17"/>
          <p:cNvSpPr txBox="1"/>
          <p:nvPr/>
        </p:nvSpPr>
        <p:spPr>
          <a:xfrm>
            <a:off x="6341171" y="5462228"/>
            <a:ext cx="2231072" cy="2904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生成内容</a:t>
            </a:r>
            <a:r>
              <a:rPr b="1" sz="142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→</a:t>
            </a:r>
            <a:r>
              <a:rPr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 署明AI辅助</a:t>
            </a:r>
            <a:endParaRPr/>
          </a:p>
        </p:txBody>
      </p:sp>
      <p:sp>
        <p:nvSpPr>
          <p:cNvPr id="22" name="el-1789643401711-3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实践与选择</a:t>
            </a:r>
            <a:endParaRPr/>
          </a:p>
        </p:txBody>
      </p:sp>
      <p:sp>
        <p:nvSpPr>
          <p:cNvPr id="23" name="el-1789643401711-4"/>
          <p:cNvSpPr txBox="1"/>
          <p:nvPr/>
        </p:nvSpPr>
        <p:spPr>
          <a:xfrm>
            <a:off x="5091774" y="6228650"/>
            <a:ext cx="360093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生成式人工智能主要工具认知</a:t>
            </a:r>
            <a:endParaRPr/>
          </a:p>
        </p:txBody>
      </p:sp>
      <p:sp>
        <p:nvSpPr>
          <p:cNvPr id="24" name="el-1789643401711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35 / 40</a:t>
            </a:r>
            <a:endParaRPr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43401734-9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43401733-8"/>
          <p:cNvCxnSpPr/>
          <p:nvPr/>
        </p:nvCxnSpPr>
        <p:spPr>
          <a:xfrm>
            <a:off x="704674" y="2136007"/>
            <a:ext cx="914" cy="715089"/>
          </a:xfrm>
          <a:prstGeom prst="line">
            <a:avLst/>
          </a:prstGeom>
          <a:ln w="38090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43401732-4"/>
          <p:cNvCxnSpPr/>
          <p:nvPr/>
        </p:nvCxnSpPr>
        <p:spPr>
          <a:xfrm>
            <a:off x="685629" y="4874653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43401730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43401734-10"/>
          <p:cNvSpPr txBox="1"/>
          <p:nvPr/>
        </p:nvSpPr>
        <p:spPr>
          <a:xfrm>
            <a:off x="1237940" y="457943"/>
            <a:ext cx="364295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课堂讨论 · DISCUSSION</a:t>
            </a:r>
            <a:endParaRPr/>
          </a:p>
        </p:txBody>
      </p:sp>
      <p:sp>
        <p:nvSpPr>
          <p:cNvPr id="7" name="el-1789643401732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选工具：看功能还是看热度</a:t>
            </a:r>
            <a:endParaRPr/>
          </a:p>
        </p:txBody>
      </p:sp>
      <p:sp>
        <p:nvSpPr>
          <p:cNvPr id="8" name="el-1789643401735-11"/>
          <p:cNvSpPr txBox="1"/>
          <p:nvPr/>
        </p:nvSpPr>
        <p:spPr>
          <a:xfrm>
            <a:off x="952262" y="2136007"/>
            <a:ext cx="11124895" cy="3722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小组成果：A组坚持"功能优先，冷门工具用好了照样强"；B组认为"大厂产品生态稳定，跟热度走不会错"。</a:t>
            </a:r>
            <a:endParaRPr/>
          </a:p>
        </p:txBody>
      </p:sp>
      <p:sp>
        <p:nvSpPr>
          <p:cNvPr id="9" name="el-1789643401735-12"/>
          <p:cNvSpPr txBox="1"/>
          <p:nvPr/>
        </p:nvSpPr>
        <p:spPr>
          <a:xfrm>
            <a:off x="952262" y="2603508"/>
            <a:ext cx="1083559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—— 议题背景</a:t>
            </a:r>
            <a:endParaRPr/>
          </a:p>
        </p:txBody>
      </p:sp>
      <p:sp>
        <p:nvSpPr>
          <p:cNvPr id="10" name="el-1789643401739-19"/>
          <p:cNvSpPr txBox="1"/>
          <p:nvPr/>
        </p:nvSpPr>
        <p:spPr>
          <a:xfrm>
            <a:off x="685629" y="3136775"/>
            <a:ext cx="5296481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240">
                <a:solidFill>
                  <a:srgbClr val="1F4B3F"/>
                </a:solidFill>
                <a:latin typeface="SimHei"/>
                <a:ea typeface="SimHei"/>
                <a:cs typeface="SimHei"/>
              </a:rPr>
              <a:t>正方 · 功能优先</a:t>
            </a:r>
            <a:endParaRPr/>
          </a:p>
        </p:txBody>
      </p:sp>
      <p:sp>
        <p:nvSpPr>
          <p:cNvPr id="11" name="el-1789643401740-23"/>
          <p:cNvSpPr txBox="1"/>
          <p:nvPr/>
        </p:nvSpPr>
        <p:spPr>
          <a:xfrm>
            <a:off x="5911761" y="3698609"/>
            <a:ext cx="748091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D6CDB8"/>
                </a:solidFill>
                <a:latin typeface="Georgia"/>
                <a:ea typeface="Georgia"/>
                <a:cs typeface="Georgia"/>
              </a:rPr>
              <a:t>VS</a:t>
            </a:r>
            <a:endParaRPr/>
          </a:p>
        </p:txBody>
      </p:sp>
      <p:sp>
        <p:nvSpPr>
          <p:cNvPr id="12" name="el-1789643401740-24"/>
          <p:cNvSpPr txBox="1"/>
          <p:nvPr/>
        </p:nvSpPr>
        <p:spPr>
          <a:xfrm>
            <a:off x="6522994" y="3136775"/>
            <a:ext cx="5296481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24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反方 · 生态优先</a:t>
            </a:r>
            <a:endParaRPr/>
          </a:p>
        </p:txBody>
      </p:sp>
      <p:sp>
        <p:nvSpPr>
          <p:cNvPr id="13" name="el-1789643401731-2"/>
          <p:cNvSpPr txBox="1"/>
          <p:nvPr/>
        </p:nvSpPr>
        <p:spPr>
          <a:xfrm>
            <a:off x="685629" y="5050821"/>
            <a:ext cx="11377625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讨论规则：每方</a:t>
            </a:r>
            <a:r>
              <a:rPr b="1" sz="1490">
                <a:solidFill>
                  <a:srgbClr val="1F4B3F"/>
                </a:solidFill>
                <a:latin typeface="SimHei"/>
                <a:ea typeface="SimHei"/>
                <a:cs typeface="SimHei"/>
              </a:rPr>
              <a:t>2分钟立论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 + 自由交锋；结合"选择四标准"发言。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3分钟后开始投票。</a:t>
            </a:r>
            <a:endParaRPr/>
          </a:p>
        </p:txBody>
      </p:sp>
      <p:sp>
        <p:nvSpPr>
          <p:cNvPr id="14" name="el-1789643401732-5"/>
          <p:cNvSpPr txBox="1"/>
          <p:nvPr/>
        </p:nvSpPr>
        <p:spPr>
          <a:xfrm>
            <a:off x="685629" y="6228650"/>
            <a:ext cx="306014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课堂讨论 · DISCUSSION</a:t>
            </a:r>
            <a:endParaRPr/>
          </a:p>
        </p:txBody>
      </p:sp>
      <p:sp>
        <p:nvSpPr>
          <p:cNvPr id="15" name="el-1789643401732-6"/>
          <p:cNvSpPr txBox="1"/>
          <p:nvPr/>
        </p:nvSpPr>
        <p:spPr>
          <a:xfrm>
            <a:off x="5203814" y="6228650"/>
            <a:ext cx="360093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生成式人工智能主要工具认知</a:t>
            </a:r>
            <a:endParaRPr/>
          </a:p>
        </p:txBody>
      </p:sp>
      <p:sp>
        <p:nvSpPr>
          <p:cNvPr id="16" name="el-1789643401732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36 / 40</a:t>
            </a:r>
            <a:endParaRPr/>
          </a:p>
        </p:txBody>
      </p:sp>
      <p:sp>
        <p:nvSpPr>
          <p:cNvPr id="17" name="el-1789643401739-20"/>
          <p:cNvSpPr/>
          <p:nvPr/>
        </p:nvSpPr>
        <p:spPr>
          <a:xfrm>
            <a:off x="685629" y="3631951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8" name="el-1789643401739-21"/>
          <p:cNvSpPr/>
          <p:nvPr/>
        </p:nvSpPr>
        <p:spPr>
          <a:xfrm>
            <a:off x="685629" y="4022378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9" name="el-1789643401740-22"/>
          <p:cNvSpPr/>
          <p:nvPr/>
        </p:nvSpPr>
        <p:spPr>
          <a:xfrm>
            <a:off x="685629" y="441280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0" name="el-1789643401740-25"/>
          <p:cNvSpPr/>
          <p:nvPr/>
        </p:nvSpPr>
        <p:spPr>
          <a:xfrm>
            <a:off x="6522994" y="3631951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1" name="el-1789643401741-26"/>
          <p:cNvSpPr/>
          <p:nvPr/>
        </p:nvSpPr>
        <p:spPr>
          <a:xfrm>
            <a:off x="6522994" y="4022378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2" name="el-1789643401741-27"/>
          <p:cNvSpPr/>
          <p:nvPr/>
        </p:nvSpPr>
        <p:spPr>
          <a:xfrm>
            <a:off x="6522994" y="441280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" name="el-1789643401737-13"/>
          <p:cNvSpPr txBox="1"/>
          <p:nvPr/>
        </p:nvSpPr>
        <p:spPr>
          <a:xfrm>
            <a:off x="857036" y="3508157"/>
            <a:ext cx="4942239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需求匹配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才是硬道理，热度会过时</a:t>
            </a:r>
            <a:endParaRPr/>
          </a:p>
        </p:txBody>
      </p:sp>
      <p:sp>
        <p:nvSpPr>
          <p:cNvPr id="24" name="el-1789643401737-14"/>
          <p:cNvSpPr txBox="1"/>
          <p:nvPr/>
        </p:nvSpPr>
        <p:spPr>
          <a:xfrm>
            <a:off x="857036" y="3898584"/>
            <a:ext cx="4942239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小工具往往在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垂直场景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更专业</a:t>
            </a:r>
            <a:endParaRPr/>
          </a:p>
        </p:txBody>
      </p:sp>
      <p:sp>
        <p:nvSpPr>
          <p:cNvPr id="25" name="el-1789643401738-15"/>
          <p:cNvSpPr txBox="1"/>
          <p:nvPr/>
        </p:nvSpPr>
        <p:spPr>
          <a:xfrm>
            <a:off x="857036" y="4289012"/>
            <a:ext cx="4942239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切换成本低，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多试多比较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才知道</a:t>
            </a:r>
            <a:endParaRPr/>
          </a:p>
        </p:txBody>
      </p:sp>
      <p:sp>
        <p:nvSpPr>
          <p:cNvPr id="26" name="el-1789643401738-16"/>
          <p:cNvSpPr txBox="1"/>
          <p:nvPr/>
        </p:nvSpPr>
        <p:spPr>
          <a:xfrm>
            <a:off x="6694401" y="3508157"/>
            <a:ext cx="4942239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大厂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更新持续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，学习投入不白费</a:t>
            </a:r>
            <a:endParaRPr/>
          </a:p>
        </p:txBody>
      </p:sp>
      <p:sp>
        <p:nvSpPr>
          <p:cNvPr id="27" name="el-1789643401738-17"/>
          <p:cNvSpPr txBox="1"/>
          <p:nvPr/>
        </p:nvSpPr>
        <p:spPr>
          <a:xfrm>
            <a:off x="6694401" y="3898584"/>
            <a:ext cx="4942239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社区教程多，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踩坑有人带</a:t>
            </a:r>
            <a:endParaRPr/>
          </a:p>
        </p:txBody>
      </p:sp>
      <p:sp>
        <p:nvSpPr>
          <p:cNvPr id="28" name="el-1789643401739-18"/>
          <p:cNvSpPr txBox="1"/>
          <p:nvPr/>
        </p:nvSpPr>
        <p:spPr>
          <a:xfrm>
            <a:off x="6694401" y="4289012"/>
            <a:ext cx="4942239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企业采购只认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主流合规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产品</a:t>
            </a:r>
            <a:endParaRPr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43401896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43401897-8"/>
          <p:cNvCxnSpPr/>
          <p:nvPr/>
        </p:nvCxnSpPr>
        <p:spPr>
          <a:xfrm>
            <a:off x="685629" y="261734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43401897-9"/>
          <p:cNvCxnSpPr/>
          <p:nvPr/>
        </p:nvCxnSpPr>
        <p:spPr>
          <a:xfrm>
            <a:off x="685629" y="373149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43401897-10"/>
          <p:cNvCxnSpPr/>
          <p:nvPr/>
        </p:nvCxnSpPr>
        <p:spPr>
          <a:xfrm>
            <a:off x="685629" y="4845638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43401892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43401896-7"/>
          <p:cNvSpPr txBox="1"/>
          <p:nvPr/>
        </p:nvSpPr>
        <p:spPr>
          <a:xfrm>
            <a:off x="1237940" y="457943"/>
            <a:ext cx="313053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本章小结 · SUMMARY</a:t>
            </a:r>
            <a:endParaRPr/>
          </a:p>
        </p:txBody>
      </p:sp>
      <p:sp>
        <p:nvSpPr>
          <p:cNvPr id="8" name="el-1789643401893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四个问题，四个答案</a:t>
            </a:r>
            <a:endParaRPr/>
          </a:p>
        </p:txBody>
      </p:sp>
      <p:sp>
        <p:nvSpPr>
          <p:cNvPr id="9" name="el-1789643401898-11"/>
          <p:cNvSpPr txBox="1"/>
          <p:nvPr/>
        </p:nvSpPr>
        <p:spPr>
          <a:xfrm>
            <a:off x="685629" y="170793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Q1</a:t>
            </a:r>
            <a:endParaRPr/>
          </a:p>
        </p:txBody>
      </p:sp>
      <p:sp>
        <p:nvSpPr>
          <p:cNvPr id="10" name="el-1789643401903-19"/>
          <p:cNvSpPr txBox="1"/>
          <p:nvPr/>
        </p:nvSpPr>
        <p:spPr>
          <a:xfrm>
            <a:off x="1618845" y="1698413"/>
            <a:ext cx="7746650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AI工具分几类？</a:t>
            </a:r>
            <a:endParaRPr/>
          </a:p>
        </p:txBody>
      </p:sp>
      <p:sp>
        <p:nvSpPr>
          <p:cNvPr id="11" name="el-1789643401901-15"/>
          <p:cNvSpPr txBox="1"/>
          <p:nvPr/>
        </p:nvSpPr>
        <p:spPr>
          <a:xfrm>
            <a:off x="1618845" y="2117408"/>
            <a:ext cx="7682849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五类：</a:t>
            </a:r>
            <a:r>
              <a:rPr b="1" sz="1490">
                <a:solidFill>
                  <a:srgbClr val="1F4B3F"/>
                </a:solidFill>
                <a:latin typeface="SimHei"/>
                <a:ea typeface="SimHei"/>
                <a:cs typeface="SimHei"/>
              </a:rPr>
              <a:t>通用对话、图像生成、音视频、办公助手、智能体平台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——加上数字人等新物种。</a:t>
            </a:r>
            <a:endParaRPr/>
          </a:p>
        </p:txBody>
      </p:sp>
      <p:sp>
        <p:nvSpPr>
          <p:cNvPr id="12" name="el-1789643401899-12"/>
          <p:cNvSpPr txBox="1"/>
          <p:nvPr/>
        </p:nvSpPr>
        <p:spPr>
          <a:xfrm>
            <a:off x="685629" y="2822082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Q2</a:t>
            </a:r>
            <a:endParaRPr/>
          </a:p>
        </p:txBody>
      </p:sp>
      <p:sp>
        <p:nvSpPr>
          <p:cNvPr id="13" name="el-1789643401903-20"/>
          <p:cNvSpPr txBox="1"/>
          <p:nvPr/>
        </p:nvSpPr>
        <p:spPr>
          <a:xfrm>
            <a:off x="1618845" y="2812559"/>
            <a:ext cx="7364704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国产主流工具有哪些？</a:t>
            </a:r>
            <a:endParaRPr/>
          </a:p>
        </p:txBody>
      </p:sp>
      <p:sp>
        <p:nvSpPr>
          <p:cNvPr id="14" name="el-1789643401902-16"/>
          <p:cNvSpPr txBox="1"/>
          <p:nvPr/>
        </p:nvSpPr>
        <p:spPr>
          <a:xfrm>
            <a:off x="1618845" y="3231554"/>
            <a:ext cx="8184602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文心一言、通义千问、讯飞星火、DeepSeek、Kimi、豆包——</a:t>
            </a:r>
            <a:r>
              <a:rPr b="1" sz="1490">
                <a:solidFill>
                  <a:srgbClr val="1F4B3F"/>
                </a:solidFill>
                <a:latin typeface="SimHei"/>
                <a:ea typeface="SimHei"/>
                <a:cs typeface="SimHei"/>
              </a:rPr>
              <a:t>各有所长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，按场景选。</a:t>
            </a:r>
            <a:endParaRPr/>
          </a:p>
        </p:txBody>
      </p:sp>
      <p:sp>
        <p:nvSpPr>
          <p:cNvPr id="15" name="el-1789643401899-13"/>
          <p:cNvSpPr txBox="1"/>
          <p:nvPr/>
        </p:nvSpPr>
        <p:spPr>
          <a:xfrm>
            <a:off x="685629" y="3936228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Q3</a:t>
            </a:r>
            <a:endParaRPr/>
          </a:p>
        </p:txBody>
      </p:sp>
      <p:sp>
        <p:nvSpPr>
          <p:cNvPr id="16" name="el-1789643401903-21"/>
          <p:cNvSpPr txBox="1"/>
          <p:nvPr/>
        </p:nvSpPr>
        <p:spPr>
          <a:xfrm>
            <a:off x="1618845" y="3926706"/>
            <a:ext cx="7403836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怎么选工具？</a:t>
            </a:r>
            <a:endParaRPr/>
          </a:p>
        </p:txBody>
      </p:sp>
      <p:sp>
        <p:nvSpPr>
          <p:cNvPr id="17" name="el-1789643401902-17"/>
          <p:cNvSpPr txBox="1"/>
          <p:nvPr/>
        </p:nvSpPr>
        <p:spPr>
          <a:xfrm>
            <a:off x="1618845" y="4345701"/>
            <a:ext cx="7492396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四标准：</a:t>
            </a:r>
            <a:r>
              <a:rPr b="1" sz="1490">
                <a:solidFill>
                  <a:srgbClr val="1F4B3F"/>
                </a:solidFill>
                <a:latin typeface="SimHei"/>
                <a:ea typeface="SimHei"/>
                <a:cs typeface="SimHei"/>
              </a:rPr>
              <a:t>能力匹配、成本门槛、合规安全、生态延续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——场景定类型，熟悉度定品牌。</a:t>
            </a:r>
            <a:endParaRPr/>
          </a:p>
        </p:txBody>
      </p:sp>
      <p:sp>
        <p:nvSpPr>
          <p:cNvPr id="18" name="el-1789643401899-14"/>
          <p:cNvSpPr txBox="1"/>
          <p:nvPr/>
        </p:nvSpPr>
        <p:spPr>
          <a:xfrm>
            <a:off x="685629" y="505037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Q4</a:t>
            </a:r>
            <a:endParaRPr/>
          </a:p>
        </p:txBody>
      </p:sp>
      <p:sp>
        <p:nvSpPr>
          <p:cNvPr id="19" name="el-1789643401904-22"/>
          <p:cNvSpPr txBox="1"/>
          <p:nvPr/>
        </p:nvSpPr>
        <p:spPr>
          <a:xfrm>
            <a:off x="1618845" y="5040852"/>
            <a:ext cx="4541545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安全底线是什么？</a:t>
            </a:r>
            <a:endParaRPr/>
          </a:p>
        </p:txBody>
      </p:sp>
      <p:sp>
        <p:nvSpPr>
          <p:cNvPr id="20" name="el-1789643401903-18"/>
          <p:cNvSpPr txBox="1"/>
          <p:nvPr/>
        </p:nvSpPr>
        <p:spPr>
          <a:xfrm>
            <a:off x="1618845" y="5459847"/>
            <a:ext cx="4630106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敏感数据不上传、关键事实必复核、</a:t>
            </a:r>
            <a:r>
              <a:rPr b="1" sz="1490">
                <a:solidFill>
                  <a:srgbClr val="1F4B3F"/>
                </a:solidFill>
                <a:latin typeface="SimHei"/>
                <a:ea typeface="SimHei"/>
                <a:cs typeface="SimHei"/>
              </a:rPr>
              <a:t>AI辅助要署明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1" name="el-1789643401894-3"/>
          <p:cNvSpPr txBox="1"/>
          <p:nvPr/>
        </p:nvSpPr>
        <p:spPr>
          <a:xfrm>
            <a:off x="685629" y="6228650"/>
            <a:ext cx="265053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本章小结 · SUMMARY</a:t>
            </a:r>
            <a:endParaRPr/>
          </a:p>
        </p:txBody>
      </p:sp>
      <p:sp>
        <p:nvSpPr>
          <p:cNvPr id="22" name="el-1789643401894-4"/>
          <p:cNvSpPr txBox="1"/>
          <p:nvPr/>
        </p:nvSpPr>
        <p:spPr>
          <a:xfrm>
            <a:off x="5081210" y="6228650"/>
            <a:ext cx="360093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生成式人工智能主要工具认知</a:t>
            </a:r>
            <a:endParaRPr/>
          </a:p>
        </p:txBody>
      </p:sp>
      <p:sp>
        <p:nvSpPr>
          <p:cNvPr id="23" name="el-1789643401894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37 / 40</a:t>
            </a:r>
            <a:endParaRPr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43401921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43401923-13"/>
          <p:cNvCxnSpPr/>
          <p:nvPr/>
        </p:nvCxnSpPr>
        <p:spPr>
          <a:xfrm>
            <a:off x="685629" y="2412609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43401920-6"/>
          <p:cNvCxnSpPr/>
          <p:nvPr/>
        </p:nvCxnSpPr>
        <p:spPr>
          <a:xfrm>
            <a:off x="685629" y="3313389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43401926-20"/>
          <p:cNvSpPr/>
          <p:nvPr/>
        </p:nvSpPr>
        <p:spPr>
          <a:xfrm>
            <a:off x="685629" y="4060915"/>
            <a:ext cx="809571" cy="31424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F4B3F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6" name="el-1789643401923-14"/>
          <p:cNvCxnSpPr/>
          <p:nvPr/>
        </p:nvCxnSpPr>
        <p:spPr>
          <a:xfrm>
            <a:off x="685629" y="4779873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43401926-22"/>
          <p:cNvSpPr/>
          <p:nvPr/>
        </p:nvSpPr>
        <p:spPr>
          <a:xfrm>
            <a:off x="685629" y="4908428"/>
            <a:ext cx="809571" cy="31424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F4B3F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8" name="el-1789643401922-12"/>
          <p:cNvCxnSpPr/>
          <p:nvPr/>
        </p:nvCxnSpPr>
        <p:spPr>
          <a:xfrm>
            <a:off x="685629" y="562738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el-1789643401917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el-1789643401921-9"/>
          <p:cNvSpPr txBox="1"/>
          <p:nvPr/>
        </p:nvSpPr>
        <p:spPr>
          <a:xfrm>
            <a:off x="1237940" y="457943"/>
            <a:ext cx="363949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思考与作业 · HOMEWORK</a:t>
            </a:r>
            <a:endParaRPr/>
          </a:p>
        </p:txBody>
      </p:sp>
      <p:sp>
        <p:nvSpPr>
          <p:cNvPr id="11" name="el-1789643401918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带着任务离开教室</a:t>
            </a:r>
            <a:endParaRPr/>
          </a:p>
        </p:txBody>
      </p:sp>
      <p:sp>
        <p:nvSpPr>
          <p:cNvPr id="12" name="el-1789643401922-10"/>
          <p:cNvSpPr txBox="1"/>
          <p:nvPr/>
        </p:nvSpPr>
        <p:spPr>
          <a:xfrm>
            <a:off x="685629" y="1449932"/>
            <a:ext cx="11118038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85">
                <a:solidFill>
                  <a:srgbClr val="1F4B3F"/>
                </a:solidFill>
                <a:latin typeface="SimHei"/>
                <a:ea typeface="SimHei"/>
                <a:cs typeface="SimHei"/>
              </a:rPr>
              <a:t>思考题 · 下次课开篇讨论</a:t>
            </a:r>
            <a:endParaRPr/>
          </a:p>
        </p:txBody>
      </p:sp>
      <p:sp>
        <p:nvSpPr>
          <p:cNvPr id="13" name="el-1789643401925-17"/>
          <p:cNvSpPr txBox="1"/>
          <p:nvPr/>
        </p:nvSpPr>
        <p:spPr>
          <a:xfrm>
            <a:off x="685629" y="1992721"/>
            <a:ext cx="630397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①</a:t>
            </a:r>
            <a:endParaRPr/>
          </a:p>
        </p:txBody>
      </p:sp>
      <p:sp>
        <p:nvSpPr>
          <p:cNvPr id="14" name="el-1789643401924-15"/>
          <p:cNvSpPr txBox="1"/>
          <p:nvPr/>
        </p:nvSpPr>
        <p:spPr>
          <a:xfrm>
            <a:off x="1371257" y="1964153"/>
            <a:ext cx="5647502" cy="3199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你现在手机里装了哪几款AI工具？</a:t>
            </a:r>
            <a:r>
              <a:rPr b="1" sz="1570">
                <a:solidFill>
                  <a:srgbClr val="1F4B3F"/>
                </a:solidFill>
                <a:latin typeface="SimHei"/>
                <a:ea typeface="SimHei"/>
                <a:cs typeface="SimHei"/>
              </a:rPr>
              <a:t>为什么装它们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？用过几次？</a:t>
            </a:r>
            <a:endParaRPr/>
          </a:p>
        </p:txBody>
      </p:sp>
      <p:sp>
        <p:nvSpPr>
          <p:cNvPr id="15" name="el-1789643401925-18"/>
          <p:cNvSpPr txBox="1"/>
          <p:nvPr/>
        </p:nvSpPr>
        <p:spPr>
          <a:xfrm>
            <a:off x="685629" y="2569732"/>
            <a:ext cx="630397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②</a:t>
            </a:r>
            <a:endParaRPr/>
          </a:p>
        </p:txBody>
      </p:sp>
      <p:sp>
        <p:nvSpPr>
          <p:cNvPr id="16" name="el-1789643401925-16"/>
          <p:cNvSpPr txBox="1"/>
          <p:nvPr/>
        </p:nvSpPr>
        <p:spPr>
          <a:xfrm>
            <a:off x="1371257" y="2541165"/>
            <a:ext cx="5539307" cy="3199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如果旅行社只预算采购</a:t>
            </a:r>
            <a:r>
              <a:rPr b="1" sz="1570">
                <a:solidFill>
                  <a:srgbClr val="1F4B3F"/>
                </a:solidFill>
                <a:latin typeface="SimHei"/>
                <a:ea typeface="SimHei"/>
                <a:cs typeface="SimHei"/>
              </a:rPr>
              <a:t>一款付费工具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，你会推荐哪款？理由？</a:t>
            </a:r>
            <a:endParaRPr/>
          </a:p>
        </p:txBody>
      </p:sp>
      <p:sp>
        <p:nvSpPr>
          <p:cNvPr id="17" name="el-1789643401922-11"/>
          <p:cNvSpPr txBox="1"/>
          <p:nvPr/>
        </p:nvSpPr>
        <p:spPr>
          <a:xfrm>
            <a:off x="685629" y="3546694"/>
            <a:ext cx="11118038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课后作业 · 实践任务</a:t>
            </a:r>
            <a:endParaRPr/>
          </a:p>
        </p:txBody>
      </p:sp>
      <p:sp>
        <p:nvSpPr>
          <p:cNvPr id="18" name="el-1789643401925-19"/>
          <p:cNvSpPr txBox="1"/>
          <p:nvPr/>
        </p:nvSpPr>
        <p:spPr>
          <a:xfrm>
            <a:off x="818945" y="4089483"/>
            <a:ext cx="802906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420">
                <a:solidFill>
                  <a:srgbClr val="FFFFFF"/>
                </a:solidFill>
                <a:latin typeface="SimHei"/>
                <a:ea typeface="SimHei"/>
                <a:cs typeface="SimHei"/>
              </a:rPr>
              <a:t>任务一</a:t>
            </a:r>
            <a:endParaRPr/>
          </a:p>
        </p:txBody>
      </p:sp>
      <p:sp>
        <p:nvSpPr>
          <p:cNvPr id="19" name="el-1789643401928-23"/>
          <p:cNvSpPr txBox="1"/>
          <p:nvPr/>
        </p:nvSpPr>
        <p:spPr>
          <a:xfrm>
            <a:off x="1704698" y="4070438"/>
            <a:ext cx="8941025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完成三款工具（文心一言/DeepSeek/豆包）的注册与同一任务实测：规划"成都两日美食之旅"。</a:t>
            </a:r>
            <a:endParaRPr/>
          </a:p>
        </p:txBody>
      </p:sp>
      <p:sp>
        <p:nvSpPr>
          <p:cNvPr id="20" name="el-1789643401928-24"/>
          <p:cNvSpPr txBox="1"/>
          <p:nvPr/>
        </p:nvSpPr>
        <p:spPr>
          <a:xfrm>
            <a:off x="1704698" y="4413252"/>
            <a:ext cx="8293296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截图三份回答，各用50字点评优缺点，下次课带来。</a:t>
            </a:r>
            <a:endParaRPr/>
          </a:p>
        </p:txBody>
      </p:sp>
      <p:sp>
        <p:nvSpPr>
          <p:cNvPr id="21" name="el-1789643401926-21"/>
          <p:cNvSpPr txBox="1"/>
          <p:nvPr/>
        </p:nvSpPr>
        <p:spPr>
          <a:xfrm>
            <a:off x="818945" y="4936996"/>
            <a:ext cx="802906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420">
                <a:solidFill>
                  <a:srgbClr val="FFFFFF"/>
                </a:solidFill>
                <a:latin typeface="SimHei"/>
                <a:ea typeface="SimHei"/>
                <a:cs typeface="SimHei"/>
              </a:rPr>
              <a:t>任务二</a:t>
            </a:r>
            <a:endParaRPr/>
          </a:p>
        </p:txBody>
      </p:sp>
      <p:sp>
        <p:nvSpPr>
          <p:cNvPr id="22" name="el-1789643401928-25"/>
          <p:cNvSpPr txBox="1"/>
          <p:nvPr/>
        </p:nvSpPr>
        <p:spPr>
          <a:xfrm>
            <a:off x="1704698" y="4917951"/>
            <a:ext cx="7863779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开始搭建你的"个人工具清单"表格：工具名、类型、免费额度、我的使用场景、推荐指数。</a:t>
            </a:r>
            <a:endParaRPr/>
          </a:p>
        </p:txBody>
      </p:sp>
      <p:sp>
        <p:nvSpPr>
          <p:cNvPr id="23" name="el-1789643401928-26"/>
          <p:cNvSpPr txBox="1"/>
          <p:nvPr/>
        </p:nvSpPr>
        <p:spPr>
          <a:xfrm>
            <a:off x="1704698" y="5260765"/>
            <a:ext cx="7877301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先填5行，整个学期持续更新——期末它就是你的求职作品。</a:t>
            </a:r>
            <a:endParaRPr/>
          </a:p>
        </p:txBody>
      </p:sp>
      <p:sp>
        <p:nvSpPr>
          <p:cNvPr id="24" name="el-1789643401921-8"/>
          <p:cNvSpPr txBox="1"/>
          <p:nvPr/>
        </p:nvSpPr>
        <p:spPr>
          <a:xfrm>
            <a:off x="685629" y="5765464"/>
            <a:ext cx="1110223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提交：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下次课前</a:t>
            </a:r>
            <a:r>
              <a:rPr sz="134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提交至课程平台；任务一以PDF截图形式，任务二以表格形式。</a:t>
            </a:r>
            <a:endParaRPr/>
          </a:p>
        </p:txBody>
      </p:sp>
      <p:sp>
        <p:nvSpPr>
          <p:cNvPr id="25" name="el-1789643401918-3"/>
          <p:cNvSpPr txBox="1"/>
          <p:nvPr/>
        </p:nvSpPr>
        <p:spPr>
          <a:xfrm>
            <a:off x="685629" y="6228650"/>
            <a:ext cx="309104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思考与作业 · HOMEWORK</a:t>
            </a:r>
            <a:endParaRPr/>
          </a:p>
        </p:txBody>
      </p:sp>
      <p:sp>
        <p:nvSpPr>
          <p:cNvPr id="26" name="el-1789643401919-4"/>
          <p:cNvSpPr txBox="1"/>
          <p:nvPr/>
        </p:nvSpPr>
        <p:spPr>
          <a:xfrm>
            <a:off x="5274043" y="6228650"/>
            <a:ext cx="360093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生成式人工智能主要工具认知</a:t>
            </a:r>
            <a:endParaRPr/>
          </a:p>
        </p:txBody>
      </p:sp>
      <p:sp>
        <p:nvSpPr>
          <p:cNvPr id="27" name="el-1789643401919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38 / 40</a:t>
            </a:r>
            <a:endParaRPr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43401936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43401938-14"/>
          <p:cNvSpPr/>
          <p:nvPr/>
        </p:nvSpPr>
        <p:spPr>
          <a:xfrm>
            <a:off x="685629" y="1671035"/>
            <a:ext cx="1009398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43401936-10"/>
          <p:cNvCxnSpPr/>
          <p:nvPr/>
        </p:nvCxnSpPr>
        <p:spPr>
          <a:xfrm>
            <a:off x="685629" y="2489385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43401938-16"/>
          <p:cNvSpPr/>
          <p:nvPr/>
        </p:nvSpPr>
        <p:spPr>
          <a:xfrm>
            <a:off x="685629" y="2684599"/>
            <a:ext cx="1009398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6" name="el-1789643401937-11"/>
          <p:cNvCxnSpPr/>
          <p:nvPr/>
        </p:nvCxnSpPr>
        <p:spPr>
          <a:xfrm>
            <a:off x="685629" y="3502949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43401939-18"/>
          <p:cNvSpPr/>
          <p:nvPr/>
        </p:nvSpPr>
        <p:spPr>
          <a:xfrm>
            <a:off x="685629" y="3698163"/>
            <a:ext cx="1009398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8" name="el-1789643401937-12"/>
          <p:cNvCxnSpPr/>
          <p:nvPr/>
        </p:nvCxnSpPr>
        <p:spPr>
          <a:xfrm>
            <a:off x="685629" y="4516513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43401939-20"/>
          <p:cNvSpPr/>
          <p:nvPr/>
        </p:nvSpPr>
        <p:spPr>
          <a:xfrm>
            <a:off x="685629" y="4711727"/>
            <a:ext cx="1009398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0" name="el-1789643401933-4"/>
          <p:cNvCxnSpPr/>
          <p:nvPr/>
        </p:nvCxnSpPr>
        <p:spPr>
          <a:xfrm>
            <a:off x="685629" y="5530077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el-1789643401932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el-1789643401936-9"/>
          <p:cNvSpPr txBox="1"/>
          <p:nvPr/>
        </p:nvSpPr>
        <p:spPr>
          <a:xfrm>
            <a:off x="1237940" y="457943"/>
            <a:ext cx="348127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延伸资源 · READ MORE</a:t>
            </a:r>
            <a:endParaRPr/>
          </a:p>
        </p:txBody>
      </p:sp>
      <p:sp>
        <p:nvSpPr>
          <p:cNvPr id="13" name="el-1789643401933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延伸学习资源</a:t>
            </a:r>
            <a:endParaRPr/>
          </a:p>
        </p:txBody>
      </p:sp>
      <p:sp>
        <p:nvSpPr>
          <p:cNvPr id="14" name="el-1789643401938-13"/>
          <p:cNvSpPr txBox="1"/>
          <p:nvPr/>
        </p:nvSpPr>
        <p:spPr>
          <a:xfrm>
            <a:off x="644110" y="1709126"/>
            <a:ext cx="109243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340" spc="135">
                <a:solidFill>
                  <a:srgbClr val="1F4B3F"/>
                </a:solidFill>
                <a:latin typeface="SimHei"/>
                <a:ea typeface="SimHei"/>
                <a:cs typeface="SimHei"/>
              </a:rPr>
              <a:t>官 方</a:t>
            </a:r>
            <a:endParaRPr/>
          </a:p>
        </p:txBody>
      </p:sp>
      <p:sp>
        <p:nvSpPr>
          <p:cNvPr id="15" name="el-1789643401943-25"/>
          <p:cNvSpPr txBox="1"/>
          <p:nvPr/>
        </p:nvSpPr>
        <p:spPr>
          <a:xfrm>
            <a:off x="1980705" y="1661513"/>
            <a:ext cx="569655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各工具官网帮助中心与提示词指南</a:t>
            </a:r>
            <a:endParaRPr/>
          </a:p>
        </p:txBody>
      </p:sp>
      <p:sp>
        <p:nvSpPr>
          <p:cNvPr id="16" name="el-1789643401941-21"/>
          <p:cNvSpPr txBox="1"/>
          <p:nvPr/>
        </p:nvSpPr>
        <p:spPr>
          <a:xfrm>
            <a:off x="1980705" y="2023372"/>
            <a:ext cx="6139732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文心一言、DeepSeek等官网均提供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免费教程与案例库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，第一手资料。</a:t>
            </a:r>
            <a:endParaRPr/>
          </a:p>
        </p:txBody>
      </p:sp>
      <p:sp>
        <p:nvSpPr>
          <p:cNvPr id="17" name="el-1789643401938-15"/>
          <p:cNvSpPr txBox="1"/>
          <p:nvPr/>
        </p:nvSpPr>
        <p:spPr>
          <a:xfrm>
            <a:off x="644110" y="2722690"/>
            <a:ext cx="109243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340" spc="135">
                <a:solidFill>
                  <a:srgbClr val="1F4B3F"/>
                </a:solidFill>
                <a:latin typeface="SimHei"/>
                <a:ea typeface="SimHei"/>
                <a:cs typeface="SimHei"/>
              </a:rPr>
              <a:t>榜 单</a:t>
            </a:r>
            <a:endParaRPr/>
          </a:p>
        </p:txBody>
      </p:sp>
      <p:sp>
        <p:nvSpPr>
          <p:cNvPr id="18" name="el-1789643401943-26"/>
          <p:cNvSpPr txBox="1"/>
          <p:nvPr/>
        </p:nvSpPr>
        <p:spPr>
          <a:xfrm>
            <a:off x="1980705" y="2675076"/>
            <a:ext cx="498534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各大科技媒体AI工具榜（季度更新）</a:t>
            </a:r>
            <a:endParaRPr/>
          </a:p>
        </p:txBody>
      </p:sp>
      <p:sp>
        <p:nvSpPr>
          <p:cNvPr id="19" name="el-1789643401942-22"/>
          <p:cNvSpPr txBox="1"/>
          <p:nvPr/>
        </p:nvSpPr>
        <p:spPr>
          <a:xfrm>
            <a:off x="1980705" y="3036936"/>
            <a:ext cx="4947066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跟踪工具动态的快捷方式——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看趋势就好，别追每个新品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0" name="el-1789643401939-17"/>
          <p:cNvSpPr txBox="1"/>
          <p:nvPr/>
        </p:nvSpPr>
        <p:spPr>
          <a:xfrm>
            <a:off x="644110" y="3736253"/>
            <a:ext cx="109243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340" spc="135">
                <a:solidFill>
                  <a:srgbClr val="1F4B3F"/>
                </a:solidFill>
                <a:latin typeface="SimHei"/>
                <a:ea typeface="SimHei"/>
                <a:cs typeface="SimHei"/>
              </a:rPr>
              <a:t>社 区</a:t>
            </a:r>
            <a:endParaRPr/>
          </a:p>
        </p:txBody>
      </p:sp>
      <p:sp>
        <p:nvSpPr>
          <p:cNvPr id="21" name="el-1789643401943-27"/>
          <p:cNvSpPr txBox="1"/>
          <p:nvPr/>
        </p:nvSpPr>
        <p:spPr>
          <a:xfrm>
            <a:off x="1980705" y="3688640"/>
            <a:ext cx="5709066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AI学习社区与公众号</a:t>
            </a:r>
            <a:endParaRPr/>
          </a:p>
        </p:txBody>
      </p:sp>
      <p:sp>
        <p:nvSpPr>
          <p:cNvPr id="22" name="el-1789643401942-23"/>
          <p:cNvSpPr txBox="1"/>
          <p:nvPr/>
        </p:nvSpPr>
        <p:spPr>
          <a:xfrm>
            <a:off x="1980705" y="4050500"/>
            <a:ext cx="5670785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大量真实使用心得与提示词模板——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站在用户经验上学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，少走弯路。</a:t>
            </a:r>
            <a:endParaRPr/>
          </a:p>
        </p:txBody>
      </p:sp>
      <p:sp>
        <p:nvSpPr>
          <p:cNvPr id="23" name="el-1789643401939-19"/>
          <p:cNvSpPr txBox="1"/>
          <p:nvPr/>
        </p:nvSpPr>
        <p:spPr>
          <a:xfrm>
            <a:off x="644110" y="4749817"/>
            <a:ext cx="109243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340" spc="135">
                <a:solidFill>
                  <a:srgbClr val="1F4B3F"/>
                </a:solidFill>
                <a:latin typeface="SimHei"/>
                <a:ea typeface="SimHei"/>
                <a:cs typeface="SimHei"/>
              </a:rPr>
              <a:t>实 操</a:t>
            </a:r>
            <a:endParaRPr/>
          </a:p>
        </p:txBody>
      </p:sp>
      <p:sp>
        <p:nvSpPr>
          <p:cNvPr id="24" name="el-1789643401944-28"/>
          <p:cNvSpPr txBox="1"/>
          <p:nvPr/>
        </p:nvSpPr>
        <p:spPr>
          <a:xfrm>
            <a:off x="1980705" y="4702204"/>
            <a:ext cx="4065736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智能体平台入门教程（扣子/文心智能体）</a:t>
            </a:r>
            <a:endParaRPr/>
          </a:p>
        </p:txBody>
      </p:sp>
      <p:sp>
        <p:nvSpPr>
          <p:cNvPr id="25" name="el-1789643401943-24"/>
          <p:cNvSpPr txBox="1"/>
          <p:nvPr/>
        </p:nvSpPr>
        <p:spPr>
          <a:xfrm>
            <a:off x="1980705" y="5064063"/>
            <a:ext cx="3978699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为模块四实训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提前预热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，看一遍搭建视频即可。</a:t>
            </a:r>
            <a:endParaRPr/>
          </a:p>
        </p:txBody>
      </p:sp>
      <p:sp>
        <p:nvSpPr>
          <p:cNvPr id="26" name="el-1789643401933-2"/>
          <p:cNvSpPr txBox="1"/>
          <p:nvPr/>
        </p:nvSpPr>
        <p:spPr>
          <a:xfrm>
            <a:off x="685629" y="5706245"/>
            <a:ext cx="11255735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本周动手目标：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完成三款工具冷启动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——只用15分钟×3。</a:t>
            </a:r>
            <a:endParaRPr/>
          </a:p>
        </p:txBody>
      </p:sp>
      <p:sp>
        <p:nvSpPr>
          <p:cNvPr id="27" name="el-1789643401934-5"/>
          <p:cNvSpPr txBox="1"/>
          <p:nvPr/>
        </p:nvSpPr>
        <p:spPr>
          <a:xfrm>
            <a:off x="685629" y="6228650"/>
            <a:ext cx="293283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延伸资源 · READ MORE</a:t>
            </a:r>
            <a:endParaRPr/>
          </a:p>
        </p:txBody>
      </p:sp>
      <p:sp>
        <p:nvSpPr>
          <p:cNvPr id="28" name="el-1789643401934-6"/>
          <p:cNvSpPr txBox="1"/>
          <p:nvPr/>
        </p:nvSpPr>
        <p:spPr>
          <a:xfrm>
            <a:off x="5167509" y="6228650"/>
            <a:ext cx="360093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生成式人工智能主要工具认知</a:t>
            </a:r>
            <a:endParaRPr/>
          </a:p>
        </p:txBody>
      </p:sp>
      <p:sp>
        <p:nvSpPr>
          <p:cNvPr id="29" name="el-1789643401934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39 / 40</a:t>
            </a:r>
            <a:endParaRPr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43402079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43402076-2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9643402080-9"/>
          <p:cNvSpPr txBox="1"/>
          <p:nvPr/>
        </p:nvSpPr>
        <p:spPr>
          <a:xfrm>
            <a:off x="1237940" y="457943"/>
            <a:ext cx="427506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下一讲预告 · NEXT PROJECT</a:t>
            </a:r>
            <a:endParaRPr/>
          </a:p>
        </p:txBody>
      </p:sp>
      <p:sp>
        <p:nvSpPr>
          <p:cNvPr id="5" name="el-1789643402077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项目三：生成式人工智能功能解析</a:t>
            </a:r>
            <a:endParaRPr/>
          </a:p>
        </p:txBody>
      </p:sp>
      <p:sp>
        <p:nvSpPr>
          <p:cNvPr id="6" name="el-1789643402077-4"/>
          <p:cNvSpPr txBox="1"/>
          <p:nvPr/>
        </p:nvSpPr>
        <p:spPr>
          <a:xfrm>
            <a:off x="685629" y="6228650"/>
            <a:ext cx="358943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下一讲预告 · NEXT PROJECT</a:t>
            </a:r>
            <a:endParaRPr/>
          </a:p>
        </p:txBody>
      </p:sp>
      <p:sp>
        <p:nvSpPr>
          <p:cNvPr id="7" name="el-1789643402077-5"/>
          <p:cNvSpPr txBox="1"/>
          <p:nvPr/>
        </p:nvSpPr>
        <p:spPr>
          <a:xfrm>
            <a:off x="5413609" y="6228650"/>
            <a:ext cx="360093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生成式人工智能主要工具认知</a:t>
            </a:r>
            <a:endParaRPr/>
          </a:p>
        </p:txBody>
      </p:sp>
      <p:sp>
        <p:nvSpPr>
          <p:cNvPr id="8" name="el-1789643402077-6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40 / 40</a:t>
            </a:r>
            <a:endParaRPr/>
          </a:p>
        </p:txBody>
      </p:sp>
      <p:cxnSp>
        <p:nvCxnSpPr>
          <p:cNvPr id="9" name="el-1789643402078-7"/>
          <p:cNvCxnSpPr/>
          <p:nvPr/>
        </p:nvCxnSpPr>
        <p:spPr>
          <a:xfrm>
            <a:off x="5632629" y="2244476"/>
            <a:ext cx="914" cy="2974033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el-1789643402081-13"/>
          <p:cNvCxnSpPr/>
          <p:nvPr/>
        </p:nvCxnSpPr>
        <p:spPr>
          <a:xfrm>
            <a:off x="6303974" y="3234233"/>
            <a:ext cx="5199350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el-1789643402081-14"/>
          <p:cNvCxnSpPr/>
          <p:nvPr/>
        </p:nvCxnSpPr>
        <p:spPr>
          <a:xfrm>
            <a:off x="6303974" y="4228751"/>
            <a:ext cx="5199350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el-1789643402075-1"/>
          <p:cNvSpPr txBox="1"/>
          <p:nvPr/>
        </p:nvSpPr>
        <p:spPr>
          <a:xfrm>
            <a:off x="4537528" y="4571714"/>
            <a:ext cx="7937103" cy="285678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90">
                <a:solidFill>
                  <a:srgbClr val="1F4B3F">
                    <a:alpha val="6700"/>
                  </a:srgbClr>
                </a:solidFill>
                <a:latin typeface="Georgia"/>
                <a:ea typeface="Georgia"/>
                <a:cs typeface="Georgia"/>
              </a:rPr>
              <a:t>NEXT</a:t>
            </a:r>
            <a:endParaRPr/>
          </a:p>
        </p:txBody>
      </p:sp>
      <p:sp>
        <p:nvSpPr>
          <p:cNvPr id="13" name="el-1789643402080-10"/>
          <p:cNvSpPr txBox="1"/>
          <p:nvPr/>
        </p:nvSpPr>
        <p:spPr>
          <a:xfrm>
            <a:off x="685629" y="2673589"/>
            <a:ext cx="569757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432">
                <a:solidFill>
                  <a:srgbClr val="C05621"/>
                </a:solidFill>
                <a:latin typeface="SimHei"/>
                <a:ea typeface="SimHei"/>
                <a:cs typeface="SimHei"/>
              </a:rPr>
              <a:t>MODULE 01 · PROJECT 03</a:t>
            </a:r>
            <a:endParaRPr/>
          </a:p>
        </p:txBody>
      </p:sp>
      <p:sp>
        <p:nvSpPr>
          <p:cNvPr id="14" name="el-1789643402080-11"/>
          <p:cNvSpPr txBox="1"/>
          <p:nvPr/>
        </p:nvSpPr>
        <p:spPr>
          <a:xfrm>
            <a:off x="685629" y="3073538"/>
            <a:ext cx="4519435" cy="128733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5057"/>
              </a:lnSpc>
            </a:pPr>
            <a:r>
              <a:rPr b="1" sz="38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知其然，</a:t>
            </a:r>
            <a:endParaRPr/>
          </a:p>
          <a:p>
            <a:pPr algn="l">
              <a:lnSpc>
                <a:spcPts val="5057"/>
              </a:lnSpc>
            </a:pPr>
            <a:r>
              <a:rPr b="1" sz="38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知其所以然</a:t>
            </a:r>
            <a:endParaRPr/>
          </a:p>
        </p:txBody>
      </p:sp>
      <p:sp>
        <p:nvSpPr>
          <p:cNvPr id="15" name="el-1789643402080-12"/>
          <p:cNvSpPr txBox="1"/>
          <p:nvPr/>
        </p:nvSpPr>
        <p:spPr>
          <a:xfrm>
            <a:off x="685629" y="4513239"/>
            <a:ext cx="4747978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1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从"会用"到"懂它"</a:t>
            </a:r>
            <a:endParaRPr/>
          </a:p>
        </p:txBody>
      </p:sp>
      <p:sp>
        <p:nvSpPr>
          <p:cNvPr id="16" name="el-1789643402082-15"/>
          <p:cNvSpPr txBox="1"/>
          <p:nvPr/>
        </p:nvSpPr>
        <p:spPr>
          <a:xfrm>
            <a:off x="6303974" y="2444450"/>
            <a:ext cx="795329" cy="2666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01</a:t>
            </a:r>
            <a:endParaRPr/>
          </a:p>
        </p:txBody>
      </p:sp>
      <p:sp>
        <p:nvSpPr>
          <p:cNvPr id="17" name="el-1789643402085-21"/>
          <p:cNvSpPr txBox="1"/>
          <p:nvPr/>
        </p:nvSpPr>
        <p:spPr>
          <a:xfrm>
            <a:off x="6951512" y="2415883"/>
            <a:ext cx="4670339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能力全景</a:t>
            </a:r>
            <a:endParaRPr/>
          </a:p>
        </p:txBody>
      </p:sp>
      <p:sp>
        <p:nvSpPr>
          <p:cNvPr id="18" name="el-1789643402084-18"/>
          <p:cNvSpPr txBox="1"/>
          <p:nvPr/>
        </p:nvSpPr>
        <p:spPr>
          <a:xfrm>
            <a:off x="6951512" y="2777742"/>
            <a:ext cx="4766136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文本、图像、语音、视频——</a:t>
            </a:r>
            <a:r>
              <a:rPr b="1" sz="1420">
                <a:solidFill>
                  <a:srgbClr val="1F4B3F"/>
                </a:solidFill>
                <a:latin typeface="SimHei"/>
                <a:ea typeface="SimHei"/>
                <a:cs typeface="SimHei"/>
              </a:rPr>
              <a:t>逐项拆解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每种能力的强弱。</a:t>
            </a:r>
            <a:endParaRPr/>
          </a:p>
        </p:txBody>
      </p:sp>
      <p:sp>
        <p:nvSpPr>
          <p:cNvPr id="19" name="el-1789643402082-16"/>
          <p:cNvSpPr txBox="1"/>
          <p:nvPr/>
        </p:nvSpPr>
        <p:spPr>
          <a:xfrm>
            <a:off x="6303974" y="3438969"/>
            <a:ext cx="795329" cy="2666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02</a:t>
            </a:r>
            <a:endParaRPr/>
          </a:p>
        </p:txBody>
      </p:sp>
      <p:sp>
        <p:nvSpPr>
          <p:cNvPr id="20" name="el-1789643402086-22"/>
          <p:cNvSpPr txBox="1"/>
          <p:nvPr/>
        </p:nvSpPr>
        <p:spPr>
          <a:xfrm>
            <a:off x="6951512" y="3410401"/>
            <a:ext cx="3747686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边界与幻觉</a:t>
            </a:r>
            <a:endParaRPr/>
          </a:p>
        </p:txBody>
      </p:sp>
      <p:sp>
        <p:nvSpPr>
          <p:cNvPr id="21" name="el-1789643402085-19"/>
          <p:cNvSpPr txBox="1"/>
          <p:nvPr/>
        </p:nvSpPr>
        <p:spPr>
          <a:xfrm>
            <a:off x="6951512" y="3772261"/>
            <a:ext cx="3843484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AI为什么会</a:t>
            </a:r>
            <a:r>
              <a:rPr b="1" sz="1420">
                <a:solidFill>
                  <a:srgbClr val="1F4B3F"/>
                </a:solidFill>
                <a:latin typeface="SimHei"/>
                <a:ea typeface="SimHei"/>
                <a:cs typeface="SimHei"/>
              </a:rPr>
              <a:t>一本正经地胡说八道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？如何识别？</a:t>
            </a:r>
            <a:endParaRPr/>
          </a:p>
        </p:txBody>
      </p:sp>
      <p:sp>
        <p:nvSpPr>
          <p:cNvPr id="22" name="el-1789643402082-17"/>
          <p:cNvSpPr txBox="1"/>
          <p:nvPr/>
        </p:nvSpPr>
        <p:spPr>
          <a:xfrm>
            <a:off x="6303974" y="4433487"/>
            <a:ext cx="795329" cy="2666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03</a:t>
            </a:r>
            <a:endParaRPr/>
          </a:p>
        </p:txBody>
      </p:sp>
      <p:sp>
        <p:nvSpPr>
          <p:cNvPr id="23" name="el-1789643402086-23"/>
          <p:cNvSpPr txBox="1"/>
          <p:nvPr/>
        </p:nvSpPr>
        <p:spPr>
          <a:xfrm>
            <a:off x="6951512" y="4404920"/>
            <a:ext cx="3575684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原理浅析</a:t>
            </a:r>
            <a:endParaRPr/>
          </a:p>
        </p:txBody>
      </p:sp>
      <p:sp>
        <p:nvSpPr>
          <p:cNvPr id="24" name="el-1789643402085-20"/>
          <p:cNvSpPr txBox="1"/>
          <p:nvPr/>
        </p:nvSpPr>
        <p:spPr>
          <a:xfrm>
            <a:off x="6951512" y="4766779"/>
            <a:ext cx="3671481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大模型怎么"思考"：</a:t>
            </a:r>
            <a:r>
              <a:rPr b="1" sz="1420">
                <a:solidFill>
                  <a:srgbClr val="1F4B3F"/>
                </a:solidFill>
                <a:latin typeface="SimHei"/>
                <a:ea typeface="SimHei"/>
                <a:cs typeface="SimHei"/>
              </a:rPr>
              <a:t>预测下一个词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的魔法。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html-to-pptx-demo</Application>
  <Slides>40</Slides>
  <Notes>0</Notes>
  <HiddenSlides>0</HiddenSlides>
  <MMClips>0</MMClips>
  <ScaleCrop>false</ScaleCrop>
  <HeadingPairs>
    <vt:vector size="2" baseType="variant">
      <vt:variant>
        <vt:lpstr>主题</vt:lpstr>
      </vt:variant>
      <vt:variant>
        <vt:i4>1</vt:i4>
      </vt:variant>
    </vt:vector>
  </HeadingPairs>
  <TitlesOfParts>
    <vt:vector size="1" baseType="lpstr">
      <vt:lpstr>默认</vt:lpstr>
    </vt:vector>
  </TitlesOfParts>
  <Company/>
  <LinksUpToDate>false</LinksUpToDate>
  <SharedDoc>false</SharedDoc>
  <HyperlinksChanged>false</HyperlinksChanged>
  <AppVersion>1.0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Export</dc:title>
  <dc:creator>html-to-pptx-demo</dc:creator>
  <cp:lastModifiedBy>html-to-pptx-demo</cp:lastModifiedBy>
  <dcterms:created xsi:type="dcterms:W3CDTF">2026-09-17T11:10:02.443Z</dcterms:created>
  <dcterms:modified xsi:type="dcterms:W3CDTF">2026-09-17T11:10:02.443Z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1" name="AIGC">
    <vt:lpwstr>{"Label":"1","ContentProducer":"001191110108587665983J10000","ProduceID":"1880570814_e7954e0b-925e-420e-887c-75d5c2f41009","ReservedCode1":"","ContentPropagator":"001191110108587665983J20000","PropagateID":"1880570814_e7954e0b-925e-420e-887c-75d5c2f41009","ReservedCode2":""}</vt:lpwstr>
  </property>
</Properties>
</file>