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3C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1D8C7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350050" y="-1015901"/>
            <a:ext cx="3555950" cy="3555950"/>
          </a:xfrm>
          <a:prstGeom prst="roundRect">
            <a:avLst>
              <a:gd name="adj" fmla="val 25715"/>
            </a:avLst>
          </a:prstGeom>
          <a:solidFill>
            <a:srgbClr val="7A5AF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14400" y="1066800"/>
            <a:ext cx="738378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700" dirty="0">
                <a:solidFill>
                  <a:srgbClr val="E8EE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TOURISM × ARTIFICIAL INTELLIGENCE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914400" y="1466850"/>
            <a:ext cx="7383780" cy="569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484"/>
              </a:lnSpc>
              <a:spcAft>
                <a:spcPts val="2000"/>
              </a:spcAft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人工智能与旅游创新应用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914400" y="2290167"/>
            <a:ext cx="738378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700" dirty="0">
                <a:solidFill>
                  <a:srgbClr val="E8EE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32学时｜16理论＋16实践｜项目制学习课件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14400" y="4457849"/>
            <a:ext cx="362479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100"/>
              </a:spcBef>
              <a:spcAft>
                <a:spcPts val="1100"/>
              </a:spcAft>
              <a:buNone/>
            </a:pPr>
            <a:r>
              <a:rPr lang="en-US" sz="1100" dirty="0">
                <a:solidFill>
                  <a:srgbClr val="BDCB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安顺学院旅游管理学院｜祝刚｜2026—2027学年第一学期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COURSE OUTCOMES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这门课最终要带走什么？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看懂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理解AI能力、局限及旅游场景适配条件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会做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完成可信工作流、旅游创新原型与测试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负责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主动核验、保护数据、披露AI使用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096000" y="4724400"/>
            <a:ext cx="256489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以作品和证据评价，不以工具熟练度替代专业判断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JOURNEY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32学时学习路径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前期建立技术与场景共同语言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中期完成内容、客服、推荐、智能体任务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后期整合为可展示、可测试、可复盘的课程项目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096000" y="4724400"/>
            <a:ext cx="256489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每次任务均留下：输入—过程—输出—核验—反思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课程导论：AI重构旅游业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AI究竟改变了旅游服务的哪一部分？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01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课程导论：AI重构旅游业｜核心框架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人工智能、生成式人工智能与智能体的基本边界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旅游体验链：行前—行中—行后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人机协同的价值、成本与风险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01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围绕“AI究竟改变了旅游服务的哪一部分？”明确用户、场景、约束和成功标准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绘制“一个游客的一天”AI机会地图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机会地图＋问题陈述；保留来源、版本与关键决策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01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01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机会地图＋问题陈述｜评价量规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问题具体、场景真实、利益相关者完整；结论与证据对应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68951" y="4724400"/>
            <a:ext cx="228648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实训任务：绘制“一个游客的一天”AI机会地图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数据、算法与模型基础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模型为什么会给出看似合理但错误的答案？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02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数据、算法与模型基础｜核心框架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数据—特征—算法—模型—输出链条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训练、推理、概率生成与幻觉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分类、预测、推荐和生成的差异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02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围绕“模型为什么会给出看似合理但错误的答案？”明确用户、场景、约束和成功标准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对同一旅游问题比较三种提示方式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提示词对照实验记录；保留来源、版本与关键决策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02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02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提示词对照实验记录｜评价量规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变量控制、证据记录、结论可复现；结论与证据对应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实训任务：对同一旅游问题比较三种提示方式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03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提示工程与可信检索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怎样让AI回答可核验、可追溯？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03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提示工程与可信检索｜核心框架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角色、任务、背景、约束、输出格式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分解任务、示例驱动与迭代追问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检索增强、来源分级与交叉核验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03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围绕“怎样让AI回答可核验、可追溯？”明确用户、场景、约束和成功标准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生成一份安顺两日游方案并逐条核验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带证据链的旅游方案；保留来源、版本与关键决策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03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03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带证据链的旅游方案｜评价量规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来源权威、引用对应、事实无硬伤；结论与证据对应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210300" y="4724400"/>
            <a:ext cx="244830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实训任务：生成一份安顺两日游方案并逐条核验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04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旅游内容生成与营销创新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高效率内容是否等于高质量传播？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04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旅游内容生成与营销创新｜核心框架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用户画像、价值主张与内容矩阵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文案、图片、短视频脚本的协同生成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平台适配、A/B测试与品牌一致性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04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围绕“高效率内容是否等于高质量传播？”明确用户、场景、约束和成功标准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制作黄果树景区多平台内容包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图文＋短视频脚本＋测试假设；保留来源、版本与关键决策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04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04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图文＋短视频脚本＋测试假设｜评价量规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受众匹配、创意清晰、平台适配；结论与证据对应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实训任务：制作黄果树景区多平台内容包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05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智能客服与服务设计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什么问题应交给机器，什么问题必须转人工？</a:t>
            </a:r>
            <a:endParaRPr lang="en-US" sz="2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05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智能客服与服务设计｜核心框架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意图识别、知识库与多轮对话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服务蓝图、异常分流与人工接管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无障碍、情绪与跨文化沟通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05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9900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围绕“什么问题应交给机器，什么问题必须转人工？”明确用户、场景、约束和成功标准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设计酒店智能客服对话树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对话树＋知识条目＋转人工规则；保留来源、版本与关键决策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05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05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对话树＋知识条目＋转人工规则｜评价量规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覆盖高频问题、边界明确、语言友好；结论与证据对应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实训任务：设计酒店智能客服对话树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06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推荐系统与智慧运营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个性化推荐如何避免把游客困在信息茧房？</a:t>
            </a:r>
            <a:endParaRPr lang="en-US" sz="2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06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推荐系统与智慧运营｜核心框架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用户—项目—情境三类信息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内容推荐、协同过滤与混合推荐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需求预测、客流调度与收益管理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06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围绕“个性化推荐如何避免把游客困在信息茧房？”明确用户、场景、约束和成功标准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用规则原型设计贵州目的地推荐器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推荐规则表＋解释模板；保留来源、版本与关键决策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06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06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推荐规则表＋解释模板｜评价量规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逻辑一致、解释透明、考虑多样性；结论与证据对应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实训任务：用规则原型设计贵州目的地推荐器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07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智能体与旅游业务自动化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从一次问答到完成任务，中间缺了什么？</a:t>
            </a:r>
            <a:endParaRPr lang="en-US" sz="2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07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智能体与旅游业务自动化｜核心框架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目标、计划、工具、记忆、反馈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工作流分解、异常处理与人工审批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低代码原型与最小可行产品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07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围绕“从一次问答到完成任务，中间缺了什么？”明确用户、场景、约束和成功标准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搭建“研学旅行策划助手”流程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流程图＋原型说明＋测试用例；保留来源、版本与关键决策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07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07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流程图＋原型说明＋测试用例｜评价量规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闭环完整、节点可执行、失败可恢复；结论与证据对应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91300" y="4724400"/>
            <a:ext cx="205968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实训任务：搭建“研学旅行策划助手”流程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05377" y="152400"/>
            <a:ext cx="1383244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600" b="1" dirty="0">
                <a:solidFill>
                  <a:srgbClr val="CFE3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9600" dirty="0"/>
          </a:p>
        </p:txBody>
      </p:sp>
      <p:sp>
        <p:nvSpPr>
          <p:cNvPr id="3" name="Text 1"/>
          <p:cNvSpPr/>
          <p:nvPr/>
        </p:nvSpPr>
        <p:spPr>
          <a:xfrm>
            <a:off x="888950" y="1143000"/>
            <a:ext cx="7254139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1800"/>
              </a:spcAft>
              <a:buNone/>
            </a:pPr>
            <a:r>
              <a:rPr lang="en-US" sz="14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08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888950" y="1581150"/>
            <a:ext cx="7254139" cy="518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080"/>
              </a:lnSpc>
              <a:spcAft>
                <a:spcPts val="2000"/>
              </a:spcAft>
              <a:buNone/>
            </a:pPr>
            <a:r>
              <a:rPr lang="en-US" sz="34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伦理、法规与课程项目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936575" y="2353121"/>
            <a:ext cx="0" cy="386655"/>
          </a:xfrm>
          <a:prstGeom prst="line">
            <a:avLst/>
          </a:prstGeom>
          <a:noFill/>
          <a:ln w="95250">
            <a:solidFill>
              <a:srgbClr val="7A5AF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212800" y="2353121"/>
            <a:ext cx="6923812" cy="386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045"/>
              </a:lnSpc>
              <a:buNone/>
            </a:pPr>
            <a:r>
              <a:rPr lang="en-US" sz="2100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创新的底线如何转化为可执行检查项？</a:t>
            </a:r>
            <a:endParaRPr lang="en-US" sz="2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08 · CONCEPT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伦理、法规与课程项目｜核心框架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隐私、偏见、版权、标识与安全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连接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生成合成内容标识和数据最小化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价值—可行性—责任三维评估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先建立共同语言，再进入工具与案例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08 · WORKFLOW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从问题到成果：课堂工作流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定义任务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围绕“创新的底线如何转化为可执行检查项？”明确用户、场景、约束和成功标准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完成实作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完成项目路演与红队审查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提交证据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742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项目报告＋演示＋AI使用披露；保留来源、版本与关键决策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324600" y="4724400"/>
            <a:ext cx="233172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教师关注过程证据，学生关注可复现与可改进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08 · CASE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案例诊断：不要只问“做得好不好”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解决谁的什么问题？是否改善体验、效率或经营结果？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有哪些数据、用户反馈或权威来源支持判断？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错误、偏见、隐私、版权及人工接管如何处理？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553200" y="4724400"/>
            <a:ext cx="209854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案例讨论要求：观点＋证据＋可执行建议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08 · PRACTICE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项目报告＋演示＋AI使用披露｜评价量规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基本达成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任务完整，格式规范，能说明主要步骤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充分达成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价值可信、证据充分、风险可控；结论与证据对应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卓越表现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基于测试或反馈完成迭代，并能迁移到新场景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781800" y="4724400"/>
            <a:ext cx="186537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实训任务：完成项目路演与红队审查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PROJECT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终期项目路演：用证据说明价值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问题与用户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问题真实具体；目标用户、痛点和使用情境清楚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方案与验证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流程/内容/原型可演示；有测试记录与迭代证据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责任与表达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披露AI使用、来源与风险控制；回答质询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096000" y="4724400"/>
            <a:ext cx="256489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提交：项目报告＋展示文件＋过程附件＋个人反思</a:t>
            </a:r>
            <a:endParaRPr lang="en-US" sz="9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2F7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1912"/>
            <a:ext cx="9144000" cy="0"/>
          </a:xfrm>
          <a:prstGeom prst="line">
            <a:avLst/>
          </a:prstGeom>
          <a:noFill/>
          <a:ln w="123825">
            <a:solidFill>
              <a:srgbClr val="1D8C7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3400" y="403175"/>
            <a:ext cx="8238744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rgbClr val="1D8C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ITERATING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33400" y="622250"/>
            <a:ext cx="8238744" cy="349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750"/>
              </a:lnSpc>
              <a:buNone/>
            </a:pPr>
            <a:r>
              <a:rPr lang="en-US" sz="25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课程结束，运营与创新才刚开始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533400" y="1546175"/>
            <a:ext cx="2573834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9525">
            <a:solidFill>
              <a:srgbClr val="CFE3DF"/>
            </a:solidFill>
          </a:ln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8726" y="1771501"/>
            <a:ext cx="2165646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58726" y="2019002"/>
            <a:ext cx="2165646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持续观察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58726" y="2394198"/>
            <a:ext cx="2165646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平台、工具和游客需求都在变化，先观察再判断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284934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3284934" y="1584275"/>
            <a:ext cx="2573982" cy="0"/>
          </a:xfrm>
          <a:prstGeom prst="line">
            <a:avLst/>
          </a:prstGeom>
          <a:noFill/>
          <a:ln w="76200">
            <a:solidFill>
              <a:srgbClr val="7A5A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4154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84934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289697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10260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10260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持续实验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3510260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把大方案拆成小假设，以低成本获取真实反馈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036618" y="1546175"/>
            <a:ext cx="2573982" cy="3165574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66675" dist="34343" dir="3360000">
              <a:srgbClr val="000000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6036618" y="1584275"/>
            <a:ext cx="2573982" cy="0"/>
          </a:xfrm>
          <a:prstGeom prst="line">
            <a:avLst/>
          </a:prstGeom>
          <a:noFill/>
          <a:ln w="76200">
            <a:solidFill>
              <a:srgbClr val="1D8C7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605838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36618" y="4706987"/>
            <a:ext cx="2573982" cy="0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041380" y="1546175"/>
            <a:ext cx="0" cy="3165574"/>
          </a:xfrm>
          <a:prstGeom prst="line">
            <a:avLst/>
          </a:prstGeom>
          <a:noFill/>
          <a:ln w="9525">
            <a:solidFill>
              <a:srgbClr val="CFE3D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61943" y="1838176"/>
            <a:ext cx="2165797" cy="247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261943" y="2085677"/>
            <a:ext cx="2165797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spcAft>
                <a:spcPts val="1000"/>
              </a:spcAft>
              <a:buNone/>
            </a:pPr>
            <a:r>
              <a:rPr lang="en-US" sz="1700" b="1" dirty="0">
                <a:solidFill>
                  <a:srgbClr val="183C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持续负责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261943" y="2460873"/>
            <a:ext cx="2165797" cy="4950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334A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效率不能替代真实性、专业判断与对人的关怀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6096000" y="4724400"/>
            <a:ext cx="2564892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900"/>
              </a:spcBef>
              <a:spcAft>
                <a:spcPts val="900"/>
              </a:spcAft>
              <a:buNone/>
            </a:pPr>
            <a:r>
              <a:rPr lang="en-US" sz="900" dirty="0">
                <a:solidFill>
                  <a:srgbClr val="7183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把每一次作业沉淀为可复用的方法、模板和作品集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人工智能与旅游创新应用</dc:title>
  <dc:subject>安顺学院旅游管理学院本科课程教学课件</dc:subject>
  <dc:creator>祝刚</dc:creator>
  <cp:lastModifiedBy>祝刚</cp:lastModifiedBy>
  <cp:revision>1</cp:revision>
  <dcterms:created xsi:type="dcterms:W3CDTF">2026-07-26T08:22:48Z</dcterms:created>
  <dcterms:modified xsi:type="dcterms:W3CDTF">2026-07-26T08:22:48Z</dcterms:modified>
</cp:coreProperties>
</file>