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F3A5F"/>
                </a:solidFill>
                <a:latin typeface="微软雅黑"/>
              </a:rPr>
              <a:t>第1章 人工智能基础与工具入门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E86AB"/>
                </a:solidFill>
                <a:latin typeface="微软雅黑"/>
              </a:rPr>
              <a:t>人工智能与旅游创新应用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55555"/>
                </a:solidFill>
                <a:latin typeface="微软雅黑"/>
              </a:rPr>
              <a:t>AI/机器学习/深度学习/大模型概念层次 · AIGC · 提示词工程 · 主流AI工具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理解人工智能（AI）、机器学习（ML）、深度学习（DL）与大语言模型（LLM）的概念层次与相互关系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掌握生成式人工智能（AIGC）的基本原理、典型形态（文本/图像/视频/音频）与适用边界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认识大语言模型的核心能力（理解、生成、推理、多轮对话）及其局限（幻觉、时效性、专业性）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掌握提示词工程四要素——角色、任务、约束、示例——并能独立撰写高质量提示词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熟悉主流AI工具（Kimi、文心一言、DeepSeek等大模型及绘图/视频/数据分析工具）的基本用法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能够在旅游场景中判断"哪些任务适合交给AI、哪些必须由人完成"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本章内容框架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第一节 人工智能的概念与层次：AI → 机器学习 → 深度学习 → 大语言模型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第二节 大模型能力与边界：能做什么、不能做什么、幻觉与可信度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第三节 提示词工程：角色+任务+约束+示例，实战模板与常见误区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第四节 主流AI工具入门：大模型对话、AI绘图、AI视频、数据分析工具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第五节 案例研讨：AI在文旅行业落地的典型场景与价值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实训项目：用提示词完成一份"景区文案"初稿；课后实践与拓展阅读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第一节 人工智能的概念与层次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什么是人工智能（AI）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人工智能是研究如何让计算机系统模拟、延伸和扩展人类智能的科学与技术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核心能力目标：感知（看懂、听懂）、认知（理解、推理）、决策（规划、选择）、行动（执行、交互）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弱人工智能（Narrow AI）：专注单一任务，如语音识别、图像分类、机器翻译——目前绝大多数AI属于此类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通用人工智能（AGI）：能在多种任务上达到或超越人类的通用智能，仍是长期研究目标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强人工智能的哲学与伦理讨论：意识、责任归属、人机关系——本课程重点关注可落地应用的弱AI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旅游行业视角：AI不是"替代导游"，而是"增强服务者与游客的能力"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机器学习（Machine Learning）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机器学习是AI的核心方法：让计算机从数据中自动学习规律，而非人工编写规则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三大范式——监督学习：用带标签数据训练（如"好评/差评"文本分类）；无监督学习：从未标注数据发现结构（如游客聚类）；强化学习：通过试错与奖励学习策略（如动态定价）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典型任务：分类、回归、聚类、降维、序列预测——在旅游中对应客群划分、需求预测、推荐排序等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训练流程：数据准备 → 特征工程 → 模型训练 → 评估调优 → 部署推理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数据是机器学习的"燃料"：数据质量与规模直接决定模型效果，旅游企业普遍拥有海量交易与行为数据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与规则系统的区别：规则靠人总结，ML靠数据归纳，两者常结合使用（如推荐系统的规则+模型混合）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深度学习（Deep Learning）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深度学习是机器学习的子集，使用多层神经网络自动学习数据的层次化特征表示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核心优势：端到端学习，减少人工特征工程；在大规模数据上效果显著优于传统方法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关键架构：CNN（卷积神经网络，图像识别）、RNN/LSTM（序列建模，如行程、评论）、Transformer（注意力机制，大模型基石）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Transformer的"注意力机制"让模型能捕捉长距离依赖关系，是大语言模型的底层技术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深度学习在旅游中的应用：景区人脸识别/客流统计、图像分类（识别景点照片）、评论情感分析、语音客服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局限：需要大量标注数据与算力，可解释性弱——因此在关键决策中需谨慎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大语言模型（LLM）与生成式AI（AIGC）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大语言模型（LLM）：在海量文本上预训练的Transformer模型，参数规模可达千亿级，具备涌现能力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生成式AI（AIGC）：能生成全新内容（文本、图像、视频、音频、代码）的AI技术，是LLM能力的重要延伸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典型代表：GPT系列、Kimi、文心一言、DeepSeek、通义千问、豆包等，国内外大模型百花齐放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AIGC三要素：模型（生成能力）、数据（知识与风格来源）、提示词（人的意图表达）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AIGC在内容产业的革命性意义：从"检索已有内容"到"生成全新内容"，大幅降低创作门槛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多模态趋势：文本→图像→视频→音频→3D，单一模型日益向多模态统一演进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第二节 大模型能力与边界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大模型的核心能力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自然语言理解与生成：问答、摘要、改写、翻译、扩写，可胜任文案、邮件、报告等文本工作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多轮对话与上下文理解：能够结合对话历史理解语境，提供连贯的交互体验（智能客服、AI导游）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推理与规划：逻辑推理、步骤分解、方案设计，可辅助行程规划、路线优化等任务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代码生成与数据分析：编写代码、解释代码、用自然语言进行数据分析与可视化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多模态理解与生成：识别图片内容、生成图像/视频，支撑海报设计、宣传片脚本等创作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知识广度：覆盖多领域常识与专业知识，可充当"随身的领域助手"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大模型的能力边界与局限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幻觉（Hallucination）：可能一本正经地生成错误信息或编造事实，需要人工核验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知识时效性：训练数据存在截止时间，不了解最新事件；需结合联网搜索/知识库补足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专业深度有限：对高度专业、本地化、小众领域知识可能不准确，不能替代专家判断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上下文长度限制：单次处理的信息量有限，超长文档需分段或借助向量检索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不具备真实世界体验：无法亲临景区、感知服务温度，生成内容缺乏"在地性"细节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安全与合规约束：可能被诱导产生有害内容，需要价值观对齐与安全护栏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幻觉问题与可信度管理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幻觉的根源：语言模型基于概率预测生成文本，本质是"最可能的下一个词"，而非"检索事实"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典型表现：编造数据/案例、张冠李戴、给出看似权威但错误的引用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应对策略一：让模型"引用来源"并要求"不确定时明确说明"；对关键事实进行二次检索核验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应对策略二：RAG（检索增强生成）——先检索知识库/网页，再让模型基于检索结果回答，降低幻觉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应对策略三：人工把关——AI生成内容发布前必须经过事实核查与责任审核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行业警示：文旅宣传中若发布AI生成的虚假信息，可能引发舆情与法律风险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第三节 提示词工程（Prompt Engineering）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提示词工程基础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提示词（Prompt）是与大模型沟通的"指令语言"，决定了输出的质量与可用性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好的提示词 = 明确意图 + 充分上下文 + 清晰格式要求，而非笼统的一句话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提示词质量直接影响结果：同样任务，模糊提问与结构化提问的输出差距巨大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迭代思维：先给初稿提示词 → 看输出 → 补充约束 → 逐步逼近目标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提示词是AIGC时代的核心生产力技能，也是本课程"人机协同"能力的起点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常见要素：背景信息、角色设定、任务描述、约束条件、示例、输出格式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提示词四要素：角色 + 任务 + 约束 + 示例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角色（Role）：告诉AI"你是谁"，如"你是一位深耕贵州文旅十年的资深营销策划"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任务（Task）：清晰说明要做什么，动词明确，如"为黄果树景区写一条暑期亲子游抖音文案"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约束（Constraint）：限制条件与要求，如字数、风格、禁用词、必须包含的元素、目标受众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示例（Example）：给出参考样例（Few-shot），让模型模仿格式、语气与结构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完整模板示例："【角色】你是文旅新媒体编辑；【任务】为西江千户苗寨写3条小红书文案；【约束】每条120字内，带emoji与3个话题标签，突出非遗体验；【示例】参考：……"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四要素不必每次都齐全，但越复杂、越重要的任务，四要素越完整越好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提示词实战模板（旅游场景）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文案模板："请以[角色]身份，为[景区/产品]撰写[类型]文案，面向[受众]，突出[卖点]，字数[限制]，语气[风格]"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行程规划模板："请为[人群]设计[天数]的[目的地]行程，预算[金额]，偏好[类型]，输出按天分列的方案并注明交通建议"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数据分析模板："请分析以下[数据/评论]，统计[指标]，识别[趋势/痛点]，输出结论与[3条]改进建议"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改写润色模板："请将以下文本改写得[更简洁/更专业/更有感染力]，保留原意，控制字数"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翻译模板："请将以下中文旅游介绍翻译为[语言]，保持文化意象，适当本地化"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角色扮演模板："请扮演[角色]，与我进行[场景]对话演练，用于[客服/导游]培训"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提示词常见误区与优化技巧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误区一：问题过于笼统（"帮我写个文案"）——应提供景区、受众、平台、字数等上下文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误区二：一次问太多——应把复杂任务拆解为多个步骤，分步引导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误区三：不提供示例——格式类任务给1个样例，效果立竿见影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误区四：不迭代——首轮输出不满意时，直接补充约束继续追问，而非重新开始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技巧：善用"逐步思考"（Think step by step）、"先列大纲再展开"等指令提升逻辑性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技巧：明确输出格式（表格、分点、JSON、Markdown），便于后续处理与复用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第四节 主流AI工具入门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大模型对话工具：Kimi / 文心一言 / DeepSeek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Kimi（月之暗面）：超长上下文（可达百万级token），擅长长文档阅读、资料整理与总结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文心一言（百度）：国产大模型，与百度搜索生态联动，中文理解与知识检索能力突出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DeepSeek（深度求索）：开源大模型，推理能力强、成本低，适合本地部署与二次开发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其他主流：通义千问、豆包、讯飞星火、智谱清言、腾讯混元等，各有侧重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选用原则：长文处理选Kimi，知识检索选文心，本地化/低成本开发选DeepSeek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实践提示：多模型对比提问，交叉验证结果，扬长避短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AI绘图工具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主流工具：Midjourney（画质与艺术感强）、Stable Diffusion（开源可本地部署）、即梦/文心一格/通义万相（国产）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核心能力：文生图、图生图、局部重绘、风格迁移、高清放大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旅游应用：景区海报、宣传主视觉、社交媒体配图、文创设计草图、虚拟场景概念图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提示词要点：主体+风格+光影+构图+画质关键词，如"黄果树瀑布，国风水墨，晨雾，仰拍，高清"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版权与标识：AI生成图片需按《人工智能生成合成内容标识办法》进行标识，避免虚假宣传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注意：AI绘图可能产生透视/文字错误，商用前需人工审核与修改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AI视频与数据分析工具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AI视频工具：可灵、即梦、Runway、Sora类——文生视频、图生视频、视频风格化、数字人播报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旅游应用：宣传片分镜预演、短视频批量生成、虚拟数字人讲解、老照片动态化（文化活化）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AI音频/语音：语音合成（TTS）制作景区讲解、多语种导览、AI音乐配乐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数据分析AI工具：用自然语言进行数据问答、自动生成图表、ChatExcel/办公大模型等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办公提效：AI会议纪要、PPT大纲生成、文档润色、邮件撰写——本课程实训将频繁使用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工具组合思维：大模型（构思）+绘图（视觉）+视频（动态）+办公AI（执行）形成完整创作流水线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第五节 案例研讨：AI赋能文旅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案例一：AI辅助景区宣传内容生产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场景：某5A景区需在旺季前一周产出30条各平台宣传内容，传统团队人力严重不足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AI方案：大模型生成文案初稿 → AI绘图生成配图 → 人工审核修改 → 批量分发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价值：内容生产效率提升数倍，人力从"从零创作"转向"审核把关与创意把关"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关键点：AI负责"量"与"初稿"，人负责"质"与"在地真实信息"，两者分工清晰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案例二：AI客服与智能问答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场景：景区淡季客服人手少，但游客咨询高峰不规律，响应慢导致差评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AI方案：基于大模型+景区知识库的智能客服，7×24小时回答购票、交通、开放时间等问题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价值：常见问题秒回，人工客服聚焦复杂/投诉类问题，游客满意度提升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关键点：知识库需持续更新（如临时闭园、天气影响），并设置人工转接兜底机制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实训项目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实训一：撰写高质量提示词并生成景区文案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任务：运用"角色+任务+约束+示例"四要素，为指定景区撰写一条小红书种草文案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步骤1：选定目标景区与受众，明确卖点（如非遗体验、亲子游、夜景）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步骤2：撰写结构化提示词（至少包含角色、任务、约束三要素）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步骤3：在至少2个不同大模型上生成结果，对比差异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步骤4：记录一轮"迭代优化"过程（补充约束后输出如何改善）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交付：提示词原文 + 两版AI输出 + 一段100字迭代心得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实训二：AI工具的旅游场景探索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任务：用一款AI绘图工具生成一张景区宣传海报，并用数据分析AI处理一份示例评论数据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海报要求：主题明确、风格统一，生成后人工标注"AI生成"并指出1处需人工修改的问题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数据分析要求：输入一组游客评论，让AI输出关键词提炼+情感倾向+3条改进建议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思考：AI输出中哪些内容可信、哪些需要核验？如何判断？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交付：海报图片 + 数据分析结果截图 + 100字使用心得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人工智能发展简史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人工智能发展简史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萌芽期（1950s）：图灵测试提出"机器能否思考"，达特茅斯会议确立"人工智能"学科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第一次浪潮（1956-1974）：符号主义与逻辑推理，专家系统兴起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第一次寒冬（1974-1980）：算力与数据不足，承诺落空，经费缩减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专家系统与第二次浪潮（1980s）：规则专家系统商业化，但仍难规模化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第二次寒冬（1987-1993）：专家系统维护成本高、泛化差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深度学习崛起（2012至今）：AlexNet在图像识别大赛夺冠，深度学习迎来爆发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机器学习经典算法速览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线性回归/逻辑回归：预测数值与二分类的基础模型，简单可解释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决策树与随机森林：基于规则的分支判断，可解释性强，适合小样本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支持向量机（SVM）：寻找最优分类边界，适合中小规模数据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K近邻（KNN）："近朱者赤"，按相似样本投票分类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聚类（K-Means）：无监督地把相似样本分组（客群细分）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梯度提升（XGBoost/LightGBM）：集成学习，表格数据建模的常胜将军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深度学习的训练与调优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训练三要素：数据（规模与质量）、模型（架构与容量）、算力（GPU）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损失函数：衡量预测与真实的差距，训练就是最小化损失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优化器：梯度下降及其变体（Adam等），决定模型如何更新参数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过拟合与欠拟合：过拟合=死记硬背，欠拟合=没学会，需平衡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正则化与Dropout：防止过拟合的常用手段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调参：学习率、批大小、层数等超参数显著影响效果，需实验验证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AI工具进阶与选择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AI工具对比与选择矩阵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长文档/研究：Kimi（超长上下文）、通义千问（文档解析强）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代码/开发：DeepSeek（推理强、开源）、Codex/GPT系列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知识检索/中文：文心一言（搜索生态联动）、智谱清言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绘图质量：Midjourney（艺术感）、即梦/文心一格（国产、中文友好）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视频生成：可灵、即梦、Runway、Sora类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选择原则：按任务匹配工具，多工具组合，而非追求"万能工具"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AI工具组合实战工作流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文案工作流：Kimi/DeepSeek出初稿 → 人工润色 → 文心核验事实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视觉工作流：大模型写提示词 → 即梦/Midjourney出图 → 设计软件精修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视频工作流：大模型写脚本 → AI绘图关键帧 → 可灵生成视频 → 剪辑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数据工作流：大模型清洗/分析 → 生成图表 → 提炼结论 → 人工复核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办公工作流：AI纪要 → AI大纲 → AI成稿 → 人工定稿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核心理念：AI负责"从0到1"的初稿，人负责"从1到100"的质量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AI使用常见问题与排错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问题一：输出跑题——提示词目标不清，补充角色与约束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问题二：内容空泛——缺少具体背景与示例，提供上下文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问题三：事实错误——关键信息需联网检索或人工核验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问题四：语气不对——在约束中明确风格、受众与语气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问题五：格式混乱——明确输出格式（分点/表格/Markdown）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问题六：越问越乱——拆解任务，一次只解决一个子问题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术语速查表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AI：人工智能，模拟人类智能的技术总称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ML：机器学习，让计算机从数据中学习规律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DL：深度学习，用多层神经网络学习特征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LLM：大语言模型，海量文本训练的巨型语言模型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AIGC：生成式人工智能，能生成全新内容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Prompt：提示词，与AI沟通的指令语言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课后延伸任务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任务1：用3种不同大模型完成同一任务，制作对比评测表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任务2：为旅游场景设计一个"提示词模板库"（至少10个模板）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任务3：梳理自己常用的AI工具清单，标注各自擅长领域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任务4：阅读一篇AI基础科普文章，画出"AI技术图谱"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AI是研究智能系统的科学，机器学习与深度学习是其核心方法，大语言模型是当前最重要的落地形态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大模型擅长理解与生成，但存在幻觉、时效性、专业性等边界，必须人工把关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提示词工程四要素（角色+任务+约束+示例）是与AI高效协作的关键技能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主流AI工具已覆盖文本、图像、视频、数据分析，构成完整的文旅内容生产工具链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人机协同的核心原则：AI做初稿与提效，人做判断与把关——"AI不主驾，人主驾"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思考题与作业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思考：列举3个你认为"AI能做"与3个"AI不能做（或不该做）"的旅游工作，说明理由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思考：为什么说大模型"一本正经地胡说八道"？幻觉对文旅宣传有何风险？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作业：用四要素模板为"一码游贵州"撰写一条面向省外游客的推广文案（含迭代记录）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作业：对比Kimi与文心一言对同一问题的回答，分析各自优劣势，提交对比报告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预习：了解"生成式人工智能"在文本、图像、视频生成上的技术原理（第2章）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拓展资源与推荐阅读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论文：Attention Is All You Need（Transformer原论文，了解大模型技术源头）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报告：中国信通院《人工智能发展报告》《生成式人工智能应用发展报告》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工具：动手体验Kimi、文心一言、DeepSeek、即梦等工具，建立自己的"工具清单"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规范：阅读《生成式人工智能服务管理暂行办法》（第6章将系统讲解）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课程衔接：第2章深入AIGC内容创作，第3章进入旅游场景应用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