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3.png"/><Relationship Id="rId5" Type="http://schemas.openxmlformats.org/officeDocument/2006/relationships/image" Target="../media/image-1-3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7.png"/><Relationship Id="rId9" Type="http://schemas.openxmlformats.org/officeDocument/2006/relationships/image" Target="../media/image-1-7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3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2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2.png"/><Relationship Id="rId5" Type="http://schemas.openxmlformats.org/officeDocument/2006/relationships/image" Target="../media/image-4-3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3.png"/><Relationship Id="rId6" Type="http://schemas.openxmlformats.org/officeDocument/2006/relationships/image" Target="../media/image-5-6.png"/><Relationship Id="rId7" Type="http://schemas.openxmlformats.org/officeDocument/2006/relationships/image" Target="../media/image-5-3.png"/><Relationship Id="rId8" Type="http://schemas.openxmlformats.org/officeDocument/2006/relationships/image" Target="../media/image-5-8.png"/><Relationship Id="rId9" Type="http://schemas.openxmlformats.org/officeDocument/2006/relationships/image" Target="../media/image-5-3.png"/><Relationship Id="rId10" Type="http://schemas.openxmlformats.org/officeDocument/2006/relationships/image" Target="../media/image-5-10.png"/><Relationship Id="rId11" Type="http://schemas.openxmlformats.org/officeDocument/2006/relationships/image" Target="../media/image-5-3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2.png"/><Relationship Id="rId7" Type="http://schemas.openxmlformats.org/officeDocument/2006/relationships/image" Target="../media/image-6-7.png"/><Relationship Id="rId8" Type="http://schemas.openxmlformats.org/officeDocument/2006/relationships/image" Target="../media/image-6-4.png"/><Relationship Id="rId9" Type="http://schemas.openxmlformats.org/officeDocument/2006/relationships/image" Target="../media/image-6-9.png"/><Relationship Id="rId10" Type="http://schemas.openxmlformats.org/officeDocument/2006/relationships/image" Target="../media/image-6-2.png"/><Relationship Id="rId11" Type="http://schemas.openxmlformats.org/officeDocument/2006/relationships/image" Target="../media/image-6-11.png"/><Relationship Id="rId12" Type="http://schemas.openxmlformats.org/officeDocument/2006/relationships/image" Target="../media/image-6-4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3.png"/><Relationship Id="rId5" Type="http://schemas.openxmlformats.org/officeDocument/2006/relationships/image" Target="../media/image-7-3.png"/><Relationship Id="rId6" Type="http://schemas.openxmlformats.org/officeDocument/2006/relationships/image" Target="../media/image-7-3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3.png"/><Relationship Id="rId5" Type="http://schemas.openxmlformats.org/officeDocument/2006/relationships/image" Target="../media/image-8-3.png"/><Relationship Id="rId6" Type="http://schemas.openxmlformats.org/officeDocument/2006/relationships/image" Target="../media/image-8-3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3.png"/><Relationship Id="rId5" Type="http://schemas.openxmlformats.org/officeDocument/2006/relationships/image" Target="../media/image-9-3.png"/><Relationship Id="rId6" Type="http://schemas.openxmlformats.org/officeDocument/2006/relationships/image" Target="../media/image-9-3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3.png"/><Relationship Id="rId5" Type="http://schemas.openxmlformats.org/officeDocument/2006/relationships/image" Target="../media/image-11-5.png"/><Relationship Id="rId6" Type="http://schemas.openxmlformats.org/officeDocument/2006/relationships/image" Target="../media/image-11-3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3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2.png"/><Relationship Id="rId5" Type="http://schemas.openxmlformats.org/officeDocument/2006/relationships/image" Target="../media/image-13-5.png"/><Relationship Id="rId6" Type="http://schemas.openxmlformats.org/officeDocument/2006/relationships/image" Target="../media/image-13-2.png"/><Relationship Id="rId7" Type="http://schemas.openxmlformats.org/officeDocument/2006/relationships/image" Target="../media/image-13-7.png"/><Relationship Id="rId8" Type="http://schemas.openxmlformats.org/officeDocument/2006/relationships/image" Target="../media/image-13-2.png"/><Relationship Id="rId9" Type="http://schemas.openxmlformats.org/officeDocument/2006/relationships/image" Target="../media/image-13-9.png"/><Relationship Id="rId10" Type="http://schemas.openxmlformats.org/officeDocument/2006/relationships/image" Target="../media/image-13-2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2.png"/><Relationship Id="rId5" Type="http://schemas.openxmlformats.org/officeDocument/2006/relationships/image" Target="../media/image-14-5.png"/><Relationship Id="rId6" Type="http://schemas.openxmlformats.org/officeDocument/2006/relationships/image" Target="../media/image-14-2.png"/><Relationship Id="rId7" Type="http://schemas.openxmlformats.org/officeDocument/2006/relationships/image" Target="../media/image-14-7.png"/><Relationship Id="rId8" Type="http://schemas.openxmlformats.org/officeDocument/2006/relationships/image" Target="../media/image-14-2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048" y="0"/>
            <a:ext cx="4095648" cy="685782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629434" y="1914477"/>
            <a:ext cx="303801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E7B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WEEK</a:t>
            </a:r>
            <a:endParaRPr lang="en-US" sz="900" dirty="0"/>
          </a:p>
        </p:txBody>
      </p:sp>
      <p:sp>
        <p:nvSpPr>
          <p:cNvPr id="5" name="Text 1"/>
          <p:cNvSpPr/>
          <p:nvPr/>
        </p:nvSpPr>
        <p:spPr>
          <a:xfrm>
            <a:off x="8629434" y="2219270"/>
            <a:ext cx="3038018" cy="12382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0" b="1" dirty="0">
                <a:solidFill>
                  <a:srgbClr val="D1FAE5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06</a:t>
            </a:r>
            <a:endParaRPr lang="en-US" sz="975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434" y="3971826"/>
            <a:ext cx="304792" cy="952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086623" y="3838479"/>
            <a:ext cx="35203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图像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434" y="4390915"/>
            <a:ext cx="304792" cy="9525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9086623" y="4257569"/>
            <a:ext cx="35203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视频</a:t>
            </a:r>
            <a:endParaRPr lang="en-US" sz="13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9434" y="4810005"/>
            <a:ext cx="304792" cy="9525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9086623" y="4676658"/>
            <a:ext cx="52348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数字人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609585" y="1609685"/>
            <a:ext cx="688602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+ 旅游创新应用 · 机房实训课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609585" y="2028774"/>
            <a:ext cx="2561780" cy="6476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 生成式</a:t>
            </a:r>
            <a:endParaRPr lang="en-US" sz="4500" dirty="0"/>
          </a:p>
        </p:txBody>
      </p:sp>
      <p:sp>
        <p:nvSpPr>
          <p:cNvPr id="14" name="Text 7"/>
          <p:cNvSpPr/>
          <p:nvPr/>
        </p:nvSpPr>
        <p:spPr>
          <a:xfrm>
            <a:off x="609585" y="2685983"/>
            <a:ext cx="3438058" cy="6476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文旅内容创作</a:t>
            </a:r>
            <a:endParaRPr lang="en-US" sz="45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5" y="3609885"/>
            <a:ext cx="914377" cy="38099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09585" y="3962301"/>
            <a:ext cx="229508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用提示词，把安顺讲成作品</a:t>
            </a:r>
            <a:endParaRPr lang="en-US" sz="1500" dirty="0"/>
          </a:p>
        </p:txBody>
      </p:sp>
      <p:sp>
        <p:nvSpPr>
          <p:cNvPr id="17" name="Text 9"/>
          <p:cNvSpPr/>
          <p:nvPr/>
        </p:nvSpPr>
        <p:spPr>
          <a:xfrm>
            <a:off x="609585" y="4267093"/>
            <a:ext cx="229508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而不是让它变成好看的幻觉</a:t>
            </a:r>
            <a:endParaRPr lang="en-US" sz="1500" dirty="0"/>
          </a:p>
        </p:txBody>
      </p:sp>
      <p:sp>
        <p:nvSpPr>
          <p:cNvPr id="18" name="Text 10"/>
          <p:cNvSpPr/>
          <p:nvPr/>
        </p:nvSpPr>
        <p:spPr>
          <a:xfrm>
            <a:off x="609585" y="5067173"/>
            <a:ext cx="1285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2024 级旅游管理本科</a:t>
            </a:r>
            <a:endParaRPr lang="en-US" sz="105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6398" y="5143371"/>
            <a:ext cx="38099" cy="38099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2304992" y="5067173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电教楼机房</a:t>
            </a:r>
            <a:endParaRPr lang="en-US" sz="10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2221" y="5143371"/>
            <a:ext cx="38099" cy="38099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3390815" y="5067173"/>
            <a:ext cx="46633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90 分钟</a:t>
            </a:r>
            <a:endParaRPr lang="en-US" sz="105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8974" y="5143371"/>
            <a:ext cx="38099" cy="38099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4257569" y="5067173"/>
            <a:ext cx="65682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主讲 · 祝刚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问题导入 · 先泼一盆冷水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76278"/>
            <a:ext cx="5323961" cy="3905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 能"画"黄果树、"剪"屯堡故事，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609585" y="1352516"/>
            <a:ext cx="3780950" cy="39051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但文旅内容不能只求好看</a:t>
            </a:r>
            <a:endParaRPr lang="en-US" sz="27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2162121"/>
            <a:ext cx="3505112" cy="22859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9585" y="2581210"/>
            <a:ext cx="351425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它会"编"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09585" y="2962201"/>
            <a:ext cx="3514256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生成的黄果树图里，可能凭空多出一座不存在的桥、一段错误的水流。</a:t>
            </a:r>
            <a:endParaRPr lang="en-US" sz="1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91" y="2162121"/>
            <a:ext cx="3505112" cy="320984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410" y="2162121"/>
            <a:ext cx="3266993" cy="22859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581410" y="2581210"/>
            <a:ext cx="327613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它会"简"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4581410" y="2962201"/>
            <a:ext cx="3276137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600 年屯堡历史，被压缩成一句网红标签，复杂与多声部全部丢失。</a:t>
            </a:r>
            <a:endParaRPr lang="en-US" sz="12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998" y="2162121"/>
            <a:ext cx="3505112" cy="320984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117" y="2162121"/>
            <a:ext cx="3266993" cy="22859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315117" y="2581210"/>
            <a:ext cx="327613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它会"抄"</a:t>
            </a:r>
            <a:endParaRPr lang="en-US" sz="1500" dirty="0"/>
          </a:p>
        </p:txBody>
      </p:sp>
      <p:sp>
        <p:nvSpPr>
          <p:cNvPr id="16" name="Text 8"/>
          <p:cNvSpPr/>
          <p:nvPr/>
        </p:nvSpPr>
        <p:spPr>
          <a:xfrm>
            <a:off x="8315117" y="2962201"/>
            <a:ext cx="3276137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生成素材可能撞上未授权图片、音乐版权，发布即侵权。</a:t>
            </a:r>
            <a:endParaRPr lang="en-US" sz="12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85" y="5676758"/>
            <a:ext cx="10972526" cy="647684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377" y="5924402"/>
            <a:ext cx="133347" cy="152396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200120" y="5867253"/>
            <a:ext cx="542873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真、准、有出处 —— 这是文旅内容的下限，也是这节课要守住的底线。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学习目标 · 可测、可交付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38179"/>
            <a:ext cx="1098167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这节课，我们只练三件事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609585" y="1676358"/>
            <a:ext cx="3466633" cy="5714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01</a:t>
            </a:r>
            <a:endParaRPr lang="en-US" sz="4500" dirty="0"/>
          </a:p>
        </p:txBody>
      </p:sp>
      <p:sp>
        <p:nvSpPr>
          <p:cNvPr id="6" name="Text 3"/>
          <p:cNvSpPr/>
          <p:nvPr/>
        </p:nvSpPr>
        <p:spPr>
          <a:xfrm>
            <a:off x="609585" y="2476438"/>
            <a:ext cx="346663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会写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09585" y="2933627"/>
            <a:ext cx="3466633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掌握"角色+任务+对象+风格+约束+格式"提示词公式，能独立写出脚本与图像/视频提示词。</a:t>
            </a:r>
            <a:endParaRPr lang="en-US" sz="12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1866" y="1676358"/>
            <a:ext cx="3457489" cy="395277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86183" y="1676358"/>
            <a:ext cx="3152315" cy="5714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02</a:t>
            </a:r>
            <a:endParaRPr lang="en-US" sz="4500" dirty="0"/>
          </a:p>
        </p:txBody>
      </p:sp>
      <p:sp>
        <p:nvSpPr>
          <p:cNvPr id="10" name="Text 6"/>
          <p:cNvSpPr/>
          <p:nvPr/>
        </p:nvSpPr>
        <p:spPr>
          <a:xfrm>
            <a:off x="4686183" y="2476438"/>
            <a:ext cx="315231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会做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686183" y="2933627"/>
            <a:ext cx="3152315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用"大模型 + AI 绘图/视频工具"，在课堂上产出一件可展示、可说明的文旅内容作品。</a:t>
            </a:r>
            <a:endParaRPr lang="en-US" sz="12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147" y="1676358"/>
            <a:ext cx="3457489" cy="395277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448464" y="1676358"/>
            <a:ext cx="3152315" cy="5714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03</a:t>
            </a:r>
            <a:endParaRPr lang="en-US" sz="4500" dirty="0"/>
          </a:p>
        </p:txBody>
      </p:sp>
      <p:sp>
        <p:nvSpPr>
          <p:cNvPr id="14" name="Text 9"/>
          <p:cNvSpPr/>
          <p:nvPr/>
        </p:nvSpPr>
        <p:spPr>
          <a:xfrm>
            <a:off x="8448464" y="2476438"/>
            <a:ext cx="315231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会验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8448464" y="2933627"/>
            <a:ext cx="3152315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对生成内容做真实性、版权、文化尊重三方面核验，完整填写《内容合规卡》。</a:t>
            </a:r>
            <a:endParaRPr lang="en-US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5933927"/>
            <a:ext cx="10972526" cy="390515"/>
          </a:xfrm>
          <a:prstGeom prst="rect">
            <a:avLst/>
          </a:prstGeom>
        </p:spPr>
      </p:pic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85" y="6162521"/>
            <a:ext cx="133347" cy="133347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19130" y="6152996"/>
            <a:ext cx="394287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对应课程 W6《图像、视频与数字人》，产出物归属"内容合规卡"。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工具与工作流 · 方案甲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38179"/>
            <a:ext cx="1098167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大模型管"写"，专用工具管"出"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1600160"/>
            <a:ext cx="3209845" cy="422899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85803" y="1876378"/>
            <a:ext cx="26665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 1 步 · 任选其一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885803" y="2181170"/>
            <a:ext cx="266655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大模型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885803" y="2676458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DeepSeek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｜强推理，搭脚本结构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885803" y="3019350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Kimi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｜联网，查真实资料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85803" y="3362241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豆包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｜图文视频一体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85803" y="3781330"/>
            <a:ext cx="26665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负责任务：脚本、分镜、提示词</a:t>
            </a:r>
            <a:endParaRPr lang="en-US" sz="9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073" y="3600360"/>
            <a:ext cx="200020" cy="228594"/>
          </a:xfrm>
          <a:prstGeom prst="rect">
            <a:avLst/>
          </a:prstGeom>
        </p:spPr>
      </p:pic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212" y="1600160"/>
            <a:ext cx="3209845" cy="422899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781430" y="1876378"/>
            <a:ext cx="26665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 2 步 · 出片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4781430" y="2181170"/>
            <a:ext cx="266655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生成工具</a:t>
            </a:r>
            <a:endParaRPr lang="en-US" sz="1800" dirty="0"/>
          </a:p>
        </p:txBody>
      </p:sp>
      <p:sp>
        <p:nvSpPr>
          <p:cNvPr id="16" name="Text 10"/>
          <p:cNvSpPr/>
          <p:nvPr/>
        </p:nvSpPr>
        <p:spPr>
          <a:xfrm>
            <a:off x="4781430" y="2676458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图像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｜豆包 AI 绘图 / 文心一格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4781430" y="3019350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视频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｜即梦 / 可灵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4781430" y="3362241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剪辑</a:t>
            </a:r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｜剪映网页版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4781430" y="3781330"/>
            <a:ext cx="26665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负责产出：图片、视频片段、成片</a:t>
            </a:r>
            <a:endParaRPr lang="en-US" sz="90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3176" y="3600360"/>
            <a:ext cx="200020" cy="228594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0840" y="1600160"/>
            <a:ext cx="3190795" cy="4228994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8667533" y="1866853"/>
            <a:ext cx="26665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 3 步 · 必做</a:t>
            </a:r>
            <a:endParaRPr lang="en-US" sz="900" dirty="0"/>
          </a:p>
        </p:txBody>
      </p:sp>
      <p:sp>
        <p:nvSpPr>
          <p:cNvPr id="23" name="Text 15"/>
          <p:cNvSpPr/>
          <p:nvPr/>
        </p:nvSpPr>
        <p:spPr>
          <a:xfrm>
            <a:off x="8667533" y="2171646"/>
            <a:ext cx="2666553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人工核验</a:t>
            </a:r>
            <a:endParaRPr lang="en-US" sz="1800" dirty="0"/>
          </a:p>
        </p:txBody>
      </p:sp>
      <p:sp>
        <p:nvSpPr>
          <p:cNvPr id="24" name="Text 16"/>
          <p:cNvSpPr/>
          <p:nvPr/>
        </p:nvSpPr>
        <p:spPr>
          <a:xfrm>
            <a:off x="8667533" y="2666933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真实性：有没有编造？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8667533" y="3009825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来源：文化内容出处在哪？</a:t>
            </a:r>
            <a:endParaRPr lang="en-US" sz="1050" dirty="0"/>
          </a:p>
        </p:txBody>
      </p:sp>
      <p:sp>
        <p:nvSpPr>
          <p:cNvPr id="26" name="Text 18"/>
          <p:cNvSpPr/>
          <p:nvPr/>
        </p:nvSpPr>
        <p:spPr>
          <a:xfrm>
            <a:off x="8667533" y="3352716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标识：是否标注"AI 生成"？</a:t>
            </a:r>
            <a:endParaRPr lang="en-US" sz="1050" dirty="0"/>
          </a:p>
        </p:txBody>
      </p:sp>
      <p:sp>
        <p:nvSpPr>
          <p:cNvPr id="27" name="Text 19"/>
          <p:cNvSpPr/>
          <p:nvPr/>
        </p:nvSpPr>
        <p:spPr>
          <a:xfrm>
            <a:off x="8667533" y="3771806"/>
            <a:ext cx="26665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E7B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负责把关：内容合规卡</a:t>
            </a:r>
            <a:endParaRPr lang="en-US" sz="900" dirty="0"/>
          </a:p>
        </p:txBody>
      </p:sp>
      <p:sp>
        <p:nvSpPr>
          <p:cNvPr id="28" name="Text 20"/>
          <p:cNvSpPr/>
          <p:nvPr/>
        </p:nvSpPr>
        <p:spPr>
          <a:xfrm>
            <a:off x="609585" y="6133947"/>
            <a:ext cx="109816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工具会变，工作流不变 —— 写 → 出 → 验。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核心方法 · 授人以渔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38179"/>
            <a:ext cx="1098167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会写提示词，等于会了一半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1562061"/>
            <a:ext cx="1533487" cy="57148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714457"/>
            <a:ext cx="154263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角色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369" y="1771606"/>
            <a:ext cx="133347" cy="152396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012" y="1562061"/>
            <a:ext cx="1533487" cy="57148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2505012" y="1714457"/>
            <a:ext cx="154263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</a:t>
            </a:r>
            <a:endParaRPr lang="en-US" sz="13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3271" y="1771606"/>
            <a:ext cx="133347" cy="152396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0915" y="1562061"/>
            <a:ext cx="1533487" cy="571486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4390915" y="1714457"/>
            <a:ext cx="154263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对象</a:t>
            </a:r>
            <a:endParaRPr lang="en-US" sz="13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9174" y="1771606"/>
            <a:ext cx="133347" cy="152396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6818" y="1562061"/>
            <a:ext cx="1533487" cy="571486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6276818" y="1714457"/>
            <a:ext cx="154263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风格</a:t>
            </a:r>
            <a:endParaRPr lang="en-US" sz="1350" dirty="0"/>
          </a:p>
        </p:txBody>
      </p:sp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4602" y="1771606"/>
            <a:ext cx="133347" cy="152396"/>
          </a:xfrm>
          <a:prstGeom prst="rect">
            <a:avLst/>
          </a:prstGeom>
        </p:spPr>
      </p:pic>
      <p:pic>
        <p:nvPicPr>
          <p:cNvPr id="1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72246" y="1562061"/>
            <a:ext cx="1533487" cy="571486"/>
          </a:xfrm>
          <a:prstGeom prst="rect">
            <a:avLst/>
          </a:prstGeom>
        </p:spPr>
      </p:pic>
      <p:sp>
        <p:nvSpPr>
          <p:cNvPr id="18" name="Text 6"/>
          <p:cNvSpPr/>
          <p:nvPr/>
        </p:nvSpPr>
        <p:spPr>
          <a:xfrm>
            <a:off x="8172246" y="1714457"/>
            <a:ext cx="154263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约束</a:t>
            </a:r>
            <a:endParaRPr lang="en-US" sz="1350" dirty="0"/>
          </a:p>
        </p:txBody>
      </p:sp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10505" y="1771606"/>
            <a:ext cx="133347" cy="152396"/>
          </a:xfrm>
          <a:prstGeom prst="rect">
            <a:avLst/>
          </a:prstGeom>
        </p:spPr>
      </p:pic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149" y="1562061"/>
            <a:ext cx="1533487" cy="571486"/>
          </a:xfrm>
          <a:prstGeom prst="rect">
            <a:avLst/>
          </a:prstGeom>
        </p:spPr>
      </p:pic>
      <p:sp>
        <p:nvSpPr>
          <p:cNvPr id="21" name="Text 7"/>
          <p:cNvSpPr/>
          <p:nvPr/>
        </p:nvSpPr>
        <p:spPr>
          <a:xfrm>
            <a:off x="10058149" y="1714457"/>
            <a:ext cx="154263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输出格式</a:t>
            </a:r>
            <a:endParaRPr lang="en-US" sz="1350" dirty="0"/>
          </a:p>
        </p:txBody>
      </p:sp>
      <p:pic>
        <p:nvPicPr>
          <p:cNvPr id="2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585" y="2438339"/>
            <a:ext cx="5371966" cy="3886103"/>
          </a:xfrm>
          <a:prstGeom prst="rect">
            <a:avLst/>
          </a:prstGeom>
        </p:spPr>
      </p:pic>
      <p:pic>
        <p:nvPicPr>
          <p:cNvPr id="23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7704" y="2705032"/>
            <a:ext cx="85723" cy="133347"/>
          </a:xfrm>
          <a:prstGeom prst="rect">
            <a:avLst/>
          </a:prstGeom>
        </p:spPr>
      </p:pic>
      <p:sp>
        <p:nvSpPr>
          <p:cNvPr id="24" name="Text 8"/>
          <p:cNvSpPr/>
          <p:nvPr/>
        </p:nvSpPr>
        <p:spPr>
          <a:xfrm>
            <a:off x="1009625" y="2695508"/>
            <a:ext cx="92352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反例 · 结果随机</a:t>
            </a:r>
            <a:endParaRPr lang="en-US" sz="1050" dirty="0"/>
          </a:p>
        </p:txBody>
      </p:sp>
      <p:sp>
        <p:nvSpPr>
          <p:cNvPr id="25" name="Text 9"/>
          <p:cNvSpPr/>
          <p:nvPr/>
        </p:nvSpPr>
        <p:spPr>
          <a:xfrm>
            <a:off x="847704" y="2981250"/>
            <a:ext cx="4904872" cy="2476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"帮我做一张黄果树宣传图。"</a:t>
            </a:r>
            <a:endParaRPr lang="en-US" sz="1200" dirty="0"/>
          </a:p>
        </p:txBody>
      </p:sp>
      <p:pic>
        <p:nvPicPr>
          <p:cNvPr id="2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0145" y="2438339"/>
            <a:ext cx="5371966" cy="3886103"/>
          </a:xfrm>
          <a:prstGeom prst="rect">
            <a:avLst/>
          </a:prstGeom>
        </p:spPr>
      </p:pic>
      <p:pic>
        <p:nvPicPr>
          <p:cNvPr id="2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76838" y="2695508"/>
            <a:ext cx="123822" cy="133347"/>
          </a:xfrm>
          <a:prstGeom prst="rect">
            <a:avLst/>
          </a:prstGeom>
        </p:spPr>
      </p:pic>
      <p:sp>
        <p:nvSpPr>
          <p:cNvPr id="28" name="Text 10"/>
          <p:cNvSpPr/>
          <p:nvPr/>
        </p:nvSpPr>
        <p:spPr>
          <a:xfrm>
            <a:off x="6676858" y="2685983"/>
            <a:ext cx="105686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正例 · 可控可复现</a:t>
            </a:r>
            <a:endParaRPr lang="en-US" sz="1050" dirty="0"/>
          </a:p>
        </p:txBody>
      </p:sp>
      <p:sp>
        <p:nvSpPr>
          <p:cNvPr id="29" name="Text 11"/>
          <p:cNvSpPr/>
          <p:nvPr/>
        </p:nvSpPr>
        <p:spPr>
          <a:xfrm>
            <a:off x="6476838" y="2971726"/>
            <a:ext cx="4885822" cy="65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"你是资深文旅视觉设计师。为贵州黄果树瀑布设计一张竖版宣传海报背景图，面向 25-35 岁自由行游客；风格大气磅礴、晨雾逆光；约束：主体居中偏下、上方留出标题空间、画面内不要出现文字；输出 1080×1920，并附 50 字设计说明。"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任务发布 · 三组各接一单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38179"/>
            <a:ext cx="1098167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选一个方向，做一件真作品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609585" y="1333467"/>
            <a:ext cx="1098167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全班分三组，各自独立完成；同一套工作流（写 → 出 → 验），同一张《内容合规卡》。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1904952"/>
            <a:ext cx="3505112" cy="4419490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10" y="1914477"/>
            <a:ext cx="3486063" cy="7619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47704" y="2219270"/>
            <a:ext cx="303801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GROUP A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847704" y="2485963"/>
            <a:ext cx="303801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安顺文旅宣传片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847704" y="2866953"/>
            <a:ext cx="3038018" cy="2714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为安顺做一条 60-90 秒城市文旅短片，串联黄果树、龙宫、屯堡或美食。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04" y="5733907"/>
            <a:ext cx="3028874" cy="352416"/>
          </a:xfrm>
          <a:prstGeom prst="rect">
            <a:avLst/>
          </a:prstGeom>
        </p:spPr>
      </p:pic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04" y="5924402"/>
            <a:ext cx="133347" cy="13334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057249" y="5914877"/>
            <a:ext cx="13616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产出：分镜脚本 + 成片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291" y="1904952"/>
            <a:ext cx="3505112" cy="4419490"/>
          </a:xfrm>
          <a:prstGeom prst="rect">
            <a:avLst/>
          </a:prstGeom>
        </p:spPr>
      </p:pic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2816" y="1914477"/>
            <a:ext cx="3486063" cy="76198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581410" y="2219270"/>
            <a:ext cx="303801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GROUP B</a:t>
            </a:r>
            <a:endParaRPr lang="en-US" sz="900" dirty="0"/>
          </a:p>
        </p:txBody>
      </p:sp>
      <p:sp>
        <p:nvSpPr>
          <p:cNvPr id="17" name="Text 8"/>
          <p:cNvSpPr/>
          <p:nvPr/>
        </p:nvSpPr>
        <p:spPr>
          <a:xfrm>
            <a:off x="4581410" y="2485963"/>
            <a:ext cx="303801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屯堡文化短视频</a:t>
            </a:r>
            <a:endParaRPr lang="en-US" sz="1500" dirty="0"/>
          </a:p>
        </p:txBody>
      </p:sp>
      <p:sp>
        <p:nvSpPr>
          <p:cNvPr id="18" name="Text 9"/>
          <p:cNvSpPr/>
          <p:nvPr/>
        </p:nvSpPr>
        <p:spPr>
          <a:xfrm>
            <a:off x="4581410" y="2866953"/>
            <a:ext cx="3038018" cy="2714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讲清"屯堡是什么"，一条 60 秒文化短视频，说清一段历史而不失真。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1410" y="5733907"/>
            <a:ext cx="3028874" cy="352416"/>
          </a:xfrm>
          <a:prstGeom prst="rect">
            <a:avLst/>
          </a:prstGeom>
        </p:spPr>
      </p:pic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1410" y="5924402"/>
            <a:ext cx="133347" cy="133347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4790955" y="5914877"/>
            <a:ext cx="178075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产出：脚本 + 成片 + 来源清单</a:t>
            </a:r>
            <a:endParaRPr lang="en-US" sz="105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6998" y="1904952"/>
            <a:ext cx="3505112" cy="4419490"/>
          </a:xfrm>
          <a:prstGeom prst="rect">
            <a:avLst/>
          </a:prstGeom>
        </p:spPr>
      </p:pic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6523" y="1914477"/>
            <a:ext cx="3486063" cy="76198"/>
          </a:xfrm>
          <a:prstGeom prst="rect">
            <a:avLst/>
          </a:prstGeom>
        </p:spPr>
      </p:pic>
      <p:sp>
        <p:nvSpPr>
          <p:cNvPr id="24" name="Text 11"/>
          <p:cNvSpPr/>
          <p:nvPr/>
        </p:nvSpPr>
        <p:spPr>
          <a:xfrm>
            <a:off x="8315117" y="2219270"/>
            <a:ext cx="303801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GROUP C</a:t>
            </a:r>
            <a:endParaRPr lang="en-US" sz="900" dirty="0"/>
          </a:p>
        </p:txBody>
      </p:sp>
      <p:sp>
        <p:nvSpPr>
          <p:cNvPr id="25" name="Text 12"/>
          <p:cNvSpPr/>
          <p:nvPr/>
        </p:nvSpPr>
        <p:spPr>
          <a:xfrm>
            <a:off x="8315117" y="2485963"/>
            <a:ext cx="303801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黄果树宣传背景图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8315117" y="2866953"/>
            <a:ext cx="3038018" cy="2714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为黄果树设计一张可承载标题的宣传背景图，生成 3 版并选出最优。</a:t>
            </a:r>
            <a:endParaRPr lang="en-US" sz="1050" dirty="0"/>
          </a:p>
        </p:txBody>
      </p:sp>
      <p:pic>
        <p:nvPicPr>
          <p:cNvPr id="2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15117" y="5733907"/>
            <a:ext cx="3028874" cy="352416"/>
          </a:xfrm>
          <a:prstGeom prst="rect">
            <a:avLst/>
          </a:prstGeom>
        </p:spPr>
      </p:pic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15117" y="5924402"/>
            <a:ext cx="133347" cy="133347"/>
          </a:xfrm>
          <a:prstGeom prst="rect">
            <a:avLst/>
          </a:prstGeom>
        </p:spPr>
      </p:pic>
      <p:sp>
        <p:nvSpPr>
          <p:cNvPr id="29" name="Text 14"/>
          <p:cNvSpPr/>
          <p:nvPr/>
        </p:nvSpPr>
        <p:spPr>
          <a:xfrm>
            <a:off x="8524662" y="5914877"/>
            <a:ext cx="1475957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产出：3 版图 + 选优说明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571486"/>
            <a:ext cx="628634" cy="2666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23882" y="609585"/>
            <a:ext cx="4091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 A</a:t>
            </a:r>
            <a:endParaRPr lang="en-US" sz="1050" dirty="0"/>
          </a:p>
        </p:txBody>
      </p:sp>
      <p:sp>
        <p:nvSpPr>
          <p:cNvPr id="5" name="Text 1"/>
          <p:cNvSpPr/>
          <p:nvPr/>
        </p:nvSpPr>
        <p:spPr>
          <a:xfrm>
            <a:off x="1390615" y="533387"/>
            <a:ext cx="200934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安顺文旅宣传片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609585" y="1104872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四步走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609585" y="1447764"/>
            <a:ext cx="123441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876278" y="1447764"/>
            <a:ext cx="288562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写分镜脚本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876278" y="1714457"/>
            <a:ext cx="288562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大模型输出分镜表：镜头 / 画面描述 / 旁白 / 时长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609585" y="2095448"/>
            <a:ext cx="161540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914377" y="2095448"/>
            <a:ext cx="258083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转提示词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914377" y="2362141"/>
            <a:ext cx="258083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每一镜按提示词公式，转成图像/视频提示词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09585" y="2743131"/>
            <a:ext cx="15201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904852" y="2743131"/>
            <a:ext cx="199029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生成片段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904852" y="3009825"/>
            <a:ext cx="199029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即梦 / 可灵，每镜生成 3-5 秒视频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09585" y="3390815"/>
            <a:ext cx="161540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914377" y="3390815"/>
            <a:ext cx="200934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拼接成片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914377" y="3657509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剪映拼接、配乐、字幕、片头片尾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286343" y="1104872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验收标准</a:t>
            </a:r>
            <a:endParaRPr lang="en-US" sz="105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343" y="1485863"/>
            <a:ext cx="133347" cy="15239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533987" y="1447764"/>
            <a:ext cx="200934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有完整分镜表，时长 60-90 秒</a:t>
            </a:r>
            <a:endParaRPr lang="en-US" sz="12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343" y="1828754"/>
            <a:ext cx="133347" cy="1523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533987" y="1790655"/>
            <a:ext cx="229508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出现景点均为真实存在、名称准确</a:t>
            </a:r>
            <a:endParaRPr lang="en-US" sz="120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343" y="2171646"/>
            <a:ext cx="133347" cy="15239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533987" y="2133547"/>
            <a:ext cx="22855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有片头片尾，并标注"AI 生成内容"</a:t>
            </a:r>
            <a:endParaRPr lang="en-US" sz="12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343" y="2514537"/>
            <a:ext cx="133347" cy="15239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533987" y="2476438"/>
            <a:ext cx="200934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至少保留 1 条本组的迭代记录</a:t>
            </a:r>
            <a:endParaRPr lang="en-US" sz="1200" dirty="0"/>
          </a:p>
        </p:txBody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343" y="2933627"/>
            <a:ext cx="5295768" cy="495288"/>
          </a:xfrm>
          <a:prstGeom prst="rect">
            <a:avLst/>
          </a:prstGeom>
        </p:spPr>
      </p:pic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38" y="3114597"/>
            <a:ext cx="133347" cy="133347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6686383" y="3105072"/>
            <a:ext cx="334281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不得出现不存在的景点，不得编造游客量、票价等数据。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571486"/>
            <a:ext cx="628634" cy="2666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23882" y="609585"/>
            <a:ext cx="4091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 B</a:t>
            </a:r>
            <a:endParaRPr lang="en-US" sz="1050" dirty="0"/>
          </a:p>
        </p:txBody>
      </p:sp>
      <p:sp>
        <p:nvSpPr>
          <p:cNvPr id="5" name="Text 1"/>
          <p:cNvSpPr/>
          <p:nvPr/>
        </p:nvSpPr>
        <p:spPr>
          <a:xfrm>
            <a:off x="1390615" y="533387"/>
            <a:ext cx="200934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屯堡文化短视频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609585" y="1104872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四步走（先查证，再创作）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609585" y="1447764"/>
            <a:ext cx="123441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876278" y="1447764"/>
            <a:ext cx="257130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查权威来源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876278" y="1714457"/>
            <a:ext cx="257130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 Kimi 联网检索政府 / 文旅官方 / 规划文件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609585" y="2095448"/>
            <a:ext cx="161540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914377" y="2095448"/>
            <a:ext cx="27713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写叙事脚本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914377" y="2362141"/>
            <a:ext cx="27713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大模型写 60 秒脚本，每段标注来源与不确定性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09585" y="2743131"/>
            <a:ext cx="15201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904852" y="2743131"/>
            <a:ext cx="204744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生成画面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904852" y="3009825"/>
            <a:ext cx="204744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绘图 / AI 视频生成屯堡场景素材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09585" y="3390815"/>
            <a:ext cx="161540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914377" y="3390815"/>
            <a:ext cx="159025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成片与清单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914377" y="3657509"/>
            <a:ext cx="15902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成片 + 附"主张—来源"清单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286343" y="1104872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验收标准</a:t>
            </a:r>
            <a:endParaRPr lang="en-US" sz="105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343" y="1485863"/>
            <a:ext cx="133347" cy="15239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533987" y="1447764"/>
            <a:ext cx="185694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至少 3 处来源标注，可追溯</a:t>
            </a:r>
            <a:endParaRPr lang="en-US" sz="12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343" y="1828754"/>
            <a:ext cx="133347" cy="1523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533987" y="1790655"/>
            <a:ext cx="22093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区分"史实 / 当代实践 / 个人记忆"</a:t>
            </a:r>
            <a:endParaRPr lang="en-US" sz="120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343" y="2171646"/>
            <a:ext cx="133347" cy="15239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533987" y="2133547"/>
            <a:ext cx="199029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无猎奇化、单一化的文化表达</a:t>
            </a:r>
            <a:endParaRPr lang="en-US" sz="12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343" y="2514537"/>
            <a:ext cx="133347" cy="15239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533987" y="2476438"/>
            <a:ext cx="17712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不让 AI 模拟真实村民发言</a:t>
            </a:r>
            <a:endParaRPr lang="en-US" sz="1200" dirty="0"/>
          </a:p>
        </p:txBody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343" y="2933627"/>
            <a:ext cx="5295768" cy="495288"/>
          </a:xfrm>
          <a:prstGeom prst="rect">
            <a:avLst/>
          </a:prstGeom>
        </p:spPr>
      </p:pic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38" y="3114597"/>
            <a:ext cx="133347" cy="133347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6686383" y="3105072"/>
            <a:ext cx="360950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文化内容宁可留白，不可编造；不确定的，交给来源和专家。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571486"/>
            <a:ext cx="628634" cy="26669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23882" y="609585"/>
            <a:ext cx="4091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 C</a:t>
            </a:r>
            <a:endParaRPr lang="en-US" sz="1050" dirty="0"/>
          </a:p>
        </p:txBody>
      </p:sp>
      <p:sp>
        <p:nvSpPr>
          <p:cNvPr id="5" name="Text 1"/>
          <p:cNvSpPr/>
          <p:nvPr/>
        </p:nvSpPr>
        <p:spPr>
          <a:xfrm>
            <a:off x="1390615" y="533387"/>
            <a:ext cx="2295087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黄果树宣传背景图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609585" y="1104872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四步走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609585" y="1447764"/>
            <a:ext cx="123441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876278" y="1447764"/>
            <a:ext cx="214269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定视觉概念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876278" y="1714457"/>
            <a:ext cx="21426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定主体、光线、视角、文字留白位置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609585" y="2095448"/>
            <a:ext cx="161540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914377" y="2095448"/>
            <a:ext cx="242843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写图像提示词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914377" y="2362141"/>
            <a:ext cx="242843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套用第 5 页提示词公式，明确尺寸与风格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609585" y="2743131"/>
            <a:ext cx="15201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904852" y="2743131"/>
            <a:ext cx="23427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生成 3 版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904852" y="3009825"/>
            <a:ext cx="234271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豆包 AI 绘图 / 文心一格，至少 3 版对比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09585" y="3390815"/>
            <a:ext cx="161540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914377" y="3390815"/>
            <a:ext cx="227603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选优 + 说明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914377" y="3657509"/>
            <a:ext cx="22760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选最优版，写 100 字说明"为什么选它"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286343" y="1104872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验收标准</a:t>
            </a:r>
            <a:endParaRPr lang="en-US" sz="105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343" y="1485863"/>
            <a:ext cx="133347" cy="15239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533987" y="1447764"/>
            <a:ext cx="32094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体现黄果树真实特征（大瀑布、水雾、喀斯特）</a:t>
            </a:r>
            <a:endParaRPr lang="en-US" sz="12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343" y="1828754"/>
            <a:ext cx="133347" cy="1523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533987" y="1790655"/>
            <a:ext cx="168550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画面为标题留出合理空间</a:t>
            </a:r>
            <a:endParaRPr lang="en-US" sz="120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343" y="2171646"/>
            <a:ext cx="133347" cy="15239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533987" y="2133547"/>
            <a:ext cx="218079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提交 3 版对比 + 100 字选优说明</a:t>
            </a:r>
            <a:endParaRPr lang="en-US" sz="12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343" y="2514537"/>
            <a:ext cx="133347" cy="15239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533987" y="2476438"/>
            <a:ext cx="152358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标注"AI 生成，非实景"</a:t>
            </a:r>
            <a:endParaRPr lang="en-US" sz="1200" dirty="0"/>
          </a:p>
        </p:txBody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343" y="2933627"/>
            <a:ext cx="5295768" cy="495288"/>
          </a:xfrm>
          <a:prstGeom prst="rect">
            <a:avLst/>
          </a:prstGeom>
        </p:spPr>
      </p:pic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38" y="3114597"/>
            <a:ext cx="104772" cy="133347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6657809" y="3105072"/>
            <a:ext cx="414289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画不好真实建筑细节，允许"写意"，但必须诚实标注，不冒充实拍。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课堂节奏 · 三段式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38179"/>
            <a:ext cx="1098167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90 分钟怎么用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1676358"/>
            <a:ext cx="1904952" cy="137156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0080" y="1866853"/>
            <a:ext cx="15331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0 - 15 min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800080" y="2133547"/>
            <a:ext cx="15331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演示 + 发布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800080" y="2476438"/>
            <a:ext cx="15331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教师全流程演示一张黄果树背景图</a:t>
            </a:r>
            <a:endParaRPr lang="en-US" sz="9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834" y="1676358"/>
            <a:ext cx="5952976" cy="13715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819330" y="1866853"/>
            <a:ext cx="558113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DE68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15 - 70 min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2819330" y="2133547"/>
            <a:ext cx="558113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分组实操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2819330" y="2476438"/>
            <a:ext cx="558113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三组各自攻关，教师巡场"最小帮助"；30 分钟时全场暂停报进度</a:t>
            </a:r>
            <a:endParaRPr lang="en-US" sz="9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583" y="1676358"/>
            <a:ext cx="1904952" cy="137156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877078" y="1866853"/>
            <a:ext cx="15331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EF3C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70 - 85 min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8877078" y="2133547"/>
            <a:ext cx="15331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展示互评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8877078" y="2476438"/>
            <a:ext cx="15331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B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抽 2-3 组，同伴给"2 亮点 + 1 建议"</a:t>
            </a:r>
            <a:endParaRPr lang="en-US" sz="9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6308" y="1676358"/>
            <a:ext cx="895328" cy="137156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0886803" y="1866853"/>
            <a:ext cx="52348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85 - 90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10886803" y="2133547"/>
            <a:ext cx="52348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点睛</a:t>
            </a:r>
            <a:endParaRPr lang="en-US" sz="12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5" y="3467013"/>
            <a:ext cx="171446" cy="133347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895328" y="3428914"/>
            <a:ext cx="183789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学生求助时，先问"你试过什么"</a:t>
            </a:r>
            <a:endParaRPr lang="en-US" sz="1050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291" y="3467013"/>
            <a:ext cx="133347" cy="133347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4590935" y="3428914"/>
            <a:ext cx="14759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只提供方向，不代替操作</a:t>
            </a:r>
            <a:endParaRPr lang="en-US" sz="105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6998" y="3467013"/>
            <a:ext cx="133347" cy="133347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8324642" y="3428914"/>
            <a:ext cx="259987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点睛讲"你们的聪明办法"，不讲"我教了什么"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评价量规 · 学生互评 + 教师评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38179"/>
            <a:ext cx="1098167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作品怎么算合格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2238319"/>
            <a:ext cx="10972526" cy="32384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2238319"/>
            <a:ext cx="263797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评价维度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3390815" y="2238319"/>
            <a:ext cx="171407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权重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5248144" y="2238319"/>
            <a:ext cx="635263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看什么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5" y="2562161"/>
            <a:ext cx="10972526" cy="61911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9585" y="2733607"/>
            <a:ext cx="263797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创意与叙事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3390815" y="2714557"/>
            <a:ext cx="171407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25%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5248144" y="2752656"/>
            <a:ext cx="635263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有没有一个打动人的角度，而不只是堆景点</a:t>
            </a:r>
            <a:endParaRPr lang="en-US" sz="12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3181270"/>
            <a:ext cx="10972526" cy="61911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09585" y="3352716"/>
            <a:ext cx="263797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技术完成度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3390815" y="3333667"/>
            <a:ext cx="171407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25%</a:t>
            </a:r>
            <a:endParaRPr lang="en-US" sz="1800" dirty="0"/>
          </a:p>
        </p:txBody>
      </p:sp>
      <p:sp>
        <p:nvSpPr>
          <p:cNvPr id="16" name="Text 10"/>
          <p:cNvSpPr/>
          <p:nvPr/>
        </p:nvSpPr>
        <p:spPr>
          <a:xfrm>
            <a:off x="5248144" y="3371766"/>
            <a:ext cx="635263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提示词是否到位，作品是否完整可展示</a:t>
            </a:r>
            <a:endParaRPr lang="en-US" sz="12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800380"/>
            <a:ext cx="11277318" cy="61911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09585" y="3971826"/>
            <a:ext cx="263797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真实性与合规</a:t>
            </a:r>
            <a:endParaRPr lang="en-US" sz="1350" dirty="0"/>
          </a:p>
        </p:txBody>
      </p:sp>
      <p:sp>
        <p:nvSpPr>
          <p:cNvPr id="19" name="Text 12"/>
          <p:cNvSpPr/>
          <p:nvPr/>
        </p:nvSpPr>
        <p:spPr>
          <a:xfrm>
            <a:off x="3390815" y="3952776"/>
            <a:ext cx="171407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25%</a:t>
            </a:r>
            <a:endParaRPr lang="en-US" sz="1800" dirty="0"/>
          </a:p>
        </p:txBody>
      </p:sp>
      <p:sp>
        <p:nvSpPr>
          <p:cNvPr id="20" name="Text 13"/>
          <p:cNvSpPr/>
          <p:nvPr/>
        </p:nvSpPr>
        <p:spPr>
          <a:xfrm>
            <a:off x="5248144" y="3990875"/>
            <a:ext cx="635263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无编造、来源可追溯、标注"AI 生成"</a:t>
            </a:r>
            <a:endParaRPr lang="en-US" sz="120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5" y="4419490"/>
            <a:ext cx="10972526" cy="61911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09585" y="4590935"/>
            <a:ext cx="263797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文化尊重</a:t>
            </a:r>
            <a:endParaRPr lang="en-US" sz="1350" dirty="0"/>
          </a:p>
        </p:txBody>
      </p:sp>
      <p:sp>
        <p:nvSpPr>
          <p:cNvPr id="23" name="Text 15"/>
          <p:cNvSpPr/>
          <p:nvPr/>
        </p:nvSpPr>
        <p:spPr>
          <a:xfrm>
            <a:off x="3390815" y="4571886"/>
            <a:ext cx="171407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15%</a:t>
            </a:r>
            <a:endParaRPr lang="en-US" sz="1800" dirty="0"/>
          </a:p>
        </p:txBody>
      </p:sp>
      <p:sp>
        <p:nvSpPr>
          <p:cNvPr id="24" name="Text 16"/>
          <p:cNvSpPr/>
          <p:nvPr/>
        </p:nvSpPr>
        <p:spPr>
          <a:xfrm>
            <a:off x="5248144" y="4609985"/>
            <a:ext cx="635263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屯堡等文化表达准确、不猎奇、不单一化</a:t>
            </a:r>
            <a:endParaRPr lang="en-US" sz="1200" dirty="0"/>
          </a:p>
        </p:txBody>
      </p:sp>
      <p:sp>
        <p:nvSpPr>
          <p:cNvPr id="25" name="Text 17"/>
          <p:cNvSpPr/>
          <p:nvPr/>
        </p:nvSpPr>
        <p:spPr>
          <a:xfrm>
            <a:off x="609585" y="5210045"/>
            <a:ext cx="263797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团队协作</a:t>
            </a:r>
            <a:endParaRPr lang="en-US" sz="1350" dirty="0"/>
          </a:p>
        </p:txBody>
      </p:sp>
      <p:sp>
        <p:nvSpPr>
          <p:cNvPr id="26" name="Text 18"/>
          <p:cNvSpPr/>
          <p:nvPr/>
        </p:nvSpPr>
        <p:spPr>
          <a:xfrm>
            <a:off x="3390815" y="5190995"/>
            <a:ext cx="171407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65F4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10%</a:t>
            </a:r>
            <a:endParaRPr lang="en-US" sz="1800" dirty="0"/>
          </a:p>
        </p:txBody>
      </p:sp>
      <p:sp>
        <p:nvSpPr>
          <p:cNvPr id="27" name="Text 19"/>
          <p:cNvSpPr/>
          <p:nvPr/>
        </p:nvSpPr>
        <p:spPr>
          <a:xfrm>
            <a:off x="5248144" y="5229094"/>
            <a:ext cx="635263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角色分工清晰，留有迭代与修改记录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合规底线 · 三条红线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38179"/>
            <a:ext cx="1098167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做得快，更要做得对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1600160"/>
            <a:ext cx="3505112" cy="28574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2114497"/>
            <a:ext cx="351425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真实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609585" y="2571686"/>
            <a:ext cx="3514256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不虚构景点、票价、游客量；关键主张要能追溯到原始来源。</a:t>
            </a:r>
            <a:endParaRPr lang="en-US" sz="12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91" y="1600160"/>
            <a:ext cx="3505112" cy="3809905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410" y="1600160"/>
            <a:ext cx="3266993" cy="28574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581410" y="2114497"/>
            <a:ext cx="3276137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版权</a:t>
            </a:r>
            <a:endParaRPr lang="en-US" sz="1800" dirty="0"/>
          </a:p>
        </p:txBody>
      </p:sp>
      <p:sp>
        <p:nvSpPr>
          <p:cNvPr id="11" name="Text 5"/>
          <p:cNvSpPr/>
          <p:nvPr/>
        </p:nvSpPr>
        <p:spPr>
          <a:xfrm>
            <a:off x="4581410" y="2571686"/>
            <a:ext cx="3276137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素材来源合规，不使用未授权的图片、音乐与字体；优先用平台原创功能。</a:t>
            </a:r>
            <a:endParaRPr lang="en-US" sz="12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998" y="1600160"/>
            <a:ext cx="3505112" cy="3809905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117" y="1600160"/>
            <a:ext cx="3266993" cy="285743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8315117" y="2114497"/>
            <a:ext cx="3276137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尊重</a:t>
            </a:r>
            <a:endParaRPr lang="en-US" sz="1800" dirty="0"/>
          </a:p>
        </p:txBody>
      </p:sp>
      <p:sp>
        <p:nvSpPr>
          <p:cNvPr id="15" name="Text 7"/>
          <p:cNvSpPr/>
          <p:nvPr/>
        </p:nvSpPr>
        <p:spPr>
          <a:xfrm>
            <a:off x="8315117" y="2571686"/>
            <a:ext cx="3276137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文化表达不猎奇、不单一化；不让 AI 冒充真实人物或社区发言。</a:t>
            </a:r>
            <a:endParaRPr lang="en-US" sz="12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85" y="5714857"/>
            <a:ext cx="10972526" cy="609585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377" y="5924402"/>
            <a:ext cx="190495" cy="190495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1257269" y="5905352"/>
            <a:ext cx="74384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依据《人工智能生成合成内容标识办法》：AI 生成合成内容应当添加标识 —— 你们的作品必须标注"AI 生成"。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机房应急 · 有备无患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38179"/>
            <a:ext cx="1098167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突发情况怎么办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2257369"/>
            <a:ext cx="10972526" cy="552436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803" y="2419290"/>
            <a:ext cx="304792" cy="22859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419190" y="2419290"/>
            <a:ext cx="12283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全网断网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2866953" y="2419290"/>
            <a:ext cx="844808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转离线：先完成脚本、分镜、选优说明，联网后补生成</a:t>
            </a:r>
            <a:endParaRPr lang="en-US" sz="12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2962201"/>
            <a:ext cx="10972526" cy="552436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03" y="3124122"/>
            <a:ext cx="304792" cy="22859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419190" y="3124122"/>
            <a:ext cx="12283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工具打不开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2866953" y="3124122"/>
            <a:ext cx="844808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切备用清单：豆包 / 文心一格 / 即梦 / 可灵</a:t>
            </a:r>
            <a:endParaRPr lang="en-US" sz="120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5" y="3667033"/>
            <a:ext cx="10972526" cy="552436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803" y="3828954"/>
            <a:ext cx="304792" cy="228594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1419190" y="3828954"/>
            <a:ext cx="12283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响应太慢</a:t>
            </a:r>
            <a:endParaRPr lang="en-US" sz="1200" dirty="0"/>
          </a:p>
        </p:txBody>
      </p:sp>
      <p:sp>
        <p:nvSpPr>
          <p:cNvPr id="16" name="Text 7"/>
          <p:cNvSpPr/>
          <p:nvPr/>
        </p:nvSpPr>
        <p:spPr>
          <a:xfrm>
            <a:off x="2866953" y="3828954"/>
            <a:ext cx="844808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改"批量提问"：收集全班问题，教师统一提交、投屏结果</a:t>
            </a:r>
            <a:endParaRPr lang="en-US" sz="120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85" y="4371866"/>
            <a:ext cx="10972526" cy="552436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803" y="4533787"/>
            <a:ext cx="304792" cy="228594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1419190" y="4533787"/>
            <a:ext cx="12283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还原卡还原</a:t>
            </a:r>
            <a:endParaRPr lang="en-US" sz="1200" dirty="0"/>
          </a:p>
        </p:txBody>
      </p:sp>
      <p:sp>
        <p:nvSpPr>
          <p:cNvPr id="20" name="Text 9"/>
          <p:cNvSpPr/>
          <p:nvPr/>
        </p:nvSpPr>
        <p:spPr>
          <a:xfrm>
            <a:off x="2866953" y="4533787"/>
            <a:ext cx="844808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产出全部保存云端（学习通 / WPS 云文档），不存本地</a:t>
            </a:r>
            <a:endParaRPr lang="en-US" sz="1200" dirty="0"/>
          </a:p>
        </p:txBody>
      </p:sp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85" y="5076698"/>
            <a:ext cx="10972526" cy="552436"/>
          </a:xfrm>
          <a:prstGeom prst="rect">
            <a:avLst/>
          </a:prstGeom>
        </p:spPr>
      </p:pic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803" y="5238619"/>
            <a:ext cx="304792" cy="228594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1419190" y="5238619"/>
            <a:ext cx="12283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电脑故障</a:t>
            </a:r>
            <a:endParaRPr lang="en-US" sz="1200" dirty="0"/>
          </a:p>
        </p:txBody>
      </p:sp>
      <p:sp>
        <p:nvSpPr>
          <p:cNvPr id="24" name="Text 11"/>
          <p:cNvSpPr/>
          <p:nvPr/>
        </p:nvSpPr>
        <p:spPr>
          <a:xfrm>
            <a:off x="2866953" y="5238619"/>
            <a:ext cx="844808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启用备用机，或用手机端（多数工具有移动版）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585" y="533387"/>
            <a:ext cx="109816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课后任务 · 交付与提交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09585" y="838179"/>
            <a:ext cx="1098167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这节课的产出，交什么、交到哪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609585" y="1600160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每组交付清单</a:t>
            </a:r>
            <a:endParaRPr lang="en-US" sz="10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5" y="1981150"/>
            <a:ext cx="5295768" cy="476238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04" y="2143071"/>
            <a:ext cx="114297" cy="15239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14397" y="2104972"/>
            <a:ext cx="166645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作品文件（视频 / 图片）</a:t>
            </a:r>
            <a:endParaRPr lang="en-US" sz="12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2609785"/>
            <a:ext cx="5295768" cy="476238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04" y="2771706"/>
            <a:ext cx="114297" cy="15239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114397" y="2733607"/>
            <a:ext cx="12283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脚本与提示词记录</a:t>
            </a:r>
            <a:endParaRPr lang="en-US" sz="120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5" y="3238419"/>
            <a:ext cx="5295768" cy="476238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04" y="3400340"/>
            <a:ext cx="114297" cy="152396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1114397" y="3362241"/>
            <a:ext cx="22284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内容合规卡（真实性·版权·尊重）</a:t>
            </a:r>
            <a:endParaRPr lang="en-US" sz="1200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85" y="3867053"/>
            <a:ext cx="5295768" cy="476238"/>
          </a:xfrm>
          <a:prstGeom prst="rect">
            <a:avLst/>
          </a:prstGeom>
        </p:spPr>
      </p:pic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704" y="4028974"/>
            <a:ext cx="190495" cy="152396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1190595" y="3990875"/>
            <a:ext cx="11616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个人 AI 使用日志</a:t>
            </a:r>
            <a:endParaRPr lang="en-US" sz="1200" dirty="0"/>
          </a:p>
        </p:txBody>
      </p:sp>
      <p:sp>
        <p:nvSpPr>
          <p:cNvPr id="18" name="Text 7"/>
          <p:cNvSpPr/>
          <p:nvPr/>
        </p:nvSpPr>
        <p:spPr>
          <a:xfrm>
            <a:off x="6286343" y="1600160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提交与衔接</a:t>
            </a:r>
            <a:endParaRPr lang="en-US" sz="1050" dirty="0"/>
          </a:p>
        </p:txBody>
      </p:sp>
      <p:sp>
        <p:nvSpPr>
          <p:cNvPr id="19" name="Text 8"/>
          <p:cNvSpPr/>
          <p:nvPr/>
        </p:nvSpPr>
        <p:spPr>
          <a:xfrm>
            <a:off x="6286343" y="1981150"/>
            <a:ext cx="530491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提交渠道：</a:t>
            </a:r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学习通作业入口 / WPS 云文档共享文件夹 / 课程知识库</a:t>
            </a:r>
            <a:endParaRPr lang="en-US" sz="1200" dirty="0"/>
          </a:p>
        </p:txBody>
      </p:sp>
      <p:sp>
        <p:nvSpPr>
          <p:cNvPr id="20" name="Text 9"/>
          <p:cNvSpPr/>
          <p:nvPr/>
        </p:nvSpPr>
        <p:spPr>
          <a:xfrm>
            <a:off x="6286343" y="2362141"/>
            <a:ext cx="530491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命名规范：</a:t>
            </a:r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组别-任务-版本（如 C组-黄果树背景图-v2）</a:t>
            </a:r>
            <a:endParaRPr lang="en-US" sz="1200" dirty="0"/>
          </a:p>
        </p:txBody>
      </p:sp>
      <p:sp>
        <p:nvSpPr>
          <p:cNvPr id="21" name="Text 10"/>
          <p:cNvSpPr/>
          <p:nvPr/>
        </p:nvSpPr>
        <p:spPr>
          <a:xfrm>
            <a:off x="6286343" y="2743131"/>
            <a:ext cx="530491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截止时间：</a:t>
            </a:r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本周日 24:00 前</a:t>
            </a:r>
            <a:endParaRPr lang="en-US" sz="120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343" y="3200320"/>
            <a:ext cx="5295768" cy="1257269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6514937" y="3428914"/>
            <a:ext cx="484772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下节课</a:t>
            </a:r>
            <a:endParaRPr lang="en-US" sz="1050" dirty="0"/>
          </a:p>
        </p:txBody>
      </p:sp>
      <p:sp>
        <p:nvSpPr>
          <p:cNvPr id="24" name="Text 12"/>
          <p:cNvSpPr/>
          <p:nvPr/>
        </p:nvSpPr>
        <p:spPr>
          <a:xfrm>
            <a:off x="6514937" y="3695608"/>
            <a:ext cx="484772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ECFDF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W7 · 智能客服与知识库</a:t>
            </a:r>
            <a:endParaRPr lang="en-US" sz="1500" dirty="0"/>
          </a:p>
        </p:txBody>
      </p:sp>
      <p:sp>
        <p:nvSpPr>
          <p:cNvPr id="25" name="Text 13"/>
          <p:cNvSpPr/>
          <p:nvPr/>
        </p:nvSpPr>
        <p:spPr>
          <a:xfrm>
            <a:off x="6514937" y="4038499"/>
            <a:ext cx="484772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把这次的经验，迁移到"设计问答边界"上。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95648" cy="6857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87" y="2505012"/>
            <a:ext cx="3028874" cy="571486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33387" y="3381290"/>
            <a:ext cx="3038018" cy="400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ECFDF5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写 → 出 → 验</a:t>
            </a:r>
            <a:endParaRPr lang="en-US" sz="2250" dirty="0"/>
          </a:p>
        </p:txBody>
      </p:sp>
      <p:sp>
        <p:nvSpPr>
          <p:cNvPr id="6" name="Text 1"/>
          <p:cNvSpPr/>
          <p:nvPr/>
        </p:nvSpPr>
        <p:spPr>
          <a:xfrm>
            <a:off x="533387" y="3952776"/>
            <a:ext cx="1475957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一套工作流，三个任务，</a:t>
            </a:r>
            <a:endParaRPr lang="en-US" sz="1050" dirty="0"/>
          </a:p>
        </p:txBody>
      </p:sp>
      <p:sp>
        <p:nvSpPr>
          <p:cNvPr id="7" name="Text 2"/>
          <p:cNvSpPr/>
          <p:nvPr/>
        </p:nvSpPr>
        <p:spPr>
          <a:xfrm>
            <a:off x="533387" y="4171846"/>
            <a:ext cx="1475957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带走的是可复用的方法。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4705232" y="2047824"/>
            <a:ext cx="3666653" cy="5238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把安顺讲成作品，</a:t>
            </a:r>
            <a:endParaRPr lang="en-US" sz="3600" dirty="0"/>
          </a:p>
        </p:txBody>
      </p:sp>
      <p:sp>
        <p:nvSpPr>
          <p:cNvPr id="9" name="Text 4"/>
          <p:cNvSpPr/>
          <p:nvPr/>
        </p:nvSpPr>
        <p:spPr>
          <a:xfrm>
            <a:off x="4705232" y="2676458"/>
            <a:ext cx="2752275" cy="5238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而不是幻觉。</a:t>
            </a:r>
            <a:endParaRPr lang="en-US" sz="36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232" y="3524162"/>
            <a:ext cx="914377" cy="3809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705232" y="3828954"/>
            <a:ext cx="688602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负责"快"，你负责"对"。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4705232" y="4667133"/>
            <a:ext cx="688602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祝刚 · 人工智能与旅游创新应用 · W6 机房实训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2026-09-23T05:38:25Z</dcterms:created>
  <dcterms:modified xsi:type="dcterms:W3CDTF">2026-09-23T05:38:25Z</dcterms:modified>
</cp:coreProperties>
</file>