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4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cov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" y="1905000"/>
            <a:ext cx="10668000" cy="508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ctr">
              <a:lnSpc>
                <a:spcPct val="130000"/>
              </a:lnSpc>
            </a:pPr>
            <a:r>
              <a:rPr sz="2000" b="1">
                <a:solidFill>
                  <a:srgbClr val="12B5A5"/>
                </a:solidFill>
                <a:latin typeface="SimHei"/>
                <a:ea typeface="SimHei"/>
              </a:rPr>
              <a:t>2026 秋季学期 · 本科课程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2540000"/>
            <a:ext cx="10668000" cy="1524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ctr">
              <a:lnSpc>
                <a:spcPct val="105000"/>
              </a:lnSpc>
            </a:pPr>
            <a:r>
              <a:rPr sz="5200" b="1">
                <a:solidFill>
                  <a:srgbClr val="FFFFFF"/>
                </a:solidFill>
                <a:latin typeface="SimHei"/>
                <a:ea typeface="SimHei"/>
              </a:rPr>
              <a:t>人工智能与旅游创新应用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4064000"/>
            <a:ext cx="10668000" cy="762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ctr">
              <a:lnSpc>
                <a:spcPct val="130000"/>
              </a:lnSpc>
            </a:pPr>
            <a:r>
              <a:rPr sz="3400" b="1">
                <a:solidFill>
                  <a:srgbClr val="CFE8FF"/>
                </a:solidFill>
                <a:latin typeface="SimHei"/>
                <a:ea typeface="SimHei"/>
              </a:rPr>
              <a:t>开学第一课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5461000"/>
            <a:ext cx="10668000" cy="381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ctr">
              <a:lnSpc>
                <a:spcPct val="130000"/>
              </a:lnSpc>
            </a:pPr>
            <a:r>
              <a:rPr sz="1800" b="0">
                <a:solidFill>
                  <a:srgbClr val="9FD8FF"/>
                </a:solidFill>
                <a:latin typeface="Microsoft YaHei"/>
                <a:ea typeface="Microsoft YaHei"/>
              </a:rPr>
              <a:t>安顺学院 · 旅游管理系 · 未来数字文旅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5867400"/>
            <a:ext cx="10668000" cy="381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ctr">
              <a:lnSpc>
                <a:spcPct val="130000"/>
              </a:lnSpc>
            </a:pPr>
            <a:r>
              <a:rPr sz="1800" b="0">
                <a:solidFill>
                  <a:srgbClr val="9FD8FF"/>
                </a:solidFill>
                <a:latin typeface="Microsoft YaHei"/>
                <a:ea typeface="Microsoft YaHei"/>
              </a:rPr>
              <a:t>授课教师：祝刚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8000" y="330200"/>
            <a:ext cx="11176000" cy="558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3200" b="1">
                <a:solidFill>
                  <a:srgbClr val="0E5CA8"/>
                </a:solidFill>
                <a:latin typeface="SimHei"/>
                <a:ea typeface="SimHei"/>
              </a:rPr>
              <a:t>本课程地图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939800"/>
            <a:ext cx="11430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558800" y="1574800"/>
            <a:ext cx="508000" cy="508000"/>
          </a:xfrm>
          <a:prstGeom prst="ellipse">
            <a:avLst/>
          </a:prstGeom>
          <a:solidFill>
            <a:srgbClr val="0E5C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25400" bIns="25400"/>
          <a:lstStyle/>
          <a:p>
            <a:pPr algn="ctr"/>
            <a:r>
              <a:rPr sz="1800" b="1">
                <a:solidFill>
                  <a:srgbClr val="FFFFFF"/>
                </a:solidFill>
                <a:latin typeface="SimHei"/>
                <a:ea typeface="SimHei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70000" y="1549400"/>
            <a:ext cx="9652000" cy="381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100" b="1">
                <a:solidFill>
                  <a:srgbClr val="1A2233"/>
                </a:solidFill>
                <a:latin typeface="SimHei"/>
                <a:ea typeface="SimHei"/>
              </a:rPr>
              <a:t>概论：AI 与旅游为何相遇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70000" y="1905000"/>
            <a:ext cx="10160000" cy="2794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0">
                <a:solidFill>
                  <a:srgbClr val="5A6678"/>
                </a:solidFill>
                <a:latin typeface="Microsoft YaHei"/>
                <a:ea typeface="Microsoft YaHei"/>
              </a:rPr>
              <a:t>背景、概念、融合逻辑与数字文旅范畴</a:t>
            </a:r>
          </a:p>
        </p:txBody>
      </p:sp>
      <p:sp>
        <p:nvSpPr>
          <p:cNvPr id="8" name="Oval 7"/>
          <p:cNvSpPr/>
          <p:nvPr/>
        </p:nvSpPr>
        <p:spPr>
          <a:xfrm>
            <a:off x="558800" y="2489200"/>
            <a:ext cx="508000" cy="508000"/>
          </a:xfrm>
          <a:prstGeom prst="ellipse">
            <a:avLst/>
          </a:prstGeom>
          <a:solidFill>
            <a:srgbClr val="B20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25400" bIns="25400"/>
          <a:lstStyle/>
          <a:p>
            <a:pPr algn="ctr"/>
            <a:r>
              <a:rPr sz="1800" b="1">
                <a:solidFill>
                  <a:srgbClr val="FFFFFF"/>
                </a:solidFill>
                <a:latin typeface="SimHei"/>
                <a:ea typeface="SimHei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70000" y="2463800"/>
            <a:ext cx="9652000" cy="381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100" b="1">
                <a:solidFill>
                  <a:srgbClr val="1A2233"/>
                </a:solidFill>
                <a:latin typeface="SimHei"/>
                <a:ea typeface="SimHei"/>
              </a:rPr>
              <a:t>应用全景：八大方向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70000" y="2819400"/>
            <a:ext cx="10160000" cy="2794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0">
                <a:solidFill>
                  <a:srgbClr val="5A6678"/>
                </a:solidFill>
                <a:latin typeface="Microsoft YaHei"/>
                <a:ea typeface="Microsoft YaHei"/>
              </a:rPr>
              <a:t>推荐、客服、行程、目的地、沉浸、内容、数字人、数据</a:t>
            </a:r>
          </a:p>
        </p:txBody>
      </p:sp>
      <p:sp>
        <p:nvSpPr>
          <p:cNvPr id="11" name="Oval 10"/>
          <p:cNvSpPr/>
          <p:nvPr/>
        </p:nvSpPr>
        <p:spPr>
          <a:xfrm>
            <a:off x="558800" y="3403600"/>
            <a:ext cx="508000" cy="508000"/>
          </a:xfrm>
          <a:prstGeom prst="ellipse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25400" bIns="25400"/>
          <a:lstStyle/>
          <a:p>
            <a:pPr algn="ctr"/>
            <a:r>
              <a:rPr sz="1800" b="1">
                <a:solidFill>
                  <a:srgbClr val="FFFFFF"/>
                </a:solidFill>
                <a:latin typeface="SimHei"/>
                <a:ea typeface="SimHei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70000" y="3378200"/>
            <a:ext cx="9652000" cy="381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100" b="1">
                <a:solidFill>
                  <a:srgbClr val="1A2233"/>
                </a:solidFill>
                <a:latin typeface="SimHei"/>
                <a:ea typeface="SimHei"/>
              </a:rPr>
              <a:t>支撑技术：模型与智能体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70000" y="3733800"/>
            <a:ext cx="10160000" cy="2794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0">
                <a:solidFill>
                  <a:srgbClr val="5A6678"/>
                </a:solidFill>
                <a:latin typeface="Microsoft YaHei"/>
                <a:ea typeface="Microsoft YaHei"/>
              </a:rPr>
              <a:t>大模型、提示工程、Agent、多模态、知识图谱</a:t>
            </a:r>
          </a:p>
        </p:txBody>
      </p:sp>
      <p:sp>
        <p:nvSpPr>
          <p:cNvPr id="14" name="Oval 13"/>
          <p:cNvSpPr/>
          <p:nvPr/>
        </p:nvSpPr>
        <p:spPr>
          <a:xfrm>
            <a:off x="558800" y="4318000"/>
            <a:ext cx="508000" cy="508000"/>
          </a:xfrm>
          <a:prstGeom prst="ellipse">
            <a:avLst/>
          </a:prstGeom>
          <a:solidFill>
            <a:srgbClr val="E65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25400" bIns="25400"/>
          <a:lstStyle/>
          <a:p>
            <a:pPr algn="ctr"/>
            <a:r>
              <a:rPr sz="1800" b="1">
                <a:solidFill>
                  <a:srgbClr val="FFFFFF"/>
                </a:solidFill>
                <a:latin typeface="SimHei"/>
                <a:ea typeface="SimHei"/>
              </a:rP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70000" y="4292600"/>
            <a:ext cx="9652000" cy="381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100" b="1">
                <a:solidFill>
                  <a:srgbClr val="1A2233"/>
                </a:solidFill>
                <a:latin typeface="SimHei"/>
                <a:ea typeface="SimHei"/>
              </a:rPr>
              <a:t>案例与实战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70000" y="4648200"/>
            <a:ext cx="10160000" cy="2794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0">
                <a:solidFill>
                  <a:srgbClr val="5A6678"/>
                </a:solidFill>
                <a:latin typeface="Microsoft YaHei"/>
                <a:ea typeface="Microsoft YaHei"/>
              </a:rPr>
              <a:t>声旅频谱、数字文旅一人公司、智慧目的地</a:t>
            </a:r>
          </a:p>
        </p:txBody>
      </p:sp>
      <p:sp>
        <p:nvSpPr>
          <p:cNvPr id="17" name="Oval 16"/>
          <p:cNvSpPr/>
          <p:nvPr/>
        </p:nvSpPr>
        <p:spPr>
          <a:xfrm>
            <a:off x="558800" y="5232400"/>
            <a:ext cx="508000" cy="508000"/>
          </a:xfrm>
          <a:prstGeom prst="ellipse">
            <a:avLst/>
          </a:prstGeom>
          <a:solidFill>
            <a:srgbClr val="2E9E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25400" bIns="25400"/>
          <a:lstStyle/>
          <a:p>
            <a:pPr algn="ctr"/>
            <a:r>
              <a:rPr sz="1800" b="1">
                <a:solidFill>
                  <a:srgbClr val="FFFFFF"/>
                </a:solidFill>
                <a:latin typeface="SimHei"/>
                <a:ea typeface="SimHei"/>
              </a:rPr>
              <a:t>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70000" y="5207000"/>
            <a:ext cx="9652000" cy="381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100" b="1">
                <a:solidFill>
                  <a:srgbClr val="1A2233"/>
                </a:solidFill>
                <a:latin typeface="SimHei"/>
                <a:ea typeface="SimHei"/>
              </a:rPr>
              <a:t>方法·伦理·成长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70000" y="5562600"/>
            <a:ext cx="10160000" cy="2794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0">
                <a:solidFill>
                  <a:srgbClr val="5A6678"/>
                </a:solidFill>
                <a:latin typeface="Microsoft YaHei"/>
                <a:ea typeface="Microsoft YaHei"/>
              </a:rPr>
              <a:t>数据素养、伦理边界、学习方法与考核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8000" y="330200"/>
            <a:ext cx="11176000" cy="558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3200" b="1">
                <a:solidFill>
                  <a:srgbClr val="0E5CA8"/>
                </a:solidFill>
                <a:latin typeface="SimHei"/>
                <a:ea typeface="SimHei"/>
              </a:rPr>
              <a:t>写在课前的话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939800"/>
            <a:ext cx="11430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651000"/>
            <a:ext cx="10668000" cy="1524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50000"/>
              </a:lnSpc>
            </a:pPr>
            <a:r>
              <a:rPr sz="2200" b="0">
                <a:solidFill>
                  <a:srgbClr val="1A2233"/>
                </a:solidFill>
                <a:latin typeface="Microsoft YaHei"/>
                <a:ea typeface="Microsoft YaHei"/>
              </a:rPr>
              <a:t>这是一门「用 AI 重新理解旅游、用旅游场景练 AI」的课。</a:t>
            </a:r>
          </a:p>
          <a:p>
            <a:pPr algn="l">
              <a:lnSpc>
                <a:spcPct val="150000"/>
              </a:lnSpc>
            </a:pPr>
            <a:r>
              <a:rPr sz="2200" b="0">
                <a:solidFill>
                  <a:srgbClr val="1A2233"/>
                </a:solidFill>
                <a:latin typeface="Microsoft YaHei"/>
                <a:ea typeface="Microsoft YaHei"/>
              </a:rPr>
              <a:t>不要求你先会编程，但要求你保持好奇与批判。</a:t>
            </a:r>
          </a:p>
          <a:p>
            <a:pPr algn="l">
              <a:lnSpc>
                <a:spcPct val="150000"/>
              </a:lnSpc>
            </a:pPr>
            <a:r>
              <a:rPr sz="2200" b="0">
                <a:solidFill>
                  <a:srgbClr val="1A2233"/>
                </a:solidFill>
                <a:latin typeface="Microsoft YaHei"/>
                <a:ea typeface="Microsoft YaHei"/>
              </a:rPr>
              <a:t>本学期目标只有一条：用 AI 独立讲清并做出一个旅游创新方案。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8000" y="5969000"/>
            <a:ext cx="11176000" cy="558800"/>
          </a:xfrm>
          <a:prstGeom prst="roundRect">
            <a:avLst/>
          </a:prstGeom>
          <a:solidFill>
            <a:srgbClr val="0E5C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6600" y="6019800"/>
            <a:ext cx="10718800" cy="457200"/>
          </a:xfrm>
          <a:prstGeom prst="rect">
            <a:avLst/>
          </a:prstGeom>
          <a:noFill/>
        </p:spPr>
        <p:txBody>
          <a:bodyPr wrap="square" anchor="ctr" lIns="50800" rIns="50800" tIns="25400" bIns="25400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提示：把每一页的「你能做什么」记下来，期末就是你的作品集。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cov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89000" y="2286000"/>
            <a:ext cx="3810000" cy="2286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ctr">
              <a:lnSpc>
                <a:spcPct val="130000"/>
              </a:lnSpc>
            </a:pPr>
            <a:r>
              <a:rPr sz="15000" b="1">
                <a:solidFill>
                  <a:srgbClr val="12B5A5"/>
                </a:solidFill>
                <a:latin typeface="SimHei"/>
                <a:ea typeface="SimHei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0" y="3048000"/>
            <a:ext cx="6858000" cy="1143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10000"/>
              </a:lnSpc>
            </a:pPr>
            <a:r>
              <a:rPr sz="4600" b="1">
                <a:solidFill>
                  <a:srgbClr val="FFFFFF"/>
                </a:solidFill>
                <a:latin typeface="SimHei"/>
                <a:ea typeface="SimHei"/>
              </a:rPr>
              <a:t>为何学这门课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0" y="4318000"/>
            <a:ext cx="6858000" cy="762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9FD8FF"/>
                </a:solidFill>
                <a:latin typeface="Microsoft YaHei"/>
                <a:ea typeface="Microsoft YaHei"/>
              </a:rPr>
              <a:t>AI 正在重塑旅游的产业形态与学习方式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8000" y="330200"/>
            <a:ext cx="11176000" cy="558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3200" b="1">
                <a:solidFill>
                  <a:srgbClr val="0E5CA8"/>
                </a:solidFill>
                <a:latin typeface="SimHei"/>
                <a:ea typeface="SimHei"/>
              </a:rPr>
              <a:t>时代背景：三股力量交汇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939800"/>
            <a:ext cx="11430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57200" y="1219200"/>
            <a:ext cx="3708400" cy="50800"/>
          </a:xfrm>
          <a:prstGeom prst="rect">
            <a:avLst/>
          </a:prstGeom>
          <a:solidFill>
            <a:srgbClr val="0E5C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2192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35000" y="14478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0E5CA8"/>
                </a:solidFill>
                <a:latin typeface="SimHei"/>
                <a:ea typeface="SimHei"/>
              </a:rPr>
              <a:t>AI 浪潮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5000" y="19812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大模型让「会说话、能办事」的 AI 走入日常。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368800" y="1219200"/>
            <a:ext cx="37084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68800" y="12192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46600" y="14478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12B5A5"/>
                </a:solidFill>
                <a:latin typeface="SimHei"/>
                <a:ea typeface="SimHei"/>
              </a:rPr>
              <a:t>文旅变革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6600" y="19812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旅游业从资源驱动走向体验与数据驱动。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280400" y="1219200"/>
            <a:ext cx="3708400" cy="50800"/>
          </a:xfrm>
          <a:prstGeom prst="rect">
            <a:avLst/>
          </a:prstGeom>
          <a:solidFill>
            <a:srgbClr val="2E9E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80400" y="12192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58200" y="14478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2E9E5B"/>
                </a:solidFill>
                <a:latin typeface="SimHei"/>
                <a:ea typeface="SimHei"/>
              </a:rPr>
              <a:t>政策利好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58200" y="19812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「数字中国」「文旅数字化」持续加码。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3911600"/>
            <a:ext cx="3708400" cy="50800"/>
          </a:xfrm>
          <a:prstGeom prst="rect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39116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35000" y="41402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1565C0"/>
                </a:solidFill>
                <a:latin typeface="SimHei"/>
                <a:ea typeface="SimHei"/>
              </a:rPr>
              <a:t>就业重构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5000" y="46736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数字文旅新岗位要求 AI 协作能力。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368800" y="3911600"/>
            <a:ext cx="3708400" cy="50800"/>
          </a:xfrm>
          <a:prstGeom prst="rect">
            <a:avLst/>
          </a:prstGeom>
          <a:solidFill>
            <a:srgbClr val="E65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68800" y="39116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46600" y="41402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E65100"/>
                </a:solidFill>
                <a:latin typeface="SimHei"/>
                <a:ea typeface="SimHei"/>
              </a:rPr>
              <a:t>体验升级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46600" y="46736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游客要个性化、沉浸式、即时响应。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280400" y="3911600"/>
            <a:ext cx="3708400" cy="50800"/>
          </a:xfrm>
          <a:prstGeom prst="rect">
            <a:avLst/>
          </a:prstGeom>
          <a:solidFill>
            <a:srgbClr val="6A1B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280400" y="39116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458200" y="41402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6A1B9A"/>
                </a:solidFill>
                <a:latin typeface="SimHei"/>
                <a:ea typeface="SimHei"/>
              </a:rPr>
              <a:t>数据富矿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58200" y="46736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客流、评价、位置数据成为新生产要素。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8000" y="330200"/>
            <a:ext cx="11176000" cy="558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3200" b="1">
                <a:solidFill>
                  <a:srgbClr val="0E5CA8"/>
                </a:solidFill>
                <a:latin typeface="SimHei"/>
                <a:ea typeface="SimHei"/>
              </a:rPr>
              <a:t>什么是人工智能（简明）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939800"/>
            <a:ext cx="11430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57200" y="1219200"/>
            <a:ext cx="3708400" cy="50800"/>
          </a:xfrm>
          <a:prstGeom prst="rect">
            <a:avLst/>
          </a:prstGeom>
          <a:solidFill>
            <a:srgbClr val="0E5C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2192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35000" y="14478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0E5CA8"/>
                </a:solidFill>
                <a:latin typeface="SimHei"/>
                <a:ea typeface="SimHei"/>
              </a:rPr>
              <a:t>机器学习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5000" y="19812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从数据中自动找规律做预测。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368800" y="1219200"/>
            <a:ext cx="37084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68800" y="12192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46600" y="14478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12B5A5"/>
                </a:solidFill>
                <a:latin typeface="SimHei"/>
                <a:ea typeface="SimHei"/>
              </a:rPr>
              <a:t>深度学习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6600" y="19812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用神经网络处理图像、语音、文本。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280400" y="1219200"/>
            <a:ext cx="3708400" cy="50800"/>
          </a:xfrm>
          <a:prstGeom prst="rect">
            <a:avLst/>
          </a:prstGeom>
          <a:solidFill>
            <a:srgbClr val="2E9E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80400" y="12192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58200" y="14478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2E9E5B"/>
                </a:solidFill>
                <a:latin typeface="SimHei"/>
                <a:ea typeface="SimHei"/>
              </a:rPr>
              <a:t>大模型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58200" y="19812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海量文本训练出的通用语言智能。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3911600"/>
            <a:ext cx="3708400" cy="50800"/>
          </a:xfrm>
          <a:prstGeom prst="rect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39116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35000" y="41402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1565C0"/>
                </a:solidFill>
                <a:latin typeface="SimHei"/>
                <a:ea typeface="SimHei"/>
              </a:rPr>
              <a:t>计算机视觉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5000" y="46736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让机器「看懂」图像与视频。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368800" y="3911600"/>
            <a:ext cx="3708400" cy="50800"/>
          </a:xfrm>
          <a:prstGeom prst="rect">
            <a:avLst/>
          </a:prstGeom>
          <a:solidFill>
            <a:srgbClr val="E65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68800" y="39116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46600" y="41402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E65100"/>
                </a:solidFill>
                <a:latin typeface="SimHei"/>
                <a:ea typeface="SimHei"/>
              </a:rPr>
              <a:t>自然语言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46600" y="46736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理解并生成人类语言（NLP）。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280400" y="3911600"/>
            <a:ext cx="3708400" cy="50800"/>
          </a:xfrm>
          <a:prstGeom prst="rect">
            <a:avLst/>
          </a:prstGeom>
          <a:solidFill>
            <a:srgbClr val="6A1B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280400" y="39116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458200" y="41402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6A1B9A"/>
                </a:solidFill>
                <a:latin typeface="SimHei"/>
                <a:ea typeface="SimHei"/>
              </a:rPr>
              <a:t>智能体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58200" y="46736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能规划、调用工具、完成任务的 AI。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8000" y="330200"/>
            <a:ext cx="11176000" cy="558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3200" b="1">
                <a:solidFill>
                  <a:srgbClr val="0E5CA8"/>
                </a:solidFill>
                <a:latin typeface="SimHei"/>
                <a:ea typeface="SimHei"/>
              </a:rPr>
              <a:t>人工智能的三波浪潮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939800"/>
            <a:ext cx="11430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0" y="1219200"/>
          <a:ext cx="10668000" cy="3810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0"/>
                <a:gridCol w="3556000"/>
                <a:gridCol w="3556000"/>
              </a:tblGrid>
              <a:tr h="952500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SimHei"/>
                          <a:ea typeface="SimHei"/>
                        </a:rPr>
                        <a:t>浪潮</a:t>
                      </a:r>
                    </a:p>
                  </a:txBody>
                  <a:tcPr marL="76200" marR="76200" marT="25400" marB="25400" anchor="ctr">
                    <a:solidFill>
                      <a:srgbClr val="0E5C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SimHei"/>
                          <a:ea typeface="SimHei"/>
                        </a:rPr>
                        <a:t>代表技术</a:t>
                      </a:r>
                    </a:p>
                  </a:txBody>
                  <a:tcPr marL="76200" marR="76200" marT="25400" marB="25400" anchor="ctr">
                    <a:solidFill>
                      <a:srgbClr val="0E5C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SimHei"/>
                          <a:ea typeface="SimHei"/>
                        </a:rPr>
                        <a:t>对旅游的意义</a:t>
                      </a:r>
                    </a:p>
                  </a:txBody>
                  <a:tcPr marL="76200" marR="76200" marT="25400" marB="25400" anchor="ctr">
                    <a:solidFill>
                      <a:srgbClr val="0E5CA8"/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第一波</a:t>
                      </a:r>
                    </a:p>
                  </a:txBody>
                  <a:tcPr marL="76200" marR="76200" marT="25400" marB="25400" anchor="ctr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专家系统 / 规则</a:t>
                      </a:r>
                    </a:p>
                  </a:txBody>
                  <a:tcPr marL="76200" marR="76200" marT="25400" marB="25400" anchor="ctr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早期票务与排班自动化</a:t>
                      </a:r>
                    </a:p>
                  </a:txBody>
                  <a:tcPr marL="76200" marR="76200" marT="25400" marB="25400" anchor="ctr">
                    <a:solidFill>
                      <a:srgbClr val="F1F5FA"/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第二波</a:t>
                      </a:r>
                    </a:p>
                  </a:txBody>
                  <a:tcPr marL="76200" marR="76200"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机器学习 / 大数据</a:t>
                      </a:r>
                    </a:p>
                  </a:txBody>
                  <a:tcPr marL="76200" marR="76200"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推荐、定价、客流预测</a:t>
                      </a:r>
                    </a:p>
                  </a:txBody>
                  <a:tcPr marL="76200" marR="76200" marT="25400" marB="25400" anchor="ctr">
                    <a:solidFill>
                      <a:srgbClr val="FFFFFF"/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第三波</a:t>
                      </a:r>
                    </a:p>
                  </a:txBody>
                  <a:tcPr marL="76200" marR="76200" marT="25400" marB="25400" anchor="ctr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大模型 / 多模态 / 智能体</a:t>
                      </a:r>
                    </a:p>
                  </a:txBody>
                  <a:tcPr marL="76200" marR="76200" marT="25400" marB="25400" anchor="ctr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内容生成、对话服务、自动工作流</a:t>
                      </a:r>
                    </a:p>
                  </a:txBody>
                  <a:tcPr marL="76200" marR="76200" marT="25400" marB="25400" anchor="ctr">
                    <a:solidFill>
                      <a:srgbClr val="F1F5FA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62000" y="5207000"/>
            <a:ext cx="10668000" cy="1524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800" b="0">
                <a:solidFill>
                  <a:srgbClr val="5A6678"/>
                </a:solidFill>
                <a:latin typeface="Microsoft YaHei"/>
                <a:ea typeface="Microsoft YaHei"/>
              </a:rPr>
              <a:t>本课聚焦第三波：以大模型为中枢，串联数据、内容与服务的创新范式。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8000" y="330200"/>
            <a:ext cx="11176000" cy="558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3200" b="1">
                <a:solidFill>
                  <a:srgbClr val="0E5CA8"/>
                </a:solidFill>
                <a:latin typeface="SimHei"/>
                <a:ea typeface="SimHei"/>
              </a:rPr>
              <a:t>旅游业的本质与痛点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939800"/>
            <a:ext cx="11430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57200" y="1219200"/>
            <a:ext cx="3708400" cy="50800"/>
          </a:xfrm>
          <a:prstGeom prst="rect">
            <a:avLst/>
          </a:prstGeom>
          <a:solidFill>
            <a:srgbClr val="0E5C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2192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35000" y="14478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0E5CA8"/>
                </a:solidFill>
                <a:latin typeface="SimHei"/>
                <a:ea typeface="SimHei"/>
              </a:rPr>
              <a:t>体验经济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5000" y="19812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卖的不是房间，是一段记忆。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368800" y="1219200"/>
            <a:ext cx="37084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68800" y="12192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46600" y="14478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12B5A5"/>
                </a:solidFill>
                <a:latin typeface="SimHei"/>
                <a:ea typeface="SimHei"/>
              </a:rPr>
              <a:t>信息不对称的痛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6600" y="19812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行前决策成本高、易踩坑。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280400" y="1219200"/>
            <a:ext cx="3708400" cy="50800"/>
          </a:xfrm>
          <a:prstGeom prst="rect">
            <a:avLst/>
          </a:prstGeom>
          <a:solidFill>
            <a:srgbClr val="2E9E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80400" y="12192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58200" y="14478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2E9E5B"/>
                </a:solidFill>
                <a:latin typeface="SimHei"/>
                <a:ea typeface="SimHei"/>
              </a:rPr>
              <a:t>淡旺季波动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58200" y="19812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客流时空分布极不均衡。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3911600"/>
            <a:ext cx="3708400" cy="50800"/>
          </a:xfrm>
          <a:prstGeom prst="rect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39116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35000" y="41402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1565C0"/>
                </a:solidFill>
                <a:latin typeface="SimHei"/>
                <a:ea typeface="SimHei"/>
              </a:rPr>
              <a:t>服务人力贵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5000" y="46736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咨询、客服重复劳动多。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368800" y="3911600"/>
            <a:ext cx="3708400" cy="50800"/>
          </a:xfrm>
          <a:prstGeom prst="rect">
            <a:avLst/>
          </a:prstGeom>
          <a:solidFill>
            <a:srgbClr val="E65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68800" y="39116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46600" y="41402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E65100"/>
                </a:solidFill>
                <a:latin typeface="SimHei"/>
                <a:ea typeface="SimHei"/>
              </a:rPr>
              <a:t>内容生产慢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46600" y="46736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图文视频更新跟不上传播。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280400" y="3911600"/>
            <a:ext cx="3708400" cy="50800"/>
          </a:xfrm>
          <a:prstGeom prst="rect">
            <a:avLst/>
          </a:prstGeom>
          <a:solidFill>
            <a:srgbClr val="6A1B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280400" y="39116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458200" y="41402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6A1B9A"/>
                </a:solidFill>
                <a:latin typeface="SimHei"/>
                <a:ea typeface="SimHei"/>
              </a:rPr>
              <a:t>数据沉睡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58200" y="46736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评价与轨迹数据未被利用。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8000" y="330200"/>
            <a:ext cx="11176000" cy="558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3200" b="1">
                <a:solidFill>
                  <a:srgbClr val="0E5CA8"/>
                </a:solidFill>
                <a:latin typeface="SimHei"/>
                <a:ea typeface="SimHei"/>
              </a:rPr>
              <a:t>AI × 旅游 的融合逻辑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939800"/>
            <a:ext cx="11430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524000"/>
            <a:ext cx="10668000" cy="1524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40000"/>
              </a:lnSpc>
            </a:pPr>
            <a:r>
              <a:rPr sz="2200" b="1">
                <a:solidFill>
                  <a:srgbClr val="0E5CA8"/>
                </a:solidFill>
                <a:latin typeface="Microsoft YaHei"/>
                <a:ea typeface="Microsoft YaHei"/>
              </a:rPr>
              <a:t>一句话：AI 把「理解游客—生成内容—调度服务」这条链，从人工串行变成数据闭环。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2540000"/>
            <a:ext cx="3708400" cy="50800"/>
          </a:xfrm>
          <a:prstGeom prst="rect">
            <a:avLst/>
          </a:prstGeom>
          <a:solidFill>
            <a:srgbClr val="0E5C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57200" y="25400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35000" y="27686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0E5CA8"/>
                </a:solidFill>
                <a:latin typeface="SimHei"/>
                <a:ea typeface="SimHei"/>
              </a:rPr>
              <a:t>感知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5000" y="33020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用数据读懂游客偏好与目的地状态。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68800" y="2540000"/>
            <a:ext cx="37084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68800" y="25400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46600" y="27686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12B5A5"/>
                </a:solidFill>
                <a:latin typeface="SimHei"/>
                <a:ea typeface="SimHei"/>
              </a:rPr>
              <a:t>生成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46600" y="33020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用 AIGC 产出文案、图像、声音漫游。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280400" y="2540000"/>
            <a:ext cx="3708400" cy="50800"/>
          </a:xfrm>
          <a:prstGeom prst="rect">
            <a:avLst/>
          </a:prstGeom>
          <a:solidFill>
            <a:srgbClr val="2E9E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280400" y="25400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58200" y="27686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2E9E5B"/>
                </a:solidFill>
                <a:latin typeface="SimHei"/>
                <a:ea typeface="SimHei"/>
              </a:rPr>
              <a:t>决策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58200" y="33020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用模型做推荐、定价与调度。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5232400"/>
            <a:ext cx="3708400" cy="50800"/>
          </a:xfrm>
          <a:prstGeom prst="rect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7200" y="52324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5000" y="54610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1565C0"/>
                </a:solidFill>
                <a:latin typeface="SimHei"/>
                <a:ea typeface="SimHei"/>
              </a:rPr>
              <a:t>交互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5000" y="59944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用对话与数字人提供即时服务。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368800" y="5232400"/>
            <a:ext cx="3708400" cy="50800"/>
          </a:xfrm>
          <a:prstGeom prst="rect">
            <a:avLst/>
          </a:prstGeom>
          <a:solidFill>
            <a:srgbClr val="E65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368800" y="52324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46600" y="54610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E65100"/>
                </a:solidFill>
                <a:latin typeface="SimHei"/>
                <a:ea typeface="SimHei"/>
              </a:rPr>
              <a:t>编排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46600" y="59944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用智能体把以上串成自动工作流。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280400" y="5232400"/>
            <a:ext cx="3708400" cy="50800"/>
          </a:xfrm>
          <a:prstGeom prst="rect">
            <a:avLst/>
          </a:prstGeom>
          <a:solidFill>
            <a:srgbClr val="6A1B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280400" y="52324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58200" y="54610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6A1B9A"/>
                </a:solidFill>
                <a:latin typeface="SimHei"/>
                <a:ea typeface="SimHei"/>
              </a:rPr>
              <a:t>反馈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58200" y="59944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用评价数据持续迭代体验。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8000" y="330200"/>
            <a:ext cx="11176000" cy="558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3200" b="1">
                <a:solidFill>
                  <a:srgbClr val="0E5CA8"/>
                </a:solidFill>
                <a:latin typeface="SimHei"/>
                <a:ea typeface="SimHei"/>
              </a:rPr>
              <a:t>数字文旅：定义与范畴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939800"/>
            <a:ext cx="11430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57200" y="1219200"/>
            <a:ext cx="3708400" cy="50800"/>
          </a:xfrm>
          <a:prstGeom prst="rect">
            <a:avLst/>
          </a:prstGeom>
          <a:solidFill>
            <a:srgbClr val="0E5C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2192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35000" y="14478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0E5CA8"/>
                </a:solidFill>
                <a:latin typeface="SimHei"/>
                <a:ea typeface="SimHei"/>
              </a:rPr>
              <a:t>数字文旅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5000" y="19812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以数字技术重塑文旅体验与运营。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368800" y="1219200"/>
            <a:ext cx="37084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68800" y="12192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46600" y="14478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12B5A5"/>
                </a:solidFill>
                <a:latin typeface="SimHei"/>
                <a:ea typeface="SimHei"/>
              </a:rPr>
              <a:t>智慧目的地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6600" y="19812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数据驱动的城市与景区治理。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280400" y="1219200"/>
            <a:ext cx="3708400" cy="50800"/>
          </a:xfrm>
          <a:prstGeom prst="rect">
            <a:avLst/>
          </a:prstGeom>
          <a:solidFill>
            <a:srgbClr val="2E9E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80400" y="12192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58200" y="14478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2E9E5B"/>
                </a:solidFill>
                <a:latin typeface="SimHei"/>
                <a:ea typeface="SimHei"/>
              </a:rPr>
              <a:t>沉浸式体验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58200" y="19812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AR/VR/声旅构建新消费场景。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3911600"/>
            <a:ext cx="3708400" cy="50800"/>
          </a:xfrm>
          <a:prstGeom prst="rect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39116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35000" y="41402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1565C0"/>
                </a:solidFill>
                <a:latin typeface="SimHei"/>
                <a:ea typeface="SimHei"/>
              </a:rPr>
              <a:t>文旅元宇宙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5000" y="46736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虚拟空间中的文化消费。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368800" y="3911600"/>
            <a:ext cx="3708400" cy="50800"/>
          </a:xfrm>
          <a:prstGeom prst="rect">
            <a:avLst/>
          </a:prstGeom>
          <a:solidFill>
            <a:srgbClr val="E65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68800" y="39116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46600" y="41402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E65100"/>
                </a:solidFill>
                <a:latin typeface="SimHei"/>
                <a:ea typeface="SimHei"/>
              </a:rPr>
              <a:t>一人公司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46600" y="46736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个体用 AI 撬动文旅内容生意。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280400" y="3911600"/>
            <a:ext cx="3708400" cy="50800"/>
          </a:xfrm>
          <a:prstGeom prst="rect">
            <a:avLst/>
          </a:prstGeom>
          <a:solidFill>
            <a:srgbClr val="6A1B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280400" y="39116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458200" y="41402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6A1B9A"/>
                </a:solidFill>
                <a:latin typeface="SimHei"/>
                <a:ea typeface="SimHei"/>
              </a:rPr>
              <a:t>声音景观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58200" y="46736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用声音地图重新发现地方。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8000" y="330200"/>
            <a:ext cx="11176000" cy="558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3200" b="1">
                <a:solidFill>
                  <a:srgbClr val="0E5CA8"/>
                </a:solidFill>
                <a:latin typeface="SimHei"/>
                <a:ea typeface="SimHei"/>
              </a:rPr>
              <a:t>实践速览：全球与中国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939800"/>
            <a:ext cx="11430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0" y="1219200"/>
          <a:ext cx="10668000" cy="4064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0"/>
                <a:gridCol w="3556000"/>
                <a:gridCol w="3556000"/>
              </a:tblGrid>
              <a:tr h="812800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SimHei"/>
                          <a:ea typeface="SimHei"/>
                        </a:rPr>
                        <a:t>维度</a:t>
                      </a:r>
                    </a:p>
                  </a:txBody>
                  <a:tcPr marL="76200" marR="76200" marT="25400" marB="25400" anchor="ctr">
                    <a:solidFill>
                      <a:srgbClr val="0E5C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SimHei"/>
                          <a:ea typeface="SimHei"/>
                        </a:rPr>
                        <a:t>全球趋势</a:t>
                      </a:r>
                    </a:p>
                  </a:txBody>
                  <a:tcPr marL="76200" marR="76200" marT="25400" marB="25400" anchor="ctr">
                    <a:solidFill>
                      <a:srgbClr val="0E5C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SimHei"/>
                          <a:ea typeface="SimHei"/>
                        </a:rPr>
                        <a:t>中国机会</a:t>
                      </a:r>
                    </a:p>
                  </a:txBody>
                  <a:tcPr marL="76200" marR="76200" marT="25400" marB="25400" anchor="ctr">
                    <a:solidFill>
                      <a:srgbClr val="0E5CA8"/>
                    </a:solidFill>
                  </a:tcPr>
                </a:tc>
              </a:tr>
              <a:tr h="81280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服务</a:t>
                      </a:r>
                    </a:p>
                  </a:txBody>
                  <a:tcPr marL="76200" marR="76200" marT="25400" marB="25400" anchor="ctr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AI 客服成标配</a:t>
                      </a:r>
                    </a:p>
                  </a:txBody>
                  <a:tcPr marL="76200" marR="76200" marT="25400" marB="25400" anchor="ctr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多语种服务出海</a:t>
                      </a:r>
                    </a:p>
                  </a:txBody>
                  <a:tcPr marL="76200" marR="76200" marT="25400" marB="25400" anchor="ctr">
                    <a:solidFill>
                      <a:srgbClr val="F1F5FA"/>
                    </a:solidFill>
                  </a:tcPr>
                </a:tc>
              </a:tr>
              <a:tr h="81280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内容</a:t>
                      </a:r>
                    </a:p>
                  </a:txBody>
                  <a:tcPr marL="76200" marR="76200"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AIGC 营销爆发</a:t>
                      </a:r>
                    </a:p>
                  </a:txBody>
                  <a:tcPr marL="76200" marR="76200"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文旅短视频工业化</a:t>
                      </a:r>
                    </a:p>
                  </a:txBody>
                  <a:tcPr marL="76200" marR="76200" marT="25400" marB="25400" anchor="ctr">
                    <a:solidFill>
                      <a:srgbClr val="FFFFFF"/>
                    </a:solidFill>
                  </a:tcPr>
                </a:tc>
              </a:tr>
              <a:tr h="81280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体验</a:t>
                      </a:r>
                    </a:p>
                  </a:txBody>
                  <a:tcPr marL="76200" marR="76200" marT="25400" marB="25400" anchor="ctr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沉浸式游览普及</a:t>
                      </a:r>
                    </a:p>
                  </a:txBody>
                  <a:tcPr marL="76200" marR="76200" marT="25400" marB="25400" anchor="ctr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声旅/夜游新场景</a:t>
                      </a:r>
                    </a:p>
                  </a:txBody>
                  <a:tcPr marL="76200" marR="76200" marT="25400" marB="25400" anchor="ctr">
                    <a:solidFill>
                      <a:srgbClr val="F1F5FA"/>
                    </a:solidFill>
                  </a:tcPr>
                </a:tc>
              </a:tr>
              <a:tr h="81280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治理</a:t>
                      </a:r>
                    </a:p>
                  </a:txBody>
                  <a:tcPr marL="76200" marR="76200"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智慧目的地建设</a:t>
                      </a:r>
                    </a:p>
                  </a:txBody>
                  <a:tcPr marL="76200" marR="76200"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县域文旅数字化</a:t>
                      </a:r>
                    </a:p>
                  </a:txBody>
                  <a:tcPr marL="76200" marR="76200" marT="25400" marB="254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508000" y="5969000"/>
            <a:ext cx="11176000" cy="558800"/>
          </a:xfrm>
          <a:prstGeom prst="roundRect">
            <a:avLst/>
          </a:prstGeom>
          <a:solidFill>
            <a:srgbClr val="2E9E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6600" y="6019800"/>
            <a:ext cx="10718800" cy="457200"/>
          </a:xfrm>
          <a:prstGeom prst="rect">
            <a:avLst/>
          </a:prstGeom>
          <a:noFill/>
        </p:spPr>
        <p:txBody>
          <a:bodyPr wrap="square" anchor="ctr" lIns="50800" rIns="50800" tIns="25400" bIns="25400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判断：中国优势在场景规模与供应链，短板在原创模型与数据治理。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cov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89000" y="2286000"/>
            <a:ext cx="3810000" cy="2286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ctr">
              <a:lnSpc>
                <a:spcPct val="130000"/>
              </a:lnSpc>
            </a:pPr>
            <a:r>
              <a:rPr sz="15000" b="1">
                <a:solidFill>
                  <a:srgbClr val="12B5A5"/>
                </a:solidFill>
                <a:latin typeface="SimHei"/>
                <a:ea typeface="SimHei"/>
              </a:rPr>
              <a:t>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0" y="3048000"/>
            <a:ext cx="6858000" cy="1143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10000"/>
              </a:lnSpc>
            </a:pPr>
            <a:r>
              <a:rPr sz="4600" b="1">
                <a:solidFill>
                  <a:srgbClr val="FFFFFF"/>
                </a:solidFill>
                <a:latin typeface="SimHei"/>
                <a:ea typeface="SimHei"/>
              </a:rPr>
              <a:t>AI 在旅游中的应用全景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0" y="4318000"/>
            <a:ext cx="6858000" cy="762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9FD8FF"/>
                </a:solidFill>
                <a:latin typeface="Microsoft YaHei"/>
                <a:ea typeface="Microsoft YaHei"/>
              </a:rPr>
              <a:t>八个方向，覆盖游前、游中、游后全链路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8000" y="330200"/>
            <a:ext cx="11176000" cy="558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3200" b="1">
                <a:solidFill>
                  <a:srgbClr val="0E5CA8"/>
                </a:solidFill>
                <a:latin typeface="SimHei"/>
                <a:ea typeface="SimHei"/>
              </a:rPr>
              <a:t>八大应用方向总览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939800"/>
            <a:ext cx="11430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0" y="1219200"/>
          <a:ext cx="10668000" cy="5080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34000"/>
                <a:gridCol w="5334000"/>
              </a:tblGrid>
              <a:tr h="564444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SimHei"/>
                          <a:ea typeface="SimHei"/>
                        </a:rPr>
                        <a:t>应用方向</a:t>
                      </a:r>
                    </a:p>
                  </a:txBody>
                  <a:tcPr marL="76200" marR="76200" marT="25400" marB="25400" anchor="ctr">
                    <a:solidFill>
                      <a:srgbClr val="0E5C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SimHei"/>
                          <a:ea typeface="SimHei"/>
                        </a:rPr>
                        <a:t>典型场景</a:t>
                      </a:r>
                    </a:p>
                  </a:txBody>
                  <a:tcPr marL="76200" marR="76200" marT="25400" marB="25400" anchor="ctr">
                    <a:solidFill>
                      <a:srgbClr val="0E5CA8"/>
                    </a:solidFill>
                  </a:tcPr>
                </a:tc>
              </a:tr>
              <a:tr h="564444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智能推荐</a:t>
                      </a:r>
                    </a:p>
                  </a:txBody>
                  <a:tcPr marL="76200" marR="76200" marT="25400" marB="25400" anchor="ctr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个性化行程、商品与内容推荐</a:t>
                      </a:r>
                    </a:p>
                  </a:txBody>
                  <a:tcPr marL="76200" marR="76200" marT="25400" marB="25400" anchor="ctr">
                    <a:solidFill>
                      <a:srgbClr val="F1F5FA"/>
                    </a:solidFill>
                  </a:tcPr>
                </a:tc>
              </a:tr>
              <a:tr h="564444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智能客服</a:t>
                      </a:r>
                    </a:p>
                  </a:txBody>
                  <a:tcPr marL="76200" marR="76200"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7×24 多语种问答与预订</a:t>
                      </a:r>
                    </a:p>
                  </a:txBody>
                  <a:tcPr marL="76200" marR="76200" marT="25400" marB="25400" anchor="ctr">
                    <a:solidFill>
                      <a:srgbClr val="FFFFFF"/>
                    </a:solidFill>
                  </a:tcPr>
                </a:tc>
              </a:tr>
              <a:tr h="564444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行程规划</a:t>
                      </a:r>
                    </a:p>
                  </a:txBody>
                  <a:tcPr marL="76200" marR="76200" marT="25400" marB="25400" anchor="ctr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一句话生成可执行的旅行计划</a:t>
                      </a:r>
                    </a:p>
                  </a:txBody>
                  <a:tcPr marL="76200" marR="76200" marT="25400" marB="25400" anchor="ctr">
                    <a:solidFill>
                      <a:srgbClr val="F1F5FA"/>
                    </a:solidFill>
                  </a:tcPr>
                </a:tc>
              </a:tr>
              <a:tr h="564444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目的地管理</a:t>
                      </a:r>
                    </a:p>
                  </a:txBody>
                  <a:tcPr marL="76200" marR="76200"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客流预测、安防与调度</a:t>
                      </a:r>
                    </a:p>
                  </a:txBody>
                  <a:tcPr marL="76200" marR="76200" marT="25400" marB="25400" anchor="ctr">
                    <a:solidFill>
                      <a:srgbClr val="FFFFFF"/>
                    </a:solidFill>
                  </a:tcPr>
                </a:tc>
              </a:tr>
              <a:tr h="564444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沉浸体验</a:t>
                      </a:r>
                    </a:p>
                  </a:txBody>
                  <a:tcPr marL="76200" marR="76200" marT="25400" marB="25400" anchor="ctr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声旅、AR/VR 城市漫步</a:t>
                      </a:r>
                    </a:p>
                  </a:txBody>
                  <a:tcPr marL="76200" marR="76200" marT="25400" marB="25400" anchor="ctr">
                    <a:solidFill>
                      <a:srgbClr val="F1F5FA"/>
                    </a:solidFill>
                  </a:tcPr>
                </a:tc>
              </a:tr>
              <a:tr h="564444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内容生产</a:t>
                      </a:r>
                    </a:p>
                  </a:txBody>
                  <a:tcPr marL="76200" marR="76200"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AIGC 图文视频营销素材</a:t>
                      </a:r>
                    </a:p>
                  </a:txBody>
                  <a:tcPr marL="76200" marR="76200" marT="25400" marB="25400" anchor="ctr">
                    <a:solidFill>
                      <a:srgbClr val="FFFFFF"/>
                    </a:solidFill>
                  </a:tcPr>
                </a:tc>
              </a:tr>
              <a:tr h="564444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数字人导游</a:t>
                      </a:r>
                    </a:p>
                  </a:txBody>
                  <a:tcPr marL="76200" marR="76200" marT="25400" marB="25400" anchor="ctr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虚拟讲解与伴游</a:t>
                      </a:r>
                    </a:p>
                  </a:txBody>
                  <a:tcPr marL="76200" marR="76200" marT="25400" marB="25400" anchor="ctr">
                    <a:solidFill>
                      <a:srgbClr val="F1F5FA"/>
                    </a:solidFill>
                  </a:tcPr>
                </a:tc>
              </a:tr>
              <a:tr h="564448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数据决策</a:t>
                      </a:r>
                    </a:p>
                  </a:txBody>
                  <a:tcPr marL="76200" marR="76200"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运营看板与经营诊断</a:t>
                      </a:r>
                    </a:p>
                  </a:txBody>
                  <a:tcPr marL="76200" marR="76200" marT="25400" marB="254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8000" y="330200"/>
            <a:ext cx="11176000" cy="558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3200" b="1">
                <a:solidFill>
                  <a:srgbClr val="0E5CA8"/>
                </a:solidFill>
                <a:latin typeface="SimHei"/>
                <a:ea typeface="SimHei"/>
              </a:rPr>
              <a:t>方向一 · 智能推荐与个性化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939800"/>
            <a:ext cx="11430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524000"/>
            <a:ext cx="10668000" cy="1524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40000"/>
              </a:lnSpc>
            </a:pPr>
            <a:r>
              <a:rPr sz="2000" b="0">
                <a:solidFill>
                  <a:srgbClr val="1A2233"/>
                </a:solidFill>
                <a:latin typeface="Microsoft YaHei"/>
                <a:ea typeface="Microsoft YaHei"/>
              </a:rPr>
              <a:t>从「千人一面」到「千人千面」：用行为数据预测偏好，提升转化与满意度。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2540000"/>
            <a:ext cx="3708400" cy="50800"/>
          </a:xfrm>
          <a:prstGeom prst="rect">
            <a:avLst/>
          </a:prstGeom>
          <a:solidFill>
            <a:srgbClr val="0E5C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57200" y="25400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35000" y="27686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0E5CA8"/>
                </a:solidFill>
                <a:latin typeface="SimHei"/>
                <a:ea typeface="SimHei"/>
              </a:rPr>
              <a:t>协同过滤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5000" y="33020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「喜欢的人也喜欢」的推荐。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68800" y="2540000"/>
            <a:ext cx="37084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68800" y="25400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46600" y="27686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12B5A5"/>
                </a:solidFill>
                <a:latin typeface="SimHei"/>
                <a:ea typeface="SimHei"/>
              </a:rPr>
              <a:t>内容理解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46600" y="33020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给景点/笔记打标签做匹配。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280400" y="2540000"/>
            <a:ext cx="3708400" cy="50800"/>
          </a:xfrm>
          <a:prstGeom prst="rect">
            <a:avLst/>
          </a:prstGeom>
          <a:solidFill>
            <a:srgbClr val="2E9E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280400" y="25400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58200" y="27686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2E9E5B"/>
                </a:solidFill>
                <a:latin typeface="SimHei"/>
                <a:ea typeface="SimHei"/>
              </a:rPr>
              <a:t>上下文推荐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58200" y="33020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结合时间、位置、天气。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5232400"/>
            <a:ext cx="3708400" cy="50800"/>
          </a:xfrm>
          <a:prstGeom prst="rect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7200" y="52324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5000" y="54610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1565C0"/>
                </a:solidFill>
                <a:latin typeface="SimHei"/>
                <a:ea typeface="SimHei"/>
              </a:rPr>
              <a:t>动态定价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5000" y="59944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供需驱动的收益管理。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368800" y="5232400"/>
            <a:ext cx="3708400" cy="50800"/>
          </a:xfrm>
          <a:prstGeom prst="rect">
            <a:avLst/>
          </a:prstGeom>
          <a:solidFill>
            <a:srgbClr val="E65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368800" y="52324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46600" y="54610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E65100"/>
                </a:solidFill>
                <a:latin typeface="SimHei"/>
                <a:ea typeface="SimHei"/>
              </a:rPr>
              <a:t>可解释性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46600" y="59944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告诉用户「为何推荐」。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280400" y="5232400"/>
            <a:ext cx="3708400" cy="50800"/>
          </a:xfrm>
          <a:prstGeom prst="rect">
            <a:avLst/>
          </a:prstGeom>
          <a:solidFill>
            <a:srgbClr val="6A1B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280400" y="52324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58200" y="54610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6A1B9A"/>
                </a:solidFill>
                <a:latin typeface="SimHei"/>
                <a:ea typeface="SimHei"/>
              </a:rPr>
              <a:t>冷启动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58200" y="59944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新用户/新景点的破冰策略。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8000" y="330200"/>
            <a:ext cx="11176000" cy="558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3200" b="1">
                <a:solidFill>
                  <a:srgbClr val="0E5CA8"/>
                </a:solidFill>
                <a:latin typeface="SimHei"/>
                <a:ea typeface="SimHei"/>
              </a:rPr>
              <a:t>方向二 · 智能客服与多语种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939800"/>
            <a:ext cx="11430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524000"/>
            <a:ext cx="10668000" cy="1524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40000"/>
              </a:lnSpc>
            </a:pPr>
            <a:r>
              <a:rPr sz="2000" b="0">
                <a:solidFill>
                  <a:srgbClr val="1A2233"/>
                </a:solidFill>
                <a:latin typeface="Microsoft YaHei"/>
                <a:ea typeface="Microsoft YaHei"/>
              </a:rPr>
              <a:t>把重复咨询交给 AI，让人去做有温度的服务。多语种能力直接服务入境游。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2540000"/>
            <a:ext cx="3708400" cy="50800"/>
          </a:xfrm>
          <a:prstGeom prst="rect">
            <a:avLst/>
          </a:prstGeom>
          <a:solidFill>
            <a:srgbClr val="0E5C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57200" y="25400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35000" y="27686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0E5CA8"/>
                </a:solidFill>
                <a:latin typeface="SimHei"/>
                <a:ea typeface="SimHei"/>
              </a:rPr>
              <a:t>意图识别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5000" y="33020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听懂用户真正想要什么。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68800" y="2540000"/>
            <a:ext cx="37084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68800" y="25400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46600" y="27686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12B5A5"/>
                </a:solidFill>
                <a:latin typeface="SimHei"/>
                <a:ea typeface="SimHei"/>
              </a:rPr>
              <a:t>多语种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46600" y="33020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中英日韩等实时互译应答。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280400" y="2540000"/>
            <a:ext cx="3708400" cy="50800"/>
          </a:xfrm>
          <a:prstGeom prst="rect">
            <a:avLst/>
          </a:prstGeom>
          <a:solidFill>
            <a:srgbClr val="2E9E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280400" y="25400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58200" y="27686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2E9E5B"/>
                </a:solidFill>
                <a:latin typeface="SimHei"/>
                <a:ea typeface="SimHei"/>
              </a:rPr>
              <a:t>知识库问答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58200" y="33020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基于景区文档精准回答。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5232400"/>
            <a:ext cx="3708400" cy="50800"/>
          </a:xfrm>
          <a:prstGeom prst="rect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7200" y="52324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5000" y="54610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1565C0"/>
                </a:solidFill>
                <a:latin typeface="SimHei"/>
                <a:ea typeface="SimHei"/>
              </a:rPr>
              <a:t>工单流转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5000" y="59944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复杂问题无缝转人工。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368800" y="5232400"/>
            <a:ext cx="3708400" cy="50800"/>
          </a:xfrm>
          <a:prstGeom prst="rect">
            <a:avLst/>
          </a:prstGeom>
          <a:solidFill>
            <a:srgbClr val="E65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368800" y="52324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46600" y="54610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E65100"/>
                </a:solidFill>
                <a:latin typeface="SimHei"/>
                <a:ea typeface="SimHei"/>
              </a:rPr>
              <a:t>情感安抚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46600" y="59944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投诉场景的共情应答。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280400" y="5232400"/>
            <a:ext cx="3708400" cy="50800"/>
          </a:xfrm>
          <a:prstGeom prst="rect">
            <a:avLst/>
          </a:prstGeom>
          <a:solidFill>
            <a:srgbClr val="6A1B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280400" y="52324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58200" y="54610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6A1B9A"/>
                </a:solidFill>
                <a:latin typeface="SimHei"/>
                <a:ea typeface="SimHei"/>
              </a:rPr>
              <a:t>自评学习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58200" y="59944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从会话中持续迭代。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8000" y="330200"/>
            <a:ext cx="11176000" cy="558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3200" b="1">
                <a:solidFill>
                  <a:srgbClr val="0E5CA8"/>
                </a:solidFill>
                <a:latin typeface="SimHei"/>
                <a:ea typeface="SimHei"/>
              </a:rPr>
              <a:t>方向三 · 智能行程规划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939800"/>
            <a:ext cx="11430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524000"/>
            <a:ext cx="10668000" cy="1524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40000"/>
              </a:lnSpc>
            </a:pPr>
            <a:r>
              <a:rPr sz="2000" b="0">
                <a:solidFill>
                  <a:srgbClr val="1A2233"/>
                </a:solidFill>
                <a:latin typeface="Microsoft YaHei"/>
                <a:ea typeface="Microsoft YaHei"/>
              </a:rPr>
              <a:t>「帮我规划贵阳三日、预算 2000、带老人小孩」——一句话变成可订可行方案。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2540000"/>
            <a:ext cx="3708400" cy="50800"/>
          </a:xfrm>
          <a:prstGeom prst="rect">
            <a:avLst/>
          </a:prstGeom>
          <a:solidFill>
            <a:srgbClr val="0E5C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57200" y="25400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35000" y="27686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0E5CA8"/>
                </a:solidFill>
                <a:latin typeface="SimHei"/>
                <a:ea typeface="SimHei"/>
              </a:rPr>
              <a:t>需求解析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5000" y="33020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拆预算、人群、偏好约束。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68800" y="2540000"/>
            <a:ext cx="37084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68800" y="25400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46600" y="27686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12B5A5"/>
                </a:solidFill>
                <a:latin typeface="SimHei"/>
                <a:ea typeface="SimHei"/>
              </a:rPr>
              <a:t>方案生成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46600" y="33020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路线、时段、交通一体产出。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280400" y="2540000"/>
            <a:ext cx="3708400" cy="50800"/>
          </a:xfrm>
          <a:prstGeom prst="rect">
            <a:avLst/>
          </a:prstGeom>
          <a:solidFill>
            <a:srgbClr val="2E9E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280400" y="25400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58200" y="27686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2E9E5B"/>
                </a:solidFill>
                <a:latin typeface="SimHei"/>
                <a:ea typeface="SimHei"/>
              </a:rPr>
              <a:t>实时调整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58200" y="33020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天气/排队触发重排。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5232400"/>
            <a:ext cx="3708400" cy="50800"/>
          </a:xfrm>
          <a:prstGeom prst="rect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7200" y="52324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5000" y="54610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1565C0"/>
                </a:solidFill>
                <a:latin typeface="SimHei"/>
                <a:ea typeface="SimHei"/>
              </a:rPr>
              <a:t>预订闭环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5000" y="59944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对接票务与酒店下单。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368800" y="5232400"/>
            <a:ext cx="3708400" cy="50800"/>
          </a:xfrm>
          <a:prstGeom prst="rect">
            <a:avLst/>
          </a:prstGeom>
          <a:solidFill>
            <a:srgbClr val="E65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368800" y="52324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46600" y="54610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E65100"/>
                </a:solidFill>
                <a:latin typeface="SimHei"/>
                <a:ea typeface="SimHei"/>
              </a:rPr>
              <a:t>可解释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46600" y="59944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说明取舍与替代。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280400" y="5232400"/>
            <a:ext cx="3708400" cy="50800"/>
          </a:xfrm>
          <a:prstGeom prst="rect">
            <a:avLst/>
          </a:prstGeom>
          <a:solidFill>
            <a:srgbClr val="6A1B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280400" y="52324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58200" y="54610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6A1B9A"/>
                </a:solidFill>
                <a:latin typeface="SimHei"/>
                <a:ea typeface="SimHei"/>
              </a:rPr>
              <a:t>避坑提示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58200" y="59944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本地经验注入行程。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8000" y="330200"/>
            <a:ext cx="11176000" cy="558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3200" b="1">
                <a:solidFill>
                  <a:srgbClr val="0E5CA8"/>
                </a:solidFill>
                <a:latin typeface="SimHei"/>
                <a:ea typeface="SimHei"/>
              </a:rPr>
              <a:t>方向四 · 目的地管理与客流预测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939800"/>
            <a:ext cx="11430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524000"/>
            <a:ext cx="10668000" cy="1524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40000"/>
              </a:lnSpc>
            </a:pPr>
            <a:r>
              <a:rPr sz="2000" b="0">
                <a:solidFill>
                  <a:srgbClr val="1A2233"/>
                </a:solidFill>
                <a:latin typeface="Microsoft YaHei"/>
                <a:ea typeface="Microsoft YaHei"/>
              </a:rPr>
              <a:t>用历史与实时数据预测「哪里什么时候人多」，实现削峰填谷与安全调度。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2540000"/>
            <a:ext cx="3708400" cy="50800"/>
          </a:xfrm>
          <a:prstGeom prst="rect">
            <a:avLst/>
          </a:prstGeom>
          <a:solidFill>
            <a:srgbClr val="0E5C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57200" y="25400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35000" y="27686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0E5CA8"/>
                </a:solidFill>
                <a:latin typeface="SimHei"/>
                <a:ea typeface="SimHei"/>
              </a:rPr>
              <a:t>客流预测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5000" y="33020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分时分区的人流预判。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68800" y="2540000"/>
            <a:ext cx="37084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68800" y="25400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46600" y="27686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12B5A5"/>
                </a:solidFill>
                <a:latin typeface="SimHei"/>
                <a:ea typeface="SimHei"/>
              </a:rPr>
              <a:t>热力预警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46600" y="33020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超载区域实时告警。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280400" y="2540000"/>
            <a:ext cx="3708400" cy="50800"/>
          </a:xfrm>
          <a:prstGeom prst="rect">
            <a:avLst/>
          </a:prstGeom>
          <a:solidFill>
            <a:srgbClr val="2E9E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280400" y="25400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58200" y="27686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2E9E5B"/>
                </a:solidFill>
                <a:latin typeface="SimHei"/>
                <a:ea typeface="SimHei"/>
              </a:rPr>
              <a:t>交通调度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58200" y="33020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接驳与停车联动。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5232400"/>
            <a:ext cx="3708400" cy="50800"/>
          </a:xfrm>
          <a:prstGeom prst="rect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7200" y="52324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5000" y="54610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1565C0"/>
                </a:solidFill>
                <a:latin typeface="SimHei"/>
                <a:ea typeface="SimHei"/>
              </a:rPr>
              <a:t>舆情监测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5000" y="59944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评价与社媒风险洞察。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368800" y="5232400"/>
            <a:ext cx="3708400" cy="50800"/>
          </a:xfrm>
          <a:prstGeom prst="rect">
            <a:avLst/>
          </a:prstGeom>
          <a:solidFill>
            <a:srgbClr val="E65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368800" y="52324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46600" y="54610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E65100"/>
                </a:solidFill>
                <a:latin typeface="SimHei"/>
                <a:ea typeface="SimHei"/>
              </a:rPr>
              <a:t>容量管控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46600" y="59944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预约限流的科学依据。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280400" y="5232400"/>
            <a:ext cx="3708400" cy="50800"/>
          </a:xfrm>
          <a:prstGeom prst="rect">
            <a:avLst/>
          </a:prstGeom>
          <a:solidFill>
            <a:srgbClr val="6A1B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280400" y="52324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58200" y="54610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6A1B9A"/>
                </a:solidFill>
                <a:latin typeface="SimHei"/>
                <a:ea typeface="SimHei"/>
              </a:rPr>
              <a:t>经营诊断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58200" y="59944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转化漏斗与短板定位。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8000" y="330200"/>
            <a:ext cx="11176000" cy="558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3200" b="1">
                <a:solidFill>
                  <a:srgbClr val="0E5CA8"/>
                </a:solidFill>
                <a:latin typeface="SimHei"/>
                <a:ea typeface="SimHei"/>
              </a:rPr>
              <a:t>方向五 · 沉浸式体验：声旅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939800"/>
            <a:ext cx="11430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524000"/>
            <a:ext cx="10668000" cy="1524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40000"/>
              </a:lnSpc>
            </a:pPr>
            <a:r>
              <a:rPr sz="2000" b="1">
                <a:solidFill>
                  <a:srgbClr val="0E5CA8"/>
                </a:solidFill>
                <a:latin typeface="Microsoft YaHei"/>
                <a:ea typeface="Microsoft YaHei"/>
              </a:rPr>
              <a:t>用声音重新发现地方：声旅日记、声音地图、城市漫步耳机，是文旅体验的新增量。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2540000"/>
            <a:ext cx="3708400" cy="50800"/>
          </a:xfrm>
          <a:prstGeom prst="rect">
            <a:avLst/>
          </a:prstGeom>
          <a:solidFill>
            <a:srgbClr val="0E5C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57200" y="25400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35000" y="27686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0E5CA8"/>
                </a:solidFill>
                <a:latin typeface="SimHei"/>
                <a:ea typeface="SimHei"/>
              </a:rPr>
              <a:t>声景采集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5000" y="33020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市井、自然、非遗的原声档案。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68800" y="2540000"/>
            <a:ext cx="37084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68800" y="25400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46600" y="27686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12B5A5"/>
                </a:solidFill>
                <a:latin typeface="SimHei"/>
                <a:ea typeface="SimHei"/>
              </a:rPr>
              <a:t>声音地图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46600" y="33020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按地标点听地方之声。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280400" y="2540000"/>
            <a:ext cx="3708400" cy="50800"/>
          </a:xfrm>
          <a:prstGeom prst="rect">
            <a:avLst/>
          </a:prstGeom>
          <a:solidFill>
            <a:srgbClr val="2E9E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280400" y="25400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58200" y="27686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2E9E5B"/>
                </a:solidFill>
                <a:latin typeface="SimHei"/>
                <a:ea typeface="SimHei"/>
              </a:rPr>
              <a:t>城市漫步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58200" y="33020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耳机里的在地导览。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5232400"/>
            <a:ext cx="3708400" cy="50800"/>
          </a:xfrm>
          <a:prstGeom prst="rect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7200" y="52324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5000" y="54610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1565C0"/>
                </a:solidFill>
                <a:latin typeface="SimHei"/>
                <a:ea typeface="SimHei"/>
              </a:rPr>
              <a:t>夜游声境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5000" y="59944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声音剧场式夜经济。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368800" y="5232400"/>
            <a:ext cx="3708400" cy="50800"/>
          </a:xfrm>
          <a:prstGeom prst="rect">
            <a:avLst/>
          </a:prstGeom>
          <a:solidFill>
            <a:srgbClr val="E65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368800" y="52324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46600" y="54610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E65100"/>
                </a:solidFill>
                <a:latin typeface="SimHei"/>
                <a:ea typeface="SimHei"/>
              </a:rPr>
              <a:t>疗愈声旅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46600" y="59944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自然之声的情绪价值。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280400" y="5232400"/>
            <a:ext cx="3708400" cy="50800"/>
          </a:xfrm>
          <a:prstGeom prst="rect">
            <a:avLst/>
          </a:prstGeom>
          <a:solidFill>
            <a:srgbClr val="6A1B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280400" y="52324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58200" y="54610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6A1B9A"/>
                </a:solidFill>
                <a:latin typeface="SimHei"/>
                <a:ea typeface="SimHei"/>
              </a:rPr>
              <a:t>UGC 共创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58200" y="59944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游客上传自己的声旅。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8000" y="330200"/>
            <a:ext cx="11176000" cy="558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3200" b="1">
                <a:solidFill>
                  <a:srgbClr val="0E5CA8"/>
                </a:solidFill>
                <a:latin typeface="SimHei"/>
                <a:ea typeface="SimHei"/>
              </a:rPr>
              <a:t>方向六 · 内容生产 AIGC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939800"/>
            <a:ext cx="11430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524000"/>
            <a:ext cx="10668000" cy="1524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40000"/>
              </a:lnSpc>
            </a:pPr>
            <a:r>
              <a:rPr sz="2000" b="0">
                <a:solidFill>
                  <a:srgbClr val="1A2233"/>
                </a:solidFill>
                <a:latin typeface="Microsoft YaHei"/>
                <a:ea typeface="Microsoft YaHei"/>
              </a:rPr>
              <a:t>一条提示词，产出图文视频草稿；人做审美与事实把关，效率提升十倍。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2540000"/>
            <a:ext cx="3708400" cy="50800"/>
          </a:xfrm>
          <a:prstGeom prst="rect">
            <a:avLst/>
          </a:prstGeom>
          <a:solidFill>
            <a:srgbClr val="0E5C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57200" y="25400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35000" y="27686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0E5CA8"/>
                </a:solidFill>
                <a:latin typeface="SimHei"/>
                <a:ea typeface="SimHei"/>
              </a:rPr>
              <a:t>文案生成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5000" y="33020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种草笔记、详情页、脚本。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68800" y="2540000"/>
            <a:ext cx="37084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68800" y="25400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46600" y="27686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12B5A5"/>
                </a:solidFill>
                <a:latin typeface="SimHei"/>
                <a:ea typeface="SimHei"/>
              </a:rPr>
              <a:t>图像生成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46600" y="33020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海报、插画、虚拟场景。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280400" y="2540000"/>
            <a:ext cx="3708400" cy="50800"/>
          </a:xfrm>
          <a:prstGeom prst="rect">
            <a:avLst/>
          </a:prstGeom>
          <a:solidFill>
            <a:srgbClr val="2E9E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280400" y="25400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58200" y="27686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2E9E5B"/>
                </a:solidFill>
                <a:latin typeface="SimHei"/>
                <a:ea typeface="SimHei"/>
              </a:rPr>
              <a:t>视频生成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58200" y="33020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宣传片与口播雏形。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5232400"/>
            <a:ext cx="3708400" cy="50800"/>
          </a:xfrm>
          <a:prstGeom prst="rect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7200" y="52324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5000" y="54610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1565C0"/>
                </a:solidFill>
                <a:latin typeface="SimHei"/>
                <a:ea typeface="SimHei"/>
              </a:rPr>
              <a:t>多语种本地化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5000" y="59944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一键出海多市场。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368800" y="5232400"/>
            <a:ext cx="3708400" cy="50800"/>
          </a:xfrm>
          <a:prstGeom prst="rect">
            <a:avLst/>
          </a:prstGeom>
          <a:solidFill>
            <a:srgbClr val="E65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368800" y="52324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46600" y="54610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E65100"/>
                </a:solidFill>
                <a:latin typeface="SimHei"/>
                <a:ea typeface="SimHei"/>
              </a:rPr>
              <a:t>风格统一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46600" y="59944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品牌调性批量保持。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280400" y="5232400"/>
            <a:ext cx="3708400" cy="50800"/>
          </a:xfrm>
          <a:prstGeom prst="rect">
            <a:avLst/>
          </a:prstGeom>
          <a:solidFill>
            <a:srgbClr val="6A1B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280400" y="52324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58200" y="54610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6A1B9A"/>
                </a:solidFill>
                <a:latin typeface="SimHei"/>
                <a:ea typeface="SimHei"/>
              </a:rPr>
              <a:t>人机协作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58200" y="59944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AI 起草、人精修。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8000" y="330200"/>
            <a:ext cx="11176000" cy="558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3200" b="1">
                <a:solidFill>
                  <a:srgbClr val="0E5CA8"/>
                </a:solidFill>
                <a:latin typeface="SimHei"/>
                <a:ea typeface="SimHei"/>
              </a:rPr>
              <a:t>方向七 · 数字人与虚拟导游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939800"/>
            <a:ext cx="11430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524000"/>
            <a:ext cx="10668000" cy="1524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40000"/>
              </a:lnSpc>
            </a:pPr>
            <a:r>
              <a:rPr sz="2000" b="0">
                <a:solidFill>
                  <a:srgbClr val="1A2233"/>
                </a:solidFill>
                <a:latin typeface="Microsoft YaHei"/>
                <a:ea typeface="Microsoft YaHei"/>
              </a:rPr>
              <a:t>可 7×24 在岗的虚拟讲解员，承担讲解、伴游与直播，降低人力边际成本。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2540000"/>
            <a:ext cx="3708400" cy="50800"/>
          </a:xfrm>
          <a:prstGeom prst="rect">
            <a:avLst/>
          </a:prstGeom>
          <a:solidFill>
            <a:srgbClr val="0E5C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57200" y="25400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35000" y="27686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0E5CA8"/>
                </a:solidFill>
                <a:latin typeface="SimHei"/>
                <a:ea typeface="SimHei"/>
              </a:rPr>
              <a:t>形象定制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5000" y="33020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契合目的地气质的人设。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68800" y="2540000"/>
            <a:ext cx="37084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68800" y="25400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46600" y="27686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12B5A5"/>
                </a:solidFill>
                <a:latin typeface="SimHei"/>
                <a:ea typeface="SimHei"/>
              </a:rPr>
              <a:t>知识讲解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46600" y="33020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基于知识库的精准导览。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280400" y="2540000"/>
            <a:ext cx="3708400" cy="50800"/>
          </a:xfrm>
          <a:prstGeom prst="rect">
            <a:avLst/>
          </a:prstGeom>
          <a:solidFill>
            <a:srgbClr val="2E9E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280400" y="25400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58200" y="27686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2E9E5B"/>
                </a:solidFill>
                <a:latin typeface="SimHei"/>
                <a:ea typeface="SimHei"/>
              </a:rPr>
              <a:t>多语种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58200" y="33020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服务全球游客。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5232400"/>
            <a:ext cx="3708400" cy="50800"/>
          </a:xfrm>
          <a:prstGeom prst="rect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7200" y="52324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5000" y="54610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1565C0"/>
                </a:solidFill>
                <a:latin typeface="SimHei"/>
                <a:ea typeface="SimHei"/>
              </a:rPr>
              <a:t>直播带货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5000" y="59944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文旅商品即时转化。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368800" y="5232400"/>
            <a:ext cx="3708400" cy="50800"/>
          </a:xfrm>
          <a:prstGeom prst="rect">
            <a:avLst/>
          </a:prstGeom>
          <a:solidFill>
            <a:srgbClr val="E65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368800" y="52324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46600" y="54610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E65100"/>
                </a:solidFill>
                <a:latin typeface="SimHei"/>
                <a:ea typeface="SimHei"/>
              </a:rPr>
              <a:t>情感陪伴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46600" y="59944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行程中的随身助手。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280400" y="5232400"/>
            <a:ext cx="3708400" cy="50800"/>
          </a:xfrm>
          <a:prstGeom prst="rect">
            <a:avLst/>
          </a:prstGeom>
          <a:solidFill>
            <a:srgbClr val="6A1B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280400" y="52324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58200" y="54610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6A1B9A"/>
                </a:solidFill>
                <a:latin typeface="SimHei"/>
                <a:ea typeface="SimHei"/>
              </a:rPr>
              <a:t>合规边界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58200" y="59944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标识虚拟、避免误导。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8000" y="330200"/>
            <a:ext cx="11176000" cy="558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3200" b="1">
                <a:solidFill>
                  <a:srgbClr val="0E5CA8"/>
                </a:solidFill>
                <a:latin typeface="SimHei"/>
                <a:ea typeface="SimHei"/>
              </a:rPr>
              <a:t>方向八 · 数据与运营决策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939800"/>
            <a:ext cx="11430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524000"/>
            <a:ext cx="10668000" cy="1524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40000"/>
              </a:lnSpc>
            </a:pPr>
            <a:r>
              <a:rPr sz="2000" b="0">
                <a:solidFill>
                  <a:srgbClr val="1A2233"/>
                </a:solidFill>
                <a:latin typeface="Microsoft YaHei"/>
                <a:ea typeface="Microsoft YaHei"/>
              </a:rPr>
              <a:t>让经营从「拍脑袋」变「看板驱动」：把分散数据汇成可决策的单一视图。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2540000"/>
            <a:ext cx="3708400" cy="50800"/>
          </a:xfrm>
          <a:prstGeom prst="rect">
            <a:avLst/>
          </a:prstGeom>
          <a:solidFill>
            <a:srgbClr val="0E5C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57200" y="25400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35000" y="27686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0E5CA8"/>
                </a:solidFill>
                <a:latin typeface="SimHei"/>
                <a:ea typeface="SimHei"/>
              </a:rPr>
              <a:t>数据中台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5000" y="33020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打通票务、客流、评价。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68800" y="2540000"/>
            <a:ext cx="37084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68800" y="25400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46600" y="27686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12B5A5"/>
                </a:solidFill>
                <a:latin typeface="SimHei"/>
                <a:ea typeface="SimHei"/>
              </a:rPr>
              <a:t>经营看板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46600" y="33020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核心指标一屏掌握。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280400" y="2540000"/>
            <a:ext cx="3708400" cy="50800"/>
          </a:xfrm>
          <a:prstGeom prst="rect">
            <a:avLst/>
          </a:prstGeom>
          <a:solidFill>
            <a:srgbClr val="2E9E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280400" y="25400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58200" y="27686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2E9E5B"/>
                </a:solidFill>
                <a:latin typeface="SimHei"/>
                <a:ea typeface="SimHei"/>
              </a:rPr>
              <a:t>归因分析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58200" y="33020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什么动作带来增长。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5232400"/>
            <a:ext cx="3708400" cy="50800"/>
          </a:xfrm>
          <a:prstGeom prst="rect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7200" y="52324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5000" y="54610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1565C0"/>
                </a:solidFill>
                <a:latin typeface="SimHei"/>
                <a:ea typeface="SimHei"/>
              </a:rPr>
              <a:t>A/B 实验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5000" y="59944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小步快跑验证策略。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368800" y="5232400"/>
            <a:ext cx="3708400" cy="50800"/>
          </a:xfrm>
          <a:prstGeom prst="rect">
            <a:avLst/>
          </a:prstGeom>
          <a:solidFill>
            <a:srgbClr val="E65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368800" y="52324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46600" y="54610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E65100"/>
                </a:solidFill>
                <a:latin typeface="SimHei"/>
                <a:ea typeface="SimHei"/>
              </a:rPr>
              <a:t>预测预警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46600" y="59944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提前识别经营风险。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280400" y="5232400"/>
            <a:ext cx="3708400" cy="50800"/>
          </a:xfrm>
          <a:prstGeom prst="rect">
            <a:avLst/>
          </a:prstGeom>
          <a:solidFill>
            <a:srgbClr val="6A1B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280400" y="52324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58200" y="54610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6A1B9A"/>
                </a:solidFill>
                <a:latin typeface="SimHei"/>
                <a:ea typeface="SimHei"/>
              </a:rPr>
              <a:t>数据素养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58200" y="59944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全员读懂会用数据。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cov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89000" y="2286000"/>
            <a:ext cx="3810000" cy="2286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ctr">
              <a:lnSpc>
                <a:spcPct val="130000"/>
              </a:lnSpc>
            </a:pPr>
            <a:r>
              <a:rPr sz="15000" b="1">
                <a:solidFill>
                  <a:srgbClr val="12B5A5"/>
                </a:solidFill>
                <a:latin typeface="SimHei"/>
                <a:ea typeface="SimHei"/>
              </a:rPr>
              <a:t>03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0" y="3048000"/>
            <a:ext cx="6858000" cy="1143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10000"/>
              </a:lnSpc>
            </a:pPr>
            <a:r>
              <a:rPr sz="4600" b="1">
                <a:solidFill>
                  <a:srgbClr val="FFFFFF"/>
                </a:solidFill>
                <a:latin typeface="SimHei"/>
                <a:ea typeface="SimHei"/>
              </a:rPr>
              <a:t>支撑技术：模型与智能体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0" y="4318000"/>
            <a:ext cx="6858000" cy="762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9FD8FF"/>
                </a:solidFill>
                <a:latin typeface="Microsoft YaHei"/>
                <a:ea typeface="Microsoft YaHei"/>
              </a:rPr>
              <a:t>懂原理，才会用好工具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8000" y="330200"/>
            <a:ext cx="11176000" cy="558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3200" b="1">
                <a:solidFill>
                  <a:srgbClr val="0E5CA8"/>
                </a:solidFill>
                <a:latin typeface="SimHei"/>
                <a:ea typeface="SimHei"/>
              </a:rPr>
              <a:t>大模型与提示工程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939800"/>
            <a:ext cx="11430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524000"/>
            <a:ext cx="10668000" cy="1524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40000"/>
              </a:lnSpc>
            </a:pPr>
            <a:r>
              <a:rPr sz="2000" b="0">
                <a:solidFill>
                  <a:srgbClr val="1A2233"/>
                </a:solidFill>
                <a:latin typeface="Microsoft YaHei"/>
                <a:ea typeface="Microsoft YaHei"/>
              </a:rPr>
              <a:t>大模型是「会通用的语言大脑」；提示工程是「把任务说清楚」的艺术。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2540000"/>
            <a:ext cx="3708400" cy="50800"/>
          </a:xfrm>
          <a:prstGeom prst="rect">
            <a:avLst/>
          </a:prstGeom>
          <a:solidFill>
            <a:srgbClr val="0E5C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57200" y="25400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35000" y="27686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0E5CA8"/>
                </a:solidFill>
                <a:latin typeface="SimHei"/>
                <a:ea typeface="SimHei"/>
              </a:rPr>
              <a:t>提示词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5000" y="33020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角色+任务+约束+示例。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68800" y="2540000"/>
            <a:ext cx="37084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68800" y="25400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46600" y="27686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12B5A5"/>
                </a:solidFill>
                <a:latin typeface="SimHei"/>
                <a:ea typeface="SimHei"/>
              </a:rPr>
              <a:t>上下文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46600" y="33020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给模型必要背景知识。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280400" y="2540000"/>
            <a:ext cx="3708400" cy="50800"/>
          </a:xfrm>
          <a:prstGeom prst="rect">
            <a:avLst/>
          </a:prstGeom>
          <a:solidFill>
            <a:srgbClr val="2E9E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280400" y="25400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58200" y="27686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2E9E5B"/>
                </a:solidFill>
                <a:latin typeface="SimHei"/>
                <a:ea typeface="SimHei"/>
              </a:rPr>
              <a:t>检索增强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58200" y="33020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RAG 接自有知识库。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5232400"/>
            <a:ext cx="3708400" cy="50800"/>
          </a:xfrm>
          <a:prstGeom prst="rect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7200" y="52324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5000" y="54610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1565C0"/>
                </a:solidFill>
                <a:latin typeface="SimHei"/>
                <a:ea typeface="SimHei"/>
              </a:rPr>
              <a:t>微调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5000" y="59944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用领域数据定制模型。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368800" y="5232400"/>
            <a:ext cx="3708400" cy="50800"/>
          </a:xfrm>
          <a:prstGeom prst="rect">
            <a:avLst/>
          </a:prstGeom>
          <a:solidFill>
            <a:srgbClr val="E65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368800" y="52324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46600" y="54610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E65100"/>
                </a:solidFill>
                <a:latin typeface="SimHei"/>
                <a:ea typeface="SimHei"/>
              </a:rPr>
              <a:t>多模型协作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46600" y="59944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各取所长的组合。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280400" y="5232400"/>
            <a:ext cx="3708400" cy="50800"/>
          </a:xfrm>
          <a:prstGeom prst="rect">
            <a:avLst/>
          </a:prstGeom>
          <a:solidFill>
            <a:srgbClr val="6A1B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280400" y="52324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58200" y="54610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6A1B9A"/>
                </a:solidFill>
                <a:latin typeface="SimHei"/>
                <a:ea typeface="SimHei"/>
              </a:rPr>
              <a:t>评测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58200" y="59944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用标准判断好坏。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8000" y="330200"/>
            <a:ext cx="11176000" cy="558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3200" b="1">
                <a:solidFill>
                  <a:srgbClr val="0E5CA8"/>
                </a:solidFill>
                <a:latin typeface="SimHei"/>
                <a:ea typeface="SimHei"/>
              </a:rPr>
              <a:t>智能体 Agent 与工作流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939800"/>
            <a:ext cx="11430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524000"/>
            <a:ext cx="10668000" cy="1524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40000"/>
              </a:lnSpc>
            </a:pPr>
            <a:r>
              <a:rPr sz="2000" b="1">
                <a:solidFill>
                  <a:srgbClr val="0E5CA8"/>
                </a:solidFill>
                <a:latin typeface="Microsoft YaHei"/>
                <a:ea typeface="Microsoft YaHei"/>
              </a:rPr>
              <a:t>智能体 = 大模型 + 规划 + 工具调用 + 记忆。它能把多步任务自动跑完。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2540000"/>
            <a:ext cx="3708400" cy="50800"/>
          </a:xfrm>
          <a:prstGeom prst="rect">
            <a:avLst/>
          </a:prstGeom>
          <a:solidFill>
            <a:srgbClr val="0E5C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57200" y="25400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35000" y="27686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0E5CA8"/>
                </a:solidFill>
                <a:latin typeface="SimHei"/>
                <a:ea typeface="SimHei"/>
              </a:rPr>
              <a:t>感知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5000" y="33020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读取输入与环境状态。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68800" y="2540000"/>
            <a:ext cx="37084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68800" y="25400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46600" y="27686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12B5A5"/>
                </a:solidFill>
                <a:latin typeface="SimHei"/>
                <a:ea typeface="SimHei"/>
              </a:rPr>
              <a:t>规划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46600" y="33020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把目标拆成步骤。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280400" y="2540000"/>
            <a:ext cx="3708400" cy="50800"/>
          </a:xfrm>
          <a:prstGeom prst="rect">
            <a:avLst/>
          </a:prstGeom>
          <a:solidFill>
            <a:srgbClr val="2E9E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280400" y="25400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58200" y="27686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2E9E5B"/>
                </a:solidFill>
                <a:latin typeface="SimHei"/>
                <a:ea typeface="SimHei"/>
              </a:rPr>
              <a:t>工具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58200" y="33020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调搜索、API、代码。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5232400"/>
            <a:ext cx="3708400" cy="50800"/>
          </a:xfrm>
          <a:prstGeom prst="rect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7200" y="52324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5000" y="54610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1565C0"/>
                </a:solidFill>
                <a:latin typeface="SimHei"/>
                <a:ea typeface="SimHei"/>
              </a:rPr>
              <a:t>记忆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5000" y="59944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短期+长期上下文。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368800" y="5232400"/>
            <a:ext cx="3708400" cy="50800"/>
          </a:xfrm>
          <a:prstGeom prst="rect">
            <a:avLst/>
          </a:prstGeom>
          <a:solidFill>
            <a:srgbClr val="E65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368800" y="52324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46600" y="54610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E65100"/>
                </a:solidFill>
                <a:latin typeface="SimHei"/>
                <a:ea typeface="SimHei"/>
              </a:rPr>
              <a:t>反思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46600" y="59944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自检并纠正错误。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280400" y="5232400"/>
            <a:ext cx="3708400" cy="50800"/>
          </a:xfrm>
          <a:prstGeom prst="rect">
            <a:avLst/>
          </a:prstGeom>
          <a:solidFill>
            <a:srgbClr val="6A1B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280400" y="52324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58200" y="54610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6A1B9A"/>
                </a:solidFill>
                <a:latin typeface="SimHei"/>
                <a:ea typeface="SimHei"/>
              </a:rPr>
              <a:t>编排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58200" y="59944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多智能体分工协作。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8000" y="330200"/>
            <a:ext cx="11176000" cy="558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3200" b="1">
                <a:solidFill>
                  <a:srgbClr val="0E5CA8"/>
                </a:solidFill>
                <a:latin typeface="SimHei"/>
                <a:ea typeface="SimHei"/>
              </a:rPr>
              <a:t>多模态：文本·图像·声音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939800"/>
            <a:ext cx="11430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524000"/>
            <a:ext cx="10668000" cy="1524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40000"/>
              </a:lnSpc>
            </a:pPr>
            <a:r>
              <a:rPr sz="2000" b="0">
                <a:solidFill>
                  <a:srgbClr val="1A2233"/>
                </a:solidFill>
                <a:latin typeface="Microsoft YaHei"/>
                <a:ea typeface="Microsoft YaHei"/>
              </a:rPr>
              <a:t>旅游天然多模态：风景要图、讲解要声、攻略要文。多模态模型统一处理它们。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2540000"/>
            <a:ext cx="3708400" cy="50800"/>
          </a:xfrm>
          <a:prstGeom prst="rect">
            <a:avLst/>
          </a:prstGeom>
          <a:solidFill>
            <a:srgbClr val="0E5C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57200" y="25400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35000" y="27686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0E5CA8"/>
                </a:solidFill>
                <a:latin typeface="SimHei"/>
                <a:ea typeface="SimHei"/>
              </a:rPr>
              <a:t>文生图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5000" y="33020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海报与场景概念图。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68800" y="2540000"/>
            <a:ext cx="37084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68800" y="25400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46600" y="27686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12B5A5"/>
                </a:solidFill>
                <a:latin typeface="SimHei"/>
                <a:ea typeface="SimHei"/>
              </a:rPr>
              <a:t>图生文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46600" y="33020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照片自动写游记。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280400" y="2540000"/>
            <a:ext cx="3708400" cy="50800"/>
          </a:xfrm>
          <a:prstGeom prst="rect">
            <a:avLst/>
          </a:prstGeom>
          <a:solidFill>
            <a:srgbClr val="2E9E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280400" y="25400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58200" y="27686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2E9E5B"/>
                </a:solidFill>
                <a:latin typeface="SimHei"/>
                <a:ea typeface="SimHei"/>
              </a:rPr>
              <a:t>文生声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58200" y="33020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配音与声景合成。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5232400"/>
            <a:ext cx="3708400" cy="50800"/>
          </a:xfrm>
          <a:prstGeom prst="rect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7200" y="52324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5000" y="54610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1565C0"/>
                </a:solidFill>
                <a:latin typeface="SimHei"/>
                <a:ea typeface="SimHei"/>
              </a:rPr>
              <a:t>声生文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5000" y="59944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声旅日记转脚本。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368800" y="5232400"/>
            <a:ext cx="3708400" cy="50800"/>
          </a:xfrm>
          <a:prstGeom prst="rect">
            <a:avLst/>
          </a:prstGeom>
          <a:solidFill>
            <a:srgbClr val="E65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368800" y="52324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46600" y="54610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E65100"/>
                </a:solidFill>
                <a:latin typeface="SimHei"/>
                <a:ea typeface="SimHei"/>
              </a:rPr>
              <a:t>视频理解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46600" y="59944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审核与内容检索。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280400" y="5232400"/>
            <a:ext cx="3708400" cy="50800"/>
          </a:xfrm>
          <a:prstGeom prst="rect">
            <a:avLst/>
          </a:prstGeom>
          <a:solidFill>
            <a:srgbClr val="6A1B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280400" y="52324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58200" y="54610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6A1B9A"/>
                </a:solidFill>
                <a:latin typeface="SimHei"/>
                <a:ea typeface="SimHei"/>
              </a:rPr>
              <a:t>跨模态检索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58200" y="59944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以图搜景、以声搜地。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8000" y="330200"/>
            <a:ext cx="11176000" cy="558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3200" b="1">
                <a:solidFill>
                  <a:srgbClr val="0E5CA8"/>
                </a:solidFill>
                <a:latin typeface="SimHei"/>
                <a:ea typeface="SimHei"/>
              </a:rPr>
              <a:t>数据与知识图谱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939800"/>
            <a:ext cx="11430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524000"/>
            <a:ext cx="10668000" cy="1524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40000"/>
              </a:lnSpc>
            </a:pPr>
            <a:r>
              <a:rPr sz="2000" b="0">
                <a:solidFill>
                  <a:srgbClr val="1A2233"/>
                </a:solidFill>
                <a:latin typeface="Microsoft YaHei"/>
                <a:ea typeface="Microsoft YaHei"/>
              </a:rPr>
              <a:t>没有干净数据，再强的模型也是空转。知识图谱让「关系」可被机器推理。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2540000"/>
            <a:ext cx="3708400" cy="50800"/>
          </a:xfrm>
          <a:prstGeom prst="rect">
            <a:avLst/>
          </a:prstGeom>
          <a:solidFill>
            <a:srgbClr val="0E5C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57200" y="25400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35000" y="27686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0E5CA8"/>
                </a:solidFill>
                <a:latin typeface="SimHei"/>
                <a:ea typeface="SimHei"/>
              </a:rPr>
              <a:t>数据采集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5000" y="33020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票务、评价、轨迹、POI。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68800" y="2540000"/>
            <a:ext cx="37084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68800" y="25400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46600" y="27686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12B5A5"/>
                </a:solidFill>
                <a:latin typeface="SimHei"/>
                <a:ea typeface="SimHei"/>
              </a:rPr>
              <a:t>清洗标注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46600" y="33020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去噪与结构化。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280400" y="2540000"/>
            <a:ext cx="3708400" cy="50800"/>
          </a:xfrm>
          <a:prstGeom prst="rect">
            <a:avLst/>
          </a:prstGeom>
          <a:solidFill>
            <a:srgbClr val="2E9E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280400" y="25400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58200" y="27686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2E9E5B"/>
                </a:solidFill>
                <a:latin typeface="SimHei"/>
                <a:ea typeface="SimHei"/>
              </a:rPr>
              <a:t>实体抽取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58200" y="33020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从文本取景点/事件。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5232400"/>
            <a:ext cx="3708400" cy="50800"/>
          </a:xfrm>
          <a:prstGeom prst="rect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7200" y="52324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5000" y="54610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1565C0"/>
                </a:solidFill>
                <a:latin typeface="SimHei"/>
                <a:ea typeface="SimHei"/>
              </a:rPr>
              <a:t>知识图谱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5000" y="59944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景点-路线-文化关联。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368800" y="5232400"/>
            <a:ext cx="3708400" cy="50800"/>
          </a:xfrm>
          <a:prstGeom prst="rect">
            <a:avLst/>
          </a:prstGeom>
          <a:solidFill>
            <a:srgbClr val="E65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368800" y="52324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46600" y="54610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E65100"/>
                </a:solidFill>
                <a:latin typeface="SimHei"/>
                <a:ea typeface="SimHei"/>
              </a:rPr>
              <a:t>向量库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46600" y="59944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语义检索支撑 RAG。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280400" y="5232400"/>
            <a:ext cx="3708400" cy="50800"/>
          </a:xfrm>
          <a:prstGeom prst="rect">
            <a:avLst/>
          </a:prstGeom>
          <a:solidFill>
            <a:srgbClr val="6A1B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280400" y="52324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58200" y="54610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6A1B9A"/>
                </a:solidFill>
                <a:latin typeface="SimHei"/>
                <a:ea typeface="SimHei"/>
              </a:rPr>
              <a:t>治理合规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58200" y="59944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权限与隐私保护。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cov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89000" y="2286000"/>
            <a:ext cx="3810000" cy="2286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ctr">
              <a:lnSpc>
                <a:spcPct val="130000"/>
              </a:lnSpc>
            </a:pPr>
            <a:r>
              <a:rPr sz="15000" b="1">
                <a:solidFill>
                  <a:srgbClr val="12B5A5"/>
                </a:solidFill>
                <a:latin typeface="SimHei"/>
                <a:ea typeface="SimHei"/>
              </a:rPr>
              <a:t>04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0" y="3048000"/>
            <a:ext cx="6858000" cy="1143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10000"/>
              </a:lnSpc>
            </a:pPr>
            <a:r>
              <a:rPr sz="4600" b="1">
                <a:solidFill>
                  <a:srgbClr val="FFFFFF"/>
                </a:solidFill>
                <a:latin typeface="SimHei"/>
                <a:ea typeface="SimHei"/>
              </a:rPr>
              <a:t>案例与实战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0" y="4318000"/>
            <a:ext cx="6858000" cy="762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9FD8FF"/>
                </a:solidFill>
                <a:latin typeface="Microsoft YaHei"/>
                <a:ea typeface="Microsoft YaHei"/>
              </a:rPr>
              <a:t>从真实项目看 AI 如何落地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8000" y="330200"/>
            <a:ext cx="11176000" cy="558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3200" b="1">
                <a:solidFill>
                  <a:srgbClr val="0E5CA8"/>
                </a:solidFill>
                <a:latin typeface="SimHei"/>
                <a:ea typeface="SimHei"/>
              </a:rPr>
              <a:t>案例 · 声旅频谱 SpectrumTravel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939800"/>
            <a:ext cx="11430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219200"/>
            <a:ext cx="10668000" cy="1524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900" b="1">
                <a:solidFill>
                  <a:srgbClr val="0E5CA8"/>
                </a:solidFill>
                <a:latin typeface="Microsoft YaHei"/>
                <a:ea typeface="Microsoft YaHei"/>
              </a:rPr>
              <a:t>把贵州的声音变成可听、可走、可共创的文旅资产：覆盖全省的声音景观地图。</a:t>
            </a:r>
          </a:p>
        </p:txBody>
      </p:sp>
      <p:pic>
        <p:nvPicPr>
          <p:cNvPr id="6" name="Picture 5" descr="guizhou_b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905000"/>
            <a:ext cx="9652000" cy="419100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508000" y="5969000"/>
            <a:ext cx="11176000" cy="558800"/>
          </a:xfrm>
          <a:prstGeom prst="round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6600" y="6019800"/>
            <a:ext cx="10718800" cy="457200"/>
          </a:xfrm>
          <a:prstGeom prst="rect">
            <a:avLst/>
          </a:prstGeom>
          <a:noFill/>
        </p:spPr>
        <p:txBody>
          <a:bodyPr wrap="square" anchor="ctr" lIns="50800" rIns="50800" tIns="25400" bIns="25400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项目事实：贵州 9 个地州市 · 53 个代表地点 · 8 类声音景观（C1-C8）。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8000" y="330200"/>
            <a:ext cx="11176000" cy="558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3200" b="1">
                <a:solidFill>
                  <a:srgbClr val="0E5CA8"/>
                </a:solidFill>
                <a:latin typeface="SimHei"/>
                <a:ea typeface="SimHei"/>
              </a:rPr>
              <a:t>声旅频谱 · 八类声音景观体系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939800"/>
            <a:ext cx="11430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0" y="1219200"/>
          <a:ext cx="10668000" cy="5080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34000"/>
                <a:gridCol w="5334000"/>
              </a:tblGrid>
              <a:tr h="564444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SimHei"/>
                          <a:ea typeface="SimHei"/>
                        </a:rPr>
                        <a:t>类别</a:t>
                      </a:r>
                    </a:p>
                  </a:txBody>
                  <a:tcPr marL="76200" marR="76200" marT="25400" marB="25400" anchor="ctr">
                    <a:solidFill>
                      <a:srgbClr val="0E5C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SimHei"/>
                          <a:ea typeface="SimHei"/>
                        </a:rPr>
                        <a:t>内涵</a:t>
                      </a:r>
                    </a:p>
                  </a:txBody>
                  <a:tcPr marL="76200" marR="76200" marT="25400" marB="25400" anchor="ctr">
                    <a:solidFill>
                      <a:srgbClr val="0E5CA8"/>
                    </a:solidFill>
                  </a:tcPr>
                </a:tc>
              </a:tr>
              <a:tr h="564444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C1 市井烟火</a:t>
                      </a:r>
                    </a:p>
                  </a:txBody>
                  <a:tcPr marL="76200" marR="76200" marT="25400" marB="25400" anchor="ctr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集市、叫卖、街巷生活声</a:t>
                      </a:r>
                    </a:p>
                  </a:txBody>
                  <a:tcPr marL="76200" marR="76200" marT="25400" marB="25400" anchor="ctr">
                    <a:solidFill>
                      <a:srgbClr val="F1F5FA"/>
                    </a:solidFill>
                  </a:tcPr>
                </a:tc>
              </a:tr>
              <a:tr h="564444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C2 建筑回响</a:t>
                      </a:r>
                    </a:p>
                  </a:txBody>
                  <a:tcPr marL="76200" marR="76200"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古建、鼓楼、桥亭声场</a:t>
                      </a:r>
                    </a:p>
                  </a:txBody>
                  <a:tcPr marL="76200" marR="76200" marT="25400" marB="25400" anchor="ctr">
                    <a:solidFill>
                      <a:srgbClr val="FFFFFF"/>
                    </a:solidFill>
                  </a:tcPr>
                </a:tc>
              </a:tr>
              <a:tr h="564444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C3 自然之声</a:t>
                      </a:r>
                    </a:p>
                  </a:txBody>
                  <a:tcPr marL="76200" marR="76200" marT="25400" marB="25400" anchor="ctr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山水、林泉、虫鸟</a:t>
                      </a:r>
                    </a:p>
                  </a:txBody>
                  <a:tcPr marL="76200" marR="76200" marT="25400" marB="25400" anchor="ctr">
                    <a:solidFill>
                      <a:srgbClr val="F1F5FA"/>
                    </a:solidFill>
                  </a:tcPr>
                </a:tc>
              </a:tr>
              <a:tr h="564444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C4 民俗节庆</a:t>
                      </a:r>
                    </a:p>
                  </a:txBody>
                  <a:tcPr marL="76200" marR="76200"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节庆、仪典、歌舞</a:t>
                      </a:r>
                    </a:p>
                  </a:txBody>
                  <a:tcPr marL="76200" marR="76200" marT="25400" marB="25400" anchor="ctr">
                    <a:solidFill>
                      <a:srgbClr val="FFFFFF"/>
                    </a:solidFill>
                  </a:tcPr>
                </a:tc>
              </a:tr>
              <a:tr h="564444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C5 非遗技艺</a:t>
                      </a:r>
                    </a:p>
                  </a:txBody>
                  <a:tcPr marL="76200" marR="76200" marT="25400" marB="25400" anchor="ctr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手作、匠艺过程声</a:t>
                      </a:r>
                    </a:p>
                  </a:txBody>
                  <a:tcPr marL="76200" marR="76200" marT="25400" marB="25400" anchor="ctr">
                    <a:solidFill>
                      <a:srgbClr val="F1F5FA"/>
                    </a:solidFill>
                  </a:tcPr>
                </a:tc>
              </a:tr>
              <a:tr h="564444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C6 民族村寨</a:t>
                      </a:r>
                    </a:p>
                  </a:txBody>
                  <a:tcPr marL="76200" marR="76200"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村寨日常与语言</a:t>
                      </a:r>
                    </a:p>
                  </a:txBody>
                  <a:tcPr marL="76200" marR="76200" marT="25400" marB="25400" anchor="ctr">
                    <a:solidFill>
                      <a:srgbClr val="FFFFFF"/>
                    </a:solidFill>
                  </a:tcPr>
                </a:tc>
              </a:tr>
              <a:tr h="564444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C7 红色记忆</a:t>
                      </a:r>
                    </a:p>
                  </a:txBody>
                  <a:tcPr marL="76200" marR="76200" marT="25400" marB="25400" anchor="ctr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革命遗址叙事声</a:t>
                      </a:r>
                    </a:p>
                  </a:txBody>
                  <a:tcPr marL="76200" marR="76200" marT="25400" marB="25400" anchor="ctr">
                    <a:solidFill>
                      <a:srgbClr val="F1F5FA"/>
                    </a:solidFill>
                  </a:tcPr>
                </a:tc>
              </a:tr>
              <a:tr h="564448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C8 山水秘境</a:t>
                      </a:r>
                    </a:p>
                  </a:txBody>
                  <a:tcPr marL="76200" marR="76200"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未开发自然静境</a:t>
                      </a:r>
                    </a:p>
                  </a:txBody>
                  <a:tcPr marL="76200" marR="76200" marT="25400" marB="254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8000" y="330200"/>
            <a:ext cx="11176000" cy="558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3200" b="1">
                <a:solidFill>
                  <a:srgbClr val="0E5CA8"/>
                </a:solidFill>
                <a:latin typeface="SimHei"/>
                <a:ea typeface="SimHei"/>
              </a:rPr>
              <a:t>案例 · 数字文旅一人公司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939800"/>
            <a:ext cx="11430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524000"/>
            <a:ext cx="10668000" cy="1524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40000"/>
              </a:lnSpc>
            </a:pPr>
            <a:r>
              <a:rPr sz="2000" b="0">
                <a:solidFill>
                  <a:srgbClr val="1A2233"/>
                </a:solidFill>
                <a:latin typeface="Microsoft YaHei"/>
                <a:ea typeface="Microsoft YaHei"/>
              </a:rPr>
              <a:t>一个人 + AI 工具栈，即可运营一个文旅内容/服务小生意：策划、生产、分发全链路。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2540000"/>
            <a:ext cx="3708400" cy="50800"/>
          </a:xfrm>
          <a:prstGeom prst="rect">
            <a:avLst/>
          </a:prstGeom>
          <a:solidFill>
            <a:srgbClr val="0E5C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57200" y="25400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35000" y="27686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0E5CA8"/>
                </a:solidFill>
                <a:latin typeface="SimHei"/>
                <a:ea typeface="SimHei"/>
              </a:rPr>
              <a:t>定位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5000" y="33020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选细分人群与场景。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68800" y="2540000"/>
            <a:ext cx="37084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68800" y="25400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46600" y="27686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12B5A5"/>
                </a:solidFill>
                <a:latin typeface="SimHei"/>
                <a:ea typeface="SimHei"/>
              </a:rPr>
              <a:t>内容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46600" y="33020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AIGC 批量产素材。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280400" y="2540000"/>
            <a:ext cx="3708400" cy="50800"/>
          </a:xfrm>
          <a:prstGeom prst="rect">
            <a:avLst/>
          </a:prstGeom>
          <a:solidFill>
            <a:srgbClr val="2E9E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280400" y="25400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58200" y="27686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2E9E5B"/>
                </a:solidFill>
                <a:latin typeface="SimHei"/>
                <a:ea typeface="SimHei"/>
              </a:rPr>
              <a:t>产品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58200" y="33020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声旅/路线/专栏。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5232400"/>
            <a:ext cx="3708400" cy="50800"/>
          </a:xfrm>
          <a:prstGeom prst="rect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7200" y="52324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5000" y="54610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1565C0"/>
                </a:solidFill>
                <a:latin typeface="SimHei"/>
                <a:ea typeface="SimHei"/>
              </a:rPr>
              <a:t>分发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5000" y="59944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社媒矩阵自动化。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368800" y="5232400"/>
            <a:ext cx="3708400" cy="50800"/>
          </a:xfrm>
          <a:prstGeom prst="rect">
            <a:avLst/>
          </a:prstGeom>
          <a:solidFill>
            <a:srgbClr val="E65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368800" y="52324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46600" y="54610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E65100"/>
                </a:solidFill>
                <a:latin typeface="SimHei"/>
                <a:ea typeface="SimHei"/>
              </a:rPr>
              <a:t>变现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46600" y="59944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订阅/带货/定制。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280400" y="5232400"/>
            <a:ext cx="3708400" cy="50800"/>
          </a:xfrm>
          <a:prstGeom prst="rect">
            <a:avLst/>
          </a:prstGeom>
          <a:solidFill>
            <a:srgbClr val="6A1B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280400" y="52324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58200" y="54610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6A1B9A"/>
                </a:solidFill>
                <a:latin typeface="SimHei"/>
                <a:ea typeface="SimHei"/>
              </a:rPr>
              <a:t>杠杆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58200" y="59944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用智能体放大产能。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8000" y="330200"/>
            <a:ext cx="11176000" cy="558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3200" b="1">
                <a:solidFill>
                  <a:srgbClr val="0E5CA8"/>
                </a:solidFill>
                <a:latin typeface="SimHei"/>
                <a:ea typeface="SimHei"/>
              </a:rPr>
              <a:t>案例 · 智慧目的地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939800"/>
            <a:ext cx="11430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524000"/>
            <a:ext cx="10668000" cy="1524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40000"/>
              </a:lnSpc>
            </a:pPr>
            <a:r>
              <a:rPr sz="2000" b="0">
                <a:solidFill>
                  <a:srgbClr val="1A2233"/>
                </a:solidFill>
                <a:latin typeface="Microsoft YaHei"/>
                <a:ea typeface="Microsoft YaHei"/>
              </a:rPr>
              <a:t>以县域/景区为单元，打通数据—调度—服务，形成可复制的数字化范本。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2540000"/>
            <a:ext cx="3708400" cy="50800"/>
          </a:xfrm>
          <a:prstGeom prst="rect">
            <a:avLst/>
          </a:prstGeom>
          <a:solidFill>
            <a:srgbClr val="0E5C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57200" y="25400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35000" y="27686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0E5CA8"/>
                </a:solidFill>
                <a:latin typeface="SimHei"/>
                <a:ea typeface="SimHei"/>
              </a:rPr>
              <a:t>一图统览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5000" y="33020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客流与资源一张图。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68800" y="2540000"/>
            <a:ext cx="37084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68800" y="25400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46600" y="27686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12B5A5"/>
                </a:solidFill>
                <a:latin typeface="SimHei"/>
                <a:ea typeface="SimHei"/>
              </a:rPr>
              <a:t>预约分流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46600" y="33020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削峰填谷限流。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280400" y="2540000"/>
            <a:ext cx="3708400" cy="50800"/>
          </a:xfrm>
          <a:prstGeom prst="rect">
            <a:avLst/>
          </a:prstGeom>
          <a:solidFill>
            <a:srgbClr val="2E9E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280400" y="25400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58200" y="27686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2E9E5B"/>
                </a:solidFill>
                <a:latin typeface="SimHei"/>
                <a:ea typeface="SimHei"/>
              </a:rPr>
              <a:t>智能导览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58200" y="33020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手机端伴游。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5232400"/>
            <a:ext cx="3708400" cy="50800"/>
          </a:xfrm>
          <a:prstGeom prst="rect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7200" y="52324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5000" y="54610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1565C0"/>
                </a:solidFill>
                <a:latin typeface="SimHei"/>
                <a:ea typeface="SimHei"/>
              </a:rPr>
              <a:t>商户赋能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5000" y="59944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数据反哺经营。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368800" y="5232400"/>
            <a:ext cx="3708400" cy="50800"/>
          </a:xfrm>
          <a:prstGeom prst="rect">
            <a:avLst/>
          </a:prstGeom>
          <a:solidFill>
            <a:srgbClr val="E65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368800" y="52324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46600" y="54610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E65100"/>
                </a:solidFill>
                <a:latin typeface="SimHei"/>
                <a:ea typeface="SimHei"/>
              </a:rPr>
              <a:t>应急联动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46600" y="59944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安防一键调度。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280400" y="5232400"/>
            <a:ext cx="3708400" cy="50800"/>
          </a:xfrm>
          <a:prstGeom prst="rect">
            <a:avLst/>
          </a:prstGeom>
          <a:solidFill>
            <a:srgbClr val="6A1B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280400" y="52324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58200" y="54610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6A1B9A"/>
                </a:solidFill>
                <a:latin typeface="SimHei"/>
                <a:ea typeface="SimHei"/>
              </a:rPr>
              <a:t>复盘迭代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58200" y="59944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节后数据总结。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8000" y="330200"/>
            <a:ext cx="11176000" cy="558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3200" b="1">
                <a:solidFill>
                  <a:srgbClr val="0E5CA8"/>
                </a:solidFill>
                <a:latin typeface="SimHei"/>
                <a:ea typeface="SimHei"/>
              </a:rPr>
              <a:t>实战 · 生成式 AI 工作流演示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939800"/>
            <a:ext cx="11430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558800" y="1574800"/>
            <a:ext cx="508000" cy="508000"/>
          </a:xfrm>
          <a:prstGeom prst="ellipse">
            <a:avLst/>
          </a:prstGeom>
          <a:solidFill>
            <a:srgbClr val="0E5C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25400" bIns="25400"/>
          <a:lstStyle/>
          <a:p>
            <a:pPr algn="ctr"/>
            <a:r>
              <a:rPr sz="1800" b="1">
                <a:solidFill>
                  <a:srgbClr val="FFFFFF"/>
                </a:solidFill>
                <a:latin typeface="SimHei"/>
                <a:ea typeface="SimHei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70000" y="1549400"/>
            <a:ext cx="9652000" cy="381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100" b="1">
                <a:solidFill>
                  <a:srgbClr val="1A2233"/>
                </a:solidFill>
                <a:latin typeface="SimHei"/>
                <a:ea typeface="SimHei"/>
              </a:rPr>
              <a:t>定主题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70000" y="1905000"/>
            <a:ext cx="10160000" cy="2794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0">
                <a:solidFill>
                  <a:srgbClr val="5A6678"/>
                </a:solidFill>
                <a:latin typeface="Microsoft YaHei"/>
                <a:ea typeface="Microsoft YaHei"/>
              </a:rPr>
              <a:t>例如「安顺屯堡一日声旅」</a:t>
            </a:r>
          </a:p>
        </p:txBody>
      </p:sp>
      <p:sp>
        <p:nvSpPr>
          <p:cNvPr id="8" name="Oval 7"/>
          <p:cNvSpPr/>
          <p:nvPr/>
        </p:nvSpPr>
        <p:spPr>
          <a:xfrm>
            <a:off x="558800" y="2489200"/>
            <a:ext cx="508000" cy="508000"/>
          </a:xfrm>
          <a:prstGeom prst="ellipse">
            <a:avLst/>
          </a:prstGeom>
          <a:solidFill>
            <a:srgbClr val="B20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25400" bIns="25400"/>
          <a:lstStyle/>
          <a:p>
            <a:pPr algn="ctr"/>
            <a:r>
              <a:rPr sz="1800" b="1">
                <a:solidFill>
                  <a:srgbClr val="FFFFFF"/>
                </a:solidFill>
                <a:latin typeface="SimHei"/>
                <a:ea typeface="SimHei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70000" y="2463800"/>
            <a:ext cx="9652000" cy="381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100" b="1">
                <a:solidFill>
                  <a:srgbClr val="1A2233"/>
                </a:solidFill>
                <a:latin typeface="SimHei"/>
                <a:ea typeface="SimHei"/>
              </a:rPr>
              <a:t>采声音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70000" y="2819400"/>
            <a:ext cx="10160000" cy="2794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0">
                <a:solidFill>
                  <a:srgbClr val="5A6678"/>
                </a:solidFill>
                <a:latin typeface="Microsoft YaHei"/>
                <a:ea typeface="Microsoft YaHei"/>
              </a:rPr>
              <a:t>实地录制 + 资料整理</a:t>
            </a:r>
          </a:p>
        </p:txBody>
      </p:sp>
      <p:sp>
        <p:nvSpPr>
          <p:cNvPr id="11" name="Oval 10"/>
          <p:cNvSpPr/>
          <p:nvPr/>
        </p:nvSpPr>
        <p:spPr>
          <a:xfrm>
            <a:off x="558800" y="3403600"/>
            <a:ext cx="508000" cy="508000"/>
          </a:xfrm>
          <a:prstGeom prst="ellipse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25400" bIns="25400"/>
          <a:lstStyle/>
          <a:p>
            <a:pPr algn="ctr"/>
            <a:r>
              <a:rPr sz="1800" b="1">
                <a:solidFill>
                  <a:srgbClr val="FFFFFF"/>
                </a:solidFill>
                <a:latin typeface="SimHei"/>
                <a:ea typeface="SimHei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70000" y="3378200"/>
            <a:ext cx="9652000" cy="381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100" b="1">
                <a:solidFill>
                  <a:srgbClr val="1A2233"/>
                </a:solidFill>
                <a:latin typeface="SimHei"/>
                <a:ea typeface="SimHei"/>
              </a:rPr>
              <a:t>写脚本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70000" y="3733800"/>
            <a:ext cx="10160000" cy="2794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0">
                <a:solidFill>
                  <a:srgbClr val="5A6678"/>
                </a:solidFill>
                <a:latin typeface="Microsoft YaHei"/>
                <a:ea typeface="Microsoft YaHei"/>
              </a:rPr>
              <a:t>大模型生成讲解与路线</a:t>
            </a:r>
          </a:p>
        </p:txBody>
      </p:sp>
      <p:sp>
        <p:nvSpPr>
          <p:cNvPr id="14" name="Oval 13"/>
          <p:cNvSpPr/>
          <p:nvPr/>
        </p:nvSpPr>
        <p:spPr>
          <a:xfrm>
            <a:off x="558800" y="4318000"/>
            <a:ext cx="508000" cy="508000"/>
          </a:xfrm>
          <a:prstGeom prst="ellipse">
            <a:avLst/>
          </a:prstGeom>
          <a:solidFill>
            <a:srgbClr val="E65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25400" bIns="25400"/>
          <a:lstStyle/>
          <a:p>
            <a:pPr algn="ctr"/>
            <a:r>
              <a:rPr sz="1800" b="1">
                <a:solidFill>
                  <a:srgbClr val="FFFFFF"/>
                </a:solidFill>
                <a:latin typeface="SimHei"/>
                <a:ea typeface="SimHei"/>
              </a:rP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70000" y="4292600"/>
            <a:ext cx="9652000" cy="381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100" b="1">
                <a:solidFill>
                  <a:srgbClr val="1A2233"/>
                </a:solidFill>
                <a:latin typeface="SimHei"/>
                <a:ea typeface="SimHei"/>
              </a:rPr>
              <a:t>做素材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70000" y="4648200"/>
            <a:ext cx="10160000" cy="2794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0">
                <a:solidFill>
                  <a:srgbClr val="5A6678"/>
                </a:solidFill>
                <a:latin typeface="Microsoft YaHei"/>
                <a:ea typeface="Microsoft YaHei"/>
              </a:rPr>
              <a:t>AIGC 图/声/视频</a:t>
            </a:r>
          </a:p>
        </p:txBody>
      </p:sp>
      <p:sp>
        <p:nvSpPr>
          <p:cNvPr id="17" name="Oval 16"/>
          <p:cNvSpPr/>
          <p:nvPr/>
        </p:nvSpPr>
        <p:spPr>
          <a:xfrm>
            <a:off x="558800" y="5232400"/>
            <a:ext cx="508000" cy="508000"/>
          </a:xfrm>
          <a:prstGeom prst="ellipse">
            <a:avLst/>
          </a:prstGeom>
          <a:solidFill>
            <a:srgbClr val="2E9E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25400" bIns="25400"/>
          <a:lstStyle/>
          <a:p>
            <a:pPr algn="ctr"/>
            <a:r>
              <a:rPr sz="1800" b="1">
                <a:solidFill>
                  <a:srgbClr val="FFFFFF"/>
                </a:solidFill>
                <a:latin typeface="SimHei"/>
                <a:ea typeface="SimHei"/>
              </a:rPr>
              <a:t>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70000" y="5207000"/>
            <a:ext cx="9652000" cy="381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100" b="1">
                <a:solidFill>
                  <a:srgbClr val="1A2233"/>
                </a:solidFill>
                <a:latin typeface="SimHei"/>
                <a:ea typeface="SimHei"/>
              </a:rPr>
              <a:t>搭地图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70000" y="5562600"/>
            <a:ext cx="10160000" cy="2794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0">
                <a:solidFill>
                  <a:srgbClr val="5A6678"/>
                </a:solidFill>
                <a:latin typeface="Microsoft YaHei"/>
                <a:ea typeface="Microsoft YaHei"/>
              </a:rPr>
              <a:t>声音地图与漫步耳机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8000" y="5969000"/>
            <a:ext cx="11176000" cy="558800"/>
          </a:xfrm>
          <a:prstGeom prst="roundRect">
            <a:avLst/>
          </a:prstGeom>
          <a:solidFill>
            <a:srgbClr val="2E9E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36600" y="6019800"/>
            <a:ext cx="10718800" cy="457200"/>
          </a:xfrm>
          <a:prstGeom prst="rect">
            <a:avLst/>
          </a:prstGeom>
          <a:noFill/>
        </p:spPr>
        <p:txBody>
          <a:bodyPr wrap="square" anchor="ctr" lIns="50800" rIns="50800" tIns="25400" bIns="25400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期末大作业即复刻这一闭环，产出你的数字文旅作品。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cov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89000" y="2286000"/>
            <a:ext cx="3810000" cy="2286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ctr">
              <a:lnSpc>
                <a:spcPct val="130000"/>
              </a:lnSpc>
            </a:pPr>
            <a:r>
              <a:rPr sz="15000" b="1">
                <a:solidFill>
                  <a:srgbClr val="12B5A5"/>
                </a:solidFill>
                <a:latin typeface="SimHei"/>
                <a:ea typeface="SimHei"/>
              </a:rPr>
              <a:t>05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0" y="3048000"/>
            <a:ext cx="6858000" cy="1143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10000"/>
              </a:lnSpc>
            </a:pPr>
            <a:r>
              <a:rPr sz="4600" b="1">
                <a:solidFill>
                  <a:srgbClr val="FFFFFF"/>
                </a:solidFill>
                <a:latin typeface="SimHei"/>
                <a:ea typeface="SimHei"/>
              </a:rPr>
              <a:t>方法·伦理·成长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0" y="4318000"/>
            <a:ext cx="6858000" cy="762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9FD8FF"/>
                </a:solidFill>
                <a:latin typeface="Microsoft YaHei"/>
                <a:ea typeface="Microsoft YaHei"/>
              </a:rPr>
              <a:t>会用是起点，用对才是本事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8000" y="330200"/>
            <a:ext cx="11176000" cy="558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3200" b="1">
                <a:solidFill>
                  <a:srgbClr val="0E5CA8"/>
                </a:solidFill>
                <a:latin typeface="SimHei"/>
                <a:ea typeface="SimHei"/>
              </a:rPr>
              <a:t>数据素养与工具箱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939800"/>
            <a:ext cx="11430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08000" y="1905000"/>
            <a:ext cx="2622550" cy="1905000"/>
          </a:xfrm>
          <a:prstGeom prst="roundRect">
            <a:avLst/>
          </a:prstGeom>
          <a:solidFill>
            <a:srgbClr val="0E5C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8000" y="2184400"/>
            <a:ext cx="2622550" cy="889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ctr">
              <a:lnSpc>
                <a:spcPct val="130000"/>
              </a:lnSpc>
            </a:pPr>
            <a:r>
              <a:rPr sz="4600" b="1">
                <a:solidFill>
                  <a:srgbClr val="FFFFFF"/>
                </a:solidFill>
                <a:latin typeface="SimHei"/>
                <a:ea typeface="SimHei"/>
              </a:rPr>
              <a:t>LLM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175000"/>
            <a:ext cx="2419350" cy="508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0">
                <a:solidFill>
                  <a:srgbClr val="FFFFFF"/>
                </a:solidFill>
                <a:latin typeface="Microsoft YaHei"/>
                <a:ea typeface="Microsoft YaHei"/>
              </a:rPr>
              <a:t>大模型对话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59150" y="1905000"/>
            <a:ext cx="2622550" cy="1905000"/>
          </a:xfrm>
          <a:prstGeom prst="round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359150" y="2184400"/>
            <a:ext cx="2622550" cy="889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ctr">
              <a:lnSpc>
                <a:spcPct val="130000"/>
              </a:lnSpc>
            </a:pPr>
            <a:r>
              <a:rPr sz="4600" b="1">
                <a:solidFill>
                  <a:srgbClr val="FFFFFF"/>
                </a:solidFill>
                <a:latin typeface="SimHei"/>
                <a:ea typeface="SimHei"/>
              </a:rPr>
              <a:t>RAG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60750" y="3175000"/>
            <a:ext cx="2419350" cy="508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0">
                <a:solidFill>
                  <a:srgbClr val="FFFFFF"/>
                </a:solidFill>
                <a:latin typeface="Microsoft YaHei"/>
                <a:ea typeface="Microsoft YaHei"/>
              </a:rPr>
              <a:t>知识库检索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0300" y="1905000"/>
            <a:ext cx="2622550" cy="1905000"/>
          </a:xfrm>
          <a:prstGeom prst="roundRect">
            <a:avLst/>
          </a:prstGeom>
          <a:solidFill>
            <a:srgbClr val="2E9E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10300" y="2184400"/>
            <a:ext cx="2622550" cy="889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ctr">
              <a:lnSpc>
                <a:spcPct val="130000"/>
              </a:lnSpc>
            </a:pPr>
            <a:r>
              <a:rPr sz="4600" b="1">
                <a:solidFill>
                  <a:srgbClr val="FFFFFF"/>
                </a:solidFill>
                <a:latin typeface="SimHei"/>
                <a:ea typeface="SimHei"/>
              </a:rPr>
              <a:t>Agent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11900" y="3175000"/>
            <a:ext cx="2419350" cy="508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0">
                <a:solidFill>
                  <a:srgbClr val="FFFFFF"/>
                </a:solidFill>
                <a:latin typeface="Microsoft YaHei"/>
                <a:ea typeface="Microsoft YaHei"/>
              </a:rPr>
              <a:t>智能体编排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061450" y="1905000"/>
            <a:ext cx="2622550" cy="1905000"/>
          </a:xfrm>
          <a:prstGeom prst="roundRect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061450" y="2184400"/>
            <a:ext cx="2622550" cy="889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ctr">
              <a:lnSpc>
                <a:spcPct val="130000"/>
              </a:lnSpc>
            </a:pPr>
            <a:r>
              <a:rPr sz="4600" b="1">
                <a:solidFill>
                  <a:srgbClr val="FFFFFF"/>
                </a:solidFill>
                <a:latin typeface="SimHei"/>
                <a:ea typeface="SimHei"/>
              </a:rPr>
              <a:t>AIGC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63050" y="3175000"/>
            <a:ext cx="2419350" cy="508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0">
                <a:solidFill>
                  <a:srgbClr val="FFFFFF"/>
                </a:solidFill>
                <a:latin typeface="Microsoft YaHei"/>
                <a:ea typeface="Microsoft YaHei"/>
              </a:rPr>
              <a:t>图文声视频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2000" y="4191000"/>
            <a:ext cx="10668000" cy="1524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800" b="0">
                <a:solidFill>
                  <a:srgbClr val="5A6678"/>
                </a:solidFill>
                <a:latin typeface="Microsoft YaHei"/>
                <a:ea typeface="Microsoft YaHei"/>
              </a:rPr>
              <a:t>核心能力：提问（提示）、查证（事实核验）、编排（工作流）、审美（把关）。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8000" y="330200"/>
            <a:ext cx="11176000" cy="558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3200" b="1">
                <a:solidFill>
                  <a:srgbClr val="0E5CA8"/>
                </a:solidFill>
                <a:latin typeface="SimHei"/>
                <a:ea typeface="SimHei"/>
              </a:rPr>
              <a:t>伦理、隐私与可持续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939800"/>
            <a:ext cx="11430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57200" y="1219200"/>
            <a:ext cx="3708400" cy="50800"/>
          </a:xfrm>
          <a:prstGeom prst="rect">
            <a:avLst/>
          </a:prstGeom>
          <a:solidFill>
            <a:srgbClr val="0E5C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2192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35000" y="14478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0E5CA8"/>
                </a:solidFill>
                <a:latin typeface="SimHei"/>
                <a:ea typeface="SimHei"/>
              </a:rPr>
              <a:t>隐私保护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5000" y="19812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游客数据最小化收集。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368800" y="1219200"/>
            <a:ext cx="37084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68800" y="12192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46600" y="14478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12B5A5"/>
                </a:solidFill>
                <a:latin typeface="SimHei"/>
                <a:ea typeface="SimHei"/>
              </a:rPr>
              <a:t>算法公平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6600" y="19812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避免歧视性推荐。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280400" y="1219200"/>
            <a:ext cx="3708400" cy="50800"/>
          </a:xfrm>
          <a:prstGeom prst="rect">
            <a:avLst/>
          </a:prstGeom>
          <a:solidFill>
            <a:srgbClr val="2E9E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80400" y="12192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58200" y="14478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2E9E5B"/>
                </a:solidFill>
                <a:latin typeface="SimHei"/>
                <a:ea typeface="SimHei"/>
              </a:rPr>
              <a:t>真实标识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58200" y="19812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AI 内容须标注。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3911600"/>
            <a:ext cx="3708400" cy="50800"/>
          </a:xfrm>
          <a:prstGeom prst="rect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39116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35000" y="41402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1565C0"/>
                </a:solidFill>
                <a:latin typeface="SimHei"/>
                <a:ea typeface="SimHei"/>
              </a:rPr>
              <a:t>文化尊重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5000" y="46736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不消费、不歪曲在地文化。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368800" y="3911600"/>
            <a:ext cx="3708400" cy="50800"/>
          </a:xfrm>
          <a:prstGeom prst="rect">
            <a:avLst/>
          </a:prstGeom>
          <a:solidFill>
            <a:srgbClr val="E65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68800" y="39116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46600" y="41402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E65100"/>
                </a:solidFill>
                <a:latin typeface="SimHei"/>
                <a:ea typeface="SimHei"/>
              </a:rPr>
              <a:t>绿色计算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46600" y="46736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关注算力能耗。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280400" y="3911600"/>
            <a:ext cx="3708400" cy="50800"/>
          </a:xfrm>
          <a:prstGeom prst="rect">
            <a:avLst/>
          </a:prstGeom>
          <a:solidFill>
            <a:srgbClr val="6A1B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280400" y="39116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458200" y="41402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6A1B9A"/>
                </a:solidFill>
                <a:latin typeface="SimHei"/>
                <a:ea typeface="SimHei"/>
              </a:rPr>
              <a:t>人机边界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58200" y="46736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人始终为决策负责。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8000" y="330200"/>
            <a:ext cx="11176000" cy="558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3200" b="1">
                <a:solidFill>
                  <a:srgbClr val="0E5CA8"/>
                </a:solidFill>
                <a:latin typeface="SimHei"/>
                <a:ea typeface="SimHei"/>
              </a:rPr>
              <a:t>警惕 AI 幻觉与误用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939800"/>
            <a:ext cx="11430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524000"/>
            <a:ext cx="10668000" cy="1524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40000"/>
              </a:lnSpc>
            </a:pPr>
            <a:r>
              <a:rPr sz="2000" b="1">
                <a:solidFill>
                  <a:srgbClr val="B2062E"/>
                </a:solidFill>
                <a:latin typeface="Microsoft YaHei"/>
                <a:ea typeface="Microsoft YaHei"/>
              </a:rPr>
              <a:t>大模型会自信地出错。文旅场景里，一个错的开业时间、错的地名都会砸招牌。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2540000"/>
            <a:ext cx="3708400" cy="50800"/>
          </a:xfrm>
          <a:prstGeom prst="rect">
            <a:avLst/>
          </a:prstGeom>
          <a:solidFill>
            <a:srgbClr val="0E5C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57200" y="25400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35000" y="27686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0E5CA8"/>
                </a:solidFill>
                <a:latin typeface="SimHei"/>
                <a:ea typeface="SimHei"/>
              </a:rPr>
              <a:t>事实核验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5000" y="33020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关键数据必查权威源。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68800" y="2540000"/>
            <a:ext cx="37084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68800" y="25400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46600" y="27686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12B5A5"/>
                </a:solidFill>
                <a:latin typeface="SimHei"/>
                <a:ea typeface="SimHei"/>
              </a:rPr>
              <a:t>出处可溯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46600" y="33020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结论能追到来源。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280400" y="2540000"/>
            <a:ext cx="3708400" cy="50800"/>
          </a:xfrm>
          <a:prstGeom prst="rect">
            <a:avLst/>
          </a:prstGeom>
          <a:solidFill>
            <a:srgbClr val="2E9E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280400" y="25400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58200" y="27686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2E9E5B"/>
                </a:solidFill>
                <a:latin typeface="SimHei"/>
                <a:ea typeface="SimHei"/>
              </a:rPr>
              <a:t>人工终审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58200" y="33020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发布前有人把关。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5232400"/>
            <a:ext cx="3708400" cy="50800"/>
          </a:xfrm>
          <a:prstGeom prst="rect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7200" y="52324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5000" y="54610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1565C0"/>
                </a:solidFill>
                <a:latin typeface="SimHei"/>
                <a:ea typeface="SimHei"/>
              </a:rPr>
              <a:t>边界清楚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5000" y="59944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不替游客做风险决策。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368800" y="5232400"/>
            <a:ext cx="3708400" cy="50800"/>
          </a:xfrm>
          <a:prstGeom prst="rect">
            <a:avLst/>
          </a:prstGeom>
          <a:solidFill>
            <a:srgbClr val="E65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368800" y="52324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46600" y="54610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E65100"/>
                </a:solidFill>
                <a:latin typeface="SimHei"/>
                <a:ea typeface="SimHei"/>
              </a:rPr>
              <a:t>持续纠错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46600" y="59944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建立反馈闭环。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280400" y="5232400"/>
            <a:ext cx="3708400" cy="50800"/>
          </a:xfrm>
          <a:prstGeom prst="rect">
            <a:avLst/>
          </a:prstGeom>
          <a:solidFill>
            <a:srgbClr val="6A1B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280400" y="52324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58200" y="54610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6A1B9A"/>
                </a:solidFill>
                <a:latin typeface="SimHei"/>
                <a:ea typeface="SimHei"/>
              </a:rPr>
              <a:t>保持怀疑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58200" y="59944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对「太完美」的答案警惕。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8000" y="330200"/>
            <a:ext cx="11176000" cy="558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3200" b="1">
                <a:solidFill>
                  <a:srgbClr val="0E5CA8"/>
                </a:solidFill>
                <a:latin typeface="SimHei"/>
                <a:ea typeface="SimHei"/>
              </a:rPr>
              <a:t>学习方法与资源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939800"/>
            <a:ext cx="11430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57200" y="1219200"/>
            <a:ext cx="3708400" cy="50800"/>
          </a:xfrm>
          <a:prstGeom prst="rect">
            <a:avLst/>
          </a:prstGeom>
          <a:solidFill>
            <a:srgbClr val="0E5C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2192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35000" y="14478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0E5CA8"/>
                </a:solidFill>
                <a:latin typeface="SimHei"/>
                <a:ea typeface="SimHei"/>
              </a:rPr>
              <a:t>做中学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5000" y="19812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每个概念配一次实操。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368800" y="1219200"/>
            <a:ext cx="37084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68800" y="12192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46600" y="14478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12B5A5"/>
                </a:solidFill>
                <a:latin typeface="SimHei"/>
                <a:ea typeface="SimHei"/>
              </a:rPr>
              <a:t>建作品集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6600" y="19812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沉淀可展示成果。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280400" y="1219200"/>
            <a:ext cx="3708400" cy="50800"/>
          </a:xfrm>
          <a:prstGeom prst="rect">
            <a:avLst/>
          </a:prstGeom>
          <a:solidFill>
            <a:srgbClr val="2E9E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80400" y="12192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58200" y="14478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2E9E5B"/>
                </a:solidFill>
                <a:latin typeface="SimHei"/>
                <a:ea typeface="SimHei"/>
              </a:rPr>
              <a:t>跟案例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58200" y="19812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拆解真实项目。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3911600"/>
            <a:ext cx="3708400" cy="50800"/>
          </a:xfrm>
          <a:prstGeom prst="rect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39116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35000" y="41402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1565C0"/>
                </a:solidFill>
                <a:latin typeface="SimHei"/>
                <a:ea typeface="SimHei"/>
              </a:rPr>
              <a:t>读文档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5000" y="46736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官方手册胜过二手。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368800" y="3911600"/>
            <a:ext cx="3708400" cy="50800"/>
          </a:xfrm>
          <a:prstGeom prst="rect">
            <a:avLst/>
          </a:prstGeom>
          <a:solidFill>
            <a:srgbClr val="E65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68800" y="39116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46600" y="41402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E65100"/>
                </a:solidFill>
                <a:latin typeface="SimHei"/>
                <a:ea typeface="SimHei"/>
              </a:rPr>
              <a:t>进社区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46600" y="46736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参与开源与实践。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280400" y="3911600"/>
            <a:ext cx="3708400" cy="50800"/>
          </a:xfrm>
          <a:prstGeom prst="rect">
            <a:avLst/>
          </a:prstGeom>
          <a:solidFill>
            <a:srgbClr val="6A1B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280400" y="39116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458200" y="41402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6A1B9A"/>
                </a:solidFill>
                <a:latin typeface="SimHei"/>
                <a:ea typeface="SimHei"/>
              </a:rPr>
              <a:t>勤复盘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58200" y="46736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记录踩坑与心得。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8000" y="330200"/>
            <a:ext cx="11176000" cy="558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3200" b="1">
                <a:solidFill>
                  <a:srgbClr val="0E5CA8"/>
                </a:solidFill>
                <a:latin typeface="SimHei"/>
                <a:ea typeface="SimHei"/>
              </a:rPr>
              <a:t>课程目标与学习成果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939800"/>
            <a:ext cx="11430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module_p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1651000"/>
            <a:ext cx="9144000" cy="45720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508000" y="5969000"/>
            <a:ext cx="11176000" cy="558800"/>
          </a:xfrm>
          <a:prstGeom prst="roundRect">
            <a:avLst/>
          </a:prstGeom>
          <a:solidFill>
            <a:srgbClr val="0E5C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6600" y="6019800"/>
            <a:ext cx="10718800" cy="457200"/>
          </a:xfrm>
          <a:prstGeom prst="rect">
            <a:avLst/>
          </a:prstGeom>
          <a:noFill/>
        </p:spPr>
        <p:txBody>
          <a:bodyPr wrap="square" anchor="ctr" lIns="50800" rIns="50800" tIns="25400" bIns="25400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学完你将：讲清逻辑、用熟工具、做出作品、守住伦理。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8000" y="330200"/>
            <a:ext cx="11176000" cy="558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3200" b="1">
                <a:solidFill>
                  <a:srgbClr val="0E5CA8"/>
                </a:solidFill>
                <a:latin typeface="SimHei"/>
                <a:ea typeface="SimHei"/>
              </a:rPr>
              <a:t>考核方式与项目要求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939800"/>
            <a:ext cx="11430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0" y="1219200"/>
          <a:ext cx="10668000" cy="3810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0"/>
                <a:gridCol w="3556000"/>
                <a:gridCol w="3556000"/>
              </a:tblGrid>
              <a:tr h="762000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SimHei"/>
                          <a:ea typeface="SimHei"/>
                        </a:rPr>
                        <a:t>环节</a:t>
                      </a:r>
                    </a:p>
                  </a:txBody>
                  <a:tcPr marL="76200" marR="76200" marT="25400" marB="25400" anchor="ctr">
                    <a:solidFill>
                      <a:srgbClr val="0E5C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SimHei"/>
                          <a:ea typeface="SimHei"/>
                        </a:rPr>
                        <a:t>权重</a:t>
                      </a:r>
                    </a:p>
                  </a:txBody>
                  <a:tcPr marL="76200" marR="76200" marT="25400" marB="25400" anchor="ctr">
                    <a:solidFill>
                      <a:srgbClr val="0E5C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SimHei"/>
                          <a:ea typeface="SimHei"/>
                        </a:rPr>
                        <a:t>要求</a:t>
                      </a:r>
                    </a:p>
                  </a:txBody>
                  <a:tcPr marL="76200" marR="76200" marT="25400" marB="25400" anchor="ctr">
                    <a:solidFill>
                      <a:srgbClr val="0E5CA8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过程表现</a:t>
                      </a:r>
                    </a:p>
                  </a:txBody>
                  <a:tcPr marL="76200" marR="76200" marT="25400" marB="25400" anchor="ctr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40%</a:t>
                      </a:r>
                    </a:p>
                  </a:txBody>
                  <a:tcPr marL="76200" marR="76200" marT="25400" marB="25400" anchor="ctr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出勤、实操、讨论</a:t>
                      </a:r>
                    </a:p>
                  </a:txBody>
                  <a:tcPr marL="76200" marR="76200" marT="25400" marB="25400" anchor="ctr">
                    <a:solidFill>
                      <a:srgbClr val="F1F5FA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期末项目</a:t>
                      </a:r>
                    </a:p>
                  </a:txBody>
                  <a:tcPr marL="76200" marR="76200"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60%</a:t>
                      </a:r>
                    </a:p>
                  </a:txBody>
                  <a:tcPr marL="76200" marR="76200"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数字文旅作品+答辩</a:t>
                      </a:r>
                    </a:p>
                  </a:txBody>
                  <a:tcPr marL="76200" marR="76200" marT="25400" marB="25400" anchor="ctr">
                    <a:solidFill>
                      <a:srgbClr val="FFFFFF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项目形式</a:t>
                      </a:r>
                    </a:p>
                  </a:txBody>
                  <a:tcPr marL="76200" marR="76200" marT="25400" marB="25400" anchor="ctr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—</a:t>
                      </a:r>
                    </a:p>
                  </a:txBody>
                  <a:tcPr marL="76200" marR="76200" marT="25400" marB="25400" anchor="ctr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个人或≤3人小组</a:t>
                      </a:r>
                    </a:p>
                  </a:txBody>
                  <a:tcPr marL="76200" marR="76200" marT="25400" marB="25400" anchor="ctr">
                    <a:solidFill>
                      <a:srgbClr val="F1F5FA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评价标准</a:t>
                      </a:r>
                    </a:p>
                  </a:txBody>
                  <a:tcPr marL="76200" marR="76200"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—</a:t>
                      </a:r>
                    </a:p>
                  </a:txBody>
                  <a:tcPr marL="76200" marR="76200" marT="25400" marB="254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A2233"/>
                          </a:solidFill>
                          <a:latin typeface="Microsoft YaHei"/>
                          <a:ea typeface="Microsoft YaHei"/>
                        </a:rPr>
                        <a:t>创新·可用·伦理·表达</a:t>
                      </a:r>
                    </a:p>
                  </a:txBody>
                  <a:tcPr marL="76200" marR="76200" marT="25400" marB="254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62000" y="5207000"/>
            <a:ext cx="10668000" cy="1524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800" b="0">
                <a:solidFill>
                  <a:srgbClr val="5A6678"/>
                </a:solidFill>
                <a:latin typeface="Microsoft YaHei"/>
                <a:ea typeface="Microsoft YaHei"/>
              </a:rPr>
              <a:t>重能力与产出：一份能放进作品集的文旅创新方案，胜过完美试卷。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8000" y="330200"/>
            <a:ext cx="11176000" cy="558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3200" b="1">
                <a:solidFill>
                  <a:srgbClr val="0E5CA8"/>
                </a:solidFill>
                <a:latin typeface="SimHei"/>
                <a:ea typeface="SimHei"/>
              </a:rPr>
              <a:t>本学期学习路线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939800"/>
            <a:ext cx="11430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558800" y="1574800"/>
            <a:ext cx="508000" cy="508000"/>
          </a:xfrm>
          <a:prstGeom prst="ellipse">
            <a:avLst/>
          </a:prstGeom>
          <a:solidFill>
            <a:srgbClr val="0E5C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25400" bIns="25400"/>
          <a:lstStyle/>
          <a:p>
            <a:pPr algn="ctr"/>
            <a:r>
              <a:rPr sz="1800" b="1">
                <a:solidFill>
                  <a:srgbClr val="FFFFFF"/>
                </a:solidFill>
                <a:latin typeface="SimHei"/>
                <a:ea typeface="SimHei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70000" y="1549400"/>
            <a:ext cx="9652000" cy="381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100" b="1">
                <a:solidFill>
                  <a:srgbClr val="1A2233"/>
                </a:solidFill>
                <a:latin typeface="SimHei"/>
                <a:ea typeface="SimHei"/>
              </a:rPr>
              <a:t>第1-4周 · 概论与工具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70000" y="1905000"/>
            <a:ext cx="10160000" cy="2794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0">
                <a:solidFill>
                  <a:srgbClr val="5A6678"/>
                </a:solidFill>
                <a:latin typeface="Microsoft YaHei"/>
                <a:ea typeface="Microsoft YaHei"/>
              </a:rPr>
              <a:t>AI 概念、提示工程、账号与工具</a:t>
            </a:r>
          </a:p>
        </p:txBody>
      </p:sp>
      <p:sp>
        <p:nvSpPr>
          <p:cNvPr id="8" name="Oval 7"/>
          <p:cNvSpPr/>
          <p:nvPr/>
        </p:nvSpPr>
        <p:spPr>
          <a:xfrm>
            <a:off x="558800" y="2565400"/>
            <a:ext cx="508000" cy="508000"/>
          </a:xfrm>
          <a:prstGeom prst="ellipse">
            <a:avLst/>
          </a:prstGeom>
          <a:solidFill>
            <a:srgbClr val="B20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25400" bIns="25400"/>
          <a:lstStyle/>
          <a:p>
            <a:pPr algn="ctr"/>
            <a:r>
              <a:rPr sz="1800" b="1">
                <a:solidFill>
                  <a:srgbClr val="FFFFFF"/>
                </a:solidFill>
                <a:latin typeface="SimHei"/>
                <a:ea typeface="SimHei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70000" y="2540000"/>
            <a:ext cx="9652000" cy="381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100" b="1">
                <a:solidFill>
                  <a:srgbClr val="1A2233"/>
                </a:solidFill>
                <a:latin typeface="SimHei"/>
                <a:ea typeface="SimHei"/>
              </a:rPr>
              <a:t>第5-8周 · 数据与多模态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70000" y="2895600"/>
            <a:ext cx="10160000" cy="2794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0">
                <a:solidFill>
                  <a:srgbClr val="5A6678"/>
                </a:solidFill>
                <a:latin typeface="Microsoft YaHei"/>
                <a:ea typeface="Microsoft YaHei"/>
              </a:rPr>
              <a:t>采集、知识库、图文声生成</a:t>
            </a:r>
          </a:p>
        </p:txBody>
      </p:sp>
      <p:sp>
        <p:nvSpPr>
          <p:cNvPr id="11" name="Oval 10"/>
          <p:cNvSpPr/>
          <p:nvPr/>
        </p:nvSpPr>
        <p:spPr>
          <a:xfrm>
            <a:off x="558800" y="3556000"/>
            <a:ext cx="508000" cy="508000"/>
          </a:xfrm>
          <a:prstGeom prst="ellipse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25400" bIns="25400"/>
          <a:lstStyle/>
          <a:p>
            <a:pPr algn="ctr"/>
            <a:r>
              <a:rPr sz="1800" b="1">
                <a:solidFill>
                  <a:srgbClr val="FFFFFF"/>
                </a:solidFill>
                <a:latin typeface="SimHei"/>
                <a:ea typeface="SimHei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70000" y="3530600"/>
            <a:ext cx="9652000" cy="381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100" b="1">
                <a:solidFill>
                  <a:srgbClr val="1A2233"/>
                </a:solidFill>
                <a:latin typeface="SimHei"/>
                <a:ea typeface="SimHei"/>
              </a:rPr>
              <a:t>第9-12周 · 智能体与工作流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70000" y="3886200"/>
            <a:ext cx="10160000" cy="2794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0">
                <a:solidFill>
                  <a:srgbClr val="5A6678"/>
                </a:solidFill>
                <a:latin typeface="Microsoft YaHei"/>
                <a:ea typeface="Microsoft YaHei"/>
              </a:rPr>
              <a:t>编排文旅自动化任务</a:t>
            </a:r>
          </a:p>
        </p:txBody>
      </p:sp>
      <p:sp>
        <p:nvSpPr>
          <p:cNvPr id="14" name="Oval 13"/>
          <p:cNvSpPr/>
          <p:nvPr/>
        </p:nvSpPr>
        <p:spPr>
          <a:xfrm>
            <a:off x="558800" y="4546600"/>
            <a:ext cx="508000" cy="508000"/>
          </a:xfrm>
          <a:prstGeom prst="ellipse">
            <a:avLst/>
          </a:prstGeom>
          <a:solidFill>
            <a:srgbClr val="E65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 tIns="25400" bIns="25400"/>
          <a:lstStyle/>
          <a:p>
            <a:pPr algn="ctr"/>
            <a:r>
              <a:rPr sz="1800" b="1">
                <a:solidFill>
                  <a:srgbClr val="FFFFFF"/>
                </a:solidFill>
                <a:latin typeface="SimHei"/>
                <a:ea typeface="SimHei"/>
              </a:rP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70000" y="4521200"/>
            <a:ext cx="9652000" cy="381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100" b="1">
                <a:solidFill>
                  <a:srgbClr val="1A2233"/>
                </a:solidFill>
                <a:latin typeface="SimHei"/>
                <a:ea typeface="SimHei"/>
              </a:rPr>
              <a:t>第13-16周 · 项目实战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70000" y="4876800"/>
            <a:ext cx="10160000" cy="2794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0">
                <a:solidFill>
                  <a:srgbClr val="5A6678"/>
                </a:solidFill>
                <a:latin typeface="Microsoft YaHei"/>
                <a:ea typeface="Microsoft YaHei"/>
              </a:rPr>
              <a:t>选题、迭代、答辩与展览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8000" y="5969000"/>
            <a:ext cx="11176000" cy="558800"/>
          </a:xfrm>
          <a:prstGeom prst="roundRect">
            <a:avLst/>
          </a:prstGeom>
          <a:solidFill>
            <a:srgbClr val="2E9E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6600" y="6019800"/>
            <a:ext cx="10718800" cy="457200"/>
          </a:xfrm>
          <a:prstGeom prst="rect">
            <a:avLst/>
          </a:prstGeom>
          <a:noFill/>
        </p:spPr>
        <p:txBody>
          <a:bodyPr wrap="square" anchor="ctr" lIns="50800" rIns="50800" tIns="25400" bIns="25400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节奏：前慢后快，越往后越像真实项目。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8000" y="330200"/>
            <a:ext cx="11176000" cy="558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3200" b="1">
                <a:solidFill>
                  <a:srgbClr val="0E5CA8"/>
                </a:solidFill>
                <a:latin typeface="SimHei"/>
                <a:ea typeface="SimHei"/>
              </a:rPr>
              <a:t>常见误区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939800"/>
            <a:ext cx="11430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57200" y="1219200"/>
            <a:ext cx="3708400" cy="50800"/>
          </a:xfrm>
          <a:prstGeom prst="rect">
            <a:avLst/>
          </a:prstGeom>
          <a:solidFill>
            <a:srgbClr val="0E5C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2192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35000" y="14478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0E5CA8"/>
                </a:solidFill>
                <a:latin typeface="SimHei"/>
                <a:ea typeface="SimHei"/>
              </a:rPr>
              <a:t>唯工具论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5000" y="19812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以为有 AI 就不需要思考。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368800" y="1219200"/>
            <a:ext cx="37084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68800" y="12192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46600" y="14478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12B5A5"/>
                </a:solidFill>
                <a:latin typeface="SimHei"/>
                <a:ea typeface="SimHei"/>
              </a:rPr>
              <a:t>全信输出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6600" y="19812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不核验直接发布。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280400" y="1219200"/>
            <a:ext cx="3708400" cy="50800"/>
          </a:xfrm>
          <a:prstGeom prst="rect">
            <a:avLst/>
          </a:prstGeom>
          <a:solidFill>
            <a:srgbClr val="2E9E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80400" y="12192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58200" y="14478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2E9E5B"/>
                </a:solidFill>
                <a:latin typeface="SimHei"/>
                <a:ea typeface="SimHei"/>
              </a:rPr>
              <a:t>忽视数据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58200" y="19812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不积累自己的语料。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3911600"/>
            <a:ext cx="3708400" cy="50800"/>
          </a:xfrm>
          <a:prstGeom prst="rect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39116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35000" y="41402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1565C0"/>
                </a:solidFill>
                <a:latin typeface="SimHei"/>
                <a:ea typeface="SimHei"/>
              </a:rPr>
              <a:t>脱离场景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5000" y="46736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技术炫酷但无用户。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368800" y="3911600"/>
            <a:ext cx="3708400" cy="50800"/>
          </a:xfrm>
          <a:prstGeom prst="rect">
            <a:avLst/>
          </a:prstGeom>
          <a:solidFill>
            <a:srgbClr val="E65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68800" y="39116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46600" y="41402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E65100"/>
                </a:solidFill>
                <a:latin typeface="SimHei"/>
                <a:ea typeface="SimHei"/>
              </a:rPr>
              <a:t>轻视审美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46600" y="46736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内容粗糙无人看。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280400" y="3911600"/>
            <a:ext cx="3708400" cy="50800"/>
          </a:xfrm>
          <a:prstGeom prst="rect">
            <a:avLst/>
          </a:prstGeom>
          <a:solidFill>
            <a:srgbClr val="6A1B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280400" y="3911600"/>
            <a:ext cx="3708400" cy="248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458200" y="4140200"/>
            <a:ext cx="3352800" cy="431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1">
                <a:solidFill>
                  <a:srgbClr val="6A1B9A"/>
                </a:solidFill>
                <a:latin typeface="SimHei"/>
                <a:ea typeface="SimHei"/>
              </a:rPr>
              <a:t>忽略伦理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58200" y="4673600"/>
            <a:ext cx="3352800" cy="16002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1A2233"/>
                </a:solidFill>
                <a:latin typeface="Microsoft YaHei"/>
                <a:ea typeface="Microsoft YaHei"/>
              </a:rPr>
              <a:t>埋下合规风险。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cont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8000" y="330200"/>
            <a:ext cx="11176000" cy="5588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3200" b="1">
                <a:solidFill>
                  <a:srgbClr val="0E5CA8"/>
                </a:solidFill>
                <a:latin typeface="SimHei"/>
                <a:ea typeface="SimHei"/>
              </a:rPr>
              <a:t>给同学的一句话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939800"/>
            <a:ext cx="1143000" cy="50800"/>
          </a:xfrm>
          <a:prstGeom prst="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2032000"/>
            <a:ext cx="10668000" cy="1524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ctr">
              <a:lnSpc>
                <a:spcPct val="150000"/>
              </a:lnSpc>
            </a:pPr>
            <a:r>
              <a:rPr sz="3000" b="1">
                <a:solidFill>
                  <a:srgbClr val="0E5CA8"/>
                </a:solidFill>
                <a:latin typeface="Microsoft YaHei"/>
                <a:ea typeface="Microsoft YaHei"/>
              </a:rPr>
              <a:t>AI 不会取代你，但会用 AI 的人会。</a:t>
            </a:r>
          </a:p>
          <a:p>
            <a:pPr algn="ctr">
              <a:lnSpc>
                <a:spcPct val="150000"/>
              </a:lnSpc>
            </a:pPr>
            <a:r>
              <a:rPr sz="3000" b="1">
                <a:solidFill>
                  <a:srgbClr val="0E5CA8"/>
                </a:solidFill>
                <a:latin typeface="Microsoft YaHei"/>
                <a:ea typeface="Microsoft YaHei"/>
              </a:rPr>
              <a:t>本学期，请做一个「会用 AI 把家乡讲给世界听」的文旅人。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8000" y="5969000"/>
            <a:ext cx="11176000" cy="558800"/>
          </a:xfrm>
          <a:prstGeom prst="roundRect">
            <a:avLst/>
          </a:prstGeom>
          <a:solidFill>
            <a:srgbClr val="12B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6600" y="6019800"/>
            <a:ext cx="10718800" cy="457200"/>
          </a:xfrm>
          <a:prstGeom prst="rect">
            <a:avLst/>
          </a:prstGeom>
          <a:noFill/>
        </p:spPr>
        <p:txBody>
          <a:bodyPr wrap="square" anchor="ctr" lIns="50800" rIns="50800" tIns="25400" bIns="25400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你的第一个任务：用一句话定义你心中的数字文旅。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cov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89000" y="2286000"/>
            <a:ext cx="3810000" cy="2286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ctr">
              <a:lnSpc>
                <a:spcPct val="130000"/>
              </a:lnSpc>
            </a:pPr>
            <a:r>
              <a:rPr sz="15000" b="1">
                <a:solidFill>
                  <a:srgbClr val="12B5A5"/>
                </a:solidFill>
                <a:latin typeface="SimHei"/>
                <a:ea typeface="SimHei"/>
              </a:rPr>
              <a:t>END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0" y="3048000"/>
            <a:ext cx="6858000" cy="1143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10000"/>
              </a:lnSpc>
            </a:pPr>
            <a:r>
              <a:rPr sz="4600" b="1">
                <a:solidFill>
                  <a:srgbClr val="FFFFFF"/>
                </a:solidFill>
                <a:latin typeface="SimHei"/>
                <a:ea typeface="SimHei"/>
              </a:rPr>
              <a:t>谢谢 · 欢迎提问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0" y="4318000"/>
            <a:ext cx="6858000" cy="762000"/>
          </a:xfrm>
          <a:prstGeom prst="rect">
            <a:avLst/>
          </a:prstGeom>
          <a:noFill/>
        </p:spPr>
        <p:txBody>
          <a:bodyPr wrap="square" anchor="t" lIns="50800" rIns="50800" tIns="25400" bIns="2540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9FD8FF"/>
                </a:solidFill>
                <a:latin typeface="Microsoft YaHei"/>
                <a:ea typeface="Microsoft YaHei"/>
              </a:rPr>
              <a:t>下节课我们一起动手做第一个声旅脚本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