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  <Relationship Id="rId42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183"/>
          <c:w val="0.769"/>
          <c:h val="0.6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固定票价</c:v>
                </c:pt>
              </c:strCache>
            </c:strRef>
          </c:tx>
          <c:spPr>
            <a:solidFill>
              <a:srgbClr val="D4C4B0"/>
            </a:solidFill>
          </c:spP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35</c:v>
                </c:pt>
                <c:pt idx="2">
                  <c:v>40</c:v>
                </c:pt>
                <c:pt idx="3">
                  <c:v>45</c:v>
                </c:pt>
                <c:pt idx="4">
                  <c:v>50</c:v>
                </c:pt>
                <c:pt idx="5">
                  <c:v>55</c:v>
                </c:pt>
                <c:pt idx="6">
                  <c:v>120</c:v>
                </c:pt>
                <c:pt idx="7">
                  <c:v>130</c:v>
                </c:pt>
                <c:pt idx="8">
                  <c:v>60</c:v>
                </c:pt>
                <c:pt idx="9">
                  <c:v>110</c:v>
                </c:pt>
                <c:pt idx="10">
                  <c:v>45</c:v>
                </c:pt>
                <c:pt idx="1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AI动态定价</c:v>
                </c:pt>
              </c:strCache>
            </c:strRef>
          </c:tx>
          <c:spPr>
            <a:solidFill>
              <a:srgbClr val="C75B39"/>
            </a:solidFill>
          </c:spPr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45</c:v>
                </c:pt>
                <c:pt idx="1">
                  <c:v>50</c:v>
                </c:pt>
                <c:pt idx="2">
                  <c:v>48</c:v>
                </c:pt>
                <c:pt idx="3">
                  <c:v>52</c:v>
                </c:pt>
                <c:pt idx="4">
                  <c:v>58</c:v>
                </c:pt>
                <c:pt idx="5">
                  <c:v>70</c:v>
                </c:pt>
                <c:pt idx="6">
                  <c:v>135</c:v>
                </c:pt>
                <c:pt idx="7">
                  <c:v>140</c:v>
                </c:pt>
                <c:pt idx="8">
                  <c:v>75</c:v>
                </c:pt>
                <c:pt idx="9">
                  <c:v>125</c:v>
                </c:pt>
                <c:pt idx="10">
                  <c:v>60</c:v>
                </c:pt>
                <c:pt idx="11">
                  <c:v>50</c:v>
                </c:pt>
              </c:numCache>
            </c:numRef>
          </c:val>
        </c:ser>
        <c:gapWidth val="50"/>
        <c:overlap val="-13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tickLblPos val="low"/>
        <c:spPr>
          <a:ln w="9523">
            <a:solidFill>
              <a:srgbClr val="6E7079"/>
            </a:solidFill>
          </a:ln>
        </c:spPr>
        <c:txPr>
          <a:bodyPr/>
          <a:lstStyle/>
          <a:p>
            <a:pPr>
              <a:defRPr sz="900">
                <a:solidFill>
                  <a:srgbClr val="3D2B1F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in val="0"/>
        </c:scaling>
        <c:delete val="0"/>
        <c:axPos val="l"/>
        <c:majorGridlines>
          <c:spPr>
            <a:ln w="9523">
              <a:solidFill>
                <a:srgbClr val="E0E6F1"/>
              </a:solidFill>
              <a:prstDash val="solid"/>
            </a:ln>
          </c:spPr>
        </c:majorGridlines>
        <c:title>
          <c:layout>
            <c:manualLayout>
              <c:xMode val="edge"/>
              <c:yMode val="edge"/>
              <c:x val="0.087"/>
              <c:y val="0.073"/>
            </c:manualLayout>
          </c:layout>
          <c:tx>
            <c:rich>
              <a:bodyPr rot="0" vert="horz" wrap="none"/>
              <a:lstStyle/>
              <a:p>
                <a:pPr>
                  <a:defRPr sz="975">
                    <a:solidFill>
                      <a:srgbClr val="3D2B1F"/>
                    </a:solidFill>
                  </a:defRPr>
                </a:pPr>
                <a:r>
                  <a:rPr lang="zh-CN" sz="975">
                    <a:solidFill>
                      <a:srgbClr val="3D2B1F"/>
                    </a:solidFill>
                  </a:rPr>
                  <a:t>收入(万元)</a:t>
                </a:r>
              </a:p>
            </c:rich>
          </c:tx>
          <c:overlay val="0"/>
        </c:title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3D2B1F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30"/>
      </c:valAx>
    </c:plotArea>
    <c:legend>
      <c:legendPos val="t"/>
      <c:overlay val="1"/>
      <c:txPr>
        <a:bodyPr/>
        <a:lstStyle/>
        <a:p>
          <a:pPr>
            <a:defRPr sz="1050">
              <a:solidFill>
                <a:srgbClr val="3D2B1F"/>
              </a:solidFill>
            </a:defRPr>
          </a:pPr>
          <a:endParaRPr lang="zh-CN"/>
        </a:p>
      </c:txPr>
    </c:legend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78989-2"/>
          <p:cNvSpPr/>
          <p:nvPr/>
        </p:nvSpPr>
        <p:spPr>
          <a:xfrm>
            <a:off x="6094476" y="857"/>
            <a:ext cx="6094476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AF6F0">
                  <a:alpha val="50000"/>
                </a:srgbClr>
              </a:gs>
              <a:gs pos="20000">
                <a:srgbClr val="FAF6F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3" name="el-1787278578994-4"/>
          <p:cNvPicPr/>
          <p:nvPr/>
        </p:nvPicPr>
        <p:blipFill>
          <a:blip r:embed="rId2"/>
          <a:srcRect l="25000" t="0" r="25000" b="0"/>
          <a:stretch>
            <a:fillRect/>
          </a:stretch>
        </p:blipFill>
        <p:spPr>
          <a:xfrm>
            <a:off x="6094476" y="857"/>
            <a:ext cx="6094476" cy="6856286"/>
          </a:xfrm>
          <a:prstGeom prst="rect">
            <a:avLst/>
          </a:prstGeom>
          <a:ln>
            <a:noFill/>
          </a:ln>
        </p:spPr>
      </p:pic>
      <p:sp>
        <p:nvSpPr>
          <p:cNvPr id="4" name="el-1787278578986-1"/>
          <p:cNvSpPr txBox="1"/>
          <p:nvPr/>
        </p:nvSpPr>
        <p:spPr>
          <a:xfrm>
            <a:off x="609448" y="6366728"/>
            <a:ext cx="809434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01 / 36</a:t>
            </a:r>
            <a:endParaRPr/>
          </a:p>
        </p:txBody>
      </p:sp>
      <p:cxnSp>
        <p:nvCxnSpPr>
          <p:cNvPr id="5" name="el-1787278578990-3"/>
          <p:cNvCxnSpPr/>
          <p:nvPr/>
        </p:nvCxnSpPr>
        <p:spPr>
          <a:xfrm>
            <a:off x="609448" y="1525964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7278578995-5"/>
          <p:cNvSpPr txBox="1"/>
          <p:nvPr/>
        </p:nvSpPr>
        <p:spPr>
          <a:xfrm>
            <a:off x="609448" y="1230763"/>
            <a:ext cx="590745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TOURISM MANAGEMENT × AI</a:t>
            </a:r>
            <a:endParaRPr/>
          </a:p>
        </p:txBody>
      </p:sp>
      <p:sp>
        <p:nvSpPr>
          <p:cNvPr id="7" name="el-1787278578995-6"/>
          <p:cNvSpPr txBox="1"/>
          <p:nvPr/>
        </p:nvSpPr>
        <p:spPr>
          <a:xfrm>
            <a:off x="609448" y="1773552"/>
            <a:ext cx="7261336" cy="9236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0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如何充分与</a:t>
            </a:r>
            <a:endParaRPr/>
          </a:p>
        </p:txBody>
      </p:sp>
      <p:sp>
        <p:nvSpPr>
          <p:cNvPr id="8" name="el-1787278578996-7"/>
          <p:cNvSpPr txBox="1"/>
          <p:nvPr/>
        </p:nvSpPr>
        <p:spPr>
          <a:xfrm>
            <a:off x="609448" y="2550538"/>
            <a:ext cx="5649740" cy="92369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50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AI协同</a:t>
            </a:r>
            <a:endParaRPr/>
          </a:p>
        </p:txBody>
      </p:sp>
      <p:sp>
        <p:nvSpPr>
          <p:cNvPr id="9" name="el-1787278578996-8"/>
          <p:cNvSpPr txBox="1"/>
          <p:nvPr/>
        </p:nvSpPr>
        <p:spPr>
          <a:xfrm>
            <a:off x="609448" y="3556067"/>
            <a:ext cx="6939323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90" spc="150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Human-AI Collaboration</a:t>
            </a:r>
            <a:endParaRPr/>
          </a:p>
        </p:txBody>
      </p:sp>
      <p:sp>
        <p:nvSpPr>
          <p:cNvPr id="10" name="el-1787278578996-9"/>
          <p:cNvSpPr txBox="1"/>
          <p:nvPr/>
        </p:nvSpPr>
        <p:spPr>
          <a:xfrm>
            <a:off x="609448" y="4336922"/>
            <a:ext cx="4189952" cy="6475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533"/>
              </a:lnSpc>
            </a:pPr>
            <a:r>
              <a:rPr sz="14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从认知前提到实战方法，系统掌握人机协作的新范式</a:t>
            </a:r>
            <a:endParaRPr/>
          </a:p>
        </p:txBody>
      </p:sp>
      <p:sp>
        <p:nvSpPr>
          <p:cNvPr id="11" name="el-1787278578998-10"/>
          <p:cNvSpPr txBox="1"/>
          <p:nvPr/>
        </p:nvSpPr>
        <p:spPr>
          <a:xfrm>
            <a:off x="609448" y="5441546"/>
            <a:ext cx="886705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</a:t>
            </a:r>
            <a:endParaRPr/>
          </a:p>
        </p:txBody>
      </p:sp>
      <p:sp>
        <p:nvSpPr>
          <p:cNvPr id="12" name="el-1787278578998-11"/>
          <p:cNvSpPr txBox="1"/>
          <p:nvPr/>
        </p:nvSpPr>
        <p:spPr>
          <a:xfrm>
            <a:off x="1714220" y="5441546"/>
            <a:ext cx="259735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13" name="el-1787278578998-12"/>
          <p:cNvSpPr txBox="1"/>
          <p:nvPr/>
        </p:nvSpPr>
        <p:spPr>
          <a:xfrm>
            <a:off x="2152409" y="5441546"/>
            <a:ext cx="886705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本科教学课件</a:t>
            </a:r>
            <a:endParaRPr/>
          </a:p>
        </p:txBody>
      </p:sp>
      <p:sp>
        <p:nvSpPr>
          <p:cNvPr id="14" name="el-1787278578998-13"/>
          <p:cNvSpPr txBox="1"/>
          <p:nvPr/>
        </p:nvSpPr>
        <p:spPr>
          <a:xfrm>
            <a:off x="3257182" y="5441546"/>
            <a:ext cx="259735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endParaRPr/>
          </a:p>
        </p:txBody>
      </p:sp>
      <p:sp>
        <p:nvSpPr>
          <p:cNvPr id="15" name="el-1787278578998-14"/>
          <p:cNvSpPr txBox="1"/>
          <p:nvPr/>
        </p:nvSpPr>
        <p:spPr>
          <a:xfrm>
            <a:off x="3695371" y="5441546"/>
            <a:ext cx="558168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7793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77941-3"/>
          <p:cNvCxnSpPr/>
          <p:nvPr/>
        </p:nvCxnSpPr>
        <p:spPr>
          <a:xfrm>
            <a:off x="2056142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77948-8"/>
          <p:cNvCxnSpPr/>
          <p:nvPr/>
        </p:nvCxnSpPr>
        <p:spPr>
          <a:xfrm>
            <a:off x="609448" y="1915499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77954-12"/>
          <p:cNvSpPr/>
          <p:nvPr/>
        </p:nvSpPr>
        <p:spPr>
          <a:xfrm>
            <a:off x="6800786" y="2034532"/>
            <a:ext cx="4778718" cy="807340"/>
          </a:xfrm>
          <a:prstGeom prst="roundRect">
            <a:avLst>
              <a:gd name="adj" fmla="val 943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77955-13"/>
          <p:cNvSpPr/>
          <p:nvPr/>
        </p:nvSpPr>
        <p:spPr>
          <a:xfrm>
            <a:off x="6800786" y="3032323"/>
            <a:ext cx="4778718" cy="807340"/>
          </a:xfrm>
          <a:prstGeom prst="roundRect">
            <a:avLst>
              <a:gd name="adj" fmla="val 943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77956-14"/>
          <p:cNvSpPr/>
          <p:nvPr/>
        </p:nvSpPr>
        <p:spPr>
          <a:xfrm>
            <a:off x="6800786" y="4030115"/>
            <a:ext cx="4778718" cy="807340"/>
          </a:xfrm>
          <a:prstGeom prst="roundRect">
            <a:avLst>
              <a:gd name="adj" fmla="val 943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7278577938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7278577943-4"/>
          <p:cNvSpPr txBox="1"/>
          <p:nvPr/>
        </p:nvSpPr>
        <p:spPr>
          <a:xfrm>
            <a:off x="609448" y="191310"/>
            <a:ext cx="19376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COURSE INTRO</a:t>
            </a:r>
            <a:endParaRPr/>
          </a:p>
        </p:txBody>
      </p:sp>
      <p:sp>
        <p:nvSpPr>
          <p:cNvPr id="10" name="el-1787278577944-5"/>
          <p:cNvSpPr txBox="1"/>
          <p:nvPr/>
        </p:nvSpPr>
        <p:spPr>
          <a:xfrm>
            <a:off x="11008147" y="191310"/>
            <a:ext cx="66467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课程导言</a:t>
            </a:r>
            <a:endParaRPr/>
          </a:p>
        </p:txBody>
      </p:sp>
      <p:sp>
        <p:nvSpPr>
          <p:cNvPr id="11" name="el-1787278577949-9"/>
          <p:cNvSpPr txBox="1"/>
          <p:nvPr/>
        </p:nvSpPr>
        <p:spPr>
          <a:xfrm>
            <a:off x="609448" y="2239268"/>
            <a:ext cx="6295707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为什么要学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AI协同</a:t>
            </a: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？</a:t>
            </a:r>
            <a:endParaRPr/>
          </a:p>
        </p:txBody>
      </p:sp>
      <p:sp>
        <p:nvSpPr>
          <p:cNvPr id="12" name="el-1787278577950-10"/>
          <p:cNvSpPr txBox="1"/>
          <p:nvPr/>
        </p:nvSpPr>
        <p:spPr>
          <a:xfrm>
            <a:off x="609448" y="2970575"/>
            <a:ext cx="4951762" cy="10052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24"/>
              </a:lnSpc>
            </a:pPr>
            <a:r>
              <a:rPr sz="1639">
                <a:solidFill>
                  <a:srgbClr val="3D2B1F">
                    <a:alpha val="85000"/>
                  </a:srgbClr>
                </a:solidFill>
                <a:latin typeface="Microsoft YaHei"/>
                <a:ea typeface="Microsoft YaHei"/>
                <a:cs typeface="Microsoft YaHei"/>
              </a:rPr>
              <a:t>2026年被称为"AI工作范式真正落地的起点"。"人+AI智能体"的协作结构正在取代"人使用工具"，成为新的生产力最小单位。</a:t>
            </a:r>
            <a:endParaRPr/>
          </a:p>
        </p:txBody>
      </p:sp>
      <p:sp>
        <p:nvSpPr>
          <p:cNvPr id="13" name="el-1787278577950-11"/>
          <p:cNvSpPr txBox="1"/>
          <p:nvPr/>
        </p:nvSpPr>
        <p:spPr>
          <a:xfrm>
            <a:off x="609448" y="4204349"/>
            <a:ext cx="4951762" cy="771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10"/>
              </a:lnSpc>
            </a:pPr>
            <a:r>
              <a:rPr sz="13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旅游业正在经历AI驱动的深刻变革——从智能客服到动态定价，从智慧景区到个性化推荐。本课程将帮助你建立AI协同的系统认知，掌握可操作的协作方法。</a:t>
            </a:r>
            <a:endParaRPr/>
          </a:p>
        </p:txBody>
      </p:sp>
      <p:sp>
        <p:nvSpPr>
          <p:cNvPr id="14" name="el-1787278577958-15"/>
          <p:cNvSpPr txBox="1"/>
          <p:nvPr/>
        </p:nvSpPr>
        <p:spPr>
          <a:xfrm>
            <a:off x="7029329" y="2238226"/>
            <a:ext cx="1525416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88%</a:t>
            </a:r>
            <a:endParaRPr/>
          </a:p>
        </p:txBody>
      </p:sp>
      <p:sp>
        <p:nvSpPr>
          <p:cNvPr id="15" name="el-1787278577958-16"/>
          <p:cNvSpPr txBox="1"/>
          <p:nvPr/>
        </p:nvSpPr>
        <p:spPr>
          <a:xfrm>
            <a:off x="8081281" y="2224984"/>
            <a:ext cx="2654311" cy="426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6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全球大学生学业AI综合使用率</a:t>
            </a:r>
            <a:endParaRPr/>
          </a:p>
          <a:p>
            <a:pPr algn="l">
              <a:lnSpc>
                <a:spcPts val="1666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——《2026全球高等教育AI调查报告》</a:t>
            </a:r>
            <a:endParaRPr/>
          </a:p>
        </p:txBody>
      </p:sp>
      <p:sp>
        <p:nvSpPr>
          <p:cNvPr id="16" name="el-1787278577958-17"/>
          <p:cNvSpPr txBox="1"/>
          <p:nvPr/>
        </p:nvSpPr>
        <p:spPr>
          <a:xfrm>
            <a:off x="7029329" y="3236018"/>
            <a:ext cx="1640307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3.8x</a:t>
            </a:r>
            <a:endParaRPr/>
          </a:p>
        </p:txBody>
      </p:sp>
      <p:sp>
        <p:nvSpPr>
          <p:cNvPr id="17" name="el-1787278577959-18"/>
          <p:cNvSpPr txBox="1"/>
          <p:nvPr/>
        </p:nvSpPr>
        <p:spPr>
          <a:xfrm>
            <a:off x="8068188" y="3222776"/>
            <a:ext cx="1874200" cy="426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6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部署智能体工作流的企业</a:t>
            </a:r>
            <a:endParaRPr/>
          </a:p>
          <a:p>
            <a:pPr algn="l">
              <a:lnSpc>
                <a:spcPts val="1666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平均任务处理效率提升倍数</a:t>
            </a:r>
            <a:endParaRPr/>
          </a:p>
        </p:txBody>
      </p:sp>
      <p:sp>
        <p:nvSpPr>
          <p:cNvPr id="18" name="el-1787278577959-19"/>
          <p:cNvSpPr txBox="1"/>
          <p:nvPr/>
        </p:nvSpPr>
        <p:spPr>
          <a:xfrm>
            <a:off x="7029329" y="4233810"/>
            <a:ext cx="167510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119亿</a:t>
            </a:r>
            <a:endParaRPr/>
          </a:p>
        </p:txBody>
      </p:sp>
      <p:sp>
        <p:nvSpPr>
          <p:cNvPr id="19" name="el-1787278577959-20"/>
          <p:cNvSpPr txBox="1"/>
          <p:nvPr/>
        </p:nvSpPr>
        <p:spPr>
          <a:xfrm>
            <a:off x="8230965" y="4220568"/>
            <a:ext cx="2217312" cy="426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66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2025年暑运跨区域人员流动量</a:t>
            </a:r>
            <a:endParaRPr/>
          </a:p>
          <a:p>
            <a:pPr algn="l">
              <a:lnSpc>
                <a:spcPts val="1666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日均1.92亿人次，同比增长4.3%</a:t>
            </a:r>
            <a:endParaRPr/>
          </a:p>
        </p:txBody>
      </p:sp>
      <p:sp>
        <p:nvSpPr>
          <p:cNvPr id="20" name="el-1787278577944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1" name="el-1787278577944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02 / 37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77968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77970-3"/>
          <p:cNvCxnSpPr/>
          <p:nvPr/>
        </p:nvCxnSpPr>
        <p:spPr>
          <a:xfrm>
            <a:off x="1664375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78029-8"/>
          <p:cNvCxnSpPr/>
          <p:nvPr/>
        </p:nvCxnSpPr>
        <p:spPr>
          <a:xfrm>
            <a:off x="609448" y="2793365"/>
            <a:ext cx="5256486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7278578029-9"/>
          <p:cNvCxnSpPr/>
          <p:nvPr/>
        </p:nvCxnSpPr>
        <p:spPr>
          <a:xfrm>
            <a:off x="609448" y="3878944"/>
            <a:ext cx="5256486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7278578030-10"/>
          <p:cNvCxnSpPr/>
          <p:nvPr/>
        </p:nvCxnSpPr>
        <p:spPr>
          <a:xfrm>
            <a:off x="609448" y="4964522"/>
            <a:ext cx="5256486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7278578030-11"/>
          <p:cNvCxnSpPr/>
          <p:nvPr/>
        </p:nvCxnSpPr>
        <p:spPr>
          <a:xfrm>
            <a:off x="6323019" y="2793365"/>
            <a:ext cx="5256486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7278578030-12"/>
          <p:cNvCxnSpPr/>
          <p:nvPr/>
        </p:nvCxnSpPr>
        <p:spPr>
          <a:xfrm>
            <a:off x="6323019" y="3878944"/>
            <a:ext cx="5256486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7278578030-13"/>
          <p:cNvCxnSpPr/>
          <p:nvPr/>
        </p:nvCxnSpPr>
        <p:spPr>
          <a:xfrm>
            <a:off x="6323019" y="4964522"/>
            <a:ext cx="5256486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7278577969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7278577970-4"/>
          <p:cNvSpPr txBox="1"/>
          <p:nvPr/>
        </p:nvSpPr>
        <p:spPr>
          <a:xfrm>
            <a:off x="609448" y="191310"/>
            <a:ext cx="137526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CONTENTS</a:t>
            </a:r>
            <a:endParaRPr/>
          </a:p>
        </p:txBody>
      </p:sp>
      <p:sp>
        <p:nvSpPr>
          <p:cNvPr id="12" name="el-1787278577970-5"/>
          <p:cNvSpPr txBox="1"/>
          <p:nvPr/>
        </p:nvSpPr>
        <p:spPr>
          <a:xfrm>
            <a:off x="11293826" y="191310"/>
            <a:ext cx="37900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目录</a:t>
            </a:r>
            <a:endParaRPr/>
          </a:p>
        </p:txBody>
      </p:sp>
      <p:sp>
        <p:nvSpPr>
          <p:cNvPr id="13" name="el-1787278578032-14"/>
          <p:cNvSpPr txBox="1"/>
          <p:nvPr/>
        </p:nvSpPr>
        <p:spPr>
          <a:xfrm>
            <a:off x="761809" y="2055362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4" name="el-1787278578036-20"/>
          <p:cNvSpPr txBox="1"/>
          <p:nvPr/>
        </p:nvSpPr>
        <p:spPr>
          <a:xfrm>
            <a:off x="1371257" y="2055362"/>
            <a:ext cx="28558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AI协同的认知基础</a:t>
            </a:r>
            <a:endParaRPr/>
          </a:p>
        </p:txBody>
      </p:sp>
      <p:sp>
        <p:nvSpPr>
          <p:cNvPr id="15" name="el-1787278578036-21"/>
          <p:cNvSpPr txBox="1"/>
          <p:nvPr/>
        </p:nvSpPr>
        <p:spPr>
          <a:xfrm>
            <a:off x="1371257" y="2407699"/>
            <a:ext cx="277928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AI能力边界、人机分工原则、角色转变</a:t>
            </a:r>
            <a:endParaRPr/>
          </a:p>
        </p:txBody>
      </p:sp>
      <p:sp>
        <p:nvSpPr>
          <p:cNvPr id="16" name="el-1787278578032-15"/>
          <p:cNvSpPr txBox="1"/>
          <p:nvPr/>
        </p:nvSpPr>
        <p:spPr>
          <a:xfrm>
            <a:off x="761809" y="3140941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7" name="el-1787278578036-22"/>
          <p:cNvSpPr txBox="1"/>
          <p:nvPr/>
        </p:nvSpPr>
        <p:spPr>
          <a:xfrm>
            <a:off x="1371257" y="3140941"/>
            <a:ext cx="332811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AI在旅游管理领域的应用现状</a:t>
            </a:r>
            <a:endParaRPr/>
          </a:p>
        </p:txBody>
      </p:sp>
      <p:sp>
        <p:nvSpPr>
          <p:cNvPr id="18" name="el-1787278578036-23"/>
          <p:cNvSpPr txBox="1"/>
          <p:nvPr/>
        </p:nvSpPr>
        <p:spPr>
          <a:xfrm>
            <a:off x="1371257" y="3493278"/>
            <a:ext cx="3154040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智能客服、个性化推荐、收益管理、智慧景区</a:t>
            </a:r>
            <a:endParaRPr/>
          </a:p>
        </p:txBody>
      </p:sp>
      <p:sp>
        <p:nvSpPr>
          <p:cNvPr id="19" name="el-1787278578032-16"/>
          <p:cNvSpPr txBox="1"/>
          <p:nvPr/>
        </p:nvSpPr>
        <p:spPr>
          <a:xfrm>
            <a:off x="761809" y="4226519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0" name="el-1787278578036-24"/>
          <p:cNvSpPr txBox="1"/>
          <p:nvPr/>
        </p:nvSpPr>
        <p:spPr>
          <a:xfrm>
            <a:off x="1371257" y="4226519"/>
            <a:ext cx="2660768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人机协同的核心策略与方法</a:t>
            </a:r>
            <a:endParaRPr/>
          </a:p>
        </p:txBody>
      </p:sp>
      <p:sp>
        <p:nvSpPr>
          <p:cNvPr id="21" name="el-1787278578037-25"/>
          <p:cNvSpPr txBox="1"/>
          <p:nvPr/>
        </p:nvSpPr>
        <p:spPr>
          <a:xfrm>
            <a:off x="1371257" y="4578856"/>
            <a:ext cx="262077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四种协作模式与任务拆解原则</a:t>
            </a:r>
            <a:endParaRPr/>
          </a:p>
        </p:txBody>
      </p:sp>
      <p:sp>
        <p:nvSpPr>
          <p:cNvPr id="22" name="el-1787278578032-17"/>
          <p:cNvSpPr txBox="1"/>
          <p:nvPr/>
        </p:nvSpPr>
        <p:spPr>
          <a:xfrm>
            <a:off x="6475381" y="2055362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3" name="el-1787278578037-26"/>
          <p:cNvSpPr txBox="1"/>
          <p:nvPr/>
        </p:nvSpPr>
        <p:spPr>
          <a:xfrm>
            <a:off x="7084828" y="2055362"/>
            <a:ext cx="2817648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Prompt工程与沟通技巧</a:t>
            </a:r>
            <a:endParaRPr/>
          </a:p>
        </p:txBody>
      </p:sp>
      <p:sp>
        <p:nvSpPr>
          <p:cNvPr id="24" name="el-1787278578037-27"/>
          <p:cNvSpPr txBox="1"/>
          <p:nvPr/>
        </p:nvSpPr>
        <p:spPr>
          <a:xfrm>
            <a:off x="7084828" y="2407699"/>
            <a:ext cx="237541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六要素、五部分模式、进阶技术</a:t>
            </a:r>
            <a:endParaRPr/>
          </a:p>
        </p:txBody>
      </p:sp>
      <p:sp>
        <p:nvSpPr>
          <p:cNvPr id="25" name="el-1787278578032-18"/>
          <p:cNvSpPr txBox="1"/>
          <p:nvPr/>
        </p:nvSpPr>
        <p:spPr>
          <a:xfrm>
            <a:off x="6475381" y="3140941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05</a:t>
            </a:r>
            <a:endParaRPr/>
          </a:p>
        </p:txBody>
      </p:sp>
      <p:sp>
        <p:nvSpPr>
          <p:cNvPr id="26" name="el-1787278578037-28"/>
          <p:cNvSpPr txBox="1"/>
          <p:nvPr/>
        </p:nvSpPr>
        <p:spPr>
          <a:xfrm>
            <a:off x="7084828" y="3140941"/>
            <a:ext cx="28295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AI协同实战场景与旅游案例</a:t>
            </a:r>
            <a:endParaRPr/>
          </a:p>
        </p:txBody>
      </p:sp>
      <p:sp>
        <p:nvSpPr>
          <p:cNvPr id="27" name="el-1787278578037-29"/>
          <p:cNvSpPr txBox="1"/>
          <p:nvPr/>
        </p:nvSpPr>
        <p:spPr>
          <a:xfrm>
            <a:off x="7084828" y="3493278"/>
            <a:ext cx="2655442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信息调研、文档创作、旅游行业落地</a:t>
            </a:r>
            <a:endParaRPr/>
          </a:p>
        </p:txBody>
      </p:sp>
      <p:sp>
        <p:nvSpPr>
          <p:cNvPr id="28" name="el-1787278578032-19"/>
          <p:cNvSpPr txBox="1"/>
          <p:nvPr/>
        </p:nvSpPr>
        <p:spPr>
          <a:xfrm>
            <a:off x="6475381" y="4226519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06</a:t>
            </a:r>
            <a:endParaRPr/>
          </a:p>
        </p:txBody>
      </p:sp>
      <p:sp>
        <p:nvSpPr>
          <p:cNvPr id="29" name="el-1787278578037-30"/>
          <p:cNvSpPr txBox="1"/>
          <p:nvPr/>
        </p:nvSpPr>
        <p:spPr>
          <a:xfrm>
            <a:off x="7084828" y="4226519"/>
            <a:ext cx="287413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挑战、伦理与未来展望</a:t>
            </a:r>
            <a:endParaRPr/>
          </a:p>
        </p:txBody>
      </p:sp>
      <p:sp>
        <p:nvSpPr>
          <p:cNvPr id="30" name="el-1787278578038-31"/>
          <p:cNvSpPr txBox="1"/>
          <p:nvPr/>
        </p:nvSpPr>
        <p:spPr>
          <a:xfrm>
            <a:off x="7084828" y="4578856"/>
            <a:ext cx="293165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AI幻觉、学术诚信、数据安全、未来趋势</a:t>
            </a:r>
            <a:endParaRPr/>
          </a:p>
        </p:txBody>
      </p:sp>
      <p:sp>
        <p:nvSpPr>
          <p:cNvPr id="31" name="el-1787278577971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2" name="el-1787278577971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/ 37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78953-1"/>
          <p:cNvSpPr txBox="1"/>
          <p:nvPr/>
        </p:nvSpPr>
        <p:spPr>
          <a:xfrm>
            <a:off x="7796644" y="1714929"/>
            <a:ext cx="4392308" cy="3428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89">
                <a:solidFill>
                  <a:srgbClr val="C75B39">
                    <a:alpha val="8000"/>
                  </a:srgbClr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cxnSp>
        <p:nvCxnSpPr>
          <p:cNvPr id="3" name="el-1787278578956-5"/>
          <p:cNvCxnSpPr/>
          <p:nvPr/>
        </p:nvCxnSpPr>
        <p:spPr>
          <a:xfrm>
            <a:off x="1142714" y="2166360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78955-2"/>
          <p:cNvCxnSpPr/>
          <p:nvPr/>
        </p:nvCxnSpPr>
        <p:spPr>
          <a:xfrm>
            <a:off x="1142714" y="4796389"/>
            <a:ext cx="761810" cy="914"/>
          </a:xfrm>
          <a:prstGeom prst="line">
            <a:avLst/>
          </a:prstGeom>
          <a:ln w="19045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78956-6"/>
          <p:cNvSpPr txBox="1"/>
          <p:nvPr/>
        </p:nvSpPr>
        <p:spPr>
          <a:xfrm>
            <a:off x="1714071" y="2052089"/>
            <a:ext cx="18940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 spc="30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CHAPTER 01</a:t>
            </a:r>
            <a:endParaRPr/>
          </a:p>
        </p:txBody>
      </p:sp>
      <p:sp>
        <p:nvSpPr>
          <p:cNvPr id="6" name="el-1787278578955-3"/>
          <p:cNvSpPr txBox="1"/>
          <p:nvPr/>
        </p:nvSpPr>
        <p:spPr>
          <a:xfrm>
            <a:off x="1142714" y="2509175"/>
            <a:ext cx="10086358" cy="1401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AI协同的</a:t>
            </a:r>
            <a:endParaRPr/>
          </a:p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认知基础</a:t>
            </a:r>
            <a:endParaRPr/>
          </a:p>
        </p:txBody>
      </p:sp>
      <p:sp>
        <p:nvSpPr>
          <p:cNvPr id="7" name="el-1787278578955-4"/>
          <p:cNvSpPr txBox="1"/>
          <p:nvPr/>
        </p:nvSpPr>
        <p:spPr>
          <a:xfrm>
            <a:off x="1142714" y="4063147"/>
            <a:ext cx="60198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75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理解AI的能力边界与人机分工原则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78964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78966-3"/>
          <p:cNvCxnSpPr/>
          <p:nvPr/>
        </p:nvCxnSpPr>
        <p:spPr>
          <a:xfrm>
            <a:off x="222903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78970-9"/>
          <p:cNvSpPr/>
          <p:nvPr/>
        </p:nvSpPr>
        <p:spPr>
          <a:xfrm>
            <a:off x="609448" y="2570923"/>
            <a:ext cx="3529618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8"/>
                </a:lnTo>
                <a:lnTo>
                  <a:pt x="98263" y="150"/>
                </a:lnTo>
                <a:lnTo>
                  <a:pt x="98468" y="325"/>
                </a:lnTo>
                <a:lnTo>
                  <a:pt x="98669" y="575"/>
                </a:lnTo>
                <a:lnTo>
                  <a:pt x="98860" y="888"/>
                </a:lnTo>
                <a:lnTo>
                  <a:pt x="99040" y="1263"/>
                </a:lnTo>
                <a:lnTo>
                  <a:pt x="99212" y="1700"/>
                </a:lnTo>
                <a:lnTo>
                  <a:pt x="99367" y="2200"/>
                </a:lnTo>
                <a:lnTo>
                  <a:pt x="99511" y="2738"/>
                </a:lnTo>
                <a:lnTo>
                  <a:pt x="99637" y="3338"/>
                </a:lnTo>
                <a:lnTo>
                  <a:pt x="99745" y="3963"/>
                </a:lnTo>
                <a:lnTo>
                  <a:pt x="99835" y="4625"/>
                </a:lnTo>
                <a:lnTo>
                  <a:pt x="99906" y="5325"/>
                </a:lnTo>
                <a:lnTo>
                  <a:pt x="99957" y="6038"/>
                </a:lnTo>
                <a:lnTo>
                  <a:pt x="99989" y="6763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9" y="93238"/>
                </a:lnTo>
                <a:lnTo>
                  <a:pt x="99957" y="93963"/>
                </a:lnTo>
                <a:lnTo>
                  <a:pt x="99906" y="94675"/>
                </a:lnTo>
                <a:lnTo>
                  <a:pt x="99835" y="95375"/>
                </a:lnTo>
                <a:lnTo>
                  <a:pt x="99745" y="96038"/>
                </a:lnTo>
                <a:lnTo>
                  <a:pt x="99637" y="96663"/>
                </a:lnTo>
                <a:lnTo>
                  <a:pt x="99511" y="97263"/>
                </a:lnTo>
                <a:lnTo>
                  <a:pt x="99367" y="97800"/>
                </a:lnTo>
                <a:lnTo>
                  <a:pt x="99212" y="98300"/>
                </a:lnTo>
                <a:lnTo>
                  <a:pt x="99040" y="98738"/>
                </a:lnTo>
                <a:lnTo>
                  <a:pt x="98860" y="99113"/>
                </a:lnTo>
                <a:lnTo>
                  <a:pt x="98669" y="99425"/>
                </a:lnTo>
                <a:lnTo>
                  <a:pt x="98468" y="99675"/>
                </a:lnTo>
                <a:lnTo>
                  <a:pt x="98263" y="99850"/>
                </a:lnTo>
                <a:lnTo>
                  <a:pt x="98054" y="9996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63"/>
                </a:lnTo>
                <a:lnTo>
                  <a:pt x="1737" y="99850"/>
                </a:lnTo>
                <a:lnTo>
                  <a:pt x="1532" y="99675"/>
                </a:lnTo>
                <a:lnTo>
                  <a:pt x="1331" y="99425"/>
                </a:lnTo>
                <a:lnTo>
                  <a:pt x="1140" y="99113"/>
                </a:lnTo>
                <a:lnTo>
                  <a:pt x="960" y="98738"/>
                </a:lnTo>
                <a:lnTo>
                  <a:pt x="788" y="98300"/>
                </a:lnTo>
                <a:lnTo>
                  <a:pt x="633" y="97800"/>
                </a:lnTo>
                <a:lnTo>
                  <a:pt x="489" y="97263"/>
                </a:lnTo>
                <a:lnTo>
                  <a:pt x="363" y="96663"/>
                </a:lnTo>
                <a:lnTo>
                  <a:pt x="255" y="96038"/>
                </a:lnTo>
                <a:lnTo>
                  <a:pt x="165" y="95375"/>
                </a:lnTo>
                <a:lnTo>
                  <a:pt x="94" y="94675"/>
                </a:lnTo>
                <a:lnTo>
                  <a:pt x="43" y="93963"/>
                </a:lnTo>
                <a:lnTo>
                  <a:pt x="11" y="93238"/>
                </a:lnTo>
                <a:lnTo>
                  <a:pt x="0" y="92500"/>
                </a:lnTo>
                <a:lnTo>
                  <a:pt x="0" y="7500"/>
                </a:lnTo>
                <a:lnTo>
                  <a:pt x="11" y="6763"/>
                </a:lnTo>
                <a:lnTo>
                  <a:pt x="43" y="6038"/>
                </a:lnTo>
                <a:lnTo>
                  <a:pt x="94" y="5325"/>
                </a:lnTo>
                <a:lnTo>
                  <a:pt x="165" y="4625"/>
                </a:lnTo>
                <a:lnTo>
                  <a:pt x="255" y="3963"/>
                </a:lnTo>
                <a:lnTo>
                  <a:pt x="363" y="3338"/>
                </a:lnTo>
                <a:lnTo>
                  <a:pt x="489" y="2738"/>
                </a:lnTo>
                <a:lnTo>
                  <a:pt x="633" y="2200"/>
                </a:lnTo>
                <a:lnTo>
                  <a:pt x="788" y="1700"/>
                </a:lnTo>
                <a:lnTo>
                  <a:pt x="960" y="1263"/>
                </a:lnTo>
                <a:lnTo>
                  <a:pt x="1140" y="888"/>
                </a:lnTo>
                <a:lnTo>
                  <a:pt x="1331" y="575"/>
                </a:lnTo>
                <a:lnTo>
                  <a:pt x="1532" y="325"/>
                </a:lnTo>
                <a:lnTo>
                  <a:pt x="1737" y="150"/>
                </a:lnTo>
                <a:lnTo>
                  <a:pt x="1946" y="38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78974-14"/>
          <p:cNvSpPr/>
          <p:nvPr/>
        </p:nvSpPr>
        <p:spPr>
          <a:xfrm>
            <a:off x="609448" y="2570923"/>
            <a:ext cx="76181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2"/>
                </a:lnTo>
                <a:lnTo>
                  <a:pt x="52860" y="887"/>
                </a:lnTo>
                <a:lnTo>
                  <a:pt x="44443" y="1266"/>
                </a:lnTo>
                <a:lnTo>
                  <a:pt x="36561" y="1705"/>
                </a:lnTo>
                <a:lnTo>
                  <a:pt x="29289" y="2200"/>
                </a:lnTo>
                <a:lnTo>
                  <a:pt x="22699" y="2746"/>
                </a:lnTo>
                <a:lnTo>
                  <a:pt x="16853" y="3338"/>
                </a:lnTo>
                <a:lnTo>
                  <a:pt x="11808" y="3971"/>
                </a:lnTo>
                <a:lnTo>
                  <a:pt x="7612" y="4637"/>
                </a:lnTo>
                <a:lnTo>
                  <a:pt x="4306" y="5331"/>
                </a:lnTo>
                <a:lnTo>
                  <a:pt x="1921" y="6046"/>
                </a:lnTo>
                <a:lnTo>
                  <a:pt x="482" y="6775"/>
                </a:lnTo>
                <a:lnTo>
                  <a:pt x="0" y="7512"/>
                </a:lnTo>
                <a:lnTo>
                  <a:pt x="0" y="92488"/>
                </a:lnTo>
                <a:lnTo>
                  <a:pt x="482" y="93225"/>
                </a:lnTo>
                <a:lnTo>
                  <a:pt x="1921" y="93954"/>
                </a:lnTo>
                <a:lnTo>
                  <a:pt x="4306" y="94669"/>
                </a:lnTo>
                <a:lnTo>
                  <a:pt x="7612" y="95363"/>
                </a:lnTo>
                <a:lnTo>
                  <a:pt x="11808" y="96029"/>
                </a:lnTo>
                <a:lnTo>
                  <a:pt x="16853" y="96662"/>
                </a:lnTo>
                <a:lnTo>
                  <a:pt x="22699" y="97254"/>
                </a:lnTo>
                <a:lnTo>
                  <a:pt x="29289" y="97800"/>
                </a:lnTo>
                <a:lnTo>
                  <a:pt x="36561" y="98295"/>
                </a:lnTo>
                <a:lnTo>
                  <a:pt x="44443" y="98734"/>
                </a:lnTo>
                <a:lnTo>
                  <a:pt x="52860" y="99113"/>
                </a:lnTo>
                <a:lnTo>
                  <a:pt x="61732" y="99428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4"/>
                </a:lnTo>
                <a:lnTo>
                  <a:pt x="87807" y="99856"/>
                </a:lnTo>
                <a:lnTo>
                  <a:pt x="81857" y="99677"/>
                </a:lnTo>
                <a:lnTo>
                  <a:pt x="76082" y="99428"/>
                </a:lnTo>
                <a:lnTo>
                  <a:pt x="70538" y="99113"/>
                </a:lnTo>
                <a:lnTo>
                  <a:pt x="65277" y="98734"/>
                </a:lnTo>
                <a:lnTo>
                  <a:pt x="60350" y="98295"/>
                </a:lnTo>
                <a:lnTo>
                  <a:pt x="55806" y="97800"/>
                </a:lnTo>
                <a:lnTo>
                  <a:pt x="51687" y="97254"/>
                </a:lnTo>
                <a:lnTo>
                  <a:pt x="48033" y="96662"/>
                </a:lnTo>
                <a:lnTo>
                  <a:pt x="44880" y="96029"/>
                </a:lnTo>
                <a:lnTo>
                  <a:pt x="42258" y="95363"/>
                </a:lnTo>
                <a:lnTo>
                  <a:pt x="40191" y="94669"/>
                </a:lnTo>
                <a:lnTo>
                  <a:pt x="38701" y="93954"/>
                </a:lnTo>
                <a:lnTo>
                  <a:pt x="37801" y="93225"/>
                </a:lnTo>
                <a:lnTo>
                  <a:pt x="37500" y="92488"/>
                </a:lnTo>
                <a:lnTo>
                  <a:pt x="37500" y="7512"/>
                </a:lnTo>
                <a:lnTo>
                  <a:pt x="37801" y="6775"/>
                </a:lnTo>
                <a:lnTo>
                  <a:pt x="38701" y="6046"/>
                </a:lnTo>
                <a:lnTo>
                  <a:pt x="40191" y="5331"/>
                </a:lnTo>
                <a:lnTo>
                  <a:pt x="42258" y="4637"/>
                </a:lnTo>
                <a:lnTo>
                  <a:pt x="44880" y="3971"/>
                </a:lnTo>
                <a:lnTo>
                  <a:pt x="48033" y="3338"/>
                </a:lnTo>
                <a:lnTo>
                  <a:pt x="51687" y="2746"/>
                </a:lnTo>
                <a:lnTo>
                  <a:pt x="55806" y="2200"/>
                </a:lnTo>
                <a:lnTo>
                  <a:pt x="60350" y="1705"/>
                </a:lnTo>
                <a:lnTo>
                  <a:pt x="65277" y="1266"/>
                </a:lnTo>
                <a:lnTo>
                  <a:pt x="70538" y="887"/>
                </a:lnTo>
                <a:lnTo>
                  <a:pt x="76082" y="572"/>
                </a:lnTo>
                <a:lnTo>
                  <a:pt x="81857" y="323"/>
                </a:lnTo>
                <a:lnTo>
                  <a:pt x="87807" y="144"/>
                </a:lnTo>
                <a:lnTo>
                  <a:pt x="93874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78971-10"/>
          <p:cNvSpPr/>
          <p:nvPr/>
        </p:nvSpPr>
        <p:spPr>
          <a:xfrm>
            <a:off x="4329518" y="2570923"/>
            <a:ext cx="3529767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8"/>
                </a:lnTo>
                <a:lnTo>
                  <a:pt x="98263" y="150"/>
                </a:lnTo>
                <a:lnTo>
                  <a:pt x="98468" y="325"/>
                </a:lnTo>
                <a:lnTo>
                  <a:pt x="98669" y="575"/>
                </a:lnTo>
                <a:lnTo>
                  <a:pt x="98860" y="888"/>
                </a:lnTo>
                <a:lnTo>
                  <a:pt x="99040" y="1263"/>
                </a:lnTo>
                <a:lnTo>
                  <a:pt x="99212" y="1700"/>
                </a:lnTo>
                <a:lnTo>
                  <a:pt x="99367" y="2200"/>
                </a:lnTo>
                <a:lnTo>
                  <a:pt x="99511" y="2738"/>
                </a:lnTo>
                <a:lnTo>
                  <a:pt x="99637" y="3338"/>
                </a:lnTo>
                <a:lnTo>
                  <a:pt x="99745" y="3963"/>
                </a:lnTo>
                <a:lnTo>
                  <a:pt x="99835" y="4625"/>
                </a:lnTo>
                <a:lnTo>
                  <a:pt x="99906" y="5325"/>
                </a:lnTo>
                <a:lnTo>
                  <a:pt x="99957" y="6038"/>
                </a:lnTo>
                <a:lnTo>
                  <a:pt x="99989" y="6763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9" y="93238"/>
                </a:lnTo>
                <a:lnTo>
                  <a:pt x="99957" y="93963"/>
                </a:lnTo>
                <a:lnTo>
                  <a:pt x="99906" y="94675"/>
                </a:lnTo>
                <a:lnTo>
                  <a:pt x="99835" y="95375"/>
                </a:lnTo>
                <a:lnTo>
                  <a:pt x="99745" y="96038"/>
                </a:lnTo>
                <a:lnTo>
                  <a:pt x="99637" y="96663"/>
                </a:lnTo>
                <a:lnTo>
                  <a:pt x="99511" y="97263"/>
                </a:lnTo>
                <a:lnTo>
                  <a:pt x="99367" y="97800"/>
                </a:lnTo>
                <a:lnTo>
                  <a:pt x="99212" y="98300"/>
                </a:lnTo>
                <a:lnTo>
                  <a:pt x="99040" y="98738"/>
                </a:lnTo>
                <a:lnTo>
                  <a:pt x="98860" y="99113"/>
                </a:lnTo>
                <a:lnTo>
                  <a:pt x="98669" y="99425"/>
                </a:lnTo>
                <a:lnTo>
                  <a:pt x="98468" y="99675"/>
                </a:lnTo>
                <a:lnTo>
                  <a:pt x="98263" y="99850"/>
                </a:lnTo>
                <a:lnTo>
                  <a:pt x="98054" y="9996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63"/>
                </a:lnTo>
                <a:lnTo>
                  <a:pt x="1737" y="99850"/>
                </a:lnTo>
                <a:lnTo>
                  <a:pt x="1532" y="99675"/>
                </a:lnTo>
                <a:lnTo>
                  <a:pt x="1331" y="99425"/>
                </a:lnTo>
                <a:lnTo>
                  <a:pt x="1140" y="99113"/>
                </a:lnTo>
                <a:lnTo>
                  <a:pt x="960" y="98738"/>
                </a:lnTo>
                <a:lnTo>
                  <a:pt x="788" y="98300"/>
                </a:lnTo>
                <a:lnTo>
                  <a:pt x="633" y="97800"/>
                </a:lnTo>
                <a:lnTo>
                  <a:pt x="489" y="97263"/>
                </a:lnTo>
                <a:lnTo>
                  <a:pt x="363" y="96663"/>
                </a:lnTo>
                <a:lnTo>
                  <a:pt x="255" y="96038"/>
                </a:lnTo>
                <a:lnTo>
                  <a:pt x="165" y="95375"/>
                </a:lnTo>
                <a:lnTo>
                  <a:pt x="94" y="94675"/>
                </a:lnTo>
                <a:lnTo>
                  <a:pt x="43" y="93963"/>
                </a:lnTo>
                <a:lnTo>
                  <a:pt x="11" y="93238"/>
                </a:lnTo>
                <a:lnTo>
                  <a:pt x="0" y="92500"/>
                </a:lnTo>
                <a:lnTo>
                  <a:pt x="0" y="7500"/>
                </a:lnTo>
                <a:lnTo>
                  <a:pt x="11" y="6763"/>
                </a:lnTo>
                <a:lnTo>
                  <a:pt x="43" y="6038"/>
                </a:lnTo>
                <a:lnTo>
                  <a:pt x="94" y="5325"/>
                </a:lnTo>
                <a:lnTo>
                  <a:pt x="165" y="4625"/>
                </a:lnTo>
                <a:lnTo>
                  <a:pt x="255" y="3963"/>
                </a:lnTo>
                <a:lnTo>
                  <a:pt x="363" y="3338"/>
                </a:lnTo>
                <a:lnTo>
                  <a:pt x="489" y="2738"/>
                </a:lnTo>
                <a:lnTo>
                  <a:pt x="633" y="2200"/>
                </a:lnTo>
                <a:lnTo>
                  <a:pt x="788" y="1700"/>
                </a:lnTo>
                <a:lnTo>
                  <a:pt x="960" y="1263"/>
                </a:lnTo>
                <a:lnTo>
                  <a:pt x="1140" y="888"/>
                </a:lnTo>
                <a:lnTo>
                  <a:pt x="1331" y="575"/>
                </a:lnTo>
                <a:lnTo>
                  <a:pt x="1532" y="325"/>
                </a:lnTo>
                <a:lnTo>
                  <a:pt x="1737" y="150"/>
                </a:lnTo>
                <a:lnTo>
                  <a:pt x="1946" y="38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78974-15"/>
          <p:cNvSpPr/>
          <p:nvPr/>
        </p:nvSpPr>
        <p:spPr>
          <a:xfrm>
            <a:off x="4329518" y="2570923"/>
            <a:ext cx="76181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2"/>
                </a:lnTo>
                <a:lnTo>
                  <a:pt x="52860" y="887"/>
                </a:lnTo>
                <a:lnTo>
                  <a:pt x="44443" y="1266"/>
                </a:lnTo>
                <a:lnTo>
                  <a:pt x="36561" y="1705"/>
                </a:lnTo>
                <a:lnTo>
                  <a:pt x="29289" y="2200"/>
                </a:lnTo>
                <a:lnTo>
                  <a:pt x="22699" y="2746"/>
                </a:lnTo>
                <a:lnTo>
                  <a:pt x="16853" y="3338"/>
                </a:lnTo>
                <a:lnTo>
                  <a:pt x="11808" y="3971"/>
                </a:lnTo>
                <a:lnTo>
                  <a:pt x="7612" y="4637"/>
                </a:lnTo>
                <a:lnTo>
                  <a:pt x="4306" y="5331"/>
                </a:lnTo>
                <a:lnTo>
                  <a:pt x="1921" y="6046"/>
                </a:lnTo>
                <a:lnTo>
                  <a:pt x="482" y="6775"/>
                </a:lnTo>
                <a:lnTo>
                  <a:pt x="0" y="7512"/>
                </a:lnTo>
                <a:lnTo>
                  <a:pt x="0" y="92488"/>
                </a:lnTo>
                <a:lnTo>
                  <a:pt x="482" y="93225"/>
                </a:lnTo>
                <a:lnTo>
                  <a:pt x="1921" y="93954"/>
                </a:lnTo>
                <a:lnTo>
                  <a:pt x="4306" y="94669"/>
                </a:lnTo>
                <a:lnTo>
                  <a:pt x="7612" y="95363"/>
                </a:lnTo>
                <a:lnTo>
                  <a:pt x="11808" y="96029"/>
                </a:lnTo>
                <a:lnTo>
                  <a:pt x="16853" y="96662"/>
                </a:lnTo>
                <a:lnTo>
                  <a:pt x="22699" y="97254"/>
                </a:lnTo>
                <a:lnTo>
                  <a:pt x="29289" y="97800"/>
                </a:lnTo>
                <a:lnTo>
                  <a:pt x="36561" y="98295"/>
                </a:lnTo>
                <a:lnTo>
                  <a:pt x="44443" y="98734"/>
                </a:lnTo>
                <a:lnTo>
                  <a:pt x="52860" y="99113"/>
                </a:lnTo>
                <a:lnTo>
                  <a:pt x="61732" y="99428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4"/>
                </a:lnTo>
                <a:lnTo>
                  <a:pt x="87807" y="99856"/>
                </a:lnTo>
                <a:lnTo>
                  <a:pt x="81857" y="99677"/>
                </a:lnTo>
                <a:lnTo>
                  <a:pt x="76082" y="99428"/>
                </a:lnTo>
                <a:lnTo>
                  <a:pt x="70538" y="99113"/>
                </a:lnTo>
                <a:lnTo>
                  <a:pt x="65277" y="98734"/>
                </a:lnTo>
                <a:lnTo>
                  <a:pt x="60350" y="98295"/>
                </a:lnTo>
                <a:lnTo>
                  <a:pt x="55806" y="97800"/>
                </a:lnTo>
                <a:lnTo>
                  <a:pt x="51687" y="97254"/>
                </a:lnTo>
                <a:lnTo>
                  <a:pt x="48033" y="96662"/>
                </a:lnTo>
                <a:lnTo>
                  <a:pt x="44880" y="96029"/>
                </a:lnTo>
                <a:lnTo>
                  <a:pt x="42258" y="95363"/>
                </a:lnTo>
                <a:lnTo>
                  <a:pt x="40191" y="94669"/>
                </a:lnTo>
                <a:lnTo>
                  <a:pt x="38701" y="93954"/>
                </a:lnTo>
                <a:lnTo>
                  <a:pt x="37801" y="93225"/>
                </a:lnTo>
                <a:lnTo>
                  <a:pt x="37500" y="92488"/>
                </a:lnTo>
                <a:lnTo>
                  <a:pt x="37500" y="7512"/>
                </a:lnTo>
                <a:lnTo>
                  <a:pt x="37801" y="6775"/>
                </a:lnTo>
                <a:lnTo>
                  <a:pt x="38701" y="6046"/>
                </a:lnTo>
                <a:lnTo>
                  <a:pt x="40191" y="5331"/>
                </a:lnTo>
                <a:lnTo>
                  <a:pt x="42258" y="4637"/>
                </a:lnTo>
                <a:lnTo>
                  <a:pt x="44880" y="3971"/>
                </a:lnTo>
                <a:lnTo>
                  <a:pt x="48033" y="3338"/>
                </a:lnTo>
                <a:lnTo>
                  <a:pt x="51687" y="2746"/>
                </a:lnTo>
                <a:lnTo>
                  <a:pt x="55806" y="2200"/>
                </a:lnTo>
                <a:lnTo>
                  <a:pt x="60350" y="1705"/>
                </a:lnTo>
                <a:lnTo>
                  <a:pt x="65277" y="1266"/>
                </a:lnTo>
                <a:lnTo>
                  <a:pt x="70538" y="887"/>
                </a:lnTo>
                <a:lnTo>
                  <a:pt x="76082" y="572"/>
                </a:lnTo>
                <a:lnTo>
                  <a:pt x="81857" y="323"/>
                </a:lnTo>
                <a:lnTo>
                  <a:pt x="87807" y="144"/>
                </a:lnTo>
                <a:lnTo>
                  <a:pt x="93874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78972-11"/>
          <p:cNvSpPr/>
          <p:nvPr/>
        </p:nvSpPr>
        <p:spPr>
          <a:xfrm>
            <a:off x="8049737" y="2570923"/>
            <a:ext cx="3529618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8"/>
                </a:lnTo>
                <a:lnTo>
                  <a:pt x="98263" y="150"/>
                </a:lnTo>
                <a:lnTo>
                  <a:pt x="98468" y="325"/>
                </a:lnTo>
                <a:lnTo>
                  <a:pt x="98669" y="575"/>
                </a:lnTo>
                <a:lnTo>
                  <a:pt x="98860" y="888"/>
                </a:lnTo>
                <a:lnTo>
                  <a:pt x="99040" y="1263"/>
                </a:lnTo>
                <a:lnTo>
                  <a:pt x="99212" y="1700"/>
                </a:lnTo>
                <a:lnTo>
                  <a:pt x="99367" y="2200"/>
                </a:lnTo>
                <a:lnTo>
                  <a:pt x="99511" y="2738"/>
                </a:lnTo>
                <a:lnTo>
                  <a:pt x="99637" y="3338"/>
                </a:lnTo>
                <a:lnTo>
                  <a:pt x="99745" y="3963"/>
                </a:lnTo>
                <a:lnTo>
                  <a:pt x="99835" y="4625"/>
                </a:lnTo>
                <a:lnTo>
                  <a:pt x="99906" y="5325"/>
                </a:lnTo>
                <a:lnTo>
                  <a:pt x="99957" y="6038"/>
                </a:lnTo>
                <a:lnTo>
                  <a:pt x="99989" y="6763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9" y="93238"/>
                </a:lnTo>
                <a:lnTo>
                  <a:pt x="99957" y="93963"/>
                </a:lnTo>
                <a:lnTo>
                  <a:pt x="99906" y="94675"/>
                </a:lnTo>
                <a:lnTo>
                  <a:pt x="99835" y="95375"/>
                </a:lnTo>
                <a:lnTo>
                  <a:pt x="99745" y="96038"/>
                </a:lnTo>
                <a:lnTo>
                  <a:pt x="99637" y="96663"/>
                </a:lnTo>
                <a:lnTo>
                  <a:pt x="99511" y="97263"/>
                </a:lnTo>
                <a:lnTo>
                  <a:pt x="99367" y="97800"/>
                </a:lnTo>
                <a:lnTo>
                  <a:pt x="99212" y="98300"/>
                </a:lnTo>
                <a:lnTo>
                  <a:pt x="99040" y="98738"/>
                </a:lnTo>
                <a:lnTo>
                  <a:pt x="98860" y="99113"/>
                </a:lnTo>
                <a:lnTo>
                  <a:pt x="98669" y="99425"/>
                </a:lnTo>
                <a:lnTo>
                  <a:pt x="98468" y="99675"/>
                </a:lnTo>
                <a:lnTo>
                  <a:pt x="98263" y="99850"/>
                </a:lnTo>
                <a:lnTo>
                  <a:pt x="98054" y="9996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63"/>
                </a:lnTo>
                <a:lnTo>
                  <a:pt x="1737" y="99850"/>
                </a:lnTo>
                <a:lnTo>
                  <a:pt x="1532" y="99675"/>
                </a:lnTo>
                <a:lnTo>
                  <a:pt x="1331" y="99425"/>
                </a:lnTo>
                <a:lnTo>
                  <a:pt x="1140" y="99113"/>
                </a:lnTo>
                <a:lnTo>
                  <a:pt x="960" y="98738"/>
                </a:lnTo>
                <a:lnTo>
                  <a:pt x="788" y="98300"/>
                </a:lnTo>
                <a:lnTo>
                  <a:pt x="633" y="97800"/>
                </a:lnTo>
                <a:lnTo>
                  <a:pt x="489" y="97263"/>
                </a:lnTo>
                <a:lnTo>
                  <a:pt x="363" y="96663"/>
                </a:lnTo>
                <a:lnTo>
                  <a:pt x="255" y="96038"/>
                </a:lnTo>
                <a:lnTo>
                  <a:pt x="165" y="95375"/>
                </a:lnTo>
                <a:lnTo>
                  <a:pt x="94" y="94675"/>
                </a:lnTo>
                <a:lnTo>
                  <a:pt x="43" y="93963"/>
                </a:lnTo>
                <a:lnTo>
                  <a:pt x="11" y="93238"/>
                </a:lnTo>
                <a:lnTo>
                  <a:pt x="0" y="92500"/>
                </a:lnTo>
                <a:lnTo>
                  <a:pt x="0" y="7500"/>
                </a:lnTo>
                <a:lnTo>
                  <a:pt x="11" y="6763"/>
                </a:lnTo>
                <a:lnTo>
                  <a:pt x="43" y="6038"/>
                </a:lnTo>
                <a:lnTo>
                  <a:pt x="94" y="5325"/>
                </a:lnTo>
                <a:lnTo>
                  <a:pt x="165" y="4625"/>
                </a:lnTo>
                <a:lnTo>
                  <a:pt x="255" y="3963"/>
                </a:lnTo>
                <a:lnTo>
                  <a:pt x="363" y="3338"/>
                </a:lnTo>
                <a:lnTo>
                  <a:pt x="489" y="2738"/>
                </a:lnTo>
                <a:lnTo>
                  <a:pt x="633" y="2200"/>
                </a:lnTo>
                <a:lnTo>
                  <a:pt x="788" y="1700"/>
                </a:lnTo>
                <a:lnTo>
                  <a:pt x="960" y="1263"/>
                </a:lnTo>
                <a:lnTo>
                  <a:pt x="1140" y="888"/>
                </a:lnTo>
                <a:lnTo>
                  <a:pt x="1331" y="575"/>
                </a:lnTo>
                <a:lnTo>
                  <a:pt x="1532" y="325"/>
                </a:lnTo>
                <a:lnTo>
                  <a:pt x="1737" y="150"/>
                </a:lnTo>
                <a:lnTo>
                  <a:pt x="1946" y="38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78974-16"/>
          <p:cNvSpPr/>
          <p:nvPr/>
        </p:nvSpPr>
        <p:spPr>
          <a:xfrm>
            <a:off x="8049737" y="2570923"/>
            <a:ext cx="76181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2"/>
                </a:lnTo>
                <a:lnTo>
                  <a:pt x="52860" y="887"/>
                </a:lnTo>
                <a:lnTo>
                  <a:pt x="44443" y="1266"/>
                </a:lnTo>
                <a:lnTo>
                  <a:pt x="36561" y="1705"/>
                </a:lnTo>
                <a:lnTo>
                  <a:pt x="29289" y="2200"/>
                </a:lnTo>
                <a:lnTo>
                  <a:pt x="22699" y="2746"/>
                </a:lnTo>
                <a:lnTo>
                  <a:pt x="16853" y="3338"/>
                </a:lnTo>
                <a:lnTo>
                  <a:pt x="11808" y="3971"/>
                </a:lnTo>
                <a:lnTo>
                  <a:pt x="7612" y="4637"/>
                </a:lnTo>
                <a:lnTo>
                  <a:pt x="4306" y="5331"/>
                </a:lnTo>
                <a:lnTo>
                  <a:pt x="1921" y="6046"/>
                </a:lnTo>
                <a:lnTo>
                  <a:pt x="482" y="6775"/>
                </a:lnTo>
                <a:lnTo>
                  <a:pt x="0" y="7512"/>
                </a:lnTo>
                <a:lnTo>
                  <a:pt x="0" y="92488"/>
                </a:lnTo>
                <a:lnTo>
                  <a:pt x="482" y="93225"/>
                </a:lnTo>
                <a:lnTo>
                  <a:pt x="1921" y="93954"/>
                </a:lnTo>
                <a:lnTo>
                  <a:pt x="4306" y="94669"/>
                </a:lnTo>
                <a:lnTo>
                  <a:pt x="7612" y="95363"/>
                </a:lnTo>
                <a:lnTo>
                  <a:pt x="11808" y="96029"/>
                </a:lnTo>
                <a:lnTo>
                  <a:pt x="16853" y="96662"/>
                </a:lnTo>
                <a:lnTo>
                  <a:pt x="22699" y="97254"/>
                </a:lnTo>
                <a:lnTo>
                  <a:pt x="29289" y="97800"/>
                </a:lnTo>
                <a:lnTo>
                  <a:pt x="36561" y="98295"/>
                </a:lnTo>
                <a:lnTo>
                  <a:pt x="44443" y="98734"/>
                </a:lnTo>
                <a:lnTo>
                  <a:pt x="52860" y="99113"/>
                </a:lnTo>
                <a:lnTo>
                  <a:pt x="61732" y="99428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4"/>
                </a:lnTo>
                <a:lnTo>
                  <a:pt x="87807" y="99856"/>
                </a:lnTo>
                <a:lnTo>
                  <a:pt x="81857" y="99677"/>
                </a:lnTo>
                <a:lnTo>
                  <a:pt x="76082" y="99428"/>
                </a:lnTo>
                <a:lnTo>
                  <a:pt x="70538" y="99113"/>
                </a:lnTo>
                <a:lnTo>
                  <a:pt x="65277" y="98734"/>
                </a:lnTo>
                <a:lnTo>
                  <a:pt x="60350" y="98295"/>
                </a:lnTo>
                <a:lnTo>
                  <a:pt x="55806" y="97800"/>
                </a:lnTo>
                <a:lnTo>
                  <a:pt x="51687" y="97254"/>
                </a:lnTo>
                <a:lnTo>
                  <a:pt x="48033" y="96662"/>
                </a:lnTo>
                <a:lnTo>
                  <a:pt x="44880" y="96029"/>
                </a:lnTo>
                <a:lnTo>
                  <a:pt x="42258" y="95363"/>
                </a:lnTo>
                <a:lnTo>
                  <a:pt x="40191" y="94669"/>
                </a:lnTo>
                <a:lnTo>
                  <a:pt x="38701" y="93954"/>
                </a:lnTo>
                <a:lnTo>
                  <a:pt x="37801" y="93225"/>
                </a:lnTo>
                <a:lnTo>
                  <a:pt x="37500" y="92488"/>
                </a:lnTo>
                <a:lnTo>
                  <a:pt x="37500" y="7512"/>
                </a:lnTo>
                <a:lnTo>
                  <a:pt x="37801" y="6775"/>
                </a:lnTo>
                <a:lnTo>
                  <a:pt x="38701" y="6046"/>
                </a:lnTo>
                <a:lnTo>
                  <a:pt x="40191" y="5331"/>
                </a:lnTo>
                <a:lnTo>
                  <a:pt x="42258" y="4637"/>
                </a:lnTo>
                <a:lnTo>
                  <a:pt x="44880" y="3971"/>
                </a:lnTo>
                <a:lnTo>
                  <a:pt x="48033" y="3338"/>
                </a:lnTo>
                <a:lnTo>
                  <a:pt x="51687" y="2746"/>
                </a:lnTo>
                <a:lnTo>
                  <a:pt x="55806" y="2200"/>
                </a:lnTo>
                <a:lnTo>
                  <a:pt x="60350" y="1705"/>
                </a:lnTo>
                <a:lnTo>
                  <a:pt x="65277" y="1266"/>
                </a:lnTo>
                <a:lnTo>
                  <a:pt x="70538" y="887"/>
                </a:lnTo>
                <a:lnTo>
                  <a:pt x="76082" y="572"/>
                </a:lnTo>
                <a:lnTo>
                  <a:pt x="81857" y="323"/>
                </a:lnTo>
                <a:lnTo>
                  <a:pt x="87807" y="144"/>
                </a:lnTo>
                <a:lnTo>
                  <a:pt x="93874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78972-12"/>
          <p:cNvSpPr/>
          <p:nvPr/>
        </p:nvSpPr>
        <p:spPr>
          <a:xfrm>
            <a:off x="609448" y="3813625"/>
            <a:ext cx="3529618" cy="12569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0"/>
                </a:lnTo>
                <a:lnTo>
                  <a:pt x="98263" y="121"/>
                </a:lnTo>
                <a:lnTo>
                  <a:pt x="98468" y="263"/>
                </a:lnTo>
                <a:lnTo>
                  <a:pt x="98669" y="465"/>
                </a:lnTo>
                <a:lnTo>
                  <a:pt x="98860" y="717"/>
                </a:lnTo>
                <a:lnTo>
                  <a:pt x="99040" y="1020"/>
                </a:lnTo>
                <a:lnTo>
                  <a:pt x="99212" y="1374"/>
                </a:lnTo>
                <a:lnTo>
                  <a:pt x="99367" y="1778"/>
                </a:lnTo>
                <a:lnTo>
                  <a:pt x="99511" y="2212"/>
                </a:lnTo>
                <a:lnTo>
                  <a:pt x="99637" y="2697"/>
                </a:lnTo>
                <a:lnTo>
                  <a:pt x="99745" y="3202"/>
                </a:lnTo>
                <a:lnTo>
                  <a:pt x="99835" y="3737"/>
                </a:lnTo>
                <a:lnTo>
                  <a:pt x="99906" y="4303"/>
                </a:lnTo>
                <a:lnTo>
                  <a:pt x="99957" y="4879"/>
                </a:lnTo>
                <a:lnTo>
                  <a:pt x="99989" y="5465"/>
                </a:lnTo>
                <a:lnTo>
                  <a:pt x="100000" y="6061"/>
                </a:lnTo>
                <a:lnTo>
                  <a:pt x="100000" y="93939"/>
                </a:lnTo>
                <a:lnTo>
                  <a:pt x="99989" y="94535"/>
                </a:lnTo>
                <a:lnTo>
                  <a:pt x="99957" y="95121"/>
                </a:lnTo>
                <a:lnTo>
                  <a:pt x="99906" y="95697"/>
                </a:lnTo>
                <a:lnTo>
                  <a:pt x="99835" y="96263"/>
                </a:lnTo>
                <a:lnTo>
                  <a:pt x="99745" y="96798"/>
                </a:lnTo>
                <a:lnTo>
                  <a:pt x="99637" y="97303"/>
                </a:lnTo>
                <a:lnTo>
                  <a:pt x="99511" y="97788"/>
                </a:lnTo>
                <a:lnTo>
                  <a:pt x="99367" y="98222"/>
                </a:lnTo>
                <a:lnTo>
                  <a:pt x="99212" y="98626"/>
                </a:lnTo>
                <a:lnTo>
                  <a:pt x="99040" y="98980"/>
                </a:lnTo>
                <a:lnTo>
                  <a:pt x="98860" y="99283"/>
                </a:lnTo>
                <a:lnTo>
                  <a:pt x="98669" y="99535"/>
                </a:lnTo>
                <a:lnTo>
                  <a:pt x="98468" y="99737"/>
                </a:lnTo>
                <a:lnTo>
                  <a:pt x="98263" y="99879"/>
                </a:lnTo>
                <a:lnTo>
                  <a:pt x="98054" y="99970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70"/>
                </a:lnTo>
                <a:lnTo>
                  <a:pt x="1737" y="99879"/>
                </a:lnTo>
                <a:lnTo>
                  <a:pt x="1532" y="99737"/>
                </a:lnTo>
                <a:lnTo>
                  <a:pt x="1331" y="99535"/>
                </a:lnTo>
                <a:lnTo>
                  <a:pt x="1140" y="99283"/>
                </a:lnTo>
                <a:lnTo>
                  <a:pt x="960" y="98980"/>
                </a:lnTo>
                <a:lnTo>
                  <a:pt x="788" y="98626"/>
                </a:lnTo>
                <a:lnTo>
                  <a:pt x="633" y="98222"/>
                </a:lnTo>
                <a:lnTo>
                  <a:pt x="489" y="97788"/>
                </a:lnTo>
                <a:lnTo>
                  <a:pt x="363" y="97303"/>
                </a:lnTo>
                <a:lnTo>
                  <a:pt x="255" y="96798"/>
                </a:lnTo>
                <a:lnTo>
                  <a:pt x="165" y="96263"/>
                </a:lnTo>
                <a:lnTo>
                  <a:pt x="94" y="95697"/>
                </a:lnTo>
                <a:lnTo>
                  <a:pt x="43" y="95121"/>
                </a:lnTo>
                <a:lnTo>
                  <a:pt x="11" y="94535"/>
                </a:lnTo>
                <a:lnTo>
                  <a:pt x="0" y="93939"/>
                </a:lnTo>
                <a:lnTo>
                  <a:pt x="0" y="6061"/>
                </a:lnTo>
                <a:lnTo>
                  <a:pt x="11" y="5465"/>
                </a:lnTo>
                <a:lnTo>
                  <a:pt x="43" y="4879"/>
                </a:lnTo>
                <a:lnTo>
                  <a:pt x="94" y="4303"/>
                </a:lnTo>
                <a:lnTo>
                  <a:pt x="165" y="3737"/>
                </a:lnTo>
                <a:lnTo>
                  <a:pt x="255" y="3202"/>
                </a:lnTo>
                <a:lnTo>
                  <a:pt x="363" y="2697"/>
                </a:lnTo>
                <a:lnTo>
                  <a:pt x="489" y="2212"/>
                </a:lnTo>
                <a:lnTo>
                  <a:pt x="633" y="1778"/>
                </a:lnTo>
                <a:lnTo>
                  <a:pt x="788" y="1374"/>
                </a:lnTo>
                <a:lnTo>
                  <a:pt x="960" y="1020"/>
                </a:lnTo>
                <a:lnTo>
                  <a:pt x="1140" y="717"/>
                </a:lnTo>
                <a:lnTo>
                  <a:pt x="1331" y="465"/>
                </a:lnTo>
                <a:lnTo>
                  <a:pt x="1532" y="263"/>
                </a:lnTo>
                <a:lnTo>
                  <a:pt x="1737" y="121"/>
                </a:lnTo>
                <a:lnTo>
                  <a:pt x="1946" y="30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7278578974-17"/>
          <p:cNvSpPr/>
          <p:nvPr/>
        </p:nvSpPr>
        <p:spPr>
          <a:xfrm>
            <a:off x="609448" y="3813625"/>
            <a:ext cx="76181" cy="12569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6"/>
                </a:lnTo>
                <a:lnTo>
                  <a:pt x="70972" y="261"/>
                </a:lnTo>
                <a:lnTo>
                  <a:pt x="61732" y="461"/>
                </a:lnTo>
                <a:lnTo>
                  <a:pt x="52860" y="716"/>
                </a:lnTo>
                <a:lnTo>
                  <a:pt x="44443" y="1021"/>
                </a:lnTo>
                <a:lnTo>
                  <a:pt x="36561" y="1376"/>
                </a:lnTo>
                <a:lnTo>
                  <a:pt x="29289" y="1775"/>
                </a:lnTo>
                <a:lnTo>
                  <a:pt x="22699" y="2216"/>
                </a:lnTo>
                <a:lnTo>
                  <a:pt x="16853" y="2694"/>
                </a:lnTo>
                <a:lnTo>
                  <a:pt x="11808" y="3204"/>
                </a:lnTo>
                <a:lnTo>
                  <a:pt x="7612" y="3741"/>
                </a:lnTo>
                <a:lnTo>
                  <a:pt x="4306" y="4301"/>
                </a:lnTo>
                <a:lnTo>
                  <a:pt x="1921" y="4878"/>
                </a:lnTo>
                <a:lnTo>
                  <a:pt x="482" y="5467"/>
                </a:lnTo>
                <a:lnTo>
                  <a:pt x="0" y="6061"/>
                </a:lnTo>
                <a:lnTo>
                  <a:pt x="0" y="93939"/>
                </a:lnTo>
                <a:lnTo>
                  <a:pt x="482" y="94533"/>
                </a:lnTo>
                <a:lnTo>
                  <a:pt x="1921" y="95122"/>
                </a:lnTo>
                <a:lnTo>
                  <a:pt x="4306" y="95699"/>
                </a:lnTo>
                <a:lnTo>
                  <a:pt x="7612" y="96259"/>
                </a:lnTo>
                <a:lnTo>
                  <a:pt x="11808" y="96796"/>
                </a:lnTo>
                <a:lnTo>
                  <a:pt x="16853" y="97306"/>
                </a:lnTo>
                <a:lnTo>
                  <a:pt x="22699" y="97784"/>
                </a:lnTo>
                <a:lnTo>
                  <a:pt x="29289" y="98225"/>
                </a:lnTo>
                <a:lnTo>
                  <a:pt x="36561" y="98624"/>
                </a:lnTo>
                <a:lnTo>
                  <a:pt x="44443" y="98979"/>
                </a:lnTo>
                <a:lnTo>
                  <a:pt x="52860" y="99284"/>
                </a:lnTo>
                <a:lnTo>
                  <a:pt x="61732" y="99539"/>
                </a:lnTo>
                <a:lnTo>
                  <a:pt x="70972" y="99739"/>
                </a:lnTo>
                <a:lnTo>
                  <a:pt x="80491" y="99884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1"/>
                </a:lnTo>
                <a:lnTo>
                  <a:pt x="87807" y="99884"/>
                </a:lnTo>
                <a:lnTo>
                  <a:pt x="81857" y="99739"/>
                </a:lnTo>
                <a:lnTo>
                  <a:pt x="76082" y="99539"/>
                </a:lnTo>
                <a:lnTo>
                  <a:pt x="70538" y="99284"/>
                </a:lnTo>
                <a:lnTo>
                  <a:pt x="65277" y="98979"/>
                </a:lnTo>
                <a:lnTo>
                  <a:pt x="60350" y="98624"/>
                </a:lnTo>
                <a:lnTo>
                  <a:pt x="55806" y="98225"/>
                </a:lnTo>
                <a:lnTo>
                  <a:pt x="51687" y="97784"/>
                </a:lnTo>
                <a:lnTo>
                  <a:pt x="48033" y="97306"/>
                </a:lnTo>
                <a:lnTo>
                  <a:pt x="44880" y="96796"/>
                </a:lnTo>
                <a:lnTo>
                  <a:pt x="42258" y="96259"/>
                </a:lnTo>
                <a:lnTo>
                  <a:pt x="40191" y="95699"/>
                </a:lnTo>
                <a:lnTo>
                  <a:pt x="38701" y="95122"/>
                </a:lnTo>
                <a:lnTo>
                  <a:pt x="37801" y="94533"/>
                </a:lnTo>
                <a:lnTo>
                  <a:pt x="37500" y="93939"/>
                </a:lnTo>
                <a:lnTo>
                  <a:pt x="37500" y="6061"/>
                </a:lnTo>
                <a:lnTo>
                  <a:pt x="37801" y="5467"/>
                </a:lnTo>
                <a:lnTo>
                  <a:pt x="38701" y="4878"/>
                </a:lnTo>
                <a:lnTo>
                  <a:pt x="40191" y="4301"/>
                </a:lnTo>
                <a:lnTo>
                  <a:pt x="42258" y="3741"/>
                </a:lnTo>
                <a:lnTo>
                  <a:pt x="44880" y="3204"/>
                </a:lnTo>
                <a:lnTo>
                  <a:pt x="48033" y="2694"/>
                </a:lnTo>
                <a:lnTo>
                  <a:pt x="51687" y="2216"/>
                </a:lnTo>
                <a:lnTo>
                  <a:pt x="55806" y="1775"/>
                </a:lnTo>
                <a:lnTo>
                  <a:pt x="60350" y="1376"/>
                </a:lnTo>
                <a:lnTo>
                  <a:pt x="65277" y="1021"/>
                </a:lnTo>
                <a:lnTo>
                  <a:pt x="70538" y="716"/>
                </a:lnTo>
                <a:lnTo>
                  <a:pt x="76082" y="461"/>
                </a:lnTo>
                <a:lnTo>
                  <a:pt x="81857" y="261"/>
                </a:lnTo>
                <a:lnTo>
                  <a:pt x="87807" y="116"/>
                </a:lnTo>
                <a:lnTo>
                  <a:pt x="93874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7278578973-13"/>
          <p:cNvSpPr/>
          <p:nvPr/>
        </p:nvSpPr>
        <p:spPr>
          <a:xfrm>
            <a:off x="4329518" y="3813625"/>
            <a:ext cx="3529767" cy="12569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0"/>
                </a:lnTo>
                <a:lnTo>
                  <a:pt x="98263" y="121"/>
                </a:lnTo>
                <a:lnTo>
                  <a:pt x="98468" y="263"/>
                </a:lnTo>
                <a:lnTo>
                  <a:pt x="98669" y="465"/>
                </a:lnTo>
                <a:lnTo>
                  <a:pt x="98860" y="717"/>
                </a:lnTo>
                <a:lnTo>
                  <a:pt x="99040" y="1020"/>
                </a:lnTo>
                <a:lnTo>
                  <a:pt x="99212" y="1374"/>
                </a:lnTo>
                <a:lnTo>
                  <a:pt x="99367" y="1778"/>
                </a:lnTo>
                <a:lnTo>
                  <a:pt x="99511" y="2212"/>
                </a:lnTo>
                <a:lnTo>
                  <a:pt x="99637" y="2697"/>
                </a:lnTo>
                <a:lnTo>
                  <a:pt x="99745" y="3202"/>
                </a:lnTo>
                <a:lnTo>
                  <a:pt x="99835" y="3737"/>
                </a:lnTo>
                <a:lnTo>
                  <a:pt x="99906" y="4303"/>
                </a:lnTo>
                <a:lnTo>
                  <a:pt x="99957" y="4879"/>
                </a:lnTo>
                <a:lnTo>
                  <a:pt x="99989" y="5465"/>
                </a:lnTo>
                <a:lnTo>
                  <a:pt x="100000" y="6061"/>
                </a:lnTo>
                <a:lnTo>
                  <a:pt x="100000" y="93939"/>
                </a:lnTo>
                <a:lnTo>
                  <a:pt x="99989" y="94535"/>
                </a:lnTo>
                <a:lnTo>
                  <a:pt x="99957" y="95121"/>
                </a:lnTo>
                <a:lnTo>
                  <a:pt x="99906" y="95697"/>
                </a:lnTo>
                <a:lnTo>
                  <a:pt x="99835" y="96263"/>
                </a:lnTo>
                <a:lnTo>
                  <a:pt x="99745" y="96798"/>
                </a:lnTo>
                <a:lnTo>
                  <a:pt x="99637" y="97303"/>
                </a:lnTo>
                <a:lnTo>
                  <a:pt x="99511" y="97788"/>
                </a:lnTo>
                <a:lnTo>
                  <a:pt x="99367" y="98222"/>
                </a:lnTo>
                <a:lnTo>
                  <a:pt x="99212" y="98626"/>
                </a:lnTo>
                <a:lnTo>
                  <a:pt x="99040" y="98980"/>
                </a:lnTo>
                <a:lnTo>
                  <a:pt x="98860" y="99283"/>
                </a:lnTo>
                <a:lnTo>
                  <a:pt x="98669" y="99535"/>
                </a:lnTo>
                <a:lnTo>
                  <a:pt x="98468" y="99737"/>
                </a:lnTo>
                <a:lnTo>
                  <a:pt x="98263" y="99879"/>
                </a:lnTo>
                <a:lnTo>
                  <a:pt x="98054" y="99970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70"/>
                </a:lnTo>
                <a:lnTo>
                  <a:pt x="1737" y="99879"/>
                </a:lnTo>
                <a:lnTo>
                  <a:pt x="1532" y="99737"/>
                </a:lnTo>
                <a:lnTo>
                  <a:pt x="1331" y="99535"/>
                </a:lnTo>
                <a:lnTo>
                  <a:pt x="1140" y="99283"/>
                </a:lnTo>
                <a:lnTo>
                  <a:pt x="960" y="98980"/>
                </a:lnTo>
                <a:lnTo>
                  <a:pt x="788" y="98626"/>
                </a:lnTo>
                <a:lnTo>
                  <a:pt x="633" y="98222"/>
                </a:lnTo>
                <a:lnTo>
                  <a:pt x="489" y="97788"/>
                </a:lnTo>
                <a:lnTo>
                  <a:pt x="363" y="97303"/>
                </a:lnTo>
                <a:lnTo>
                  <a:pt x="255" y="96798"/>
                </a:lnTo>
                <a:lnTo>
                  <a:pt x="165" y="96263"/>
                </a:lnTo>
                <a:lnTo>
                  <a:pt x="94" y="95697"/>
                </a:lnTo>
                <a:lnTo>
                  <a:pt x="43" y="95121"/>
                </a:lnTo>
                <a:lnTo>
                  <a:pt x="11" y="94535"/>
                </a:lnTo>
                <a:lnTo>
                  <a:pt x="0" y="93939"/>
                </a:lnTo>
                <a:lnTo>
                  <a:pt x="0" y="6061"/>
                </a:lnTo>
                <a:lnTo>
                  <a:pt x="11" y="5465"/>
                </a:lnTo>
                <a:lnTo>
                  <a:pt x="43" y="4879"/>
                </a:lnTo>
                <a:lnTo>
                  <a:pt x="94" y="4303"/>
                </a:lnTo>
                <a:lnTo>
                  <a:pt x="165" y="3737"/>
                </a:lnTo>
                <a:lnTo>
                  <a:pt x="255" y="3202"/>
                </a:lnTo>
                <a:lnTo>
                  <a:pt x="363" y="2697"/>
                </a:lnTo>
                <a:lnTo>
                  <a:pt x="489" y="2212"/>
                </a:lnTo>
                <a:lnTo>
                  <a:pt x="633" y="1778"/>
                </a:lnTo>
                <a:lnTo>
                  <a:pt x="788" y="1374"/>
                </a:lnTo>
                <a:lnTo>
                  <a:pt x="960" y="1020"/>
                </a:lnTo>
                <a:lnTo>
                  <a:pt x="1140" y="717"/>
                </a:lnTo>
                <a:lnTo>
                  <a:pt x="1331" y="465"/>
                </a:lnTo>
                <a:lnTo>
                  <a:pt x="1532" y="263"/>
                </a:lnTo>
                <a:lnTo>
                  <a:pt x="1737" y="121"/>
                </a:lnTo>
                <a:lnTo>
                  <a:pt x="1946" y="30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7278578975-18"/>
          <p:cNvSpPr/>
          <p:nvPr/>
        </p:nvSpPr>
        <p:spPr>
          <a:xfrm>
            <a:off x="4329518" y="3813625"/>
            <a:ext cx="76181" cy="12569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6"/>
                </a:lnTo>
                <a:lnTo>
                  <a:pt x="70972" y="261"/>
                </a:lnTo>
                <a:lnTo>
                  <a:pt x="61732" y="461"/>
                </a:lnTo>
                <a:lnTo>
                  <a:pt x="52860" y="716"/>
                </a:lnTo>
                <a:lnTo>
                  <a:pt x="44443" y="1021"/>
                </a:lnTo>
                <a:lnTo>
                  <a:pt x="36561" y="1376"/>
                </a:lnTo>
                <a:lnTo>
                  <a:pt x="29289" y="1775"/>
                </a:lnTo>
                <a:lnTo>
                  <a:pt x="22699" y="2216"/>
                </a:lnTo>
                <a:lnTo>
                  <a:pt x="16853" y="2694"/>
                </a:lnTo>
                <a:lnTo>
                  <a:pt x="11808" y="3204"/>
                </a:lnTo>
                <a:lnTo>
                  <a:pt x="7612" y="3741"/>
                </a:lnTo>
                <a:lnTo>
                  <a:pt x="4306" y="4301"/>
                </a:lnTo>
                <a:lnTo>
                  <a:pt x="1921" y="4878"/>
                </a:lnTo>
                <a:lnTo>
                  <a:pt x="482" y="5467"/>
                </a:lnTo>
                <a:lnTo>
                  <a:pt x="0" y="6061"/>
                </a:lnTo>
                <a:lnTo>
                  <a:pt x="0" y="93939"/>
                </a:lnTo>
                <a:lnTo>
                  <a:pt x="482" y="94533"/>
                </a:lnTo>
                <a:lnTo>
                  <a:pt x="1921" y="95122"/>
                </a:lnTo>
                <a:lnTo>
                  <a:pt x="4306" y="95699"/>
                </a:lnTo>
                <a:lnTo>
                  <a:pt x="7612" y="96259"/>
                </a:lnTo>
                <a:lnTo>
                  <a:pt x="11808" y="96796"/>
                </a:lnTo>
                <a:lnTo>
                  <a:pt x="16853" y="97306"/>
                </a:lnTo>
                <a:lnTo>
                  <a:pt x="22699" y="97784"/>
                </a:lnTo>
                <a:lnTo>
                  <a:pt x="29289" y="98225"/>
                </a:lnTo>
                <a:lnTo>
                  <a:pt x="36561" y="98624"/>
                </a:lnTo>
                <a:lnTo>
                  <a:pt x="44443" y="98979"/>
                </a:lnTo>
                <a:lnTo>
                  <a:pt x="52860" y="99284"/>
                </a:lnTo>
                <a:lnTo>
                  <a:pt x="61732" y="99539"/>
                </a:lnTo>
                <a:lnTo>
                  <a:pt x="70972" y="99739"/>
                </a:lnTo>
                <a:lnTo>
                  <a:pt x="80491" y="99884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1"/>
                </a:lnTo>
                <a:lnTo>
                  <a:pt x="87807" y="99884"/>
                </a:lnTo>
                <a:lnTo>
                  <a:pt x="81857" y="99739"/>
                </a:lnTo>
                <a:lnTo>
                  <a:pt x="76082" y="99539"/>
                </a:lnTo>
                <a:lnTo>
                  <a:pt x="70538" y="99284"/>
                </a:lnTo>
                <a:lnTo>
                  <a:pt x="65277" y="98979"/>
                </a:lnTo>
                <a:lnTo>
                  <a:pt x="60350" y="98624"/>
                </a:lnTo>
                <a:lnTo>
                  <a:pt x="55806" y="98225"/>
                </a:lnTo>
                <a:lnTo>
                  <a:pt x="51687" y="97784"/>
                </a:lnTo>
                <a:lnTo>
                  <a:pt x="48033" y="97306"/>
                </a:lnTo>
                <a:lnTo>
                  <a:pt x="44880" y="96796"/>
                </a:lnTo>
                <a:lnTo>
                  <a:pt x="42258" y="96259"/>
                </a:lnTo>
                <a:lnTo>
                  <a:pt x="40191" y="95699"/>
                </a:lnTo>
                <a:lnTo>
                  <a:pt x="38701" y="95122"/>
                </a:lnTo>
                <a:lnTo>
                  <a:pt x="37801" y="94533"/>
                </a:lnTo>
                <a:lnTo>
                  <a:pt x="37500" y="93939"/>
                </a:lnTo>
                <a:lnTo>
                  <a:pt x="37500" y="6061"/>
                </a:lnTo>
                <a:lnTo>
                  <a:pt x="37801" y="5467"/>
                </a:lnTo>
                <a:lnTo>
                  <a:pt x="38701" y="4878"/>
                </a:lnTo>
                <a:lnTo>
                  <a:pt x="40191" y="4301"/>
                </a:lnTo>
                <a:lnTo>
                  <a:pt x="42258" y="3741"/>
                </a:lnTo>
                <a:lnTo>
                  <a:pt x="44880" y="3204"/>
                </a:lnTo>
                <a:lnTo>
                  <a:pt x="48033" y="2694"/>
                </a:lnTo>
                <a:lnTo>
                  <a:pt x="51687" y="2216"/>
                </a:lnTo>
                <a:lnTo>
                  <a:pt x="55806" y="1775"/>
                </a:lnTo>
                <a:lnTo>
                  <a:pt x="60350" y="1376"/>
                </a:lnTo>
                <a:lnTo>
                  <a:pt x="65277" y="1021"/>
                </a:lnTo>
                <a:lnTo>
                  <a:pt x="70538" y="716"/>
                </a:lnTo>
                <a:lnTo>
                  <a:pt x="76082" y="461"/>
                </a:lnTo>
                <a:lnTo>
                  <a:pt x="81857" y="261"/>
                </a:lnTo>
                <a:lnTo>
                  <a:pt x="87807" y="116"/>
                </a:lnTo>
                <a:lnTo>
                  <a:pt x="93874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7278578965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7278578966-4"/>
          <p:cNvSpPr txBox="1"/>
          <p:nvPr/>
        </p:nvSpPr>
        <p:spPr>
          <a:xfrm>
            <a:off x="609448" y="191310"/>
            <a:ext cx="219589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01 · COGNITION</a:t>
            </a:r>
            <a:endParaRPr/>
          </a:p>
        </p:txBody>
      </p:sp>
      <p:sp>
        <p:nvSpPr>
          <p:cNvPr id="16" name="el-1787278578966-5"/>
          <p:cNvSpPr txBox="1"/>
          <p:nvPr/>
        </p:nvSpPr>
        <p:spPr>
          <a:xfrm>
            <a:off x="10440361" y="191310"/>
            <a:ext cx="131778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AI协同的认知基础</a:t>
            </a:r>
            <a:endParaRPr/>
          </a:p>
        </p:txBody>
      </p:sp>
      <p:sp>
        <p:nvSpPr>
          <p:cNvPr id="17" name="el-1787278578966-6"/>
          <p:cNvSpPr txBox="1"/>
          <p:nvPr/>
        </p:nvSpPr>
        <p:spPr>
          <a:xfrm>
            <a:off x="609448" y="1801525"/>
            <a:ext cx="11531510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AI擅长什么</a:t>
            </a:r>
            <a:endParaRPr/>
          </a:p>
        </p:txBody>
      </p:sp>
      <p:sp>
        <p:nvSpPr>
          <p:cNvPr id="18" name="el-1787278578976-21"/>
          <p:cNvSpPr txBox="1"/>
          <p:nvPr/>
        </p:nvSpPr>
        <p:spPr>
          <a:xfrm>
            <a:off x="828468" y="2761375"/>
            <a:ext cx="326679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海量信息检索</a:t>
            </a:r>
            <a:endParaRPr/>
          </a:p>
        </p:txBody>
      </p:sp>
      <p:sp>
        <p:nvSpPr>
          <p:cNvPr id="19" name="el-1787278578976-22"/>
          <p:cNvSpPr txBox="1"/>
          <p:nvPr/>
        </p:nvSpPr>
        <p:spPr>
          <a:xfrm>
            <a:off x="828468" y="3151803"/>
            <a:ext cx="323346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快速检索与汇总海量信息，广度扫描能力强</a:t>
            </a:r>
            <a:endParaRPr/>
          </a:p>
        </p:txBody>
      </p:sp>
      <p:sp>
        <p:nvSpPr>
          <p:cNvPr id="20" name="el-1787278578976-23"/>
          <p:cNvSpPr txBox="1"/>
          <p:nvPr/>
        </p:nvSpPr>
        <p:spPr>
          <a:xfrm>
            <a:off x="4548538" y="2761375"/>
            <a:ext cx="326694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结构化与初稿</a:t>
            </a:r>
            <a:endParaRPr/>
          </a:p>
        </p:txBody>
      </p:sp>
      <p:sp>
        <p:nvSpPr>
          <p:cNvPr id="21" name="el-1787278578977-24"/>
          <p:cNvSpPr txBox="1"/>
          <p:nvPr/>
        </p:nvSpPr>
        <p:spPr>
          <a:xfrm>
            <a:off x="4548538" y="3151803"/>
            <a:ext cx="3233614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结构化数据与生成初稿，从零到一的能力强</a:t>
            </a:r>
            <a:endParaRPr/>
          </a:p>
        </p:txBody>
      </p:sp>
      <p:sp>
        <p:nvSpPr>
          <p:cNvPr id="22" name="el-1787278578977-25"/>
          <p:cNvSpPr txBox="1"/>
          <p:nvPr/>
        </p:nvSpPr>
        <p:spPr>
          <a:xfrm>
            <a:off x="8268758" y="2761375"/>
            <a:ext cx="326679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多轮迭代</a:t>
            </a:r>
            <a:endParaRPr/>
          </a:p>
        </p:txBody>
      </p:sp>
      <p:sp>
        <p:nvSpPr>
          <p:cNvPr id="23" name="el-1787278578977-26"/>
          <p:cNvSpPr txBox="1"/>
          <p:nvPr/>
        </p:nvSpPr>
        <p:spPr>
          <a:xfrm>
            <a:off x="8268758" y="3151803"/>
            <a:ext cx="323346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多轮迭代与不知疲倦地修改，执行力稳定</a:t>
            </a:r>
            <a:endParaRPr/>
          </a:p>
        </p:txBody>
      </p:sp>
      <p:sp>
        <p:nvSpPr>
          <p:cNvPr id="24" name="el-1787278578977-27"/>
          <p:cNvSpPr txBox="1"/>
          <p:nvPr/>
        </p:nvSpPr>
        <p:spPr>
          <a:xfrm>
            <a:off x="828468" y="4004077"/>
            <a:ext cx="326679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跨领域关联</a:t>
            </a:r>
            <a:endParaRPr/>
          </a:p>
        </p:txBody>
      </p:sp>
      <p:sp>
        <p:nvSpPr>
          <p:cNvPr id="25" name="el-1787278578977-28"/>
          <p:cNvSpPr txBox="1"/>
          <p:nvPr/>
        </p:nvSpPr>
        <p:spPr>
          <a:xfrm>
            <a:off x="828468" y="4394504"/>
            <a:ext cx="323346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跨领域知识关联，发现人类容易忽略的连接</a:t>
            </a:r>
            <a:endParaRPr/>
          </a:p>
        </p:txBody>
      </p:sp>
      <p:sp>
        <p:nvSpPr>
          <p:cNvPr id="26" name="el-1787278578977-29"/>
          <p:cNvSpPr txBox="1"/>
          <p:nvPr/>
        </p:nvSpPr>
        <p:spPr>
          <a:xfrm>
            <a:off x="4548538" y="4004077"/>
            <a:ext cx="326694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格式化产出</a:t>
            </a:r>
            <a:endParaRPr/>
          </a:p>
        </p:txBody>
      </p:sp>
      <p:sp>
        <p:nvSpPr>
          <p:cNvPr id="27" name="el-1787278578977-30"/>
          <p:cNvSpPr txBox="1"/>
          <p:nvPr/>
        </p:nvSpPr>
        <p:spPr>
          <a:xfrm>
            <a:off x="4548538" y="4394504"/>
            <a:ext cx="3120294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代码、文档、表格等格式化产出，标准化输出高效</a:t>
            </a:r>
            <a:endParaRPr/>
          </a:p>
        </p:txBody>
      </p:sp>
      <p:sp>
        <p:nvSpPr>
          <p:cNvPr id="28" name="el-1787278578976-19"/>
          <p:cNvSpPr txBox="1"/>
          <p:nvPr/>
        </p:nvSpPr>
        <p:spPr>
          <a:xfrm>
            <a:off x="8268758" y="4004077"/>
            <a:ext cx="324013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引用</a:t>
            </a:r>
            <a:endParaRPr/>
          </a:p>
        </p:txBody>
      </p:sp>
      <p:sp>
        <p:nvSpPr>
          <p:cNvPr id="29" name="el-1787278578976-20"/>
          <p:cNvSpPr txBox="1"/>
          <p:nvPr/>
        </p:nvSpPr>
        <p:spPr>
          <a:xfrm>
            <a:off x="8268758" y="4337369"/>
            <a:ext cx="312014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"AI的本质是通过计算机技术和算法构建的、用于模拟人类智能行为的人造系统"</a:t>
            </a:r>
            <a:endParaRPr/>
          </a:p>
        </p:txBody>
      </p:sp>
      <p:sp>
        <p:nvSpPr>
          <p:cNvPr id="30" name="el-1787278578967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1" name="el-1787278578967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05 / 37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79434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79436-3"/>
          <p:cNvCxnSpPr/>
          <p:nvPr/>
        </p:nvCxnSpPr>
        <p:spPr>
          <a:xfrm>
            <a:off x="222903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79440-9"/>
          <p:cNvSpPr/>
          <p:nvPr/>
        </p:nvSpPr>
        <p:spPr>
          <a:xfrm>
            <a:off x="609448" y="2478077"/>
            <a:ext cx="3529618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8"/>
                </a:lnTo>
                <a:lnTo>
                  <a:pt x="98263" y="150"/>
                </a:lnTo>
                <a:lnTo>
                  <a:pt x="98468" y="325"/>
                </a:lnTo>
                <a:lnTo>
                  <a:pt x="98669" y="575"/>
                </a:lnTo>
                <a:lnTo>
                  <a:pt x="98860" y="888"/>
                </a:lnTo>
                <a:lnTo>
                  <a:pt x="99040" y="1263"/>
                </a:lnTo>
                <a:lnTo>
                  <a:pt x="99212" y="1700"/>
                </a:lnTo>
                <a:lnTo>
                  <a:pt x="99367" y="2200"/>
                </a:lnTo>
                <a:lnTo>
                  <a:pt x="99511" y="2738"/>
                </a:lnTo>
                <a:lnTo>
                  <a:pt x="99637" y="3338"/>
                </a:lnTo>
                <a:lnTo>
                  <a:pt x="99745" y="3963"/>
                </a:lnTo>
                <a:lnTo>
                  <a:pt x="99835" y="4625"/>
                </a:lnTo>
                <a:lnTo>
                  <a:pt x="99906" y="5325"/>
                </a:lnTo>
                <a:lnTo>
                  <a:pt x="99957" y="6038"/>
                </a:lnTo>
                <a:lnTo>
                  <a:pt x="99989" y="6763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9" y="93238"/>
                </a:lnTo>
                <a:lnTo>
                  <a:pt x="99957" y="93963"/>
                </a:lnTo>
                <a:lnTo>
                  <a:pt x="99906" y="94675"/>
                </a:lnTo>
                <a:lnTo>
                  <a:pt x="99835" y="95375"/>
                </a:lnTo>
                <a:lnTo>
                  <a:pt x="99745" y="96038"/>
                </a:lnTo>
                <a:lnTo>
                  <a:pt x="99637" y="96663"/>
                </a:lnTo>
                <a:lnTo>
                  <a:pt x="99511" y="97263"/>
                </a:lnTo>
                <a:lnTo>
                  <a:pt x="99367" y="97800"/>
                </a:lnTo>
                <a:lnTo>
                  <a:pt x="99212" y="98300"/>
                </a:lnTo>
                <a:lnTo>
                  <a:pt x="99040" y="98738"/>
                </a:lnTo>
                <a:lnTo>
                  <a:pt x="98860" y="99113"/>
                </a:lnTo>
                <a:lnTo>
                  <a:pt x="98669" y="99425"/>
                </a:lnTo>
                <a:lnTo>
                  <a:pt x="98468" y="99675"/>
                </a:lnTo>
                <a:lnTo>
                  <a:pt x="98263" y="99850"/>
                </a:lnTo>
                <a:lnTo>
                  <a:pt x="98054" y="9996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63"/>
                </a:lnTo>
                <a:lnTo>
                  <a:pt x="1737" y="99850"/>
                </a:lnTo>
                <a:lnTo>
                  <a:pt x="1532" y="99675"/>
                </a:lnTo>
                <a:lnTo>
                  <a:pt x="1331" y="99425"/>
                </a:lnTo>
                <a:lnTo>
                  <a:pt x="1140" y="99113"/>
                </a:lnTo>
                <a:lnTo>
                  <a:pt x="960" y="98738"/>
                </a:lnTo>
                <a:lnTo>
                  <a:pt x="788" y="98300"/>
                </a:lnTo>
                <a:lnTo>
                  <a:pt x="633" y="97800"/>
                </a:lnTo>
                <a:lnTo>
                  <a:pt x="489" y="97263"/>
                </a:lnTo>
                <a:lnTo>
                  <a:pt x="363" y="96663"/>
                </a:lnTo>
                <a:lnTo>
                  <a:pt x="255" y="96038"/>
                </a:lnTo>
                <a:lnTo>
                  <a:pt x="165" y="95375"/>
                </a:lnTo>
                <a:lnTo>
                  <a:pt x="94" y="94675"/>
                </a:lnTo>
                <a:lnTo>
                  <a:pt x="43" y="93963"/>
                </a:lnTo>
                <a:lnTo>
                  <a:pt x="11" y="93238"/>
                </a:lnTo>
                <a:lnTo>
                  <a:pt x="0" y="92500"/>
                </a:lnTo>
                <a:lnTo>
                  <a:pt x="0" y="7500"/>
                </a:lnTo>
                <a:lnTo>
                  <a:pt x="11" y="6763"/>
                </a:lnTo>
                <a:lnTo>
                  <a:pt x="43" y="6038"/>
                </a:lnTo>
                <a:lnTo>
                  <a:pt x="94" y="5325"/>
                </a:lnTo>
                <a:lnTo>
                  <a:pt x="165" y="4625"/>
                </a:lnTo>
                <a:lnTo>
                  <a:pt x="255" y="3963"/>
                </a:lnTo>
                <a:lnTo>
                  <a:pt x="363" y="3338"/>
                </a:lnTo>
                <a:lnTo>
                  <a:pt x="489" y="2738"/>
                </a:lnTo>
                <a:lnTo>
                  <a:pt x="633" y="2200"/>
                </a:lnTo>
                <a:lnTo>
                  <a:pt x="788" y="1700"/>
                </a:lnTo>
                <a:lnTo>
                  <a:pt x="960" y="1263"/>
                </a:lnTo>
                <a:lnTo>
                  <a:pt x="1140" y="888"/>
                </a:lnTo>
                <a:lnTo>
                  <a:pt x="1331" y="575"/>
                </a:lnTo>
                <a:lnTo>
                  <a:pt x="1532" y="325"/>
                </a:lnTo>
                <a:lnTo>
                  <a:pt x="1737" y="150"/>
                </a:lnTo>
                <a:lnTo>
                  <a:pt x="1946" y="38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79443-14"/>
          <p:cNvSpPr/>
          <p:nvPr/>
        </p:nvSpPr>
        <p:spPr>
          <a:xfrm>
            <a:off x="609448" y="2478077"/>
            <a:ext cx="76181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2"/>
                </a:lnTo>
                <a:lnTo>
                  <a:pt x="52860" y="887"/>
                </a:lnTo>
                <a:lnTo>
                  <a:pt x="44443" y="1266"/>
                </a:lnTo>
                <a:lnTo>
                  <a:pt x="36561" y="1705"/>
                </a:lnTo>
                <a:lnTo>
                  <a:pt x="29289" y="2200"/>
                </a:lnTo>
                <a:lnTo>
                  <a:pt x="22699" y="2746"/>
                </a:lnTo>
                <a:lnTo>
                  <a:pt x="16853" y="3338"/>
                </a:lnTo>
                <a:lnTo>
                  <a:pt x="11808" y="3971"/>
                </a:lnTo>
                <a:lnTo>
                  <a:pt x="7612" y="4637"/>
                </a:lnTo>
                <a:lnTo>
                  <a:pt x="4306" y="5331"/>
                </a:lnTo>
                <a:lnTo>
                  <a:pt x="1921" y="6046"/>
                </a:lnTo>
                <a:lnTo>
                  <a:pt x="482" y="6775"/>
                </a:lnTo>
                <a:lnTo>
                  <a:pt x="0" y="7512"/>
                </a:lnTo>
                <a:lnTo>
                  <a:pt x="0" y="92488"/>
                </a:lnTo>
                <a:lnTo>
                  <a:pt x="482" y="93225"/>
                </a:lnTo>
                <a:lnTo>
                  <a:pt x="1921" y="93954"/>
                </a:lnTo>
                <a:lnTo>
                  <a:pt x="4306" y="94669"/>
                </a:lnTo>
                <a:lnTo>
                  <a:pt x="7612" y="95363"/>
                </a:lnTo>
                <a:lnTo>
                  <a:pt x="11808" y="96029"/>
                </a:lnTo>
                <a:lnTo>
                  <a:pt x="16853" y="96662"/>
                </a:lnTo>
                <a:lnTo>
                  <a:pt x="22699" y="97254"/>
                </a:lnTo>
                <a:lnTo>
                  <a:pt x="29289" y="97800"/>
                </a:lnTo>
                <a:lnTo>
                  <a:pt x="36561" y="98295"/>
                </a:lnTo>
                <a:lnTo>
                  <a:pt x="44443" y="98734"/>
                </a:lnTo>
                <a:lnTo>
                  <a:pt x="52860" y="99113"/>
                </a:lnTo>
                <a:lnTo>
                  <a:pt x="61732" y="99428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4"/>
                </a:lnTo>
                <a:lnTo>
                  <a:pt x="87807" y="99856"/>
                </a:lnTo>
                <a:lnTo>
                  <a:pt x="81857" y="99677"/>
                </a:lnTo>
                <a:lnTo>
                  <a:pt x="76082" y="99428"/>
                </a:lnTo>
                <a:lnTo>
                  <a:pt x="70538" y="99113"/>
                </a:lnTo>
                <a:lnTo>
                  <a:pt x="65277" y="98734"/>
                </a:lnTo>
                <a:lnTo>
                  <a:pt x="60350" y="98295"/>
                </a:lnTo>
                <a:lnTo>
                  <a:pt x="55806" y="97800"/>
                </a:lnTo>
                <a:lnTo>
                  <a:pt x="51687" y="97254"/>
                </a:lnTo>
                <a:lnTo>
                  <a:pt x="48033" y="96662"/>
                </a:lnTo>
                <a:lnTo>
                  <a:pt x="44880" y="96029"/>
                </a:lnTo>
                <a:lnTo>
                  <a:pt x="42258" y="95363"/>
                </a:lnTo>
                <a:lnTo>
                  <a:pt x="40191" y="94669"/>
                </a:lnTo>
                <a:lnTo>
                  <a:pt x="38701" y="93954"/>
                </a:lnTo>
                <a:lnTo>
                  <a:pt x="37801" y="93225"/>
                </a:lnTo>
                <a:lnTo>
                  <a:pt x="37500" y="92488"/>
                </a:lnTo>
                <a:lnTo>
                  <a:pt x="37500" y="7512"/>
                </a:lnTo>
                <a:lnTo>
                  <a:pt x="37801" y="6775"/>
                </a:lnTo>
                <a:lnTo>
                  <a:pt x="38701" y="6046"/>
                </a:lnTo>
                <a:lnTo>
                  <a:pt x="40191" y="5331"/>
                </a:lnTo>
                <a:lnTo>
                  <a:pt x="42258" y="4637"/>
                </a:lnTo>
                <a:lnTo>
                  <a:pt x="44880" y="3971"/>
                </a:lnTo>
                <a:lnTo>
                  <a:pt x="48033" y="3338"/>
                </a:lnTo>
                <a:lnTo>
                  <a:pt x="51687" y="2746"/>
                </a:lnTo>
                <a:lnTo>
                  <a:pt x="55806" y="2200"/>
                </a:lnTo>
                <a:lnTo>
                  <a:pt x="60350" y="1705"/>
                </a:lnTo>
                <a:lnTo>
                  <a:pt x="65277" y="1266"/>
                </a:lnTo>
                <a:lnTo>
                  <a:pt x="70538" y="887"/>
                </a:lnTo>
                <a:lnTo>
                  <a:pt x="76082" y="572"/>
                </a:lnTo>
                <a:lnTo>
                  <a:pt x="81857" y="323"/>
                </a:lnTo>
                <a:lnTo>
                  <a:pt x="87807" y="144"/>
                </a:lnTo>
                <a:lnTo>
                  <a:pt x="93874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3D2B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79441-10"/>
          <p:cNvSpPr/>
          <p:nvPr/>
        </p:nvSpPr>
        <p:spPr>
          <a:xfrm>
            <a:off x="4329518" y="2478077"/>
            <a:ext cx="3529767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8"/>
                </a:lnTo>
                <a:lnTo>
                  <a:pt x="98263" y="150"/>
                </a:lnTo>
                <a:lnTo>
                  <a:pt x="98468" y="325"/>
                </a:lnTo>
                <a:lnTo>
                  <a:pt x="98669" y="575"/>
                </a:lnTo>
                <a:lnTo>
                  <a:pt x="98860" y="888"/>
                </a:lnTo>
                <a:lnTo>
                  <a:pt x="99040" y="1263"/>
                </a:lnTo>
                <a:lnTo>
                  <a:pt x="99212" y="1700"/>
                </a:lnTo>
                <a:lnTo>
                  <a:pt x="99367" y="2200"/>
                </a:lnTo>
                <a:lnTo>
                  <a:pt x="99511" y="2738"/>
                </a:lnTo>
                <a:lnTo>
                  <a:pt x="99637" y="3338"/>
                </a:lnTo>
                <a:lnTo>
                  <a:pt x="99745" y="3963"/>
                </a:lnTo>
                <a:lnTo>
                  <a:pt x="99835" y="4625"/>
                </a:lnTo>
                <a:lnTo>
                  <a:pt x="99906" y="5325"/>
                </a:lnTo>
                <a:lnTo>
                  <a:pt x="99957" y="6038"/>
                </a:lnTo>
                <a:lnTo>
                  <a:pt x="99989" y="6763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9" y="93238"/>
                </a:lnTo>
                <a:lnTo>
                  <a:pt x="99957" y="93963"/>
                </a:lnTo>
                <a:lnTo>
                  <a:pt x="99906" y="94675"/>
                </a:lnTo>
                <a:lnTo>
                  <a:pt x="99835" y="95375"/>
                </a:lnTo>
                <a:lnTo>
                  <a:pt x="99745" y="96038"/>
                </a:lnTo>
                <a:lnTo>
                  <a:pt x="99637" y="96663"/>
                </a:lnTo>
                <a:lnTo>
                  <a:pt x="99511" y="97263"/>
                </a:lnTo>
                <a:lnTo>
                  <a:pt x="99367" y="97800"/>
                </a:lnTo>
                <a:lnTo>
                  <a:pt x="99212" y="98300"/>
                </a:lnTo>
                <a:lnTo>
                  <a:pt x="99040" y="98738"/>
                </a:lnTo>
                <a:lnTo>
                  <a:pt x="98860" y="99113"/>
                </a:lnTo>
                <a:lnTo>
                  <a:pt x="98669" y="99425"/>
                </a:lnTo>
                <a:lnTo>
                  <a:pt x="98468" y="99675"/>
                </a:lnTo>
                <a:lnTo>
                  <a:pt x="98263" y="99850"/>
                </a:lnTo>
                <a:lnTo>
                  <a:pt x="98054" y="9996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63"/>
                </a:lnTo>
                <a:lnTo>
                  <a:pt x="1737" y="99850"/>
                </a:lnTo>
                <a:lnTo>
                  <a:pt x="1532" y="99675"/>
                </a:lnTo>
                <a:lnTo>
                  <a:pt x="1331" y="99425"/>
                </a:lnTo>
                <a:lnTo>
                  <a:pt x="1140" y="99113"/>
                </a:lnTo>
                <a:lnTo>
                  <a:pt x="960" y="98738"/>
                </a:lnTo>
                <a:lnTo>
                  <a:pt x="788" y="98300"/>
                </a:lnTo>
                <a:lnTo>
                  <a:pt x="633" y="97800"/>
                </a:lnTo>
                <a:lnTo>
                  <a:pt x="489" y="97263"/>
                </a:lnTo>
                <a:lnTo>
                  <a:pt x="363" y="96663"/>
                </a:lnTo>
                <a:lnTo>
                  <a:pt x="255" y="96038"/>
                </a:lnTo>
                <a:lnTo>
                  <a:pt x="165" y="95375"/>
                </a:lnTo>
                <a:lnTo>
                  <a:pt x="94" y="94675"/>
                </a:lnTo>
                <a:lnTo>
                  <a:pt x="43" y="93963"/>
                </a:lnTo>
                <a:lnTo>
                  <a:pt x="11" y="93238"/>
                </a:lnTo>
                <a:lnTo>
                  <a:pt x="0" y="92500"/>
                </a:lnTo>
                <a:lnTo>
                  <a:pt x="0" y="7500"/>
                </a:lnTo>
                <a:lnTo>
                  <a:pt x="11" y="6763"/>
                </a:lnTo>
                <a:lnTo>
                  <a:pt x="43" y="6038"/>
                </a:lnTo>
                <a:lnTo>
                  <a:pt x="94" y="5325"/>
                </a:lnTo>
                <a:lnTo>
                  <a:pt x="165" y="4625"/>
                </a:lnTo>
                <a:lnTo>
                  <a:pt x="255" y="3963"/>
                </a:lnTo>
                <a:lnTo>
                  <a:pt x="363" y="3338"/>
                </a:lnTo>
                <a:lnTo>
                  <a:pt x="489" y="2738"/>
                </a:lnTo>
                <a:lnTo>
                  <a:pt x="633" y="2200"/>
                </a:lnTo>
                <a:lnTo>
                  <a:pt x="788" y="1700"/>
                </a:lnTo>
                <a:lnTo>
                  <a:pt x="960" y="1263"/>
                </a:lnTo>
                <a:lnTo>
                  <a:pt x="1140" y="888"/>
                </a:lnTo>
                <a:lnTo>
                  <a:pt x="1331" y="575"/>
                </a:lnTo>
                <a:lnTo>
                  <a:pt x="1532" y="325"/>
                </a:lnTo>
                <a:lnTo>
                  <a:pt x="1737" y="150"/>
                </a:lnTo>
                <a:lnTo>
                  <a:pt x="1946" y="38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79443-15"/>
          <p:cNvSpPr/>
          <p:nvPr/>
        </p:nvSpPr>
        <p:spPr>
          <a:xfrm>
            <a:off x="4329518" y="2478077"/>
            <a:ext cx="76181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2"/>
                </a:lnTo>
                <a:lnTo>
                  <a:pt x="52860" y="887"/>
                </a:lnTo>
                <a:lnTo>
                  <a:pt x="44443" y="1266"/>
                </a:lnTo>
                <a:lnTo>
                  <a:pt x="36561" y="1705"/>
                </a:lnTo>
                <a:lnTo>
                  <a:pt x="29289" y="2200"/>
                </a:lnTo>
                <a:lnTo>
                  <a:pt x="22699" y="2746"/>
                </a:lnTo>
                <a:lnTo>
                  <a:pt x="16853" y="3338"/>
                </a:lnTo>
                <a:lnTo>
                  <a:pt x="11808" y="3971"/>
                </a:lnTo>
                <a:lnTo>
                  <a:pt x="7612" y="4637"/>
                </a:lnTo>
                <a:lnTo>
                  <a:pt x="4306" y="5331"/>
                </a:lnTo>
                <a:lnTo>
                  <a:pt x="1921" y="6046"/>
                </a:lnTo>
                <a:lnTo>
                  <a:pt x="482" y="6775"/>
                </a:lnTo>
                <a:lnTo>
                  <a:pt x="0" y="7512"/>
                </a:lnTo>
                <a:lnTo>
                  <a:pt x="0" y="92488"/>
                </a:lnTo>
                <a:lnTo>
                  <a:pt x="482" y="93225"/>
                </a:lnTo>
                <a:lnTo>
                  <a:pt x="1921" y="93954"/>
                </a:lnTo>
                <a:lnTo>
                  <a:pt x="4306" y="94669"/>
                </a:lnTo>
                <a:lnTo>
                  <a:pt x="7612" y="95363"/>
                </a:lnTo>
                <a:lnTo>
                  <a:pt x="11808" y="96029"/>
                </a:lnTo>
                <a:lnTo>
                  <a:pt x="16853" y="96662"/>
                </a:lnTo>
                <a:lnTo>
                  <a:pt x="22699" y="97254"/>
                </a:lnTo>
                <a:lnTo>
                  <a:pt x="29289" y="97800"/>
                </a:lnTo>
                <a:lnTo>
                  <a:pt x="36561" y="98295"/>
                </a:lnTo>
                <a:lnTo>
                  <a:pt x="44443" y="98734"/>
                </a:lnTo>
                <a:lnTo>
                  <a:pt x="52860" y="99113"/>
                </a:lnTo>
                <a:lnTo>
                  <a:pt x="61732" y="99428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4"/>
                </a:lnTo>
                <a:lnTo>
                  <a:pt x="87807" y="99856"/>
                </a:lnTo>
                <a:lnTo>
                  <a:pt x="81857" y="99677"/>
                </a:lnTo>
                <a:lnTo>
                  <a:pt x="76082" y="99428"/>
                </a:lnTo>
                <a:lnTo>
                  <a:pt x="70538" y="99113"/>
                </a:lnTo>
                <a:lnTo>
                  <a:pt x="65277" y="98734"/>
                </a:lnTo>
                <a:lnTo>
                  <a:pt x="60350" y="98295"/>
                </a:lnTo>
                <a:lnTo>
                  <a:pt x="55806" y="97800"/>
                </a:lnTo>
                <a:lnTo>
                  <a:pt x="51687" y="97254"/>
                </a:lnTo>
                <a:lnTo>
                  <a:pt x="48033" y="96662"/>
                </a:lnTo>
                <a:lnTo>
                  <a:pt x="44880" y="96029"/>
                </a:lnTo>
                <a:lnTo>
                  <a:pt x="42258" y="95363"/>
                </a:lnTo>
                <a:lnTo>
                  <a:pt x="40191" y="94669"/>
                </a:lnTo>
                <a:lnTo>
                  <a:pt x="38701" y="93954"/>
                </a:lnTo>
                <a:lnTo>
                  <a:pt x="37801" y="93225"/>
                </a:lnTo>
                <a:lnTo>
                  <a:pt x="37500" y="92488"/>
                </a:lnTo>
                <a:lnTo>
                  <a:pt x="37500" y="7512"/>
                </a:lnTo>
                <a:lnTo>
                  <a:pt x="37801" y="6775"/>
                </a:lnTo>
                <a:lnTo>
                  <a:pt x="38701" y="6046"/>
                </a:lnTo>
                <a:lnTo>
                  <a:pt x="40191" y="5331"/>
                </a:lnTo>
                <a:lnTo>
                  <a:pt x="42258" y="4637"/>
                </a:lnTo>
                <a:lnTo>
                  <a:pt x="44880" y="3971"/>
                </a:lnTo>
                <a:lnTo>
                  <a:pt x="48033" y="3338"/>
                </a:lnTo>
                <a:lnTo>
                  <a:pt x="51687" y="2746"/>
                </a:lnTo>
                <a:lnTo>
                  <a:pt x="55806" y="2200"/>
                </a:lnTo>
                <a:lnTo>
                  <a:pt x="60350" y="1705"/>
                </a:lnTo>
                <a:lnTo>
                  <a:pt x="65277" y="1266"/>
                </a:lnTo>
                <a:lnTo>
                  <a:pt x="70538" y="887"/>
                </a:lnTo>
                <a:lnTo>
                  <a:pt x="76082" y="572"/>
                </a:lnTo>
                <a:lnTo>
                  <a:pt x="81857" y="323"/>
                </a:lnTo>
                <a:lnTo>
                  <a:pt x="87807" y="144"/>
                </a:lnTo>
                <a:lnTo>
                  <a:pt x="93874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3D2B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79441-11"/>
          <p:cNvSpPr/>
          <p:nvPr/>
        </p:nvSpPr>
        <p:spPr>
          <a:xfrm>
            <a:off x="8049737" y="2478077"/>
            <a:ext cx="3529618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38"/>
                </a:lnTo>
                <a:lnTo>
                  <a:pt x="98263" y="150"/>
                </a:lnTo>
                <a:lnTo>
                  <a:pt x="98468" y="325"/>
                </a:lnTo>
                <a:lnTo>
                  <a:pt x="98669" y="575"/>
                </a:lnTo>
                <a:lnTo>
                  <a:pt x="98860" y="888"/>
                </a:lnTo>
                <a:lnTo>
                  <a:pt x="99040" y="1263"/>
                </a:lnTo>
                <a:lnTo>
                  <a:pt x="99212" y="1700"/>
                </a:lnTo>
                <a:lnTo>
                  <a:pt x="99367" y="2200"/>
                </a:lnTo>
                <a:lnTo>
                  <a:pt x="99511" y="2738"/>
                </a:lnTo>
                <a:lnTo>
                  <a:pt x="99637" y="3338"/>
                </a:lnTo>
                <a:lnTo>
                  <a:pt x="99745" y="3963"/>
                </a:lnTo>
                <a:lnTo>
                  <a:pt x="99835" y="4625"/>
                </a:lnTo>
                <a:lnTo>
                  <a:pt x="99906" y="5325"/>
                </a:lnTo>
                <a:lnTo>
                  <a:pt x="99957" y="6038"/>
                </a:lnTo>
                <a:lnTo>
                  <a:pt x="99989" y="6763"/>
                </a:lnTo>
                <a:lnTo>
                  <a:pt x="100000" y="7500"/>
                </a:lnTo>
                <a:lnTo>
                  <a:pt x="100000" y="92500"/>
                </a:lnTo>
                <a:lnTo>
                  <a:pt x="99989" y="93238"/>
                </a:lnTo>
                <a:lnTo>
                  <a:pt x="99957" y="93963"/>
                </a:lnTo>
                <a:lnTo>
                  <a:pt x="99906" y="94675"/>
                </a:lnTo>
                <a:lnTo>
                  <a:pt x="99835" y="95375"/>
                </a:lnTo>
                <a:lnTo>
                  <a:pt x="99745" y="96038"/>
                </a:lnTo>
                <a:lnTo>
                  <a:pt x="99637" y="96663"/>
                </a:lnTo>
                <a:lnTo>
                  <a:pt x="99511" y="97263"/>
                </a:lnTo>
                <a:lnTo>
                  <a:pt x="99367" y="97800"/>
                </a:lnTo>
                <a:lnTo>
                  <a:pt x="99212" y="98300"/>
                </a:lnTo>
                <a:lnTo>
                  <a:pt x="99040" y="98738"/>
                </a:lnTo>
                <a:lnTo>
                  <a:pt x="98860" y="99113"/>
                </a:lnTo>
                <a:lnTo>
                  <a:pt x="98669" y="99425"/>
                </a:lnTo>
                <a:lnTo>
                  <a:pt x="98468" y="99675"/>
                </a:lnTo>
                <a:lnTo>
                  <a:pt x="98263" y="99850"/>
                </a:lnTo>
                <a:lnTo>
                  <a:pt x="98054" y="99963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63"/>
                </a:lnTo>
                <a:lnTo>
                  <a:pt x="1737" y="99850"/>
                </a:lnTo>
                <a:lnTo>
                  <a:pt x="1532" y="99675"/>
                </a:lnTo>
                <a:lnTo>
                  <a:pt x="1331" y="99425"/>
                </a:lnTo>
                <a:lnTo>
                  <a:pt x="1140" y="99113"/>
                </a:lnTo>
                <a:lnTo>
                  <a:pt x="960" y="98738"/>
                </a:lnTo>
                <a:lnTo>
                  <a:pt x="788" y="98300"/>
                </a:lnTo>
                <a:lnTo>
                  <a:pt x="633" y="97800"/>
                </a:lnTo>
                <a:lnTo>
                  <a:pt x="489" y="97263"/>
                </a:lnTo>
                <a:lnTo>
                  <a:pt x="363" y="96663"/>
                </a:lnTo>
                <a:lnTo>
                  <a:pt x="255" y="96038"/>
                </a:lnTo>
                <a:lnTo>
                  <a:pt x="165" y="95375"/>
                </a:lnTo>
                <a:lnTo>
                  <a:pt x="94" y="94675"/>
                </a:lnTo>
                <a:lnTo>
                  <a:pt x="43" y="93963"/>
                </a:lnTo>
                <a:lnTo>
                  <a:pt x="11" y="93238"/>
                </a:lnTo>
                <a:lnTo>
                  <a:pt x="0" y="92500"/>
                </a:lnTo>
                <a:lnTo>
                  <a:pt x="0" y="7500"/>
                </a:lnTo>
                <a:lnTo>
                  <a:pt x="11" y="6763"/>
                </a:lnTo>
                <a:lnTo>
                  <a:pt x="43" y="6038"/>
                </a:lnTo>
                <a:lnTo>
                  <a:pt x="94" y="5325"/>
                </a:lnTo>
                <a:lnTo>
                  <a:pt x="165" y="4625"/>
                </a:lnTo>
                <a:lnTo>
                  <a:pt x="255" y="3963"/>
                </a:lnTo>
                <a:lnTo>
                  <a:pt x="363" y="3338"/>
                </a:lnTo>
                <a:lnTo>
                  <a:pt x="489" y="2738"/>
                </a:lnTo>
                <a:lnTo>
                  <a:pt x="633" y="2200"/>
                </a:lnTo>
                <a:lnTo>
                  <a:pt x="788" y="1700"/>
                </a:lnTo>
                <a:lnTo>
                  <a:pt x="960" y="1263"/>
                </a:lnTo>
                <a:lnTo>
                  <a:pt x="1140" y="888"/>
                </a:lnTo>
                <a:lnTo>
                  <a:pt x="1331" y="575"/>
                </a:lnTo>
                <a:lnTo>
                  <a:pt x="1532" y="325"/>
                </a:lnTo>
                <a:lnTo>
                  <a:pt x="1737" y="150"/>
                </a:lnTo>
                <a:lnTo>
                  <a:pt x="1946" y="38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79443-16"/>
          <p:cNvSpPr/>
          <p:nvPr/>
        </p:nvSpPr>
        <p:spPr>
          <a:xfrm>
            <a:off x="8049737" y="2478077"/>
            <a:ext cx="76181" cy="10141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6"/>
                </a:lnTo>
                <a:lnTo>
                  <a:pt x="80491" y="144"/>
                </a:lnTo>
                <a:lnTo>
                  <a:pt x="70972" y="323"/>
                </a:lnTo>
                <a:lnTo>
                  <a:pt x="61732" y="572"/>
                </a:lnTo>
                <a:lnTo>
                  <a:pt x="52860" y="887"/>
                </a:lnTo>
                <a:lnTo>
                  <a:pt x="44443" y="1266"/>
                </a:lnTo>
                <a:lnTo>
                  <a:pt x="36561" y="1705"/>
                </a:lnTo>
                <a:lnTo>
                  <a:pt x="29289" y="2200"/>
                </a:lnTo>
                <a:lnTo>
                  <a:pt x="22699" y="2746"/>
                </a:lnTo>
                <a:lnTo>
                  <a:pt x="16853" y="3338"/>
                </a:lnTo>
                <a:lnTo>
                  <a:pt x="11808" y="3971"/>
                </a:lnTo>
                <a:lnTo>
                  <a:pt x="7612" y="4637"/>
                </a:lnTo>
                <a:lnTo>
                  <a:pt x="4306" y="5331"/>
                </a:lnTo>
                <a:lnTo>
                  <a:pt x="1921" y="6046"/>
                </a:lnTo>
                <a:lnTo>
                  <a:pt x="482" y="6775"/>
                </a:lnTo>
                <a:lnTo>
                  <a:pt x="0" y="7512"/>
                </a:lnTo>
                <a:lnTo>
                  <a:pt x="0" y="92488"/>
                </a:lnTo>
                <a:lnTo>
                  <a:pt x="482" y="93225"/>
                </a:lnTo>
                <a:lnTo>
                  <a:pt x="1921" y="93954"/>
                </a:lnTo>
                <a:lnTo>
                  <a:pt x="4306" y="94669"/>
                </a:lnTo>
                <a:lnTo>
                  <a:pt x="7612" y="95363"/>
                </a:lnTo>
                <a:lnTo>
                  <a:pt x="11808" y="96029"/>
                </a:lnTo>
                <a:lnTo>
                  <a:pt x="16853" y="96662"/>
                </a:lnTo>
                <a:lnTo>
                  <a:pt x="22699" y="97254"/>
                </a:lnTo>
                <a:lnTo>
                  <a:pt x="29289" y="97800"/>
                </a:lnTo>
                <a:lnTo>
                  <a:pt x="36561" y="98295"/>
                </a:lnTo>
                <a:lnTo>
                  <a:pt x="44443" y="98734"/>
                </a:lnTo>
                <a:lnTo>
                  <a:pt x="52860" y="99113"/>
                </a:lnTo>
                <a:lnTo>
                  <a:pt x="61732" y="99428"/>
                </a:lnTo>
                <a:lnTo>
                  <a:pt x="70972" y="99677"/>
                </a:lnTo>
                <a:lnTo>
                  <a:pt x="80491" y="99856"/>
                </a:lnTo>
                <a:lnTo>
                  <a:pt x="90198" y="99964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4"/>
                </a:lnTo>
                <a:lnTo>
                  <a:pt x="87807" y="99856"/>
                </a:lnTo>
                <a:lnTo>
                  <a:pt x="81857" y="99677"/>
                </a:lnTo>
                <a:lnTo>
                  <a:pt x="76082" y="99428"/>
                </a:lnTo>
                <a:lnTo>
                  <a:pt x="70538" y="99113"/>
                </a:lnTo>
                <a:lnTo>
                  <a:pt x="65277" y="98734"/>
                </a:lnTo>
                <a:lnTo>
                  <a:pt x="60350" y="98295"/>
                </a:lnTo>
                <a:lnTo>
                  <a:pt x="55806" y="97800"/>
                </a:lnTo>
                <a:lnTo>
                  <a:pt x="51687" y="97254"/>
                </a:lnTo>
                <a:lnTo>
                  <a:pt x="48033" y="96662"/>
                </a:lnTo>
                <a:lnTo>
                  <a:pt x="44880" y="96029"/>
                </a:lnTo>
                <a:lnTo>
                  <a:pt x="42258" y="95363"/>
                </a:lnTo>
                <a:lnTo>
                  <a:pt x="40191" y="94669"/>
                </a:lnTo>
                <a:lnTo>
                  <a:pt x="38701" y="93954"/>
                </a:lnTo>
                <a:lnTo>
                  <a:pt x="37801" y="93225"/>
                </a:lnTo>
                <a:lnTo>
                  <a:pt x="37500" y="92488"/>
                </a:lnTo>
                <a:lnTo>
                  <a:pt x="37500" y="7512"/>
                </a:lnTo>
                <a:lnTo>
                  <a:pt x="37801" y="6775"/>
                </a:lnTo>
                <a:lnTo>
                  <a:pt x="38701" y="6046"/>
                </a:lnTo>
                <a:lnTo>
                  <a:pt x="40191" y="5331"/>
                </a:lnTo>
                <a:lnTo>
                  <a:pt x="42258" y="4637"/>
                </a:lnTo>
                <a:lnTo>
                  <a:pt x="44880" y="3971"/>
                </a:lnTo>
                <a:lnTo>
                  <a:pt x="48033" y="3338"/>
                </a:lnTo>
                <a:lnTo>
                  <a:pt x="51687" y="2746"/>
                </a:lnTo>
                <a:lnTo>
                  <a:pt x="55806" y="2200"/>
                </a:lnTo>
                <a:lnTo>
                  <a:pt x="60350" y="1705"/>
                </a:lnTo>
                <a:lnTo>
                  <a:pt x="65277" y="1266"/>
                </a:lnTo>
                <a:lnTo>
                  <a:pt x="70538" y="887"/>
                </a:lnTo>
                <a:lnTo>
                  <a:pt x="76082" y="572"/>
                </a:lnTo>
                <a:lnTo>
                  <a:pt x="81857" y="323"/>
                </a:lnTo>
                <a:lnTo>
                  <a:pt x="87807" y="144"/>
                </a:lnTo>
                <a:lnTo>
                  <a:pt x="93874" y="36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3D2B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79442-12"/>
          <p:cNvSpPr/>
          <p:nvPr/>
        </p:nvSpPr>
        <p:spPr>
          <a:xfrm>
            <a:off x="609448" y="3720779"/>
            <a:ext cx="3529618" cy="14426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26"/>
                </a:lnTo>
                <a:lnTo>
                  <a:pt x="98263" y="105"/>
                </a:lnTo>
                <a:lnTo>
                  <a:pt x="98468" y="228"/>
                </a:lnTo>
                <a:lnTo>
                  <a:pt x="98669" y="404"/>
                </a:lnTo>
                <a:lnTo>
                  <a:pt x="98860" y="623"/>
                </a:lnTo>
                <a:lnTo>
                  <a:pt x="99040" y="886"/>
                </a:lnTo>
                <a:lnTo>
                  <a:pt x="99212" y="1193"/>
                </a:lnTo>
                <a:lnTo>
                  <a:pt x="99367" y="1544"/>
                </a:lnTo>
                <a:lnTo>
                  <a:pt x="99511" y="1921"/>
                </a:lnTo>
                <a:lnTo>
                  <a:pt x="99637" y="2342"/>
                </a:lnTo>
                <a:lnTo>
                  <a:pt x="99745" y="2781"/>
                </a:lnTo>
                <a:lnTo>
                  <a:pt x="99835" y="3246"/>
                </a:lnTo>
                <a:lnTo>
                  <a:pt x="99906" y="3737"/>
                </a:lnTo>
                <a:lnTo>
                  <a:pt x="99957" y="4237"/>
                </a:lnTo>
                <a:lnTo>
                  <a:pt x="99989" y="4746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89" y="95254"/>
                </a:lnTo>
                <a:lnTo>
                  <a:pt x="99957" y="95763"/>
                </a:lnTo>
                <a:lnTo>
                  <a:pt x="99906" y="96263"/>
                </a:lnTo>
                <a:lnTo>
                  <a:pt x="99835" y="96754"/>
                </a:lnTo>
                <a:lnTo>
                  <a:pt x="99745" y="97219"/>
                </a:lnTo>
                <a:lnTo>
                  <a:pt x="99637" y="97658"/>
                </a:lnTo>
                <a:lnTo>
                  <a:pt x="99511" y="98079"/>
                </a:lnTo>
                <a:lnTo>
                  <a:pt x="99367" y="98456"/>
                </a:lnTo>
                <a:lnTo>
                  <a:pt x="99212" y="98807"/>
                </a:lnTo>
                <a:lnTo>
                  <a:pt x="99040" y="99114"/>
                </a:lnTo>
                <a:lnTo>
                  <a:pt x="98860" y="99377"/>
                </a:lnTo>
                <a:lnTo>
                  <a:pt x="98669" y="99596"/>
                </a:lnTo>
                <a:lnTo>
                  <a:pt x="98468" y="99772"/>
                </a:lnTo>
                <a:lnTo>
                  <a:pt x="98263" y="99895"/>
                </a:lnTo>
                <a:lnTo>
                  <a:pt x="98054" y="99974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74"/>
                </a:lnTo>
                <a:lnTo>
                  <a:pt x="1737" y="99895"/>
                </a:lnTo>
                <a:lnTo>
                  <a:pt x="1532" y="99772"/>
                </a:lnTo>
                <a:lnTo>
                  <a:pt x="1331" y="99596"/>
                </a:lnTo>
                <a:lnTo>
                  <a:pt x="1140" y="99377"/>
                </a:lnTo>
                <a:lnTo>
                  <a:pt x="960" y="99114"/>
                </a:lnTo>
                <a:lnTo>
                  <a:pt x="788" y="98807"/>
                </a:lnTo>
                <a:lnTo>
                  <a:pt x="633" y="98456"/>
                </a:lnTo>
                <a:lnTo>
                  <a:pt x="489" y="98079"/>
                </a:lnTo>
                <a:lnTo>
                  <a:pt x="363" y="97658"/>
                </a:lnTo>
                <a:lnTo>
                  <a:pt x="255" y="97219"/>
                </a:lnTo>
                <a:lnTo>
                  <a:pt x="165" y="96754"/>
                </a:lnTo>
                <a:lnTo>
                  <a:pt x="94" y="96263"/>
                </a:lnTo>
                <a:lnTo>
                  <a:pt x="43" y="95763"/>
                </a:lnTo>
                <a:lnTo>
                  <a:pt x="11" y="95254"/>
                </a:lnTo>
                <a:lnTo>
                  <a:pt x="0" y="94737"/>
                </a:lnTo>
                <a:lnTo>
                  <a:pt x="0" y="5263"/>
                </a:lnTo>
                <a:lnTo>
                  <a:pt x="11" y="4746"/>
                </a:lnTo>
                <a:lnTo>
                  <a:pt x="43" y="4237"/>
                </a:lnTo>
                <a:lnTo>
                  <a:pt x="94" y="3737"/>
                </a:lnTo>
                <a:lnTo>
                  <a:pt x="165" y="3246"/>
                </a:lnTo>
                <a:lnTo>
                  <a:pt x="255" y="2781"/>
                </a:lnTo>
                <a:lnTo>
                  <a:pt x="363" y="2342"/>
                </a:lnTo>
                <a:lnTo>
                  <a:pt x="489" y="1921"/>
                </a:lnTo>
                <a:lnTo>
                  <a:pt x="633" y="1544"/>
                </a:lnTo>
                <a:lnTo>
                  <a:pt x="788" y="1193"/>
                </a:lnTo>
                <a:lnTo>
                  <a:pt x="960" y="886"/>
                </a:lnTo>
                <a:lnTo>
                  <a:pt x="1140" y="623"/>
                </a:lnTo>
                <a:lnTo>
                  <a:pt x="1331" y="404"/>
                </a:lnTo>
                <a:lnTo>
                  <a:pt x="1532" y="228"/>
                </a:lnTo>
                <a:lnTo>
                  <a:pt x="1737" y="105"/>
                </a:lnTo>
                <a:lnTo>
                  <a:pt x="1946" y="26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7278579443-17"/>
          <p:cNvSpPr/>
          <p:nvPr/>
        </p:nvSpPr>
        <p:spPr>
          <a:xfrm>
            <a:off x="609448" y="3720779"/>
            <a:ext cx="76181" cy="14426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101"/>
                </a:lnTo>
                <a:lnTo>
                  <a:pt x="70972" y="227"/>
                </a:lnTo>
                <a:lnTo>
                  <a:pt x="61732" y="402"/>
                </a:lnTo>
                <a:lnTo>
                  <a:pt x="52860" y="624"/>
                </a:lnTo>
                <a:lnTo>
                  <a:pt x="44443" y="890"/>
                </a:lnTo>
                <a:lnTo>
                  <a:pt x="36561" y="1199"/>
                </a:lnTo>
                <a:lnTo>
                  <a:pt x="29289" y="1547"/>
                </a:lnTo>
                <a:lnTo>
                  <a:pt x="22699" y="1931"/>
                </a:lnTo>
                <a:lnTo>
                  <a:pt x="16853" y="2347"/>
                </a:lnTo>
                <a:lnTo>
                  <a:pt x="11808" y="2791"/>
                </a:lnTo>
                <a:lnTo>
                  <a:pt x="7612" y="3260"/>
                </a:lnTo>
                <a:lnTo>
                  <a:pt x="4306" y="3748"/>
                </a:lnTo>
                <a:lnTo>
                  <a:pt x="1921" y="4250"/>
                </a:lnTo>
                <a:lnTo>
                  <a:pt x="482" y="4763"/>
                </a:lnTo>
                <a:lnTo>
                  <a:pt x="0" y="5281"/>
                </a:lnTo>
                <a:lnTo>
                  <a:pt x="0" y="94719"/>
                </a:lnTo>
                <a:lnTo>
                  <a:pt x="482" y="95237"/>
                </a:lnTo>
                <a:lnTo>
                  <a:pt x="1921" y="95750"/>
                </a:lnTo>
                <a:lnTo>
                  <a:pt x="4306" y="96252"/>
                </a:lnTo>
                <a:lnTo>
                  <a:pt x="7612" y="96740"/>
                </a:lnTo>
                <a:lnTo>
                  <a:pt x="11808" y="97209"/>
                </a:lnTo>
                <a:lnTo>
                  <a:pt x="16853" y="97653"/>
                </a:lnTo>
                <a:lnTo>
                  <a:pt x="22699" y="98069"/>
                </a:lnTo>
                <a:lnTo>
                  <a:pt x="29289" y="98453"/>
                </a:lnTo>
                <a:lnTo>
                  <a:pt x="36561" y="98801"/>
                </a:lnTo>
                <a:lnTo>
                  <a:pt x="44443" y="99110"/>
                </a:lnTo>
                <a:lnTo>
                  <a:pt x="52860" y="99376"/>
                </a:lnTo>
                <a:lnTo>
                  <a:pt x="61732" y="99598"/>
                </a:lnTo>
                <a:lnTo>
                  <a:pt x="70972" y="99773"/>
                </a:lnTo>
                <a:lnTo>
                  <a:pt x="80491" y="99899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5"/>
                </a:lnTo>
                <a:lnTo>
                  <a:pt x="87807" y="99899"/>
                </a:lnTo>
                <a:lnTo>
                  <a:pt x="81857" y="99773"/>
                </a:lnTo>
                <a:lnTo>
                  <a:pt x="76082" y="99598"/>
                </a:lnTo>
                <a:lnTo>
                  <a:pt x="70538" y="99376"/>
                </a:lnTo>
                <a:lnTo>
                  <a:pt x="65277" y="99110"/>
                </a:lnTo>
                <a:lnTo>
                  <a:pt x="60350" y="98801"/>
                </a:lnTo>
                <a:lnTo>
                  <a:pt x="55806" y="98453"/>
                </a:lnTo>
                <a:lnTo>
                  <a:pt x="51687" y="98069"/>
                </a:lnTo>
                <a:lnTo>
                  <a:pt x="48033" y="97653"/>
                </a:lnTo>
                <a:lnTo>
                  <a:pt x="44880" y="97209"/>
                </a:lnTo>
                <a:lnTo>
                  <a:pt x="42258" y="96740"/>
                </a:lnTo>
                <a:lnTo>
                  <a:pt x="40191" y="96252"/>
                </a:lnTo>
                <a:lnTo>
                  <a:pt x="38701" y="95750"/>
                </a:lnTo>
                <a:lnTo>
                  <a:pt x="37801" y="95237"/>
                </a:lnTo>
                <a:lnTo>
                  <a:pt x="37500" y="94719"/>
                </a:lnTo>
                <a:lnTo>
                  <a:pt x="37500" y="5281"/>
                </a:lnTo>
                <a:lnTo>
                  <a:pt x="37801" y="4763"/>
                </a:lnTo>
                <a:lnTo>
                  <a:pt x="38701" y="4250"/>
                </a:lnTo>
                <a:lnTo>
                  <a:pt x="40191" y="3748"/>
                </a:lnTo>
                <a:lnTo>
                  <a:pt x="42258" y="3260"/>
                </a:lnTo>
                <a:lnTo>
                  <a:pt x="44880" y="2791"/>
                </a:lnTo>
                <a:lnTo>
                  <a:pt x="48033" y="2347"/>
                </a:lnTo>
                <a:lnTo>
                  <a:pt x="51687" y="1931"/>
                </a:lnTo>
                <a:lnTo>
                  <a:pt x="55806" y="1547"/>
                </a:lnTo>
                <a:lnTo>
                  <a:pt x="60350" y="1199"/>
                </a:lnTo>
                <a:lnTo>
                  <a:pt x="65277" y="890"/>
                </a:lnTo>
                <a:lnTo>
                  <a:pt x="70538" y="624"/>
                </a:lnTo>
                <a:lnTo>
                  <a:pt x="76082" y="402"/>
                </a:lnTo>
                <a:lnTo>
                  <a:pt x="81857" y="227"/>
                </a:lnTo>
                <a:lnTo>
                  <a:pt x="87807" y="101"/>
                </a:lnTo>
                <a:lnTo>
                  <a:pt x="93874" y="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3D2B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7278579442-13"/>
          <p:cNvSpPr/>
          <p:nvPr/>
        </p:nvSpPr>
        <p:spPr>
          <a:xfrm>
            <a:off x="4329518" y="3720779"/>
            <a:ext cx="3529767" cy="14426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58" y="0"/>
                </a:moveTo>
                <a:lnTo>
                  <a:pt x="97842" y="0"/>
                </a:lnTo>
                <a:lnTo>
                  <a:pt x="98054" y="26"/>
                </a:lnTo>
                <a:lnTo>
                  <a:pt x="98263" y="105"/>
                </a:lnTo>
                <a:lnTo>
                  <a:pt x="98468" y="228"/>
                </a:lnTo>
                <a:lnTo>
                  <a:pt x="98669" y="404"/>
                </a:lnTo>
                <a:lnTo>
                  <a:pt x="98860" y="623"/>
                </a:lnTo>
                <a:lnTo>
                  <a:pt x="99040" y="886"/>
                </a:lnTo>
                <a:lnTo>
                  <a:pt x="99212" y="1193"/>
                </a:lnTo>
                <a:lnTo>
                  <a:pt x="99367" y="1544"/>
                </a:lnTo>
                <a:lnTo>
                  <a:pt x="99511" y="1921"/>
                </a:lnTo>
                <a:lnTo>
                  <a:pt x="99637" y="2342"/>
                </a:lnTo>
                <a:lnTo>
                  <a:pt x="99745" y="2781"/>
                </a:lnTo>
                <a:lnTo>
                  <a:pt x="99835" y="3246"/>
                </a:lnTo>
                <a:lnTo>
                  <a:pt x="99906" y="3737"/>
                </a:lnTo>
                <a:lnTo>
                  <a:pt x="99957" y="4237"/>
                </a:lnTo>
                <a:lnTo>
                  <a:pt x="99989" y="4746"/>
                </a:lnTo>
                <a:lnTo>
                  <a:pt x="100000" y="5263"/>
                </a:lnTo>
                <a:lnTo>
                  <a:pt x="100000" y="94737"/>
                </a:lnTo>
                <a:lnTo>
                  <a:pt x="99989" y="95254"/>
                </a:lnTo>
                <a:lnTo>
                  <a:pt x="99957" y="95763"/>
                </a:lnTo>
                <a:lnTo>
                  <a:pt x="99906" y="96263"/>
                </a:lnTo>
                <a:lnTo>
                  <a:pt x="99835" y="96754"/>
                </a:lnTo>
                <a:lnTo>
                  <a:pt x="99745" y="97219"/>
                </a:lnTo>
                <a:lnTo>
                  <a:pt x="99637" y="97658"/>
                </a:lnTo>
                <a:lnTo>
                  <a:pt x="99511" y="98079"/>
                </a:lnTo>
                <a:lnTo>
                  <a:pt x="99367" y="98456"/>
                </a:lnTo>
                <a:lnTo>
                  <a:pt x="99212" y="98807"/>
                </a:lnTo>
                <a:lnTo>
                  <a:pt x="99040" y="99114"/>
                </a:lnTo>
                <a:lnTo>
                  <a:pt x="98860" y="99377"/>
                </a:lnTo>
                <a:lnTo>
                  <a:pt x="98669" y="99596"/>
                </a:lnTo>
                <a:lnTo>
                  <a:pt x="98468" y="99772"/>
                </a:lnTo>
                <a:lnTo>
                  <a:pt x="98263" y="99895"/>
                </a:lnTo>
                <a:lnTo>
                  <a:pt x="98054" y="99974"/>
                </a:lnTo>
                <a:lnTo>
                  <a:pt x="97842" y="100000"/>
                </a:lnTo>
                <a:lnTo>
                  <a:pt x="2158" y="100000"/>
                </a:lnTo>
                <a:lnTo>
                  <a:pt x="1946" y="99974"/>
                </a:lnTo>
                <a:lnTo>
                  <a:pt x="1737" y="99895"/>
                </a:lnTo>
                <a:lnTo>
                  <a:pt x="1532" y="99772"/>
                </a:lnTo>
                <a:lnTo>
                  <a:pt x="1331" y="99596"/>
                </a:lnTo>
                <a:lnTo>
                  <a:pt x="1140" y="99377"/>
                </a:lnTo>
                <a:lnTo>
                  <a:pt x="960" y="99114"/>
                </a:lnTo>
                <a:lnTo>
                  <a:pt x="788" y="98807"/>
                </a:lnTo>
                <a:lnTo>
                  <a:pt x="633" y="98456"/>
                </a:lnTo>
                <a:lnTo>
                  <a:pt x="489" y="98079"/>
                </a:lnTo>
                <a:lnTo>
                  <a:pt x="363" y="97658"/>
                </a:lnTo>
                <a:lnTo>
                  <a:pt x="255" y="97219"/>
                </a:lnTo>
                <a:lnTo>
                  <a:pt x="165" y="96754"/>
                </a:lnTo>
                <a:lnTo>
                  <a:pt x="94" y="96263"/>
                </a:lnTo>
                <a:lnTo>
                  <a:pt x="43" y="95763"/>
                </a:lnTo>
                <a:lnTo>
                  <a:pt x="11" y="95254"/>
                </a:lnTo>
                <a:lnTo>
                  <a:pt x="0" y="94737"/>
                </a:lnTo>
                <a:lnTo>
                  <a:pt x="0" y="5263"/>
                </a:lnTo>
                <a:lnTo>
                  <a:pt x="11" y="4746"/>
                </a:lnTo>
                <a:lnTo>
                  <a:pt x="43" y="4237"/>
                </a:lnTo>
                <a:lnTo>
                  <a:pt x="94" y="3737"/>
                </a:lnTo>
                <a:lnTo>
                  <a:pt x="165" y="3246"/>
                </a:lnTo>
                <a:lnTo>
                  <a:pt x="255" y="2781"/>
                </a:lnTo>
                <a:lnTo>
                  <a:pt x="363" y="2342"/>
                </a:lnTo>
                <a:lnTo>
                  <a:pt x="489" y="1921"/>
                </a:lnTo>
                <a:lnTo>
                  <a:pt x="633" y="1544"/>
                </a:lnTo>
                <a:lnTo>
                  <a:pt x="788" y="1193"/>
                </a:lnTo>
                <a:lnTo>
                  <a:pt x="960" y="886"/>
                </a:lnTo>
                <a:lnTo>
                  <a:pt x="1140" y="623"/>
                </a:lnTo>
                <a:lnTo>
                  <a:pt x="1331" y="404"/>
                </a:lnTo>
                <a:lnTo>
                  <a:pt x="1532" y="228"/>
                </a:lnTo>
                <a:lnTo>
                  <a:pt x="1737" y="105"/>
                </a:lnTo>
                <a:lnTo>
                  <a:pt x="1946" y="26"/>
                </a:lnTo>
                <a:lnTo>
                  <a:pt x="215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7278579443-18"/>
          <p:cNvSpPr/>
          <p:nvPr/>
        </p:nvSpPr>
        <p:spPr>
          <a:xfrm>
            <a:off x="4329518" y="3720779"/>
            <a:ext cx="76181" cy="144267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5"/>
                </a:lnTo>
                <a:lnTo>
                  <a:pt x="80491" y="101"/>
                </a:lnTo>
                <a:lnTo>
                  <a:pt x="70972" y="227"/>
                </a:lnTo>
                <a:lnTo>
                  <a:pt x="61732" y="402"/>
                </a:lnTo>
                <a:lnTo>
                  <a:pt x="52860" y="624"/>
                </a:lnTo>
                <a:lnTo>
                  <a:pt x="44443" y="890"/>
                </a:lnTo>
                <a:lnTo>
                  <a:pt x="36561" y="1199"/>
                </a:lnTo>
                <a:lnTo>
                  <a:pt x="29289" y="1547"/>
                </a:lnTo>
                <a:lnTo>
                  <a:pt x="22699" y="1931"/>
                </a:lnTo>
                <a:lnTo>
                  <a:pt x="16853" y="2347"/>
                </a:lnTo>
                <a:lnTo>
                  <a:pt x="11808" y="2791"/>
                </a:lnTo>
                <a:lnTo>
                  <a:pt x="7612" y="3260"/>
                </a:lnTo>
                <a:lnTo>
                  <a:pt x="4306" y="3748"/>
                </a:lnTo>
                <a:lnTo>
                  <a:pt x="1921" y="4250"/>
                </a:lnTo>
                <a:lnTo>
                  <a:pt x="482" y="4763"/>
                </a:lnTo>
                <a:lnTo>
                  <a:pt x="0" y="5281"/>
                </a:lnTo>
                <a:lnTo>
                  <a:pt x="0" y="94719"/>
                </a:lnTo>
                <a:lnTo>
                  <a:pt x="482" y="95237"/>
                </a:lnTo>
                <a:lnTo>
                  <a:pt x="1921" y="95750"/>
                </a:lnTo>
                <a:lnTo>
                  <a:pt x="4306" y="96252"/>
                </a:lnTo>
                <a:lnTo>
                  <a:pt x="7612" y="96740"/>
                </a:lnTo>
                <a:lnTo>
                  <a:pt x="11808" y="97209"/>
                </a:lnTo>
                <a:lnTo>
                  <a:pt x="16853" y="97653"/>
                </a:lnTo>
                <a:lnTo>
                  <a:pt x="22699" y="98069"/>
                </a:lnTo>
                <a:lnTo>
                  <a:pt x="29289" y="98453"/>
                </a:lnTo>
                <a:lnTo>
                  <a:pt x="36561" y="98801"/>
                </a:lnTo>
                <a:lnTo>
                  <a:pt x="44443" y="99110"/>
                </a:lnTo>
                <a:lnTo>
                  <a:pt x="52860" y="99376"/>
                </a:lnTo>
                <a:lnTo>
                  <a:pt x="61732" y="99598"/>
                </a:lnTo>
                <a:lnTo>
                  <a:pt x="70972" y="99773"/>
                </a:lnTo>
                <a:lnTo>
                  <a:pt x="80491" y="99899"/>
                </a:lnTo>
                <a:lnTo>
                  <a:pt x="90198" y="99975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5"/>
                </a:lnTo>
                <a:lnTo>
                  <a:pt x="87807" y="99899"/>
                </a:lnTo>
                <a:lnTo>
                  <a:pt x="81857" y="99773"/>
                </a:lnTo>
                <a:lnTo>
                  <a:pt x="76082" y="99598"/>
                </a:lnTo>
                <a:lnTo>
                  <a:pt x="70538" y="99376"/>
                </a:lnTo>
                <a:lnTo>
                  <a:pt x="65277" y="99110"/>
                </a:lnTo>
                <a:lnTo>
                  <a:pt x="60350" y="98801"/>
                </a:lnTo>
                <a:lnTo>
                  <a:pt x="55806" y="98453"/>
                </a:lnTo>
                <a:lnTo>
                  <a:pt x="51687" y="98069"/>
                </a:lnTo>
                <a:lnTo>
                  <a:pt x="48033" y="97653"/>
                </a:lnTo>
                <a:lnTo>
                  <a:pt x="44880" y="97209"/>
                </a:lnTo>
                <a:lnTo>
                  <a:pt x="42258" y="96740"/>
                </a:lnTo>
                <a:lnTo>
                  <a:pt x="40191" y="96252"/>
                </a:lnTo>
                <a:lnTo>
                  <a:pt x="38701" y="95750"/>
                </a:lnTo>
                <a:lnTo>
                  <a:pt x="37801" y="95237"/>
                </a:lnTo>
                <a:lnTo>
                  <a:pt x="37500" y="94719"/>
                </a:lnTo>
                <a:lnTo>
                  <a:pt x="37500" y="5281"/>
                </a:lnTo>
                <a:lnTo>
                  <a:pt x="37801" y="4763"/>
                </a:lnTo>
                <a:lnTo>
                  <a:pt x="38701" y="4250"/>
                </a:lnTo>
                <a:lnTo>
                  <a:pt x="40191" y="3748"/>
                </a:lnTo>
                <a:lnTo>
                  <a:pt x="42258" y="3260"/>
                </a:lnTo>
                <a:lnTo>
                  <a:pt x="44880" y="2791"/>
                </a:lnTo>
                <a:lnTo>
                  <a:pt x="48033" y="2347"/>
                </a:lnTo>
                <a:lnTo>
                  <a:pt x="51687" y="1931"/>
                </a:lnTo>
                <a:lnTo>
                  <a:pt x="55806" y="1547"/>
                </a:lnTo>
                <a:lnTo>
                  <a:pt x="60350" y="1199"/>
                </a:lnTo>
                <a:lnTo>
                  <a:pt x="65277" y="890"/>
                </a:lnTo>
                <a:lnTo>
                  <a:pt x="70538" y="624"/>
                </a:lnTo>
                <a:lnTo>
                  <a:pt x="76082" y="402"/>
                </a:lnTo>
                <a:lnTo>
                  <a:pt x="81857" y="227"/>
                </a:lnTo>
                <a:lnTo>
                  <a:pt x="87807" y="101"/>
                </a:lnTo>
                <a:lnTo>
                  <a:pt x="93874" y="25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3D2B1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7278579434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7278579436-4"/>
          <p:cNvSpPr txBox="1"/>
          <p:nvPr/>
        </p:nvSpPr>
        <p:spPr>
          <a:xfrm>
            <a:off x="609448" y="191310"/>
            <a:ext cx="219589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01 · COGNITION</a:t>
            </a:r>
            <a:endParaRPr/>
          </a:p>
        </p:txBody>
      </p:sp>
      <p:sp>
        <p:nvSpPr>
          <p:cNvPr id="16" name="el-1787278579437-5"/>
          <p:cNvSpPr txBox="1"/>
          <p:nvPr/>
        </p:nvSpPr>
        <p:spPr>
          <a:xfrm>
            <a:off x="10440361" y="191310"/>
            <a:ext cx="131778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AI协同的认知基础</a:t>
            </a:r>
            <a:endParaRPr/>
          </a:p>
        </p:txBody>
      </p:sp>
      <p:sp>
        <p:nvSpPr>
          <p:cNvPr id="17" name="el-1787278579437-6"/>
          <p:cNvSpPr txBox="1"/>
          <p:nvPr/>
        </p:nvSpPr>
        <p:spPr>
          <a:xfrm>
            <a:off x="609448" y="1708679"/>
            <a:ext cx="11263353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人类擅长什么</a:t>
            </a:r>
            <a:endParaRPr/>
          </a:p>
        </p:txBody>
      </p:sp>
      <p:sp>
        <p:nvSpPr>
          <p:cNvPr id="18" name="el-1787278579445-21"/>
          <p:cNvSpPr txBox="1"/>
          <p:nvPr/>
        </p:nvSpPr>
        <p:spPr>
          <a:xfrm>
            <a:off x="828468" y="2668530"/>
            <a:ext cx="326679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判断真实与价值</a:t>
            </a:r>
            <a:endParaRPr/>
          </a:p>
        </p:txBody>
      </p:sp>
      <p:sp>
        <p:nvSpPr>
          <p:cNvPr id="19" name="el-1787278579445-22"/>
          <p:cNvSpPr txBox="1"/>
          <p:nvPr/>
        </p:nvSpPr>
        <p:spPr>
          <a:xfrm>
            <a:off x="828468" y="3058957"/>
            <a:ext cx="323346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判断信息的真实性和价值，质量把控</a:t>
            </a:r>
            <a:endParaRPr/>
          </a:p>
        </p:txBody>
      </p:sp>
      <p:sp>
        <p:nvSpPr>
          <p:cNvPr id="20" name="el-1787278579445-23"/>
          <p:cNvSpPr txBox="1"/>
          <p:nvPr/>
        </p:nvSpPr>
        <p:spPr>
          <a:xfrm>
            <a:off x="4548538" y="2668530"/>
            <a:ext cx="326694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定义问题与目标</a:t>
            </a:r>
            <a:endParaRPr/>
          </a:p>
        </p:txBody>
      </p:sp>
      <p:sp>
        <p:nvSpPr>
          <p:cNvPr id="21" name="el-1787278579445-24"/>
          <p:cNvSpPr txBox="1"/>
          <p:nvPr/>
        </p:nvSpPr>
        <p:spPr>
          <a:xfrm>
            <a:off x="4548538" y="3058957"/>
            <a:ext cx="3233614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定义问题、设定目标，方向判断</a:t>
            </a:r>
            <a:endParaRPr/>
          </a:p>
        </p:txBody>
      </p:sp>
      <p:sp>
        <p:nvSpPr>
          <p:cNvPr id="22" name="el-1787278579446-25"/>
          <p:cNvSpPr txBox="1"/>
          <p:nvPr/>
        </p:nvSpPr>
        <p:spPr>
          <a:xfrm>
            <a:off x="8268758" y="2668530"/>
            <a:ext cx="326679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品味与伦理</a:t>
            </a:r>
            <a:endParaRPr/>
          </a:p>
        </p:txBody>
      </p:sp>
      <p:sp>
        <p:nvSpPr>
          <p:cNvPr id="23" name="el-1787278579446-26"/>
          <p:cNvSpPr txBox="1"/>
          <p:nvPr/>
        </p:nvSpPr>
        <p:spPr>
          <a:xfrm>
            <a:off x="8268758" y="3058957"/>
            <a:ext cx="323346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品味、审美、伦理判断，价值决策</a:t>
            </a:r>
            <a:endParaRPr/>
          </a:p>
        </p:txBody>
      </p:sp>
      <p:sp>
        <p:nvSpPr>
          <p:cNvPr id="24" name="el-1787278579446-27"/>
          <p:cNvSpPr txBox="1"/>
          <p:nvPr/>
        </p:nvSpPr>
        <p:spPr>
          <a:xfrm>
            <a:off x="828468" y="3911231"/>
            <a:ext cx="326679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专家经验</a:t>
            </a:r>
            <a:endParaRPr/>
          </a:p>
        </p:txBody>
      </p:sp>
      <p:sp>
        <p:nvSpPr>
          <p:cNvPr id="25" name="el-1787278579446-28"/>
          <p:cNvSpPr txBox="1"/>
          <p:nvPr/>
        </p:nvSpPr>
        <p:spPr>
          <a:xfrm>
            <a:off x="828468" y="4301659"/>
            <a:ext cx="323346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领域专家经验和隐性知识，可行性验证</a:t>
            </a:r>
            <a:endParaRPr/>
          </a:p>
        </p:txBody>
      </p:sp>
      <p:sp>
        <p:nvSpPr>
          <p:cNvPr id="26" name="el-1787278579446-29"/>
          <p:cNvSpPr txBox="1"/>
          <p:nvPr/>
        </p:nvSpPr>
        <p:spPr>
          <a:xfrm>
            <a:off x="4548538" y="3911231"/>
            <a:ext cx="326694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需求与验收</a:t>
            </a:r>
            <a:endParaRPr/>
          </a:p>
        </p:txBody>
      </p:sp>
      <p:sp>
        <p:nvSpPr>
          <p:cNvPr id="27" name="el-1787278579446-30"/>
          <p:cNvSpPr txBox="1"/>
          <p:nvPr/>
        </p:nvSpPr>
        <p:spPr>
          <a:xfrm>
            <a:off x="4548538" y="4301659"/>
            <a:ext cx="3233614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需求理解和最终验收，成果检验</a:t>
            </a:r>
            <a:endParaRPr/>
          </a:p>
        </p:txBody>
      </p:sp>
      <p:sp>
        <p:nvSpPr>
          <p:cNvPr id="28" name="el-1787278579445-19"/>
          <p:cNvSpPr txBox="1"/>
          <p:nvPr/>
        </p:nvSpPr>
        <p:spPr>
          <a:xfrm>
            <a:off x="8268758" y="3911231"/>
            <a:ext cx="324013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引用</a:t>
            </a:r>
            <a:endParaRPr/>
          </a:p>
        </p:txBody>
      </p:sp>
      <p:sp>
        <p:nvSpPr>
          <p:cNvPr id="29" name="el-1787278579445-20"/>
          <p:cNvSpPr txBox="1"/>
          <p:nvPr/>
        </p:nvSpPr>
        <p:spPr>
          <a:xfrm>
            <a:off x="8268758" y="4244523"/>
            <a:ext cx="3120146" cy="728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"人类智能具有开放性、普适性、灵活性，能在复杂多变、信息不完整的环境中迅速适应"</a:t>
            </a:r>
            <a:endParaRPr/>
          </a:p>
        </p:txBody>
      </p:sp>
      <p:sp>
        <p:nvSpPr>
          <p:cNvPr id="30" name="el-1787278579437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1" name="el-1787278579437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06 / 37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7945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79465-19"/>
          <p:cNvCxnSpPr/>
          <p:nvPr/>
        </p:nvCxnSpPr>
        <p:spPr>
          <a:xfrm>
            <a:off x="222903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l-1787278579464-18"/>
          <p:cNvGraphicFramePr/>
          <p:nvPr/>
        </p:nvGraphicFramePr>
        <p:xfrm>
          <a:off x="609448" y="1916243"/>
          <a:ext cx="10970057" cy="2847263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4516995"/>
                <a:gridCol w="1935770"/>
                <a:gridCol w="4517292"/>
              </a:tblGrid>
              <a:tr h="590402"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590">
                          <a:solidFill>
                            <a:srgbClr val="C75B39"/>
                          </a:solidFill>
                          <a:latin typeface="STSong"/>
                          <a:ea typeface="STSong"/>
                          <a:cs typeface="STSong"/>
                        </a:rPr>
                        <a:t>AI 负责</a:t>
                      </a:r>
                      <a:endParaRPr/>
                    </a:p>
                  </a:txBody>
                  <a:tcPr marL="0" marR="0" marT="0" marB="0">
                    <a:lnB w="19045">
                      <a:solidFill>
                        <a:srgbClr val="C75B39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590">
                          <a:solidFill>
                            <a:srgbClr val="000000"/>
                          </a:solidFill>
                          <a:latin typeface="STSong"/>
                          <a:ea typeface="STSong"/>
                          <a:cs typeface="STSong"/>
                        </a:rPr>
                        <a:t/>
                      </a:r>
                      <a:endParaRPr/>
                    </a:p>
                  </a:txBody>
                  <a:tcPr marL="0" marR="0" marT="0" marB="0">
                    <a:lnB w="19045">
                      <a:solidFill>
                        <a:srgbClr val="C75B39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590">
                          <a:solidFill>
                            <a:srgbClr val="3D2B1F"/>
                          </a:solidFill>
                          <a:latin typeface="STSong"/>
                          <a:ea typeface="STSong"/>
                          <a:cs typeface="STSong"/>
                        </a:rPr>
                        <a:t>人类 负责</a:t>
                      </a:r>
                      <a:endParaRPr/>
                    </a:p>
                  </a:txBody>
                  <a:tcPr marL="0" marR="0" marT="0" marB="0">
                    <a:lnB w="19045">
                      <a:solidFill>
                        <a:srgbClr val="C75B39"/>
                      </a:solidFill>
                    </a:lnB>
                  </a:tcPr>
                </a:tc>
              </a:tr>
              <a:tr h="566596"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广度扫描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深度判断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  <a:tr h="561835"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生成初稿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做选择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  <a:tr h="561835"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提供可能性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可行性验证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  <a:tr h="561835"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执行交付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90452" tIns="133317" rIns="190452" bIns="133317" anchor="ctr">
                      <a:no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定需求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5" name="el-1787278579469-25"/>
          <p:cNvSpPr/>
          <p:nvPr/>
        </p:nvSpPr>
        <p:spPr>
          <a:xfrm>
            <a:off x="609448" y="5030139"/>
            <a:ext cx="10970057" cy="695151"/>
          </a:xfrm>
          <a:prstGeom prst="roundRect">
            <a:avLst>
              <a:gd name="adj" fmla="val 10962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727857945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7278579465-20"/>
          <p:cNvSpPr txBox="1"/>
          <p:nvPr/>
        </p:nvSpPr>
        <p:spPr>
          <a:xfrm>
            <a:off x="609448" y="191310"/>
            <a:ext cx="219589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01 · COGNITION</a:t>
            </a:r>
            <a:endParaRPr/>
          </a:p>
        </p:txBody>
      </p:sp>
      <p:sp>
        <p:nvSpPr>
          <p:cNvPr id="8" name="el-1787278579466-21"/>
          <p:cNvSpPr txBox="1"/>
          <p:nvPr/>
        </p:nvSpPr>
        <p:spPr>
          <a:xfrm>
            <a:off x="10440361" y="191310"/>
            <a:ext cx="131778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AI协同的认知基础</a:t>
            </a:r>
            <a:endParaRPr/>
          </a:p>
        </p:txBody>
      </p:sp>
      <p:sp>
        <p:nvSpPr>
          <p:cNvPr id="9" name="el-1787278579466-22"/>
          <p:cNvSpPr txBox="1"/>
          <p:nvPr/>
        </p:nvSpPr>
        <p:spPr>
          <a:xfrm>
            <a:off x="609448" y="1146845"/>
            <a:ext cx="11263353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人机分工原则</a:t>
            </a:r>
            <a:endParaRPr/>
          </a:p>
        </p:txBody>
      </p:sp>
      <p:sp>
        <p:nvSpPr>
          <p:cNvPr id="10" name="el-1787278579470-26"/>
          <p:cNvSpPr txBox="1"/>
          <p:nvPr/>
        </p:nvSpPr>
        <p:spPr>
          <a:xfrm>
            <a:off x="876081" y="5220591"/>
            <a:ext cx="10717517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FAF6F0"/>
                </a:solidFill>
                <a:latin typeface="STSong"/>
                <a:ea typeface="STSong"/>
                <a:cs typeface="STSong"/>
              </a:rPr>
              <a:t>不要把AI当搜索引擎，也不要把它当万能专家。它是一个知识面广、执行力强但需要明确指令的超级助手。</a:t>
            </a:r>
            <a:endParaRPr/>
          </a:p>
        </p:txBody>
      </p:sp>
      <p:sp>
        <p:nvSpPr>
          <p:cNvPr id="11" name="el-1787278579466-23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12" name="el-1787278579466-24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07 / 37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79484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79486-3"/>
          <p:cNvCxnSpPr/>
          <p:nvPr/>
        </p:nvCxnSpPr>
        <p:spPr>
          <a:xfrm>
            <a:off x="222903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79492-15"/>
          <p:cNvSpPr/>
          <p:nvPr/>
        </p:nvSpPr>
        <p:spPr>
          <a:xfrm>
            <a:off x="609448" y="2606633"/>
            <a:ext cx="3275632" cy="1675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26" y="0"/>
                </a:moveTo>
                <a:lnTo>
                  <a:pt x="97674" y="0"/>
                </a:lnTo>
                <a:lnTo>
                  <a:pt x="97903" y="23"/>
                </a:lnTo>
                <a:lnTo>
                  <a:pt x="98128" y="91"/>
                </a:lnTo>
                <a:lnTo>
                  <a:pt x="98349" y="197"/>
                </a:lnTo>
                <a:lnTo>
                  <a:pt x="98566" y="348"/>
                </a:lnTo>
                <a:lnTo>
                  <a:pt x="98771" y="538"/>
                </a:lnTo>
                <a:lnTo>
                  <a:pt x="98965" y="765"/>
                </a:lnTo>
                <a:lnTo>
                  <a:pt x="99151" y="1030"/>
                </a:lnTo>
                <a:lnTo>
                  <a:pt x="99318" y="1333"/>
                </a:lnTo>
                <a:lnTo>
                  <a:pt x="99473" y="1659"/>
                </a:lnTo>
                <a:lnTo>
                  <a:pt x="99609" y="2023"/>
                </a:lnTo>
                <a:lnTo>
                  <a:pt x="99725" y="2402"/>
                </a:lnTo>
                <a:lnTo>
                  <a:pt x="99822" y="2803"/>
                </a:lnTo>
                <a:lnTo>
                  <a:pt x="99899" y="3227"/>
                </a:lnTo>
                <a:lnTo>
                  <a:pt x="99953" y="3659"/>
                </a:lnTo>
                <a:lnTo>
                  <a:pt x="99988" y="4098"/>
                </a:lnTo>
                <a:lnTo>
                  <a:pt x="100000" y="4545"/>
                </a:lnTo>
                <a:lnTo>
                  <a:pt x="100000" y="95455"/>
                </a:lnTo>
                <a:lnTo>
                  <a:pt x="99988" y="95902"/>
                </a:lnTo>
                <a:lnTo>
                  <a:pt x="99953" y="96341"/>
                </a:lnTo>
                <a:lnTo>
                  <a:pt x="99899" y="96773"/>
                </a:lnTo>
                <a:lnTo>
                  <a:pt x="99822" y="97197"/>
                </a:lnTo>
                <a:lnTo>
                  <a:pt x="99725" y="97598"/>
                </a:lnTo>
                <a:lnTo>
                  <a:pt x="99609" y="97977"/>
                </a:lnTo>
                <a:lnTo>
                  <a:pt x="99473" y="98341"/>
                </a:lnTo>
                <a:lnTo>
                  <a:pt x="99318" y="98667"/>
                </a:lnTo>
                <a:lnTo>
                  <a:pt x="99151" y="98970"/>
                </a:lnTo>
                <a:lnTo>
                  <a:pt x="98965" y="99235"/>
                </a:lnTo>
                <a:lnTo>
                  <a:pt x="98771" y="99462"/>
                </a:lnTo>
                <a:lnTo>
                  <a:pt x="98566" y="99652"/>
                </a:lnTo>
                <a:lnTo>
                  <a:pt x="98349" y="99803"/>
                </a:lnTo>
                <a:lnTo>
                  <a:pt x="98128" y="99909"/>
                </a:lnTo>
                <a:lnTo>
                  <a:pt x="97903" y="99977"/>
                </a:lnTo>
                <a:lnTo>
                  <a:pt x="97674" y="100000"/>
                </a:lnTo>
                <a:lnTo>
                  <a:pt x="2326" y="100000"/>
                </a:lnTo>
                <a:lnTo>
                  <a:pt x="2097" y="99977"/>
                </a:lnTo>
                <a:lnTo>
                  <a:pt x="1872" y="99909"/>
                </a:lnTo>
                <a:lnTo>
                  <a:pt x="1651" y="99803"/>
                </a:lnTo>
                <a:lnTo>
                  <a:pt x="1434" y="99652"/>
                </a:lnTo>
                <a:lnTo>
                  <a:pt x="1229" y="99462"/>
                </a:lnTo>
                <a:lnTo>
                  <a:pt x="1035" y="99235"/>
                </a:lnTo>
                <a:lnTo>
                  <a:pt x="849" y="98970"/>
                </a:lnTo>
                <a:lnTo>
                  <a:pt x="682" y="98667"/>
                </a:lnTo>
                <a:lnTo>
                  <a:pt x="527" y="98341"/>
                </a:lnTo>
                <a:lnTo>
                  <a:pt x="391" y="97977"/>
                </a:lnTo>
                <a:lnTo>
                  <a:pt x="275" y="97598"/>
                </a:lnTo>
                <a:lnTo>
                  <a:pt x="178" y="97197"/>
                </a:lnTo>
                <a:lnTo>
                  <a:pt x="101" y="96773"/>
                </a:lnTo>
                <a:lnTo>
                  <a:pt x="47" y="96341"/>
                </a:lnTo>
                <a:lnTo>
                  <a:pt x="12" y="95902"/>
                </a:lnTo>
                <a:lnTo>
                  <a:pt x="0" y="95455"/>
                </a:lnTo>
                <a:lnTo>
                  <a:pt x="0" y="4545"/>
                </a:lnTo>
                <a:lnTo>
                  <a:pt x="12" y="4098"/>
                </a:lnTo>
                <a:lnTo>
                  <a:pt x="47" y="3659"/>
                </a:lnTo>
                <a:lnTo>
                  <a:pt x="101" y="3227"/>
                </a:lnTo>
                <a:lnTo>
                  <a:pt x="178" y="2803"/>
                </a:lnTo>
                <a:lnTo>
                  <a:pt x="275" y="2402"/>
                </a:lnTo>
                <a:lnTo>
                  <a:pt x="391" y="2023"/>
                </a:lnTo>
                <a:lnTo>
                  <a:pt x="527" y="1659"/>
                </a:lnTo>
                <a:lnTo>
                  <a:pt x="682" y="1333"/>
                </a:lnTo>
                <a:lnTo>
                  <a:pt x="849" y="1030"/>
                </a:lnTo>
                <a:lnTo>
                  <a:pt x="1035" y="765"/>
                </a:lnTo>
                <a:lnTo>
                  <a:pt x="1229" y="538"/>
                </a:lnTo>
                <a:lnTo>
                  <a:pt x="1434" y="348"/>
                </a:lnTo>
                <a:lnTo>
                  <a:pt x="1651" y="197"/>
                </a:lnTo>
                <a:lnTo>
                  <a:pt x="1872" y="91"/>
                </a:lnTo>
                <a:lnTo>
                  <a:pt x="2097" y="23"/>
                </a:lnTo>
                <a:lnTo>
                  <a:pt x="2326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79492-16"/>
          <p:cNvSpPr/>
          <p:nvPr/>
        </p:nvSpPr>
        <p:spPr>
          <a:xfrm>
            <a:off x="4456586" y="2606633"/>
            <a:ext cx="3275632" cy="1675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26" y="0"/>
                </a:moveTo>
                <a:lnTo>
                  <a:pt x="97674" y="0"/>
                </a:lnTo>
                <a:lnTo>
                  <a:pt x="97903" y="23"/>
                </a:lnTo>
                <a:lnTo>
                  <a:pt x="98128" y="91"/>
                </a:lnTo>
                <a:lnTo>
                  <a:pt x="98349" y="197"/>
                </a:lnTo>
                <a:lnTo>
                  <a:pt x="98566" y="348"/>
                </a:lnTo>
                <a:lnTo>
                  <a:pt x="98771" y="538"/>
                </a:lnTo>
                <a:lnTo>
                  <a:pt x="98965" y="765"/>
                </a:lnTo>
                <a:lnTo>
                  <a:pt x="99151" y="1030"/>
                </a:lnTo>
                <a:lnTo>
                  <a:pt x="99318" y="1333"/>
                </a:lnTo>
                <a:lnTo>
                  <a:pt x="99473" y="1659"/>
                </a:lnTo>
                <a:lnTo>
                  <a:pt x="99609" y="2023"/>
                </a:lnTo>
                <a:lnTo>
                  <a:pt x="99725" y="2402"/>
                </a:lnTo>
                <a:lnTo>
                  <a:pt x="99822" y="2803"/>
                </a:lnTo>
                <a:lnTo>
                  <a:pt x="99899" y="3227"/>
                </a:lnTo>
                <a:lnTo>
                  <a:pt x="99953" y="3659"/>
                </a:lnTo>
                <a:lnTo>
                  <a:pt x="99988" y="4098"/>
                </a:lnTo>
                <a:lnTo>
                  <a:pt x="100000" y="4545"/>
                </a:lnTo>
                <a:lnTo>
                  <a:pt x="100000" y="95455"/>
                </a:lnTo>
                <a:lnTo>
                  <a:pt x="99988" y="95902"/>
                </a:lnTo>
                <a:lnTo>
                  <a:pt x="99953" y="96341"/>
                </a:lnTo>
                <a:lnTo>
                  <a:pt x="99899" y="96773"/>
                </a:lnTo>
                <a:lnTo>
                  <a:pt x="99822" y="97197"/>
                </a:lnTo>
                <a:lnTo>
                  <a:pt x="99725" y="97598"/>
                </a:lnTo>
                <a:lnTo>
                  <a:pt x="99609" y="97977"/>
                </a:lnTo>
                <a:lnTo>
                  <a:pt x="99473" y="98341"/>
                </a:lnTo>
                <a:lnTo>
                  <a:pt x="99318" y="98667"/>
                </a:lnTo>
                <a:lnTo>
                  <a:pt x="99151" y="98970"/>
                </a:lnTo>
                <a:lnTo>
                  <a:pt x="98965" y="99235"/>
                </a:lnTo>
                <a:lnTo>
                  <a:pt x="98771" y="99462"/>
                </a:lnTo>
                <a:lnTo>
                  <a:pt x="98566" y="99652"/>
                </a:lnTo>
                <a:lnTo>
                  <a:pt x="98349" y="99803"/>
                </a:lnTo>
                <a:lnTo>
                  <a:pt x="98128" y="99909"/>
                </a:lnTo>
                <a:lnTo>
                  <a:pt x="97903" y="99977"/>
                </a:lnTo>
                <a:lnTo>
                  <a:pt x="97674" y="100000"/>
                </a:lnTo>
                <a:lnTo>
                  <a:pt x="2326" y="100000"/>
                </a:lnTo>
                <a:lnTo>
                  <a:pt x="2097" y="99977"/>
                </a:lnTo>
                <a:lnTo>
                  <a:pt x="1872" y="99909"/>
                </a:lnTo>
                <a:lnTo>
                  <a:pt x="1651" y="99803"/>
                </a:lnTo>
                <a:lnTo>
                  <a:pt x="1434" y="99652"/>
                </a:lnTo>
                <a:lnTo>
                  <a:pt x="1229" y="99462"/>
                </a:lnTo>
                <a:lnTo>
                  <a:pt x="1035" y="99235"/>
                </a:lnTo>
                <a:lnTo>
                  <a:pt x="849" y="98970"/>
                </a:lnTo>
                <a:lnTo>
                  <a:pt x="682" y="98667"/>
                </a:lnTo>
                <a:lnTo>
                  <a:pt x="527" y="98341"/>
                </a:lnTo>
                <a:lnTo>
                  <a:pt x="391" y="97977"/>
                </a:lnTo>
                <a:lnTo>
                  <a:pt x="275" y="97598"/>
                </a:lnTo>
                <a:lnTo>
                  <a:pt x="178" y="97197"/>
                </a:lnTo>
                <a:lnTo>
                  <a:pt x="101" y="96773"/>
                </a:lnTo>
                <a:lnTo>
                  <a:pt x="47" y="96341"/>
                </a:lnTo>
                <a:lnTo>
                  <a:pt x="12" y="95902"/>
                </a:lnTo>
                <a:lnTo>
                  <a:pt x="0" y="95455"/>
                </a:lnTo>
                <a:lnTo>
                  <a:pt x="0" y="4545"/>
                </a:lnTo>
                <a:lnTo>
                  <a:pt x="12" y="4098"/>
                </a:lnTo>
                <a:lnTo>
                  <a:pt x="47" y="3659"/>
                </a:lnTo>
                <a:lnTo>
                  <a:pt x="101" y="3227"/>
                </a:lnTo>
                <a:lnTo>
                  <a:pt x="178" y="2803"/>
                </a:lnTo>
                <a:lnTo>
                  <a:pt x="275" y="2402"/>
                </a:lnTo>
                <a:lnTo>
                  <a:pt x="391" y="2023"/>
                </a:lnTo>
                <a:lnTo>
                  <a:pt x="527" y="1659"/>
                </a:lnTo>
                <a:lnTo>
                  <a:pt x="682" y="1333"/>
                </a:lnTo>
                <a:lnTo>
                  <a:pt x="849" y="1030"/>
                </a:lnTo>
                <a:lnTo>
                  <a:pt x="1035" y="765"/>
                </a:lnTo>
                <a:lnTo>
                  <a:pt x="1229" y="538"/>
                </a:lnTo>
                <a:lnTo>
                  <a:pt x="1434" y="348"/>
                </a:lnTo>
                <a:lnTo>
                  <a:pt x="1651" y="197"/>
                </a:lnTo>
                <a:lnTo>
                  <a:pt x="1872" y="91"/>
                </a:lnTo>
                <a:lnTo>
                  <a:pt x="2097" y="23"/>
                </a:lnTo>
                <a:lnTo>
                  <a:pt x="2326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79493-17"/>
          <p:cNvSpPr/>
          <p:nvPr/>
        </p:nvSpPr>
        <p:spPr>
          <a:xfrm>
            <a:off x="8303724" y="2606633"/>
            <a:ext cx="3275781" cy="1675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26" y="0"/>
                </a:moveTo>
                <a:lnTo>
                  <a:pt x="97674" y="0"/>
                </a:lnTo>
                <a:lnTo>
                  <a:pt x="97903" y="23"/>
                </a:lnTo>
                <a:lnTo>
                  <a:pt x="98128" y="91"/>
                </a:lnTo>
                <a:lnTo>
                  <a:pt x="98349" y="197"/>
                </a:lnTo>
                <a:lnTo>
                  <a:pt x="98566" y="348"/>
                </a:lnTo>
                <a:lnTo>
                  <a:pt x="98771" y="538"/>
                </a:lnTo>
                <a:lnTo>
                  <a:pt x="98965" y="765"/>
                </a:lnTo>
                <a:lnTo>
                  <a:pt x="99151" y="1030"/>
                </a:lnTo>
                <a:lnTo>
                  <a:pt x="99318" y="1333"/>
                </a:lnTo>
                <a:lnTo>
                  <a:pt x="99473" y="1659"/>
                </a:lnTo>
                <a:lnTo>
                  <a:pt x="99609" y="2023"/>
                </a:lnTo>
                <a:lnTo>
                  <a:pt x="99725" y="2402"/>
                </a:lnTo>
                <a:lnTo>
                  <a:pt x="99822" y="2803"/>
                </a:lnTo>
                <a:lnTo>
                  <a:pt x="99899" y="3227"/>
                </a:lnTo>
                <a:lnTo>
                  <a:pt x="99953" y="3659"/>
                </a:lnTo>
                <a:lnTo>
                  <a:pt x="99988" y="4098"/>
                </a:lnTo>
                <a:lnTo>
                  <a:pt x="100000" y="4545"/>
                </a:lnTo>
                <a:lnTo>
                  <a:pt x="100000" y="95455"/>
                </a:lnTo>
                <a:lnTo>
                  <a:pt x="99988" y="95902"/>
                </a:lnTo>
                <a:lnTo>
                  <a:pt x="99953" y="96341"/>
                </a:lnTo>
                <a:lnTo>
                  <a:pt x="99899" y="96773"/>
                </a:lnTo>
                <a:lnTo>
                  <a:pt x="99822" y="97197"/>
                </a:lnTo>
                <a:lnTo>
                  <a:pt x="99725" y="97598"/>
                </a:lnTo>
                <a:lnTo>
                  <a:pt x="99609" y="97977"/>
                </a:lnTo>
                <a:lnTo>
                  <a:pt x="99473" y="98341"/>
                </a:lnTo>
                <a:lnTo>
                  <a:pt x="99318" y="98667"/>
                </a:lnTo>
                <a:lnTo>
                  <a:pt x="99151" y="98970"/>
                </a:lnTo>
                <a:lnTo>
                  <a:pt x="98965" y="99235"/>
                </a:lnTo>
                <a:lnTo>
                  <a:pt x="98771" y="99462"/>
                </a:lnTo>
                <a:lnTo>
                  <a:pt x="98566" y="99652"/>
                </a:lnTo>
                <a:lnTo>
                  <a:pt x="98349" y="99803"/>
                </a:lnTo>
                <a:lnTo>
                  <a:pt x="98128" y="99909"/>
                </a:lnTo>
                <a:lnTo>
                  <a:pt x="97903" y="99977"/>
                </a:lnTo>
                <a:lnTo>
                  <a:pt x="97674" y="100000"/>
                </a:lnTo>
                <a:lnTo>
                  <a:pt x="2326" y="100000"/>
                </a:lnTo>
                <a:lnTo>
                  <a:pt x="2097" y="99977"/>
                </a:lnTo>
                <a:lnTo>
                  <a:pt x="1872" y="99909"/>
                </a:lnTo>
                <a:lnTo>
                  <a:pt x="1651" y="99803"/>
                </a:lnTo>
                <a:lnTo>
                  <a:pt x="1434" y="99652"/>
                </a:lnTo>
                <a:lnTo>
                  <a:pt x="1229" y="99462"/>
                </a:lnTo>
                <a:lnTo>
                  <a:pt x="1035" y="99235"/>
                </a:lnTo>
                <a:lnTo>
                  <a:pt x="849" y="98970"/>
                </a:lnTo>
                <a:lnTo>
                  <a:pt x="682" y="98667"/>
                </a:lnTo>
                <a:lnTo>
                  <a:pt x="527" y="98341"/>
                </a:lnTo>
                <a:lnTo>
                  <a:pt x="391" y="97977"/>
                </a:lnTo>
                <a:lnTo>
                  <a:pt x="275" y="97598"/>
                </a:lnTo>
                <a:lnTo>
                  <a:pt x="178" y="97197"/>
                </a:lnTo>
                <a:lnTo>
                  <a:pt x="101" y="96773"/>
                </a:lnTo>
                <a:lnTo>
                  <a:pt x="47" y="96341"/>
                </a:lnTo>
                <a:lnTo>
                  <a:pt x="12" y="95902"/>
                </a:lnTo>
                <a:lnTo>
                  <a:pt x="0" y="95455"/>
                </a:lnTo>
                <a:lnTo>
                  <a:pt x="0" y="4545"/>
                </a:lnTo>
                <a:lnTo>
                  <a:pt x="12" y="4098"/>
                </a:lnTo>
                <a:lnTo>
                  <a:pt x="47" y="3659"/>
                </a:lnTo>
                <a:lnTo>
                  <a:pt x="101" y="3227"/>
                </a:lnTo>
                <a:lnTo>
                  <a:pt x="178" y="2803"/>
                </a:lnTo>
                <a:lnTo>
                  <a:pt x="275" y="2402"/>
                </a:lnTo>
                <a:lnTo>
                  <a:pt x="391" y="2023"/>
                </a:lnTo>
                <a:lnTo>
                  <a:pt x="527" y="1659"/>
                </a:lnTo>
                <a:lnTo>
                  <a:pt x="682" y="1333"/>
                </a:lnTo>
                <a:lnTo>
                  <a:pt x="849" y="1030"/>
                </a:lnTo>
                <a:lnTo>
                  <a:pt x="1035" y="765"/>
                </a:lnTo>
                <a:lnTo>
                  <a:pt x="1229" y="538"/>
                </a:lnTo>
                <a:lnTo>
                  <a:pt x="1434" y="348"/>
                </a:lnTo>
                <a:lnTo>
                  <a:pt x="1651" y="197"/>
                </a:lnTo>
                <a:lnTo>
                  <a:pt x="1872" y="91"/>
                </a:lnTo>
                <a:lnTo>
                  <a:pt x="2097" y="23"/>
                </a:lnTo>
                <a:lnTo>
                  <a:pt x="2326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7278579491-13"/>
          <p:cNvCxnSpPr/>
          <p:nvPr/>
        </p:nvCxnSpPr>
        <p:spPr>
          <a:xfrm>
            <a:off x="623732" y="4587337"/>
            <a:ext cx="914" cy="485654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7278579491-14"/>
          <p:cNvCxnSpPr/>
          <p:nvPr/>
        </p:nvCxnSpPr>
        <p:spPr>
          <a:xfrm>
            <a:off x="6223031" y="4587337"/>
            <a:ext cx="914" cy="485654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7278579485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7278579487-5"/>
          <p:cNvSpPr txBox="1"/>
          <p:nvPr/>
        </p:nvSpPr>
        <p:spPr>
          <a:xfrm>
            <a:off x="609448" y="191310"/>
            <a:ext cx="219589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01 · COGNITION</a:t>
            </a:r>
            <a:endParaRPr/>
          </a:p>
        </p:txBody>
      </p:sp>
      <p:sp>
        <p:nvSpPr>
          <p:cNvPr id="11" name="el-1787278579487-6"/>
          <p:cNvSpPr txBox="1"/>
          <p:nvPr/>
        </p:nvSpPr>
        <p:spPr>
          <a:xfrm>
            <a:off x="10440361" y="191310"/>
            <a:ext cx="131778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AI协同的认知基础</a:t>
            </a:r>
            <a:endParaRPr/>
          </a:p>
        </p:txBody>
      </p:sp>
      <p:sp>
        <p:nvSpPr>
          <p:cNvPr id="12" name="el-1787278579487-4"/>
          <p:cNvSpPr txBox="1"/>
          <p:nvPr/>
        </p:nvSpPr>
        <p:spPr>
          <a:xfrm>
            <a:off x="609448" y="1799144"/>
            <a:ext cx="11531510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从工具到伙伴：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AI角色</a:t>
            </a: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的根本变化</a:t>
            </a:r>
            <a:endParaRPr/>
          </a:p>
        </p:txBody>
      </p:sp>
      <p:sp>
        <p:nvSpPr>
          <p:cNvPr id="13" name="el-1787278579495-18"/>
          <p:cNvSpPr txBox="1"/>
          <p:nvPr/>
        </p:nvSpPr>
        <p:spPr>
          <a:xfrm>
            <a:off x="837990" y="2835175"/>
            <a:ext cx="291186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阶段一</a:t>
            </a:r>
            <a:endParaRPr/>
          </a:p>
        </p:txBody>
      </p:sp>
      <p:sp>
        <p:nvSpPr>
          <p:cNvPr id="14" name="el-1787278579495-19"/>
          <p:cNvSpPr txBox="1"/>
          <p:nvPr/>
        </p:nvSpPr>
        <p:spPr>
          <a:xfrm>
            <a:off x="837990" y="3130377"/>
            <a:ext cx="297852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工具</a:t>
            </a:r>
            <a:endParaRPr/>
          </a:p>
        </p:txBody>
      </p:sp>
      <p:sp>
        <p:nvSpPr>
          <p:cNvPr id="15" name="el-1787278579495-20"/>
          <p:cNvSpPr txBox="1"/>
          <p:nvPr/>
        </p:nvSpPr>
        <p:spPr>
          <a:xfrm>
            <a:off x="837990" y="3568417"/>
            <a:ext cx="2867112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人使用AI，AI被动响应</a:t>
            </a:r>
            <a:endParaRPr/>
          </a:p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如搜索引擎</a:t>
            </a:r>
            <a:endParaRPr/>
          </a:p>
        </p:txBody>
      </p:sp>
      <p:sp>
        <p:nvSpPr>
          <p:cNvPr id="16" name="el-1787278579490-9"/>
          <p:cNvSpPr txBox="1"/>
          <p:nvPr/>
        </p:nvSpPr>
        <p:spPr>
          <a:xfrm>
            <a:off x="4037442" y="3244648"/>
            <a:ext cx="453425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17" name="el-1787278579495-21"/>
          <p:cNvSpPr txBox="1"/>
          <p:nvPr/>
        </p:nvSpPr>
        <p:spPr>
          <a:xfrm>
            <a:off x="4685128" y="2835175"/>
            <a:ext cx="291186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阶段二</a:t>
            </a:r>
            <a:endParaRPr/>
          </a:p>
        </p:txBody>
      </p:sp>
      <p:sp>
        <p:nvSpPr>
          <p:cNvPr id="18" name="el-1787278579495-22"/>
          <p:cNvSpPr txBox="1"/>
          <p:nvPr/>
        </p:nvSpPr>
        <p:spPr>
          <a:xfrm>
            <a:off x="4685128" y="3130377"/>
            <a:ext cx="297852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助手</a:t>
            </a:r>
            <a:endParaRPr/>
          </a:p>
        </p:txBody>
      </p:sp>
      <p:sp>
        <p:nvSpPr>
          <p:cNvPr id="19" name="el-1787278579496-23"/>
          <p:cNvSpPr txBox="1"/>
          <p:nvPr/>
        </p:nvSpPr>
        <p:spPr>
          <a:xfrm>
            <a:off x="4685128" y="3568417"/>
            <a:ext cx="2867112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AI能理解上下文</a:t>
            </a:r>
            <a:endParaRPr/>
          </a:p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主动建议，如ChatGPT</a:t>
            </a:r>
            <a:endParaRPr/>
          </a:p>
        </p:txBody>
      </p:sp>
      <p:sp>
        <p:nvSpPr>
          <p:cNvPr id="20" name="el-1787278579490-10"/>
          <p:cNvSpPr txBox="1"/>
          <p:nvPr/>
        </p:nvSpPr>
        <p:spPr>
          <a:xfrm>
            <a:off x="7884580" y="3244648"/>
            <a:ext cx="453425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1" name="el-1787278579496-24"/>
          <p:cNvSpPr txBox="1"/>
          <p:nvPr/>
        </p:nvSpPr>
        <p:spPr>
          <a:xfrm>
            <a:off x="8532266" y="2835175"/>
            <a:ext cx="291201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FAF6F0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阶段三</a:t>
            </a:r>
            <a:endParaRPr/>
          </a:p>
        </p:txBody>
      </p:sp>
      <p:sp>
        <p:nvSpPr>
          <p:cNvPr id="22" name="el-1787278579496-25"/>
          <p:cNvSpPr txBox="1"/>
          <p:nvPr/>
        </p:nvSpPr>
        <p:spPr>
          <a:xfrm>
            <a:off x="8532266" y="3130377"/>
            <a:ext cx="297867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FAF6F0"/>
                </a:solidFill>
                <a:latin typeface="STSong"/>
                <a:ea typeface="STSong"/>
                <a:cs typeface="STSong"/>
              </a:rPr>
              <a:t>伙伴</a:t>
            </a:r>
            <a:endParaRPr/>
          </a:p>
        </p:txBody>
      </p:sp>
      <p:sp>
        <p:nvSpPr>
          <p:cNvPr id="23" name="el-1787278579496-26"/>
          <p:cNvSpPr txBox="1"/>
          <p:nvPr/>
        </p:nvSpPr>
        <p:spPr>
          <a:xfrm>
            <a:off x="8532266" y="3568417"/>
            <a:ext cx="2867261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FAF6F0">
                    <a:alpha val="59500"/>
                  </a:srgbClr>
                </a:solidFill>
                <a:latin typeface="Microsoft YaHei"/>
                <a:ea typeface="Microsoft YaHei"/>
                <a:cs typeface="Microsoft YaHei"/>
              </a:rPr>
              <a:t>AI能自主规划和执行</a:t>
            </a:r>
            <a:endParaRPr/>
          </a:p>
          <a:p>
            <a:pPr algn="l">
              <a:lnSpc>
                <a:spcPts val="1905"/>
              </a:lnSpc>
            </a:pPr>
            <a:r>
              <a:rPr sz="1270">
                <a:solidFill>
                  <a:srgbClr val="FAF6F0">
                    <a:alpha val="59500"/>
                  </a:srgbClr>
                </a:solidFill>
                <a:latin typeface="Microsoft YaHei"/>
                <a:ea typeface="Microsoft YaHei"/>
                <a:cs typeface="Microsoft YaHei"/>
              </a:rPr>
              <a:t>多步骤任务，如Agent</a:t>
            </a:r>
            <a:endParaRPr/>
          </a:p>
        </p:txBody>
      </p:sp>
      <p:sp>
        <p:nvSpPr>
          <p:cNvPr id="24" name="el-1787278579490-11"/>
          <p:cNvSpPr txBox="1"/>
          <p:nvPr/>
        </p:nvSpPr>
        <p:spPr>
          <a:xfrm>
            <a:off x="790377" y="4587337"/>
            <a:ext cx="5189827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"人+AI智能体的协作结构正在取代'人使用工具'，成为新的生产力最小单位"</a:t>
            </a:r>
            <a:endParaRPr/>
          </a:p>
        </p:txBody>
      </p:sp>
      <p:sp>
        <p:nvSpPr>
          <p:cNvPr id="25" name="el-1787278579490-12"/>
          <p:cNvSpPr txBox="1"/>
          <p:nvPr/>
        </p:nvSpPr>
        <p:spPr>
          <a:xfrm>
            <a:off x="6389677" y="4587337"/>
            <a:ext cx="540675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"人机共生是新命题与新范式，超越简单的工具使用关系"</a:t>
            </a:r>
            <a:endParaRPr/>
          </a:p>
        </p:txBody>
      </p:sp>
      <p:sp>
        <p:nvSpPr>
          <p:cNvPr id="26" name="el-1787278579488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7" name="el-1787278579488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08 / 37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79843-1"/>
          <p:cNvSpPr txBox="1"/>
          <p:nvPr/>
        </p:nvSpPr>
        <p:spPr>
          <a:xfrm>
            <a:off x="7357860" y="1714929"/>
            <a:ext cx="4831092" cy="3428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89">
                <a:solidFill>
                  <a:srgbClr val="C75B39">
                    <a:alpha val="8000"/>
                  </a:srgbClr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cxnSp>
        <p:nvCxnSpPr>
          <p:cNvPr id="3" name="el-1787278579846-5"/>
          <p:cNvCxnSpPr/>
          <p:nvPr/>
        </p:nvCxnSpPr>
        <p:spPr>
          <a:xfrm>
            <a:off x="1142714" y="2166360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79844-2"/>
          <p:cNvCxnSpPr/>
          <p:nvPr/>
        </p:nvCxnSpPr>
        <p:spPr>
          <a:xfrm>
            <a:off x="1142714" y="4796389"/>
            <a:ext cx="761810" cy="914"/>
          </a:xfrm>
          <a:prstGeom prst="line">
            <a:avLst/>
          </a:prstGeom>
          <a:ln w="19045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79846-6"/>
          <p:cNvSpPr txBox="1"/>
          <p:nvPr/>
        </p:nvSpPr>
        <p:spPr>
          <a:xfrm>
            <a:off x="1714071" y="2052089"/>
            <a:ext cx="18940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 spc="30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CHAPTER 02</a:t>
            </a:r>
            <a:endParaRPr/>
          </a:p>
        </p:txBody>
      </p:sp>
      <p:sp>
        <p:nvSpPr>
          <p:cNvPr id="6" name="el-1787278579844-3"/>
          <p:cNvSpPr txBox="1"/>
          <p:nvPr/>
        </p:nvSpPr>
        <p:spPr>
          <a:xfrm>
            <a:off x="1142714" y="2509175"/>
            <a:ext cx="10086358" cy="1401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AI在旅游管理</a:t>
            </a:r>
            <a:endParaRPr/>
          </a:p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领域的应用现状</a:t>
            </a:r>
            <a:endParaRPr/>
          </a:p>
        </p:txBody>
      </p:sp>
      <p:sp>
        <p:nvSpPr>
          <p:cNvPr id="7" name="el-1787278579845-4"/>
          <p:cNvSpPr txBox="1"/>
          <p:nvPr/>
        </p:nvSpPr>
        <p:spPr>
          <a:xfrm>
            <a:off x="1142714" y="4063147"/>
            <a:ext cx="587355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75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从智能客服到智慧景区的全面落地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019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020-3"/>
          <p:cNvCxnSpPr/>
          <p:nvPr/>
        </p:nvCxnSpPr>
        <p:spPr>
          <a:xfrm>
            <a:off x="2113575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025-10"/>
          <p:cNvSpPr/>
          <p:nvPr/>
        </p:nvSpPr>
        <p:spPr>
          <a:xfrm>
            <a:off x="609448" y="3066545"/>
            <a:ext cx="4765029" cy="780855"/>
          </a:xfrm>
          <a:prstGeom prst="roundRect">
            <a:avLst>
              <a:gd name="adj" fmla="val 97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025-11"/>
          <p:cNvSpPr/>
          <p:nvPr/>
        </p:nvSpPr>
        <p:spPr>
          <a:xfrm>
            <a:off x="609448" y="3999762"/>
            <a:ext cx="4765029" cy="780855"/>
          </a:xfrm>
          <a:prstGeom prst="roundRect">
            <a:avLst>
              <a:gd name="adj" fmla="val 97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026-12"/>
          <p:cNvSpPr/>
          <p:nvPr/>
        </p:nvSpPr>
        <p:spPr>
          <a:xfrm>
            <a:off x="5755381" y="2075449"/>
            <a:ext cx="2835806" cy="805554"/>
          </a:xfrm>
          <a:prstGeom prst="roundRect">
            <a:avLst>
              <a:gd name="adj" fmla="val 94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026-13"/>
          <p:cNvSpPr/>
          <p:nvPr/>
        </p:nvSpPr>
        <p:spPr>
          <a:xfrm>
            <a:off x="8743550" y="2075449"/>
            <a:ext cx="2835955" cy="805554"/>
          </a:xfrm>
          <a:prstGeom prst="roundRect">
            <a:avLst>
              <a:gd name="adj" fmla="val 94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0026-14"/>
          <p:cNvSpPr/>
          <p:nvPr/>
        </p:nvSpPr>
        <p:spPr>
          <a:xfrm>
            <a:off x="5755381" y="3033365"/>
            <a:ext cx="2835806" cy="805554"/>
          </a:xfrm>
          <a:prstGeom prst="roundRect">
            <a:avLst>
              <a:gd name="adj" fmla="val 94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0027-15"/>
          <p:cNvSpPr/>
          <p:nvPr/>
        </p:nvSpPr>
        <p:spPr>
          <a:xfrm>
            <a:off x="8743550" y="3033365"/>
            <a:ext cx="2835955" cy="805554"/>
          </a:xfrm>
          <a:prstGeom prst="roundRect">
            <a:avLst>
              <a:gd name="adj" fmla="val 94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0027-16"/>
          <p:cNvSpPr/>
          <p:nvPr/>
        </p:nvSpPr>
        <p:spPr>
          <a:xfrm>
            <a:off x="5755381" y="3991281"/>
            <a:ext cx="2835806" cy="805554"/>
          </a:xfrm>
          <a:prstGeom prst="roundRect">
            <a:avLst>
              <a:gd name="adj" fmla="val 94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7278580027-17"/>
          <p:cNvSpPr/>
          <p:nvPr/>
        </p:nvSpPr>
        <p:spPr>
          <a:xfrm>
            <a:off x="8743550" y="3991281"/>
            <a:ext cx="2835955" cy="805554"/>
          </a:xfrm>
          <a:prstGeom prst="roundRect">
            <a:avLst>
              <a:gd name="adj" fmla="val 94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2" name="el-1787278580019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7278580021-4"/>
          <p:cNvSpPr txBox="1"/>
          <p:nvPr/>
        </p:nvSpPr>
        <p:spPr>
          <a:xfrm>
            <a:off x="609448" y="191310"/>
            <a:ext cx="20377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02 · INDUSTRY</a:t>
            </a:r>
            <a:endParaRPr/>
          </a:p>
        </p:txBody>
      </p:sp>
      <p:sp>
        <p:nvSpPr>
          <p:cNvPr id="14" name="el-1787278580021-5"/>
          <p:cNvSpPr txBox="1"/>
          <p:nvPr/>
        </p:nvSpPr>
        <p:spPr>
          <a:xfrm>
            <a:off x="9726165" y="191310"/>
            <a:ext cx="203198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AI在旅游管理领域的应用现状</a:t>
            </a:r>
            <a:endParaRPr/>
          </a:p>
        </p:txBody>
      </p:sp>
      <p:sp>
        <p:nvSpPr>
          <p:cNvPr id="15" name="el-1787278580024-8"/>
          <p:cNvSpPr txBox="1"/>
          <p:nvPr/>
        </p:nvSpPr>
        <p:spPr>
          <a:xfrm>
            <a:off x="609448" y="2053577"/>
            <a:ext cx="2261122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AI+旅游：</a:t>
            </a:r>
            <a:endParaRPr/>
          </a:p>
        </p:txBody>
      </p:sp>
      <p:sp>
        <p:nvSpPr>
          <p:cNvPr id="16" name="el-1787278580024-9"/>
          <p:cNvSpPr txBox="1"/>
          <p:nvPr/>
        </p:nvSpPr>
        <p:spPr>
          <a:xfrm>
            <a:off x="609448" y="2464835"/>
            <a:ext cx="2354140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行业变革全景</a:t>
            </a:r>
            <a:endParaRPr/>
          </a:p>
        </p:txBody>
      </p:sp>
      <p:sp>
        <p:nvSpPr>
          <p:cNvPr id="17" name="el-1787278580030-18"/>
          <p:cNvSpPr txBox="1"/>
          <p:nvPr/>
        </p:nvSpPr>
        <p:spPr>
          <a:xfrm>
            <a:off x="837990" y="3266520"/>
            <a:ext cx="159527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119亿</a:t>
            </a:r>
            <a:endParaRPr/>
          </a:p>
        </p:txBody>
      </p:sp>
      <p:sp>
        <p:nvSpPr>
          <p:cNvPr id="18" name="el-1787278580030-19"/>
          <p:cNvSpPr txBox="1"/>
          <p:nvPr/>
        </p:nvSpPr>
        <p:spPr>
          <a:xfrm>
            <a:off x="1991418" y="3256998"/>
            <a:ext cx="13285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2025年暑运跨区域</a:t>
            </a:r>
            <a:endParaRPr/>
          </a:p>
          <a:p>
            <a:pPr algn="l">
              <a:lnSpc>
                <a:spcPts val="1568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人员流动量（人次）</a:t>
            </a:r>
            <a:endParaRPr/>
          </a:p>
        </p:txBody>
      </p:sp>
      <p:sp>
        <p:nvSpPr>
          <p:cNvPr id="19" name="el-1787278580030-20"/>
          <p:cNvSpPr txBox="1"/>
          <p:nvPr/>
        </p:nvSpPr>
        <p:spPr>
          <a:xfrm>
            <a:off x="837990" y="4199737"/>
            <a:ext cx="1893483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1.92亿</a:t>
            </a:r>
            <a:endParaRPr/>
          </a:p>
        </p:txBody>
      </p:sp>
      <p:sp>
        <p:nvSpPr>
          <p:cNvPr id="20" name="el-1787278580031-21"/>
          <p:cNvSpPr txBox="1"/>
          <p:nvPr/>
        </p:nvSpPr>
        <p:spPr>
          <a:xfrm>
            <a:off x="2167735" y="4190214"/>
            <a:ext cx="1185715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日均跨区域流动量</a:t>
            </a:r>
            <a:endParaRPr/>
          </a:p>
          <a:p>
            <a:pPr algn="l">
              <a:lnSpc>
                <a:spcPts val="1568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同比增长4.3%</a:t>
            </a:r>
            <a:endParaRPr/>
          </a:p>
        </p:txBody>
      </p:sp>
      <p:sp>
        <p:nvSpPr>
          <p:cNvPr id="21" name="el-1787278580031-22"/>
          <p:cNvSpPr txBox="1"/>
          <p:nvPr/>
        </p:nvSpPr>
        <p:spPr>
          <a:xfrm>
            <a:off x="5907743" y="2227811"/>
            <a:ext cx="26510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智能客服</a:t>
            </a:r>
            <a:endParaRPr/>
          </a:p>
        </p:txBody>
      </p:sp>
      <p:sp>
        <p:nvSpPr>
          <p:cNvPr id="22" name="el-1787278580031-23"/>
          <p:cNvSpPr txBox="1"/>
          <p:nvPr/>
        </p:nvSpPr>
        <p:spPr>
          <a:xfrm>
            <a:off x="5907743" y="2542057"/>
            <a:ext cx="2752388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7×24小时在线答疑</a:t>
            </a:r>
            <a:endParaRPr/>
          </a:p>
        </p:txBody>
      </p:sp>
      <p:sp>
        <p:nvSpPr>
          <p:cNvPr id="23" name="el-1787278580031-24"/>
          <p:cNvSpPr txBox="1"/>
          <p:nvPr/>
        </p:nvSpPr>
        <p:spPr>
          <a:xfrm>
            <a:off x="8895911" y="2227811"/>
            <a:ext cx="26512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个性化推荐</a:t>
            </a:r>
            <a:endParaRPr/>
          </a:p>
        </p:txBody>
      </p:sp>
      <p:sp>
        <p:nvSpPr>
          <p:cNvPr id="24" name="el-1787278580031-25"/>
          <p:cNvSpPr txBox="1"/>
          <p:nvPr/>
        </p:nvSpPr>
        <p:spPr>
          <a:xfrm>
            <a:off x="8895911" y="2542057"/>
            <a:ext cx="2709875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AI定制行程与推荐</a:t>
            </a:r>
            <a:endParaRPr/>
          </a:p>
        </p:txBody>
      </p:sp>
      <p:sp>
        <p:nvSpPr>
          <p:cNvPr id="25" name="el-1787278580031-26"/>
          <p:cNvSpPr txBox="1"/>
          <p:nvPr/>
        </p:nvSpPr>
        <p:spPr>
          <a:xfrm>
            <a:off x="5907743" y="3185727"/>
            <a:ext cx="26510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收益管理</a:t>
            </a:r>
            <a:endParaRPr/>
          </a:p>
        </p:txBody>
      </p:sp>
      <p:sp>
        <p:nvSpPr>
          <p:cNvPr id="26" name="el-1787278580032-27"/>
          <p:cNvSpPr txBox="1"/>
          <p:nvPr/>
        </p:nvSpPr>
        <p:spPr>
          <a:xfrm>
            <a:off x="5907743" y="3499973"/>
            <a:ext cx="2709727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AI动态定价</a:t>
            </a:r>
            <a:endParaRPr/>
          </a:p>
        </p:txBody>
      </p:sp>
      <p:sp>
        <p:nvSpPr>
          <p:cNvPr id="27" name="el-1787278580032-28"/>
          <p:cNvSpPr txBox="1"/>
          <p:nvPr/>
        </p:nvSpPr>
        <p:spPr>
          <a:xfrm>
            <a:off x="8895911" y="3185727"/>
            <a:ext cx="26512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智慧景区</a:t>
            </a:r>
            <a:endParaRPr/>
          </a:p>
        </p:txBody>
      </p:sp>
      <p:sp>
        <p:nvSpPr>
          <p:cNvPr id="28" name="el-1787278580032-29"/>
          <p:cNvSpPr txBox="1"/>
          <p:nvPr/>
        </p:nvSpPr>
        <p:spPr>
          <a:xfrm>
            <a:off x="8895911" y="3499973"/>
            <a:ext cx="2624553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客流预测与导流</a:t>
            </a:r>
            <a:endParaRPr/>
          </a:p>
        </p:txBody>
      </p:sp>
      <p:sp>
        <p:nvSpPr>
          <p:cNvPr id="29" name="el-1787278580032-30"/>
          <p:cNvSpPr txBox="1"/>
          <p:nvPr/>
        </p:nvSpPr>
        <p:spPr>
          <a:xfrm>
            <a:off x="5907743" y="4143643"/>
            <a:ext cx="26510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行程规划</a:t>
            </a:r>
            <a:endParaRPr/>
          </a:p>
        </p:txBody>
      </p:sp>
      <p:sp>
        <p:nvSpPr>
          <p:cNvPr id="30" name="el-1787278580032-31"/>
          <p:cNvSpPr txBox="1"/>
          <p:nvPr/>
        </p:nvSpPr>
        <p:spPr>
          <a:xfrm>
            <a:off x="5907743" y="4457889"/>
            <a:ext cx="2624404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一句话就出发</a:t>
            </a:r>
            <a:endParaRPr/>
          </a:p>
        </p:txBody>
      </p:sp>
      <p:sp>
        <p:nvSpPr>
          <p:cNvPr id="31" name="el-1787278580032-32"/>
          <p:cNvSpPr txBox="1"/>
          <p:nvPr/>
        </p:nvSpPr>
        <p:spPr>
          <a:xfrm>
            <a:off x="8895911" y="4143643"/>
            <a:ext cx="265121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沉浸式体验</a:t>
            </a:r>
            <a:endParaRPr/>
          </a:p>
        </p:txBody>
      </p:sp>
      <p:sp>
        <p:nvSpPr>
          <p:cNvPr id="32" name="el-1787278580032-33"/>
          <p:cNvSpPr txBox="1"/>
          <p:nvPr/>
        </p:nvSpPr>
        <p:spPr>
          <a:xfrm>
            <a:off x="8895911" y="4457889"/>
            <a:ext cx="2709875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XR技术赋能文旅</a:t>
            </a:r>
            <a:endParaRPr/>
          </a:p>
        </p:txBody>
      </p:sp>
      <p:sp>
        <p:nvSpPr>
          <p:cNvPr id="33" name="el-1787278580021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4" name="el-1787278580021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10 / 37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041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043-3"/>
          <p:cNvCxnSpPr/>
          <p:nvPr/>
        </p:nvCxnSpPr>
        <p:spPr>
          <a:xfrm>
            <a:off x="2113575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045-9"/>
          <p:cNvSpPr/>
          <p:nvPr/>
        </p:nvSpPr>
        <p:spPr>
          <a:xfrm>
            <a:off x="609448" y="2420495"/>
            <a:ext cx="3504324" cy="26710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74" y="0"/>
                </a:moveTo>
                <a:lnTo>
                  <a:pt x="97826" y="0"/>
                </a:lnTo>
                <a:lnTo>
                  <a:pt x="98040" y="14"/>
                </a:lnTo>
                <a:lnTo>
                  <a:pt x="98250" y="57"/>
                </a:lnTo>
                <a:lnTo>
                  <a:pt x="98457" y="124"/>
                </a:lnTo>
                <a:lnTo>
                  <a:pt x="98659" y="219"/>
                </a:lnTo>
                <a:lnTo>
                  <a:pt x="98851" y="338"/>
                </a:lnTo>
                <a:lnTo>
                  <a:pt x="99033" y="481"/>
                </a:lnTo>
                <a:lnTo>
                  <a:pt x="99207" y="648"/>
                </a:lnTo>
                <a:lnTo>
                  <a:pt x="99362" y="838"/>
                </a:lnTo>
                <a:lnTo>
                  <a:pt x="99507" y="1043"/>
                </a:lnTo>
                <a:lnTo>
                  <a:pt x="99634" y="1271"/>
                </a:lnTo>
                <a:lnTo>
                  <a:pt x="99743" y="1510"/>
                </a:lnTo>
                <a:lnTo>
                  <a:pt x="99833" y="1762"/>
                </a:lnTo>
                <a:lnTo>
                  <a:pt x="99906" y="2029"/>
                </a:lnTo>
                <a:lnTo>
                  <a:pt x="99957" y="2300"/>
                </a:lnTo>
                <a:lnTo>
                  <a:pt x="99989" y="2576"/>
                </a:lnTo>
                <a:lnTo>
                  <a:pt x="100000" y="2857"/>
                </a:lnTo>
                <a:lnTo>
                  <a:pt x="100000" y="97143"/>
                </a:lnTo>
                <a:lnTo>
                  <a:pt x="99989" y="97424"/>
                </a:lnTo>
                <a:lnTo>
                  <a:pt x="99957" y="97700"/>
                </a:lnTo>
                <a:lnTo>
                  <a:pt x="99906" y="97971"/>
                </a:lnTo>
                <a:lnTo>
                  <a:pt x="99833" y="98238"/>
                </a:lnTo>
                <a:lnTo>
                  <a:pt x="99743" y="98490"/>
                </a:lnTo>
                <a:lnTo>
                  <a:pt x="99634" y="98729"/>
                </a:lnTo>
                <a:lnTo>
                  <a:pt x="99507" y="98957"/>
                </a:lnTo>
                <a:lnTo>
                  <a:pt x="99362" y="99162"/>
                </a:lnTo>
                <a:lnTo>
                  <a:pt x="99207" y="99352"/>
                </a:lnTo>
                <a:lnTo>
                  <a:pt x="99033" y="99519"/>
                </a:lnTo>
                <a:lnTo>
                  <a:pt x="98851" y="99662"/>
                </a:lnTo>
                <a:lnTo>
                  <a:pt x="98659" y="99781"/>
                </a:lnTo>
                <a:lnTo>
                  <a:pt x="98457" y="99876"/>
                </a:lnTo>
                <a:lnTo>
                  <a:pt x="98250" y="99943"/>
                </a:lnTo>
                <a:lnTo>
                  <a:pt x="98040" y="99986"/>
                </a:lnTo>
                <a:lnTo>
                  <a:pt x="97826" y="100000"/>
                </a:lnTo>
                <a:lnTo>
                  <a:pt x="2174" y="100000"/>
                </a:lnTo>
                <a:lnTo>
                  <a:pt x="1960" y="99986"/>
                </a:lnTo>
                <a:lnTo>
                  <a:pt x="1750" y="99943"/>
                </a:lnTo>
                <a:lnTo>
                  <a:pt x="1543" y="99876"/>
                </a:lnTo>
                <a:lnTo>
                  <a:pt x="1341" y="99781"/>
                </a:lnTo>
                <a:lnTo>
                  <a:pt x="1149" y="99662"/>
                </a:lnTo>
                <a:lnTo>
                  <a:pt x="967" y="99519"/>
                </a:lnTo>
                <a:lnTo>
                  <a:pt x="793" y="99352"/>
                </a:lnTo>
                <a:lnTo>
                  <a:pt x="638" y="99162"/>
                </a:lnTo>
                <a:lnTo>
                  <a:pt x="493" y="98957"/>
                </a:lnTo>
                <a:lnTo>
                  <a:pt x="366" y="98729"/>
                </a:lnTo>
                <a:lnTo>
                  <a:pt x="257" y="98490"/>
                </a:lnTo>
                <a:lnTo>
                  <a:pt x="167" y="98238"/>
                </a:lnTo>
                <a:lnTo>
                  <a:pt x="94" y="97971"/>
                </a:lnTo>
                <a:lnTo>
                  <a:pt x="43" y="97700"/>
                </a:lnTo>
                <a:lnTo>
                  <a:pt x="11" y="97424"/>
                </a:lnTo>
                <a:lnTo>
                  <a:pt x="0" y="97143"/>
                </a:lnTo>
                <a:lnTo>
                  <a:pt x="0" y="2857"/>
                </a:lnTo>
                <a:lnTo>
                  <a:pt x="11" y="2576"/>
                </a:lnTo>
                <a:lnTo>
                  <a:pt x="43" y="2300"/>
                </a:lnTo>
                <a:lnTo>
                  <a:pt x="94" y="2029"/>
                </a:lnTo>
                <a:lnTo>
                  <a:pt x="167" y="1762"/>
                </a:lnTo>
                <a:lnTo>
                  <a:pt x="257" y="1510"/>
                </a:lnTo>
                <a:lnTo>
                  <a:pt x="366" y="1271"/>
                </a:lnTo>
                <a:lnTo>
                  <a:pt x="493" y="1043"/>
                </a:lnTo>
                <a:lnTo>
                  <a:pt x="638" y="838"/>
                </a:lnTo>
                <a:lnTo>
                  <a:pt x="793" y="648"/>
                </a:lnTo>
                <a:lnTo>
                  <a:pt x="967" y="481"/>
                </a:lnTo>
                <a:lnTo>
                  <a:pt x="1149" y="338"/>
                </a:lnTo>
                <a:lnTo>
                  <a:pt x="1341" y="219"/>
                </a:lnTo>
                <a:lnTo>
                  <a:pt x="1543" y="124"/>
                </a:lnTo>
                <a:lnTo>
                  <a:pt x="1750" y="57"/>
                </a:lnTo>
                <a:lnTo>
                  <a:pt x="1960" y="14"/>
                </a:lnTo>
                <a:lnTo>
                  <a:pt x="217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049-16"/>
          <p:cNvSpPr/>
          <p:nvPr/>
        </p:nvSpPr>
        <p:spPr>
          <a:xfrm>
            <a:off x="837990" y="4267883"/>
            <a:ext cx="3047238" cy="3666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" y="0"/>
                </a:moveTo>
                <a:lnTo>
                  <a:pt x="98750" y="0"/>
                </a:lnTo>
                <a:lnTo>
                  <a:pt x="98871" y="34"/>
                </a:lnTo>
                <a:lnTo>
                  <a:pt x="98996" y="207"/>
                </a:lnTo>
                <a:lnTo>
                  <a:pt x="99113" y="448"/>
                </a:lnTo>
                <a:lnTo>
                  <a:pt x="99229" y="793"/>
                </a:lnTo>
                <a:lnTo>
                  <a:pt x="99338" y="1207"/>
                </a:lnTo>
                <a:lnTo>
                  <a:pt x="99446" y="1759"/>
                </a:lnTo>
                <a:lnTo>
                  <a:pt x="99542" y="2345"/>
                </a:lnTo>
                <a:lnTo>
                  <a:pt x="99633" y="3034"/>
                </a:lnTo>
                <a:lnTo>
                  <a:pt x="99717" y="3793"/>
                </a:lnTo>
                <a:lnTo>
                  <a:pt x="99788" y="4586"/>
                </a:lnTo>
                <a:lnTo>
                  <a:pt x="99854" y="5483"/>
                </a:lnTo>
                <a:lnTo>
                  <a:pt x="99904" y="6379"/>
                </a:lnTo>
                <a:lnTo>
                  <a:pt x="99946" y="7345"/>
                </a:lnTo>
                <a:lnTo>
                  <a:pt x="99975" y="8310"/>
                </a:lnTo>
                <a:lnTo>
                  <a:pt x="99996" y="9345"/>
                </a:lnTo>
                <a:lnTo>
                  <a:pt x="100000" y="10345"/>
                </a:lnTo>
                <a:lnTo>
                  <a:pt x="100000" y="89655"/>
                </a:lnTo>
                <a:lnTo>
                  <a:pt x="99996" y="90655"/>
                </a:lnTo>
                <a:lnTo>
                  <a:pt x="99975" y="91690"/>
                </a:lnTo>
                <a:lnTo>
                  <a:pt x="99946" y="92655"/>
                </a:lnTo>
                <a:lnTo>
                  <a:pt x="99904" y="93621"/>
                </a:lnTo>
                <a:lnTo>
                  <a:pt x="99854" y="94517"/>
                </a:lnTo>
                <a:lnTo>
                  <a:pt x="99788" y="95414"/>
                </a:lnTo>
                <a:lnTo>
                  <a:pt x="99717" y="96207"/>
                </a:lnTo>
                <a:lnTo>
                  <a:pt x="99633" y="96966"/>
                </a:lnTo>
                <a:lnTo>
                  <a:pt x="99542" y="97655"/>
                </a:lnTo>
                <a:lnTo>
                  <a:pt x="99446" y="98241"/>
                </a:lnTo>
                <a:lnTo>
                  <a:pt x="99338" y="98793"/>
                </a:lnTo>
                <a:lnTo>
                  <a:pt x="99229" y="99207"/>
                </a:lnTo>
                <a:lnTo>
                  <a:pt x="99113" y="99552"/>
                </a:lnTo>
                <a:lnTo>
                  <a:pt x="98996" y="99793"/>
                </a:lnTo>
                <a:lnTo>
                  <a:pt x="98871" y="99966"/>
                </a:lnTo>
                <a:lnTo>
                  <a:pt x="98750" y="100000"/>
                </a:lnTo>
                <a:lnTo>
                  <a:pt x="1250" y="100000"/>
                </a:lnTo>
                <a:lnTo>
                  <a:pt x="1129" y="99966"/>
                </a:lnTo>
                <a:lnTo>
                  <a:pt x="1004" y="99793"/>
                </a:lnTo>
                <a:lnTo>
                  <a:pt x="888" y="99552"/>
                </a:lnTo>
                <a:lnTo>
                  <a:pt x="771" y="99207"/>
                </a:lnTo>
                <a:lnTo>
                  <a:pt x="663" y="98793"/>
                </a:lnTo>
                <a:lnTo>
                  <a:pt x="554" y="98241"/>
                </a:lnTo>
                <a:lnTo>
                  <a:pt x="458" y="97655"/>
                </a:lnTo>
                <a:lnTo>
                  <a:pt x="367" y="96966"/>
                </a:lnTo>
                <a:lnTo>
                  <a:pt x="283" y="96207"/>
                </a:lnTo>
                <a:lnTo>
                  <a:pt x="213" y="95414"/>
                </a:lnTo>
                <a:lnTo>
                  <a:pt x="146" y="94517"/>
                </a:lnTo>
                <a:lnTo>
                  <a:pt x="96" y="93621"/>
                </a:lnTo>
                <a:lnTo>
                  <a:pt x="54" y="92655"/>
                </a:lnTo>
                <a:lnTo>
                  <a:pt x="25" y="91690"/>
                </a:lnTo>
                <a:lnTo>
                  <a:pt x="4" y="90655"/>
                </a:lnTo>
                <a:lnTo>
                  <a:pt x="0" y="89655"/>
                </a:lnTo>
                <a:lnTo>
                  <a:pt x="0" y="10345"/>
                </a:lnTo>
                <a:lnTo>
                  <a:pt x="4" y="9345"/>
                </a:lnTo>
                <a:lnTo>
                  <a:pt x="25" y="8310"/>
                </a:lnTo>
                <a:lnTo>
                  <a:pt x="54" y="7345"/>
                </a:lnTo>
                <a:lnTo>
                  <a:pt x="96" y="6379"/>
                </a:lnTo>
                <a:lnTo>
                  <a:pt x="146" y="5483"/>
                </a:lnTo>
                <a:lnTo>
                  <a:pt x="213" y="4586"/>
                </a:lnTo>
                <a:lnTo>
                  <a:pt x="283" y="3793"/>
                </a:lnTo>
                <a:lnTo>
                  <a:pt x="367" y="3034"/>
                </a:lnTo>
                <a:lnTo>
                  <a:pt x="458" y="2345"/>
                </a:lnTo>
                <a:lnTo>
                  <a:pt x="554" y="1759"/>
                </a:lnTo>
                <a:lnTo>
                  <a:pt x="663" y="1207"/>
                </a:lnTo>
                <a:lnTo>
                  <a:pt x="771" y="793"/>
                </a:lnTo>
                <a:lnTo>
                  <a:pt x="888" y="448"/>
                </a:lnTo>
                <a:lnTo>
                  <a:pt x="1004" y="207"/>
                </a:lnTo>
                <a:lnTo>
                  <a:pt x="1129" y="34"/>
                </a:lnTo>
                <a:close/>
              </a:path>
            </a:pathLst>
          </a:custGeom>
          <a:solidFill>
            <a:srgbClr val="C75B39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045-10"/>
          <p:cNvSpPr/>
          <p:nvPr/>
        </p:nvSpPr>
        <p:spPr>
          <a:xfrm>
            <a:off x="4342314" y="2420495"/>
            <a:ext cx="3504324" cy="26710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74" y="0"/>
                </a:moveTo>
                <a:lnTo>
                  <a:pt x="97826" y="0"/>
                </a:lnTo>
                <a:lnTo>
                  <a:pt x="98040" y="14"/>
                </a:lnTo>
                <a:lnTo>
                  <a:pt x="98250" y="57"/>
                </a:lnTo>
                <a:lnTo>
                  <a:pt x="98457" y="124"/>
                </a:lnTo>
                <a:lnTo>
                  <a:pt x="98659" y="219"/>
                </a:lnTo>
                <a:lnTo>
                  <a:pt x="98851" y="338"/>
                </a:lnTo>
                <a:lnTo>
                  <a:pt x="99033" y="481"/>
                </a:lnTo>
                <a:lnTo>
                  <a:pt x="99207" y="648"/>
                </a:lnTo>
                <a:lnTo>
                  <a:pt x="99362" y="838"/>
                </a:lnTo>
                <a:lnTo>
                  <a:pt x="99507" y="1043"/>
                </a:lnTo>
                <a:lnTo>
                  <a:pt x="99634" y="1271"/>
                </a:lnTo>
                <a:lnTo>
                  <a:pt x="99743" y="1510"/>
                </a:lnTo>
                <a:lnTo>
                  <a:pt x="99833" y="1762"/>
                </a:lnTo>
                <a:lnTo>
                  <a:pt x="99906" y="2029"/>
                </a:lnTo>
                <a:lnTo>
                  <a:pt x="99957" y="2300"/>
                </a:lnTo>
                <a:lnTo>
                  <a:pt x="99989" y="2576"/>
                </a:lnTo>
                <a:lnTo>
                  <a:pt x="100000" y="2857"/>
                </a:lnTo>
                <a:lnTo>
                  <a:pt x="100000" y="97143"/>
                </a:lnTo>
                <a:lnTo>
                  <a:pt x="99989" y="97424"/>
                </a:lnTo>
                <a:lnTo>
                  <a:pt x="99957" y="97700"/>
                </a:lnTo>
                <a:lnTo>
                  <a:pt x="99906" y="97971"/>
                </a:lnTo>
                <a:lnTo>
                  <a:pt x="99833" y="98238"/>
                </a:lnTo>
                <a:lnTo>
                  <a:pt x="99743" y="98490"/>
                </a:lnTo>
                <a:lnTo>
                  <a:pt x="99634" y="98729"/>
                </a:lnTo>
                <a:lnTo>
                  <a:pt x="99507" y="98957"/>
                </a:lnTo>
                <a:lnTo>
                  <a:pt x="99362" y="99162"/>
                </a:lnTo>
                <a:lnTo>
                  <a:pt x="99207" y="99352"/>
                </a:lnTo>
                <a:lnTo>
                  <a:pt x="99033" y="99519"/>
                </a:lnTo>
                <a:lnTo>
                  <a:pt x="98851" y="99662"/>
                </a:lnTo>
                <a:lnTo>
                  <a:pt x="98659" y="99781"/>
                </a:lnTo>
                <a:lnTo>
                  <a:pt x="98457" y="99876"/>
                </a:lnTo>
                <a:lnTo>
                  <a:pt x="98250" y="99943"/>
                </a:lnTo>
                <a:lnTo>
                  <a:pt x="98040" y="99986"/>
                </a:lnTo>
                <a:lnTo>
                  <a:pt x="97826" y="100000"/>
                </a:lnTo>
                <a:lnTo>
                  <a:pt x="2174" y="100000"/>
                </a:lnTo>
                <a:lnTo>
                  <a:pt x="1960" y="99986"/>
                </a:lnTo>
                <a:lnTo>
                  <a:pt x="1750" y="99943"/>
                </a:lnTo>
                <a:lnTo>
                  <a:pt x="1543" y="99876"/>
                </a:lnTo>
                <a:lnTo>
                  <a:pt x="1341" y="99781"/>
                </a:lnTo>
                <a:lnTo>
                  <a:pt x="1149" y="99662"/>
                </a:lnTo>
                <a:lnTo>
                  <a:pt x="967" y="99519"/>
                </a:lnTo>
                <a:lnTo>
                  <a:pt x="793" y="99352"/>
                </a:lnTo>
                <a:lnTo>
                  <a:pt x="638" y="99162"/>
                </a:lnTo>
                <a:lnTo>
                  <a:pt x="493" y="98957"/>
                </a:lnTo>
                <a:lnTo>
                  <a:pt x="366" y="98729"/>
                </a:lnTo>
                <a:lnTo>
                  <a:pt x="257" y="98490"/>
                </a:lnTo>
                <a:lnTo>
                  <a:pt x="167" y="98238"/>
                </a:lnTo>
                <a:lnTo>
                  <a:pt x="94" y="97971"/>
                </a:lnTo>
                <a:lnTo>
                  <a:pt x="43" y="97700"/>
                </a:lnTo>
                <a:lnTo>
                  <a:pt x="11" y="97424"/>
                </a:lnTo>
                <a:lnTo>
                  <a:pt x="0" y="97143"/>
                </a:lnTo>
                <a:lnTo>
                  <a:pt x="0" y="2857"/>
                </a:lnTo>
                <a:lnTo>
                  <a:pt x="11" y="2576"/>
                </a:lnTo>
                <a:lnTo>
                  <a:pt x="43" y="2300"/>
                </a:lnTo>
                <a:lnTo>
                  <a:pt x="94" y="2029"/>
                </a:lnTo>
                <a:lnTo>
                  <a:pt x="167" y="1762"/>
                </a:lnTo>
                <a:lnTo>
                  <a:pt x="257" y="1510"/>
                </a:lnTo>
                <a:lnTo>
                  <a:pt x="366" y="1271"/>
                </a:lnTo>
                <a:lnTo>
                  <a:pt x="493" y="1043"/>
                </a:lnTo>
                <a:lnTo>
                  <a:pt x="638" y="838"/>
                </a:lnTo>
                <a:lnTo>
                  <a:pt x="793" y="648"/>
                </a:lnTo>
                <a:lnTo>
                  <a:pt x="967" y="481"/>
                </a:lnTo>
                <a:lnTo>
                  <a:pt x="1149" y="338"/>
                </a:lnTo>
                <a:lnTo>
                  <a:pt x="1341" y="219"/>
                </a:lnTo>
                <a:lnTo>
                  <a:pt x="1543" y="124"/>
                </a:lnTo>
                <a:lnTo>
                  <a:pt x="1750" y="57"/>
                </a:lnTo>
                <a:lnTo>
                  <a:pt x="1960" y="14"/>
                </a:lnTo>
                <a:lnTo>
                  <a:pt x="217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050-21"/>
          <p:cNvSpPr/>
          <p:nvPr/>
        </p:nvSpPr>
        <p:spPr>
          <a:xfrm>
            <a:off x="4570857" y="4496426"/>
            <a:ext cx="3047238" cy="3666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" y="0"/>
                </a:moveTo>
                <a:lnTo>
                  <a:pt x="98750" y="0"/>
                </a:lnTo>
                <a:lnTo>
                  <a:pt x="98871" y="34"/>
                </a:lnTo>
                <a:lnTo>
                  <a:pt x="98996" y="207"/>
                </a:lnTo>
                <a:lnTo>
                  <a:pt x="99113" y="448"/>
                </a:lnTo>
                <a:lnTo>
                  <a:pt x="99229" y="793"/>
                </a:lnTo>
                <a:lnTo>
                  <a:pt x="99338" y="1207"/>
                </a:lnTo>
                <a:lnTo>
                  <a:pt x="99446" y="1759"/>
                </a:lnTo>
                <a:lnTo>
                  <a:pt x="99542" y="2345"/>
                </a:lnTo>
                <a:lnTo>
                  <a:pt x="99633" y="3034"/>
                </a:lnTo>
                <a:lnTo>
                  <a:pt x="99717" y="3793"/>
                </a:lnTo>
                <a:lnTo>
                  <a:pt x="99788" y="4586"/>
                </a:lnTo>
                <a:lnTo>
                  <a:pt x="99854" y="5483"/>
                </a:lnTo>
                <a:lnTo>
                  <a:pt x="99904" y="6379"/>
                </a:lnTo>
                <a:lnTo>
                  <a:pt x="99946" y="7345"/>
                </a:lnTo>
                <a:lnTo>
                  <a:pt x="99975" y="8310"/>
                </a:lnTo>
                <a:lnTo>
                  <a:pt x="99996" y="9345"/>
                </a:lnTo>
                <a:lnTo>
                  <a:pt x="100000" y="10345"/>
                </a:lnTo>
                <a:lnTo>
                  <a:pt x="100000" y="89655"/>
                </a:lnTo>
                <a:lnTo>
                  <a:pt x="99996" y="90655"/>
                </a:lnTo>
                <a:lnTo>
                  <a:pt x="99975" y="91690"/>
                </a:lnTo>
                <a:lnTo>
                  <a:pt x="99946" y="92655"/>
                </a:lnTo>
                <a:lnTo>
                  <a:pt x="99904" y="93621"/>
                </a:lnTo>
                <a:lnTo>
                  <a:pt x="99854" y="94517"/>
                </a:lnTo>
                <a:lnTo>
                  <a:pt x="99788" y="95414"/>
                </a:lnTo>
                <a:lnTo>
                  <a:pt x="99717" y="96207"/>
                </a:lnTo>
                <a:lnTo>
                  <a:pt x="99633" y="96966"/>
                </a:lnTo>
                <a:lnTo>
                  <a:pt x="99542" y="97655"/>
                </a:lnTo>
                <a:lnTo>
                  <a:pt x="99446" y="98241"/>
                </a:lnTo>
                <a:lnTo>
                  <a:pt x="99338" y="98793"/>
                </a:lnTo>
                <a:lnTo>
                  <a:pt x="99229" y="99207"/>
                </a:lnTo>
                <a:lnTo>
                  <a:pt x="99113" y="99552"/>
                </a:lnTo>
                <a:lnTo>
                  <a:pt x="98996" y="99793"/>
                </a:lnTo>
                <a:lnTo>
                  <a:pt x="98871" y="99966"/>
                </a:lnTo>
                <a:lnTo>
                  <a:pt x="98750" y="100000"/>
                </a:lnTo>
                <a:lnTo>
                  <a:pt x="1250" y="100000"/>
                </a:lnTo>
                <a:lnTo>
                  <a:pt x="1129" y="99966"/>
                </a:lnTo>
                <a:lnTo>
                  <a:pt x="1004" y="99793"/>
                </a:lnTo>
                <a:lnTo>
                  <a:pt x="888" y="99552"/>
                </a:lnTo>
                <a:lnTo>
                  <a:pt x="771" y="99207"/>
                </a:lnTo>
                <a:lnTo>
                  <a:pt x="663" y="98793"/>
                </a:lnTo>
                <a:lnTo>
                  <a:pt x="554" y="98241"/>
                </a:lnTo>
                <a:lnTo>
                  <a:pt x="458" y="97655"/>
                </a:lnTo>
                <a:lnTo>
                  <a:pt x="367" y="96966"/>
                </a:lnTo>
                <a:lnTo>
                  <a:pt x="283" y="96207"/>
                </a:lnTo>
                <a:lnTo>
                  <a:pt x="213" y="95414"/>
                </a:lnTo>
                <a:lnTo>
                  <a:pt x="146" y="94517"/>
                </a:lnTo>
                <a:lnTo>
                  <a:pt x="96" y="93621"/>
                </a:lnTo>
                <a:lnTo>
                  <a:pt x="54" y="92655"/>
                </a:lnTo>
                <a:lnTo>
                  <a:pt x="25" y="91690"/>
                </a:lnTo>
                <a:lnTo>
                  <a:pt x="4" y="90655"/>
                </a:lnTo>
                <a:lnTo>
                  <a:pt x="0" y="89655"/>
                </a:lnTo>
                <a:lnTo>
                  <a:pt x="0" y="10345"/>
                </a:lnTo>
                <a:lnTo>
                  <a:pt x="4" y="9345"/>
                </a:lnTo>
                <a:lnTo>
                  <a:pt x="25" y="8310"/>
                </a:lnTo>
                <a:lnTo>
                  <a:pt x="54" y="7345"/>
                </a:lnTo>
                <a:lnTo>
                  <a:pt x="96" y="6379"/>
                </a:lnTo>
                <a:lnTo>
                  <a:pt x="146" y="5483"/>
                </a:lnTo>
                <a:lnTo>
                  <a:pt x="213" y="4586"/>
                </a:lnTo>
                <a:lnTo>
                  <a:pt x="283" y="3793"/>
                </a:lnTo>
                <a:lnTo>
                  <a:pt x="367" y="3034"/>
                </a:lnTo>
                <a:lnTo>
                  <a:pt x="458" y="2345"/>
                </a:lnTo>
                <a:lnTo>
                  <a:pt x="554" y="1759"/>
                </a:lnTo>
                <a:lnTo>
                  <a:pt x="663" y="1207"/>
                </a:lnTo>
                <a:lnTo>
                  <a:pt x="771" y="793"/>
                </a:lnTo>
                <a:lnTo>
                  <a:pt x="888" y="448"/>
                </a:lnTo>
                <a:lnTo>
                  <a:pt x="1004" y="207"/>
                </a:lnTo>
                <a:lnTo>
                  <a:pt x="1129" y="34"/>
                </a:lnTo>
                <a:close/>
              </a:path>
            </a:pathLst>
          </a:custGeom>
          <a:solidFill>
            <a:srgbClr val="C75B39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0046-11"/>
          <p:cNvSpPr/>
          <p:nvPr/>
        </p:nvSpPr>
        <p:spPr>
          <a:xfrm>
            <a:off x="8075181" y="2420495"/>
            <a:ext cx="3504324" cy="267109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74" y="0"/>
                </a:moveTo>
                <a:lnTo>
                  <a:pt x="97826" y="0"/>
                </a:lnTo>
                <a:lnTo>
                  <a:pt x="98040" y="14"/>
                </a:lnTo>
                <a:lnTo>
                  <a:pt x="98250" y="57"/>
                </a:lnTo>
                <a:lnTo>
                  <a:pt x="98457" y="124"/>
                </a:lnTo>
                <a:lnTo>
                  <a:pt x="98659" y="219"/>
                </a:lnTo>
                <a:lnTo>
                  <a:pt x="98851" y="338"/>
                </a:lnTo>
                <a:lnTo>
                  <a:pt x="99033" y="481"/>
                </a:lnTo>
                <a:lnTo>
                  <a:pt x="99207" y="648"/>
                </a:lnTo>
                <a:lnTo>
                  <a:pt x="99362" y="838"/>
                </a:lnTo>
                <a:lnTo>
                  <a:pt x="99507" y="1043"/>
                </a:lnTo>
                <a:lnTo>
                  <a:pt x="99634" y="1271"/>
                </a:lnTo>
                <a:lnTo>
                  <a:pt x="99743" y="1510"/>
                </a:lnTo>
                <a:lnTo>
                  <a:pt x="99833" y="1762"/>
                </a:lnTo>
                <a:lnTo>
                  <a:pt x="99906" y="2029"/>
                </a:lnTo>
                <a:lnTo>
                  <a:pt x="99957" y="2300"/>
                </a:lnTo>
                <a:lnTo>
                  <a:pt x="99989" y="2576"/>
                </a:lnTo>
                <a:lnTo>
                  <a:pt x="100000" y="2857"/>
                </a:lnTo>
                <a:lnTo>
                  <a:pt x="100000" y="97143"/>
                </a:lnTo>
                <a:lnTo>
                  <a:pt x="99989" y="97424"/>
                </a:lnTo>
                <a:lnTo>
                  <a:pt x="99957" y="97700"/>
                </a:lnTo>
                <a:lnTo>
                  <a:pt x="99906" y="97971"/>
                </a:lnTo>
                <a:lnTo>
                  <a:pt x="99833" y="98238"/>
                </a:lnTo>
                <a:lnTo>
                  <a:pt x="99743" y="98490"/>
                </a:lnTo>
                <a:lnTo>
                  <a:pt x="99634" y="98729"/>
                </a:lnTo>
                <a:lnTo>
                  <a:pt x="99507" y="98957"/>
                </a:lnTo>
                <a:lnTo>
                  <a:pt x="99362" y="99162"/>
                </a:lnTo>
                <a:lnTo>
                  <a:pt x="99207" y="99352"/>
                </a:lnTo>
                <a:lnTo>
                  <a:pt x="99033" y="99519"/>
                </a:lnTo>
                <a:lnTo>
                  <a:pt x="98851" y="99662"/>
                </a:lnTo>
                <a:lnTo>
                  <a:pt x="98659" y="99781"/>
                </a:lnTo>
                <a:lnTo>
                  <a:pt x="98457" y="99876"/>
                </a:lnTo>
                <a:lnTo>
                  <a:pt x="98250" y="99943"/>
                </a:lnTo>
                <a:lnTo>
                  <a:pt x="98040" y="99986"/>
                </a:lnTo>
                <a:lnTo>
                  <a:pt x="97826" y="100000"/>
                </a:lnTo>
                <a:lnTo>
                  <a:pt x="2174" y="100000"/>
                </a:lnTo>
                <a:lnTo>
                  <a:pt x="1960" y="99986"/>
                </a:lnTo>
                <a:lnTo>
                  <a:pt x="1750" y="99943"/>
                </a:lnTo>
                <a:lnTo>
                  <a:pt x="1543" y="99876"/>
                </a:lnTo>
                <a:lnTo>
                  <a:pt x="1341" y="99781"/>
                </a:lnTo>
                <a:lnTo>
                  <a:pt x="1149" y="99662"/>
                </a:lnTo>
                <a:lnTo>
                  <a:pt x="967" y="99519"/>
                </a:lnTo>
                <a:lnTo>
                  <a:pt x="793" y="99352"/>
                </a:lnTo>
                <a:lnTo>
                  <a:pt x="638" y="99162"/>
                </a:lnTo>
                <a:lnTo>
                  <a:pt x="493" y="98957"/>
                </a:lnTo>
                <a:lnTo>
                  <a:pt x="366" y="98729"/>
                </a:lnTo>
                <a:lnTo>
                  <a:pt x="257" y="98490"/>
                </a:lnTo>
                <a:lnTo>
                  <a:pt x="167" y="98238"/>
                </a:lnTo>
                <a:lnTo>
                  <a:pt x="94" y="97971"/>
                </a:lnTo>
                <a:lnTo>
                  <a:pt x="43" y="97700"/>
                </a:lnTo>
                <a:lnTo>
                  <a:pt x="11" y="97424"/>
                </a:lnTo>
                <a:lnTo>
                  <a:pt x="0" y="97143"/>
                </a:lnTo>
                <a:lnTo>
                  <a:pt x="0" y="2857"/>
                </a:lnTo>
                <a:lnTo>
                  <a:pt x="11" y="2576"/>
                </a:lnTo>
                <a:lnTo>
                  <a:pt x="43" y="2300"/>
                </a:lnTo>
                <a:lnTo>
                  <a:pt x="94" y="2029"/>
                </a:lnTo>
                <a:lnTo>
                  <a:pt x="167" y="1762"/>
                </a:lnTo>
                <a:lnTo>
                  <a:pt x="257" y="1510"/>
                </a:lnTo>
                <a:lnTo>
                  <a:pt x="366" y="1271"/>
                </a:lnTo>
                <a:lnTo>
                  <a:pt x="493" y="1043"/>
                </a:lnTo>
                <a:lnTo>
                  <a:pt x="638" y="838"/>
                </a:lnTo>
                <a:lnTo>
                  <a:pt x="793" y="648"/>
                </a:lnTo>
                <a:lnTo>
                  <a:pt x="967" y="481"/>
                </a:lnTo>
                <a:lnTo>
                  <a:pt x="1149" y="338"/>
                </a:lnTo>
                <a:lnTo>
                  <a:pt x="1341" y="219"/>
                </a:lnTo>
                <a:lnTo>
                  <a:pt x="1543" y="124"/>
                </a:lnTo>
                <a:lnTo>
                  <a:pt x="1750" y="57"/>
                </a:lnTo>
                <a:lnTo>
                  <a:pt x="1960" y="14"/>
                </a:lnTo>
                <a:lnTo>
                  <a:pt x="217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0051-26"/>
          <p:cNvSpPr/>
          <p:nvPr/>
        </p:nvSpPr>
        <p:spPr>
          <a:xfrm>
            <a:off x="8303724" y="4267883"/>
            <a:ext cx="3047238" cy="3666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0" y="0"/>
                </a:moveTo>
                <a:lnTo>
                  <a:pt x="98750" y="0"/>
                </a:lnTo>
                <a:lnTo>
                  <a:pt x="98871" y="34"/>
                </a:lnTo>
                <a:lnTo>
                  <a:pt x="98996" y="207"/>
                </a:lnTo>
                <a:lnTo>
                  <a:pt x="99113" y="448"/>
                </a:lnTo>
                <a:lnTo>
                  <a:pt x="99229" y="793"/>
                </a:lnTo>
                <a:lnTo>
                  <a:pt x="99338" y="1207"/>
                </a:lnTo>
                <a:lnTo>
                  <a:pt x="99446" y="1759"/>
                </a:lnTo>
                <a:lnTo>
                  <a:pt x="99542" y="2345"/>
                </a:lnTo>
                <a:lnTo>
                  <a:pt x="99633" y="3034"/>
                </a:lnTo>
                <a:lnTo>
                  <a:pt x="99717" y="3793"/>
                </a:lnTo>
                <a:lnTo>
                  <a:pt x="99788" y="4586"/>
                </a:lnTo>
                <a:lnTo>
                  <a:pt x="99854" y="5483"/>
                </a:lnTo>
                <a:lnTo>
                  <a:pt x="99904" y="6379"/>
                </a:lnTo>
                <a:lnTo>
                  <a:pt x="99946" y="7345"/>
                </a:lnTo>
                <a:lnTo>
                  <a:pt x="99975" y="8310"/>
                </a:lnTo>
                <a:lnTo>
                  <a:pt x="99996" y="9345"/>
                </a:lnTo>
                <a:lnTo>
                  <a:pt x="100000" y="10345"/>
                </a:lnTo>
                <a:lnTo>
                  <a:pt x="100000" y="89655"/>
                </a:lnTo>
                <a:lnTo>
                  <a:pt x="99996" y="90655"/>
                </a:lnTo>
                <a:lnTo>
                  <a:pt x="99975" y="91690"/>
                </a:lnTo>
                <a:lnTo>
                  <a:pt x="99946" y="92655"/>
                </a:lnTo>
                <a:lnTo>
                  <a:pt x="99904" y="93621"/>
                </a:lnTo>
                <a:lnTo>
                  <a:pt x="99854" y="94517"/>
                </a:lnTo>
                <a:lnTo>
                  <a:pt x="99788" y="95414"/>
                </a:lnTo>
                <a:lnTo>
                  <a:pt x="99717" y="96207"/>
                </a:lnTo>
                <a:lnTo>
                  <a:pt x="99633" y="96966"/>
                </a:lnTo>
                <a:lnTo>
                  <a:pt x="99542" y="97655"/>
                </a:lnTo>
                <a:lnTo>
                  <a:pt x="99446" y="98241"/>
                </a:lnTo>
                <a:lnTo>
                  <a:pt x="99338" y="98793"/>
                </a:lnTo>
                <a:lnTo>
                  <a:pt x="99229" y="99207"/>
                </a:lnTo>
                <a:lnTo>
                  <a:pt x="99113" y="99552"/>
                </a:lnTo>
                <a:lnTo>
                  <a:pt x="98996" y="99793"/>
                </a:lnTo>
                <a:lnTo>
                  <a:pt x="98871" y="99966"/>
                </a:lnTo>
                <a:lnTo>
                  <a:pt x="98750" y="100000"/>
                </a:lnTo>
                <a:lnTo>
                  <a:pt x="1250" y="100000"/>
                </a:lnTo>
                <a:lnTo>
                  <a:pt x="1129" y="99966"/>
                </a:lnTo>
                <a:lnTo>
                  <a:pt x="1004" y="99793"/>
                </a:lnTo>
                <a:lnTo>
                  <a:pt x="888" y="99552"/>
                </a:lnTo>
                <a:lnTo>
                  <a:pt x="771" y="99207"/>
                </a:lnTo>
                <a:lnTo>
                  <a:pt x="663" y="98793"/>
                </a:lnTo>
                <a:lnTo>
                  <a:pt x="554" y="98241"/>
                </a:lnTo>
                <a:lnTo>
                  <a:pt x="458" y="97655"/>
                </a:lnTo>
                <a:lnTo>
                  <a:pt x="367" y="96966"/>
                </a:lnTo>
                <a:lnTo>
                  <a:pt x="283" y="96207"/>
                </a:lnTo>
                <a:lnTo>
                  <a:pt x="213" y="95414"/>
                </a:lnTo>
                <a:lnTo>
                  <a:pt x="146" y="94517"/>
                </a:lnTo>
                <a:lnTo>
                  <a:pt x="96" y="93621"/>
                </a:lnTo>
                <a:lnTo>
                  <a:pt x="54" y="92655"/>
                </a:lnTo>
                <a:lnTo>
                  <a:pt x="25" y="91690"/>
                </a:lnTo>
                <a:lnTo>
                  <a:pt x="4" y="90655"/>
                </a:lnTo>
                <a:lnTo>
                  <a:pt x="0" y="89655"/>
                </a:lnTo>
                <a:lnTo>
                  <a:pt x="0" y="10345"/>
                </a:lnTo>
                <a:lnTo>
                  <a:pt x="4" y="9345"/>
                </a:lnTo>
                <a:lnTo>
                  <a:pt x="25" y="8310"/>
                </a:lnTo>
                <a:lnTo>
                  <a:pt x="54" y="7345"/>
                </a:lnTo>
                <a:lnTo>
                  <a:pt x="96" y="6379"/>
                </a:lnTo>
                <a:lnTo>
                  <a:pt x="146" y="5483"/>
                </a:lnTo>
                <a:lnTo>
                  <a:pt x="213" y="4586"/>
                </a:lnTo>
                <a:lnTo>
                  <a:pt x="283" y="3793"/>
                </a:lnTo>
                <a:lnTo>
                  <a:pt x="367" y="3034"/>
                </a:lnTo>
                <a:lnTo>
                  <a:pt x="458" y="2345"/>
                </a:lnTo>
                <a:lnTo>
                  <a:pt x="554" y="1759"/>
                </a:lnTo>
                <a:lnTo>
                  <a:pt x="663" y="1207"/>
                </a:lnTo>
                <a:lnTo>
                  <a:pt x="771" y="793"/>
                </a:lnTo>
                <a:lnTo>
                  <a:pt x="888" y="448"/>
                </a:lnTo>
                <a:lnTo>
                  <a:pt x="1004" y="207"/>
                </a:lnTo>
                <a:lnTo>
                  <a:pt x="1129" y="34"/>
                </a:lnTo>
                <a:close/>
              </a:path>
            </a:pathLst>
          </a:custGeom>
          <a:solidFill>
            <a:srgbClr val="C75B39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7278580042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7278580043-4"/>
          <p:cNvSpPr txBox="1"/>
          <p:nvPr/>
        </p:nvSpPr>
        <p:spPr>
          <a:xfrm>
            <a:off x="609448" y="191310"/>
            <a:ext cx="20377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02 · INDUSTRY</a:t>
            </a:r>
            <a:endParaRPr/>
          </a:p>
        </p:txBody>
      </p:sp>
      <p:sp>
        <p:nvSpPr>
          <p:cNvPr id="12" name="el-1787278580043-5"/>
          <p:cNvSpPr txBox="1"/>
          <p:nvPr/>
        </p:nvSpPr>
        <p:spPr>
          <a:xfrm>
            <a:off x="9726165" y="191310"/>
            <a:ext cx="203198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AI在旅游管理领域的应用现状</a:t>
            </a:r>
            <a:endParaRPr/>
          </a:p>
        </p:txBody>
      </p:sp>
      <p:sp>
        <p:nvSpPr>
          <p:cNvPr id="13" name="el-1787278580043-6"/>
          <p:cNvSpPr txBox="1"/>
          <p:nvPr/>
        </p:nvSpPr>
        <p:spPr>
          <a:xfrm>
            <a:off x="609448" y="1780694"/>
            <a:ext cx="11210027" cy="411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智能客服与个性化推荐</a:t>
            </a:r>
            <a:endParaRPr/>
          </a:p>
        </p:txBody>
      </p:sp>
      <p:sp>
        <p:nvSpPr>
          <p:cNvPr id="14" name="el-1787278580047-12"/>
          <p:cNvSpPr txBox="1"/>
          <p:nvPr/>
        </p:nvSpPr>
        <p:spPr>
          <a:xfrm>
            <a:off x="837990" y="2649038"/>
            <a:ext cx="34555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5" name="el-1787278580047-13"/>
          <p:cNvSpPr txBox="1"/>
          <p:nvPr/>
        </p:nvSpPr>
        <p:spPr>
          <a:xfrm>
            <a:off x="837990" y="3068033"/>
            <a:ext cx="330244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一景通AI智能客服</a:t>
            </a:r>
            <a:endParaRPr/>
          </a:p>
        </p:txBody>
      </p:sp>
      <p:sp>
        <p:nvSpPr>
          <p:cNvPr id="16" name="el-1787278580048-14"/>
          <p:cNvSpPr txBox="1"/>
          <p:nvPr/>
        </p:nvSpPr>
        <p:spPr>
          <a:xfrm>
            <a:off x="837990" y="3467983"/>
            <a:ext cx="3047238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启点创新打造"7×24小时在线、懂业务、有温度"的景区超级数字员工，解决传统客服热线占线、回复慢、标准不一等痛点</a:t>
            </a:r>
            <a:endParaRPr/>
          </a:p>
        </p:txBody>
      </p:sp>
      <p:sp>
        <p:nvSpPr>
          <p:cNvPr id="17" name="el-1787278580048-15"/>
          <p:cNvSpPr txBox="1"/>
          <p:nvPr/>
        </p:nvSpPr>
        <p:spPr>
          <a:xfrm>
            <a:off x="952262" y="4344064"/>
            <a:ext cx="3170080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7×24小时在线</a:t>
            </a:r>
            <a:endParaRPr/>
          </a:p>
        </p:txBody>
      </p:sp>
      <p:sp>
        <p:nvSpPr>
          <p:cNvPr id="18" name="el-1787278580049-17"/>
          <p:cNvSpPr txBox="1"/>
          <p:nvPr/>
        </p:nvSpPr>
        <p:spPr>
          <a:xfrm>
            <a:off x="4570857" y="2649038"/>
            <a:ext cx="34555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9" name="el-1787278580049-18"/>
          <p:cNvSpPr txBox="1"/>
          <p:nvPr/>
        </p:nvSpPr>
        <p:spPr>
          <a:xfrm>
            <a:off x="4570857" y="3068033"/>
            <a:ext cx="330244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AI下单文旅商品</a:t>
            </a:r>
            <a:endParaRPr/>
          </a:p>
        </p:txBody>
      </p:sp>
      <p:sp>
        <p:nvSpPr>
          <p:cNvPr id="20" name="el-1787278580049-19"/>
          <p:cNvSpPr txBox="1"/>
          <p:nvPr/>
        </p:nvSpPr>
        <p:spPr>
          <a:xfrm>
            <a:off x="4570857" y="3467983"/>
            <a:ext cx="3047238" cy="9141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游客通过AI下单文旅商品的订单量快速增长。用户打开AI助手说出需求（如"三天行程预算3000元"），AI秒响应，"召唤"多个专业智能体完成全流程服务</a:t>
            </a:r>
            <a:endParaRPr/>
          </a:p>
        </p:txBody>
      </p:sp>
      <p:sp>
        <p:nvSpPr>
          <p:cNvPr id="21" name="el-1787278580050-20"/>
          <p:cNvSpPr txBox="1"/>
          <p:nvPr/>
        </p:nvSpPr>
        <p:spPr>
          <a:xfrm>
            <a:off x="4685128" y="4572607"/>
            <a:ext cx="3124371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AI秒响应</a:t>
            </a:r>
            <a:endParaRPr/>
          </a:p>
        </p:txBody>
      </p:sp>
      <p:sp>
        <p:nvSpPr>
          <p:cNvPr id="22" name="el-1787278580050-22"/>
          <p:cNvSpPr txBox="1"/>
          <p:nvPr/>
        </p:nvSpPr>
        <p:spPr>
          <a:xfrm>
            <a:off x="8303724" y="2649038"/>
            <a:ext cx="34555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3" name="el-1787278580050-23"/>
          <p:cNvSpPr txBox="1"/>
          <p:nvPr/>
        </p:nvSpPr>
        <p:spPr>
          <a:xfrm>
            <a:off x="8303724" y="3068033"/>
            <a:ext cx="330244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黄山AI旅行助手</a:t>
            </a:r>
            <a:endParaRPr/>
          </a:p>
        </p:txBody>
      </p:sp>
      <p:sp>
        <p:nvSpPr>
          <p:cNvPr id="24" name="el-1787278580051-24"/>
          <p:cNvSpPr txBox="1"/>
          <p:nvPr/>
        </p:nvSpPr>
        <p:spPr>
          <a:xfrm>
            <a:off x="8303724" y="3467983"/>
            <a:ext cx="3047238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微信小程序一键查询购票、交通、住宿、天气等信息。2024年4月上线以来，游客通过AI避开高峰人群，显著提升游览体验</a:t>
            </a:r>
            <a:endParaRPr/>
          </a:p>
        </p:txBody>
      </p:sp>
      <p:sp>
        <p:nvSpPr>
          <p:cNvPr id="25" name="el-1787278580051-25"/>
          <p:cNvSpPr txBox="1"/>
          <p:nvPr/>
        </p:nvSpPr>
        <p:spPr>
          <a:xfrm>
            <a:off x="8417995" y="4344064"/>
            <a:ext cx="3032954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一键查询</a:t>
            </a:r>
            <a:endParaRPr/>
          </a:p>
        </p:txBody>
      </p:sp>
      <p:sp>
        <p:nvSpPr>
          <p:cNvPr id="26" name="el-1787278580044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7" name="el-1787278580044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11 / 37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193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194-3"/>
          <p:cNvCxnSpPr/>
          <p:nvPr/>
        </p:nvCxnSpPr>
        <p:spPr>
          <a:xfrm>
            <a:off x="2113575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el-1787278580201-8"/>
          <p:cNvGraphicFramePr>
            <a:graphicFrameLocks noGrp="1"/>
          </p:cNvGraphicFramePr>
          <p:nvPr/>
        </p:nvGraphicFramePr>
        <p:xfrm>
          <a:off x="6246838" y="1657793"/>
          <a:ext cx="5332667" cy="2856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el-1787278580203-12"/>
          <p:cNvSpPr/>
          <p:nvPr/>
        </p:nvSpPr>
        <p:spPr>
          <a:xfrm>
            <a:off x="6246838" y="4666940"/>
            <a:ext cx="5332667" cy="547551"/>
          </a:xfrm>
          <a:prstGeom prst="roundRect">
            <a:avLst>
              <a:gd name="adj" fmla="val 13917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7278580193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7278580194-4"/>
          <p:cNvSpPr txBox="1"/>
          <p:nvPr/>
        </p:nvSpPr>
        <p:spPr>
          <a:xfrm>
            <a:off x="609448" y="191310"/>
            <a:ext cx="20377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02 · INDUSTRY</a:t>
            </a:r>
            <a:endParaRPr/>
          </a:p>
        </p:txBody>
      </p:sp>
      <p:sp>
        <p:nvSpPr>
          <p:cNvPr id="8" name="el-1787278580194-5"/>
          <p:cNvSpPr txBox="1"/>
          <p:nvPr/>
        </p:nvSpPr>
        <p:spPr>
          <a:xfrm>
            <a:off x="9726165" y="191310"/>
            <a:ext cx="203198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AI在旅游管理领域的应用现状</a:t>
            </a:r>
            <a:endParaRPr/>
          </a:p>
        </p:txBody>
      </p:sp>
      <p:sp>
        <p:nvSpPr>
          <p:cNvPr id="9" name="el-1787278580202-9"/>
          <p:cNvSpPr txBox="1"/>
          <p:nvPr/>
        </p:nvSpPr>
        <p:spPr>
          <a:xfrm>
            <a:off x="609448" y="1929783"/>
            <a:ext cx="2287565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AI动态定价</a:t>
            </a:r>
            <a:endParaRPr/>
          </a:p>
        </p:txBody>
      </p:sp>
      <p:sp>
        <p:nvSpPr>
          <p:cNvPr id="10" name="el-1787278580203-10"/>
          <p:cNvSpPr txBox="1"/>
          <p:nvPr/>
        </p:nvSpPr>
        <p:spPr>
          <a:xfrm>
            <a:off x="609448" y="2341041"/>
            <a:ext cx="2001952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与</a:t>
            </a: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收益管理</a:t>
            </a:r>
            <a:endParaRPr/>
          </a:p>
        </p:txBody>
      </p:sp>
      <p:sp>
        <p:nvSpPr>
          <p:cNvPr id="11" name="el-1787278580205-13"/>
          <p:cNvSpPr txBox="1"/>
          <p:nvPr/>
        </p:nvSpPr>
        <p:spPr>
          <a:xfrm>
            <a:off x="609448" y="2942751"/>
            <a:ext cx="65287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</a:t>
            </a:r>
            <a:endParaRPr/>
          </a:p>
        </p:txBody>
      </p:sp>
      <p:sp>
        <p:nvSpPr>
          <p:cNvPr id="12" name="el-1787278580207-16"/>
          <p:cNvSpPr txBox="1"/>
          <p:nvPr/>
        </p:nvSpPr>
        <p:spPr>
          <a:xfrm>
            <a:off x="1142714" y="2942751"/>
            <a:ext cx="439186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痛点</a:t>
            </a:r>
            <a:endParaRPr/>
          </a:p>
        </p:txBody>
      </p:sp>
      <p:sp>
        <p:nvSpPr>
          <p:cNvPr id="13" name="el-1787278580207-17"/>
          <p:cNvSpPr txBox="1"/>
          <p:nvPr/>
        </p:nvSpPr>
        <p:spPr>
          <a:xfrm>
            <a:off x="1142714" y="3266520"/>
            <a:ext cx="456022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传统固定票价难以平衡淡旺季——"旺季人挤人、淡季门可罗雀"</a:t>
            </a:r>
            <a:endParaRPr/>
          </a:p>
        </p:txBody>
      </p:sp>
      <p:sp>
        <p:nvSpPr>
          <p:cNvPr id="14" name="el-1787278580205-14"/>
          <p:cNvSpPr txBox="1"/>
          <p:nvPr/>
        </p:nvSpPr>
        <p:spPr>
          <a:xfrm>
            <a:off x="609448" y="3647425"/>
            <a:ext cx="65287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2</a:t>
            </a:r>
            <a:endParaRPr/>
          </a:p>
        </p:txBody>
      </p:sp>
      <p:sp>
        <p:nvSpPr>
          <p:cNvPr id="15" name="el-1787278580207-18"/>
          <p:cNvSpPr txBox="1"/>
          <p:nvPr/>
        </p:nvSpPr>
        <p:spPr>
          <a:xfrm>
            <a:off x="1142714" y="3647425"/>
            <a:ext cx="392733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方案</a:t>
            </a:r>
            <a:endParaRPr/>
          </a:p>
        </p:txBody>
      </p:sp>
      <p:sp>
        <p:nvSpPr>
          <p:cNvPr id="16" name="el-1787278580207-19"/>
          <p:cNvSpPr txBox="1"/>
          <p:nvPr/>
        </p:nvSpPr>
        <p:spPr>
          <a:xfrm>
            <a:off x="1142714" y="3971194"/>
            <a:ext cx="399818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AI动态定价根据实时需求调整票价，发现潜在营收增长点</a:t>
            </a:r>
            <a:endParaRPr/>
          </a:p>
        </p:txBody>
      </p:sp>
      <p:sp>
        <p:nvSpPr>
          <p:cNvPr id="17" name="el-1787278580205-15"/>
          <p:cNvSpPr txBox="1"/>
          <p:nvPr/>
        </p:nvSpPr>
        <p:spPr>
          <a:xfrm>
            <a:off x="609448" y="4352099"/>
            <a:ext cx="65287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</a:t>
            </a:r>
            <a:endParaRPr/>
          </a:p>
        </p:txBody>
      </p:sp>
      <p:sp>
        <p:nvSpPr>
          <p:cNvPr id="18" name="el-1787278580208-20"/>
          <p:cNvSpPr txBox="1"/>
          <p:nvPr/>
        </p:nvSpPr>
        <p:spPr>
          <a:xfrm>
            <a:off x="1142714" y="4352099"/>
            <a:ext cx="362246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转型</a:t>
            </a:r>
            <a:endParaRPr/>
          </a:p>
        </p:txBody>
      </p:sp>
      <p:sp>
        <p:nvSpPr>
          <p:cNvPr id="19" name="el-1787278580208-21"/>
          <p:cNvSpPr txBox="1"/>
          <p:nvPr/>
        </p:nvSpPr>
        <p:spPr>
          <a:xfrm>
            <a:off x="1142714" y="4675868"/>
            <a:ext cx="379082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从"门票经济"向"产业经济"转型，挖掘二次消费价值</a:t>
            </a:r>
            <a:endParaRPr/>
          </a:p>
        </p:txBody>
      </p:sp>
      <p:sp>
        <p:nvSpPr>
          <p:cNvPr id="20" name="el-1787278580203-11"/>
          <p:cNvSpPr txBox="1"/>
          <p:nvPr/>
        </p:nvSpPr>
        <p:spPr>
          <a:xfrm>
            <a:off x="6437290" y="4819302"/>
            <a:ext cx="5359139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AI定价帮助景区在瞬息万变的市场需求中，发现潜在营收增长点</a:t>
            </a:r>
            <a:endParaRPr/>
          </a:p>
        </p:txBody>
      </p:sp>
      <p:sp>
        <p:nvSpPr>
          <p:cNvPr id="21" name="el-1787278580195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2" name="el-1787278580195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12 / 37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312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314-3"/>
          <p:cNvCxnSpPr/>
          <p:nvPr/>
        </p:nvCxnSpPr>
        <p:spPr>
          <a:xfrm>
            <a:off x="2113575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318-11"/>
          <p:cNvSpPr/>
          <p:nvPr/>
        </p:nvSpPr>
        <p:spPr>
          <a:xfrm>
            <a:off x="609448" y="3012237"/>
            <a:ext cx="5823974" cy="8988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8693" y="0"/>
                </a:lnTo>
                <a:lnTo>
                  <a:pt x="98821" y="42"/>
                </a:lnTo>
                <a:lnTo>
                  <a:pt x="98948" y="169"/>
                </a:lnTo>
                <a:lnTo>
                  <a:pt x="99072" y="366"/>
                </a:lnTo>
                <a:lnTo>
                  <a:pt x="99194" y="648"/>
                </a:lnTo>
                <a:lnTo>
                  <a:pt x="99309" y="1000"/>
                </a:lnTo>
                <a:lnTo>
                  <a:pt x="99418" y="1423"/>
                </a:lnTo>
                <a:lnTo>
                  <a:pt x="99523" y="1915"/>
                </a:lnTo>
                <a:lnTo>
                  <a:pt x="99617" y="2479"/>
                </a:lnTo>
                <a:lnTo>
                  <a:pt x="99704" y="3085"/>
                </a:lnTo>
                <a:lnTo>
                  <a:pt x="99780" y="3761"/>
                </a:lnTo>
                <a:lnTo>
                  <a:pt x="99845" y="4465"/>
                </a:lnTo>
                <a:lnTo>
                  <a:pt x="99900" y="5211"/>
                </a:lnTo>
                <a:lnTo>
                  <a:pt x="99943" y="6000"/>
                </a:lnTo>
                <a:lnTo>
                  <a:pt x="99974" y="6803"/>
                </a:lnTo>
                <a:lnTo>
                  <a:pt x="99993" y="7620"/>
                </a:lnTo>
                <a:lnTo>
                  <a:pt x="100000" y="8451"/>
                </a:lnTo>
                <a:lnTo>
                  <a:pt x="100000" y="91549"/>
                </a:lnTo>
                <a:lnTo>
                  <a:pt x="99993" y="92380"/>
                </a:lnTo>
                <a:lnTo>
                  <a:pt x="99974" y="93197"/>
                </a:lnTo>
                <a:lnTo>
                  <a:pt x="99943" y="94000"/>
                </a:lnTo>
                <a:lnTo>
                  <a:pt x="99900" y="94789"/>
                </a:lnTo>
                <a:lnTo>
                  <a:pt x="99845" y="95535"/>
                </a:lnTo>
                <a:lnTo>
                  <a:pt x="99780" y="96239"/>
                </a:lnTo>
                <a:lnTo>
                  <a:pt x="99704" y="96915"/>
                </a:lnTo>
                <a:lnTo>
                  <a:pt x="99617" y="97521"/>
                </a:lnTo>
                <a:lnTo>
                  <a:pt x="99523" y="98085"/>
                </a:lnTo>
                <a:lnTo>
                  <a:pt x="99418" y="98577"/>
                </a:lnTo>
                <a:lnTo>
                  <a:pt x="99309" y="99000"/>
                </a:lnTo>
                <a:lnTo>
                  <a:pt x="99194" y="99352"/>
                </a:lnTo>
                <a:lnTo>
                  <a:pt x="99072" y="99634"/>
                </a:lnTo>
                <a:lnTo>
                  <a:pt x="98948" y="99831"/>
                </a:lnTo>
                <a:lnTo>
                  <a:pt x="98821" y="99958"/>
                </a:lnTo>
                <a:lnTo>
                  <a:pt x="98693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319-12"/>
          <p:cNvSpPr/>
          <p:nvPr/>
        </p:nvSpPr>
        <p:spPr>
          <a:xfrm>
            <a:off x="609448" y="3012237"/>
            <a:ext cx="5823974" cy="8988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68" algn="in">
            <a:solidFill>
              <a:srgbClr val="C75B3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el-1787278580320-14"/>
          <p:cNvSpPr/>
          <p:nvPr/>
        </p:nvSpPr>
        <p:spPr>
          <a:xfrm>
            <a:off x="6814326" y="1655412"/>
            <a:ext cx="4765178" cy="776093"/>
          </a:xfrm>
          <a:prstGeom prst="roundRect">
            <a:avLst>
              <a:gd name="adj" fmla="val 981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320-15"/>
          <p:cNvSpPr/>
          <p:nvPr/>
        </p:nvSpPr>
        <p:spPr>
          <a:xfrm>
            <a:off x="6814326" y="2583868"/>
            <a:ext cx="4765178" cy="776093"/>
          </a:xfrm>
          <a:prstGeom prst="roundRect">
            <a:avLst>
              <a:gd name="adj" fmla="val 981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0320-16"/>
          <p:cNvSpPr/>
          <p:nvPr/>
        </p:nvSpPr>
        <p:spPr>
          <a:xfrm>
            <a:off x="6814326" y="3512323"/>
            <a:ext cx="4765178" cy="776093"/>
          </a:xfrm>
          <a:prstGeom prst="roundRect">
            <a:avLst>
              <a:gd name="adj" fmla="val 981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0321-17"/>
          <p:cNvSpPr/>
          <p:nvPr/>
        </p:nvSpPr>
        <p:spPr>
          <a:xfrm>
            <a:off x="6814326" y="4440778"/>
            <a:ext cx="4765178" cy="776093"/>
          </a:xfrm>
          <a:prstGeom prst="roundRect">
            <a:avLst>
              <a:gd name="adj" fmla="val 9818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7278580313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7278580314-4"/>
          <p:cNvSpPr txBox="1"/>
          <p:nvPr/>
        </p:nvSpPr>
        <p:spPr>
          <a:xfrm>
            <a:off x="609448" y="191310"/>
            <a:ext cx="20377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02 · INDUSTRY</a:t>
            </a:r>
            <a:endParaRPr/>
          </a:p>
        </p:txBody>
      </p:sp>
      <p:sp>
        <p:nvSpPr>
          <p:cNvPr id="12" name="el-1787278580314-5"/>
          <p:cNvSpPr txBox="1"/>
          <p:nvPr/>
        </p:nvSpPr>
        <p:spPr>
          <a:xfrm>
            <a:off x="9726165" y="191310"/>
            <a:ext cx="203198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AI在旅游管理领域的应用现状</a:t>
            </a:r>
            <a:endParaRPr/>
          </a:p>
        </p:txBody>
      </p:sp>
      <p:sp>
        <p:nvSpPr>
          <p:cNvPr id="13" name="el-1787278580317-8"/>
          <p:cNvSpPr txBox="1"/>
          <p:nvPr/>
        </p:nvSpPr>
        <p:spPr>
          <a:xfrm>
            <a:off x="609448" y="1961178"/>
            <a:ext cx="2001803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智慧景区：</a:t>
            </a:r>
            <a:endParaRPr/>
          </a:p>
        </p:txBody>
      </p:sp>
      <p:sp>
        <p:nvSpPr>
          <p:cNvPr id="14" name="el-1787278580317-9"/>
          <p:cNvSpPr txBox="1"/>
          <p:nvPr/>
        </p:nvSpPr>
        <p:spPr>
          <a:xfrm>
            <a:off x="609448" y="2372436"/>
            <a:ext cx="3411300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客流预测</a:t>
            </a: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与智能导流</a:t>
            </a:r>
            <a:endParaRPr/>
          </a:p>
        </p:txBody>
      </p:sp>
      <p:sp>
        <p:nvSpPr>
          <p:cNvPr id="15" name="el-1787278580319-13"/>
          <p:cNvSpPr txBox="1"/>
          <p:nvPr/>
        </p:nvSpPr>
        <p:spPr>
          <a:xfrm>
            <a:off x="828468" y="3174121"/>
            <a:ext cx="699531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i="1"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"它告诉我哪个方向人少，我们避开了好几拨高峰"</a:t>
            </a:r>
            <a:endParaRPr/>
          </a:p>
        </p:txBody>
      </p:sp>
      <p:sp>
        <p:nvSpPr>
          <p:cNvPr id="16" name="el-1787278580321-18"/>
          <p:cNvSpPr txBox="1"/>
          <p:nvPr/>
        </p:nvSpPr>
        <p:spPr>
          <a:xfrm>
            <a:off x="828468" y="3545503"/>
            <a:ext cx="5635807" cy="21321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i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—— 黄山游客王慧</a:t>
            </a:r>
            <a:endParaRPr/>
          </a:p>
        </p:txBody>
      </p:sp>
      <p:sp>
        <p:nvSpPr>
          <p:cNvPr id="17" name="el-1787278580318-10"/>
          <p:cNvSpPr txBox="1"/>
          <p:nvPr/>
        </p:nvSpPr>
        <p:spPr>
          <a:xfrm>
            <a:off x="609448" y="4101535"/>
            <a:ext cx="5823974" cy="7713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10"/>
              </a:lnSpc>
            </a:pPr>
            <a:r>
              <a:rPr sz="13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AI帮助游客避开高峰人群，景区通过AI实现客流预测、智能导流、动态调度，显著缓解了暑期"人山人海"的旅游痛点。贵州"黄小西景区智能体"以全场景AI智能交互优化游园体验。</a:t>
            </a:r>
            <a:endParaRPr/>
          </a:p>
        </p:txBody>
      </p:sp>
      <p:sp>
        <p:nvSpPr>
          <p:cNvPr id="18" name="el-1787278580323-19"/>
          <p:cNvSpPr txBox="1"/>
          <p:nvPr/>
        </p:nvSpPr>
        <p:spPr>
          <a:xfrm>
            <a:off x="7004779" y="1872052"/>
            <a:ext cx="54833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9" name="el-1787278580326-23"/>
          <p:cNvSpPr txBox="1"/>
          <p:nvPr/>
        </p:nvSpPr>
        <p:spPr>
          <a:xfrm>
            <a:off x="7399224" y="1807774"/>
            <a:ext cx="8056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客流预测</a:t>
            </a:r>
            <a:endParaRPr/>
          </a:p>
        </p:txBody>
      </p:sp>
      <p:sp>
        <p:nvSpPr>
          <p:cNvPr id="20" name="el-1787278580326-24"/>
          <p:cNvSpPr txBox="1"/>
          <p:nvPr/>
        </p:nvSpPr>
        <p:spPr>
          <a:xfrm>
            <a:off x="7399224" y="2064885"/>
            <a:ext cx="1957047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提前预判高峰时段与拥挤区域</a:t>
            </a:r>
            <a:endParaRPr/>
          </a:p>
        </p:txBody>
      </p:sp>
      <p:sp>
        <p:nvSpPr>
          <p:cNvPr id="21" name="el-1787278580323-20"/>
          <p:cNvSpPr txBox="1"/>
          <p:nvPr/>
        </p:nvSpPr>
        <p:spPr>
          <a:xfrm>
            <a:off x="7004779" y="2800507"/>
            <a:ext cx="57764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22" name="el-1787278580326-25"/>
          <p:cNvSpPr txBox="1"/>
          <p:nvPr/>
        </p:nvSpPr>
        <p:spPr>
          <a:xfrm>
            <a:off x="7428535" y="2736229"/>
            <a:ext cx="8056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智能导流</a:t>
            </a:r>
            <a:endParaRPr/>
          </a:p>
        </p:txBody>
      </p:sp>
      <p:sp>
        <p:nvSpPr>
          <p:cNvPr id="23" name="el-1787278580326-26"/>
          <p:cNvSpPr txBox="1"/>
          <p:nvPr/>
        </p:nvSpPr>
        <p:spPr>
          <a:xfrm>
            <a:off x="7428535" y="2993340"/>
            <a:ext cx="1814208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实时引导游客避开拥堵路线</a:t>
            </a:r>
            <a:endParaRPr/>
          </a:p>
        </p:txBody>
      </p:sp>
      <p:sp>
        <p:nvSpPr>
          <p:cNvPr id="24" name="el-1787278580324-21"/>
          <p:cNvSpPr txBox="1"/>
          <p:nvPr/>
        </p:nvSpPr>
        <p:spPr>
          <a:xfrm>
            <a:off x="7004779" y="3728962"/>
            <a:ext cx="577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5" name="el-1787278580326-27"/>
          <p:cNvSpPr txBox="1"/>
          <p:nvPr/>
        </p:nvSpPr>
        <p:spPr>
          <a:xfrm>
            <a:off x="7428238" y="3664685"/>
            <a:ext cx="8056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动态调度</a:t>
            </a:r>
            <a:endParaRPr/>
          </a:p>
        </p:txBody>
      </p:sp>
      <p:sp>
        <p:nvSpPr>
          <p:cNvPr id="26" name="el-1787278580326-28"/>
          <p:cNvSpPr txBox="1"/>
          <p:nvPr/>
        </p:nvSpPr>
        <p:spPr>
          <a:xfrm>
            <a:off x="7428238" y="3921796"/>
            <a:ext cx="1957047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根据客流调整运力与服务资源</a:t>
            </a:r>
            <a:endParaRPr/>
          </a:p>
        </p:txBody>
      </p:sp>
      <p:sp>
        <p:nvSpPr>
          <p:cNvPr id="27" name="el-1787278580324-22"/>
          <p:cNvSpPr txBox="1"/>
          <p:nvPr/>
        </p:nvSpPr>
        <p:spPr>
          <a:xfrm>
            <a:off x="7004779" y="4657418"/>
            <a:ext cx="577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8" name="el-1787278580327-29"/>
          <p:cNvSpPr txBox="1"/>
          <p:nvPr/>
        </p:nvSpPr>
        <p:spPr>
          <a:xfrm>
            <a:off x="7428238" y="4593140"/>
            <a:ext cx="9770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沉浸式体验</a:t>
            </a:r>
            <a:endParaRPr/>
          </a:p>
        </p:txBody>
      </p:sp>
      <p:sp>
        <p:nvSpPr>
          <p:cNvPr id="29" name="el-1787278580327-30"/>
          <p:cNvSpPr txBox="1"/>
          <p:nvPr/>
        </p:nvSpPr>
        <p:spPr>
          <a:xfrm>
            <a:off x="7428238" y="4850251"/>
            <a:ext cx="2385565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黄小西智能体涵盖问答、行程、票务</a:t>
            </a:r>
            <a:endParaRPr/>
          </a:p>
        </p:txBody>
      </p:sp>
      <p:sp>
        <p:nvSpPr>
          <p:cNvPr id="30" name="el-1787278580314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1" name="el-1787278580314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13 / 37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FAF6F0"/>
            </a:gs>
            <a:gs pos="100000">
              <a:srgbClr val="F0E8D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335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337-3"/>
          <p:cNvCxnSpPr/>
          <p:nvPr/>
        </p:nvCxnSpPr>
        <p:spPr>
          <a:xfrm>
            <a:off x="2113575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341-11"/>
          <p:cNvSpPr/>
          <p:nvPr/>
        </p:nvSpPr>
        <p:spPr>
          <a:xfrm>
            <a:off x="609448" y="2497122"/>
            <a:ext cx="3504324" cy="18188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74" y="0"/>
                </a:moveTo>
                <a:lnTo>
                  <a:pt x="97826" y="0"/>
                </a:lnTo>
                <a:lnTo>
                  <a:pt x="98040" y="21"/>
                </a:lnTo>
                <a:lnTo>
                  <a:pt x="98250" y="84"/>
                </a:lnTo>
                <a:lnTo>
                  <a:pt x="98457" y="182"/>
                </a:lnTo>
                <a:lnTo>
                  <a:pt x="98659" y="322"/>
                </a:lnTo>
                <a:lnTo>
                  <a:pt x="98851" y="497"/>
                </a:lnTo>
                <a:lnTo>
                  <a:pt x="99033" y="706"/>
                </a:lnTo>
                <a:lnTo>
                  <a:pt x="99207" y="951"/>
                </a:lnTo>
                <a:lnTo>
                  <a:pt x="99362" y="1231"/>
                </a:lnTo>
                <a:lnTo>
                  <a:pt x="99507" y="1531"/>
                </a:lnTo>
                <a:lnTo>
                  <a:pt x="99634" y="1867"/>
                </a:lnTo>
                <a:lnTo>
                  <a:pt x="99743" y="2217"/>
                </a:lnTo>
                <a:lnTo>
                  <a:pt x="99833" y="2587"/>
                </a:lnTo>
                <a:lnTo>
                  <a:pt x="99906" y="2979"/>
                </a:lnTo>
                <a:lnTo>
                  <a:pt x="99957" y="3378"/>
                </a:lnTo>
                <a:lnTo>
                  <a:pt x="99989" y="3783"/>
                </a:lnTo>
                <a:lnTo>
                  <a:pt x="100000" y="4196"/>
                </a:lnTo>
                <a:lnTo>
                  <a:pt x="100000" y="95804"/>
                </a:lnTo>
                <a:lnTo>
                  <a:pt x="99989" y="96217"/>
                </a:lnTo>
                <a:lnTo>
                  <a:pt x="99957" y="96622"/>
                </a:lnTo>
                <a:lnTo>
                  <a:pt x="99906" y="97021"/>
                </a:lnTo>
                <a:lnTo>
                  <a:pt x="99833" y="97413"/>
                </a:lnTo>
                <a:lnTo>
                  <a:pt x="99743" y="97783"/>
                </a:lnTo>
                <a:lnTo>
                  <a:pt x="99634" y="98133"/>
                </a:lnTo>
                <a:lnTo>
                  <a:pt x="99507" y="98469"/>
                </a:lnTo>
                <a:lnTo>
                  <a:pt x="99362" y="98769"/>
                </a:lnTo>
                <a:lnTo>
                  <a:pt x="99207" y="99049"/>
                </a:lnTo>
                <a:lnTo>
                  <a:pt x="99033" y="99294"/>
                </a:lnTo>
                <a:lnTo>
                  <a:pt x="98851" y="99503"/>
                </a:lnTo>
                <a:lnTo>
                  <a:pt x="98659" y="99678"/>
                </a:lnTo>
                <a:lnTo>
                  <a:pt x="98457" y="99818"/>
                </a:lnTo>
                <a:lnTo>
                  <a:pt x="98250" y="99916"/>
                </a:lnTo>
                <a:lnTo>
                  <a:pt x="98040" y="99979"/>
                </a:lnTo>
                <a:lnTo>
                  <a:pt x="97826" y="100000"/>
                </a:lnTo>
                <a:lnTo>
                  <a:pt x="2174" y="100000"/>
                </a:lnTo>
                <a:lnTo>
                  <a:pt x="1960" y="99979"/>
                </a:lnTo>
                <a:lnTo>
                  <a:pt x="1750" y="99916"/>
                </a:lnTo>
                <a:lnTo>
                  <a:pt x="1543" y="99818"/>
                </a:lnTo>
                <a:lnTo>
                  <a:pt x="1341" y="99678"/>
                </a:lnTo>
                <a:lnTo>
                  <a:pt x="1149" y="99503"/>
                </a:lnTo>
                <a:lnTo>
                  <a:pt x="967" y="99294"/>
                </a:lnTo>
                <a:lnTo>
                  <a:pt x="793" y="99049"/>
                </a:lnTo>
                <a:lnTo>
                  <a:pt x="638" y="98769"/>
                </a:lnTo>
                <a:lnTo>
                  <a:pt x="493" y="98469"/>
                </a:lnTo>
                <a:lnTo>
                  <a:pt x="366" y="98133"/>
                </a:lnTo>
                <a:lnTo>
                  <a:pt x="257" y="97783"/>
                </a:lnTo>
                <a:lnTo>
                  <a:pt x="167" y="97413"/>
                </a:lnTo>
                <a:lnTo>
                  <a:pt x="94" y="97021"/>
                </a:lnTo>
                <a:lnTo>
                  <a:pt x="43" y="96622"/>
                </a:lnTo>
                <a:lnTo>
                  <a:pt x="11" y="96217"/>
                </a:lnTo>
                <a:lnTo>
                  <a:pt x="0" y="95804"/>
                </a:lnTo>
                <a:lnTo>
                  <a:pt x="0" y="4196"/>
                </a:lnTo>
                <a:lnTo>
                  <a:pt x="11" y="3783"/>
                </a:lnTo>
                <a:lnTo>
                  <a:pt x="43" y="3378"/>
                </a:lnTo>
                <a:lnTo>
                  <a:pt x="94" y="2979"/>
                </a:lnTo>
                <a:lnTo>
                  <a:pt x="167" y="2587"/>
                </a:lnTo>
                <a:lnTo>
                  <a:pt x="257" y="2217"/>
                </a:lnTo>
                <a:lnTo>
                  <a:pt x="366" y="1867"/>
                </a:lnTo>
                <a:lnTo>
                  <a:pt x="493" y="1531"/>
                </a:lnTo>
                <a:lnTo>
                  <a:pt x="638" y="1231"/>
                </a:lnTo>
                <a:lnTo>
                  <a:pt x="793" y="951"/>
                </a:lnTo>
                <a:lnTo>
                  <a:pt x="967" y="706"/>
                </a:lnTo>
                <a:lnTo>
                  <a:pt x="1149" y="497"/>
                </a:lnTo>
                <a:lnTo>
                  <a:pt x="1341" y="322"/>
                </a:lnTo>
                <a:lnTo>
                  <a:pt x="1543" y="182"/>
                </a:lnTo>
                <a:lnTo>
                  <a:pt x="1750" y="84"/>
                </a:lnTo>
                <a:lnTo>
                  <a:pt x="1960" y="21"/>
                </a:lnTo>
                <a:lnTo>
                  <a:pt x="2174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342-14"/>
          <p:cNvSpPr/>
          <p:nvPr/>
        </p:nvSpPr>
        <p:spPr>
          <a:xfrm>
            <a:off x="609448" y="2497122"/>
            <a:ext cx="3504324" cy="76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0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5" y="61732"/>
                </a:lnTo>
                <a:lnTo>
                  <a:pt x="257" y="52860"/>
                </a:lnTo>
                <a:lnTo>
                  <a:pt x="366" y="44443"/>
                </a:lnTo>
                <a:lnTo>
                  <a:pt x="493" y="36561"/>
                </a:lnTo>
                <a:lnTo>
                  <a:pt x="637" y="29289"/>
                </a:lnTo>
                <a:lnTo>
                  <a:pt x="795" y="22699"/>
                </a:lnTo>
                <a:lnTo>
                  <a:pt x="966" y="16853"/>
                </a:lnTo>
                <a:lnTo>
                  <a:pt x="1149" y="11808"/>
                </a:lnTo>
                <a:lnTo>
                  <a:pt x="1342" y="7612"/>
                </a:lnTo>
                <a:lnTo>
                  <a:pt x="1543" y="4306"/>
                </a:lnTo>
                <a:lnTo>
                  <a:pt x="1750" y="1921"/>
                </a:lnTo>
                <a:lnTo>
                  <a:pt x="1961" y="482"/>
                </a:lnTo>
                <a:lnTo>
                  <a:pt x="2174" y="0"/>
                </a:lnTo>
                <a:lnTo>
                  <a:pt x="97826" y="0"/>
                </a:lnTo>
                <a:lnTo>
                  <a:pt x="98039" y="482"/>
                </a:lnTo>
                <a:lnTo>
                  <a:pt x="98250" y="1921"/>
                </a:lnTo>
                <a:lnTo>
                  <a:pt x="98457" y="4306"/>
                </a:lnTo>
                <a:lnTo>
                  <a:pt x="98658" y="7612"/>
                </a:lnTo>
                <a:lnTo>
                  <a:pt x="98851" y="11808"/>
                </a:lnTo>
                <a:lnTo>
                  <a:pt x="99034" y="16853"/>
                </a:lnTo>
                <a:lnTo>
                  <a:pt x="99205" y="22699"/>
                </a:lnTo>
                <a:lnTo>
                  <a:pt x="99363" y="29289"/>
                </a:lnTo>
                <a:lnTo>
                  <a:pt x="99507" y="36561"/>
                </a:lnTo>
                <a:lnTo>
                  <a:pt x="99634" y="44443"/>
                </a:lnTo>
                <a:lnTo>
                  <a:pt x="99743" y="52860"/>
                </a:lnTo>
                <a:lnTo>
                  <a:pt x="99835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90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90" y="93874"/>
                </a:lnTo>
                <a:lnTo>
                  <a:pt x="99958" y="87807"/>
                </a:lnTo>
                <a:lnTo>
                  <a:pt x="99906" y="81857"/>
                </a:lnTo>
                <a:lnTo>
                  <a:pt x="99835" y="76082"/>
                </a:lnTo>
                <a:lnTo>
                  <a:pt x="99743" y="70538"/>
                </a:lnTo>
                <a:lnTo>
                  <a:pt x="99634" y="65277"/>
                </a:lnTo>
                <a:lnTo>
                  <a:pt x="99507" y="60350"/>
                </a:lnTo>
                <a:lnTo>
                  <a:pt x="99363" y="55806"/>
                </a:lnTo>
                <a:lnTo>
                  <a:pt x="99205" y="51687"/>
                </a:lnTo>
                <a:lnTo>
                  <a:pt x="99034" y="48033"/>
                </a:lnTo>
                <a:lnTo>
                  <a:pt x="98851" y="44880"/>
                </a:lnTo>
                <a:lnTo>
                  <a:pt x="98658" y="42258"/>
                </a:lnTo>
                <a:lnTo>
                  <a:pt x="98457" y="40191"/>
                </a:lnTo>
                <a:lnTo>
                  <a:pt x="98250" y="38701"/>
                </a:lnTo>
                <a:lnTo>
                  <a:pt x="98039" y="37801"/>
                </a:lnTo>
                <a:lnTo>
                  <a:pt x="97826" y="37500"/>
                </a:lnTo>
                <a:lnTo>
                  <a:pt x="2174" y="37500"/>
                </a:lnTo>
                <a:lnTo>
                  <a:pt x="1961" y="37801"/>
                </a:lnTo>
                <a:lnTo>
                  <a:pt x="1750" y="38701"/>
                </a:lnTo>
                <a:lnTo>
                  <a:pt x="1543" y="40191"/>
                </a:lnTo>
                <a:lnTo>
                  <a:pt x="1342" y="42258"/>
                </a:lnTo>
                <a:lnTo>
                  <a:pt x="1149" y="44880"/>
                </a:lnTo>
                <a:lnTo>
                  <a:pt x="966" y="48033"/>
                </a:lnTo>
                <a:lnTo>
                  <a:pt x="795" y="51687"/>
                </a:lnTo>
                <a:lnTo>
                  <a:pt x="637" y="55806"/>
                </a:lnTo>
                <a:lnTo>
                  <a:pt x="493" y="60350"/>
                </a:lnTo>
                <a:lnTo>
                  <a:pt x="366" y="65277"/>
                </a:lnTo>
                <a:lnTo>
                  <a:pt x="257" y="70538"/>
                </a:lnTo>
                <a:lnTo>
                  <a:pt x="165" y="76082"/>
                </a:lnTo>
                <a:lnTo>
                  <a:pt x="94" y="81857"/>
                </a:lnTo>
                <a:lnTo>
                  <a:pt x="42" y="87807"/>
                </a:lnTo>
                <a:lnTo>
                  <a:pt x="10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341-12"/>
          <p:cNvSpPr/>
          <p:nvPr/>
        </p:nvSpPr>
        <p:spPr>
          <a:xfrm>
            <a:off x="4342314" y="2497122"/>
            <a:ext cx="3504324" cy="18188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74" y="0"/>
                </a:moveTo>
                <a:lnTo>
                  <a:pt x="97826" y="0"/>
                </a:lnTo>
                <a:lnTo>
                  <a:pt x="98040" y="21"/>
                </a:lnTo>
                <a:lnTo>
                  <a:pt x="98250" y="84"/>
                </a:lnTo>
                <a:lnTo>
                  <a:pt x="98457" y="182"/>
                </a:lnTo>
                <a:lnTo>
                  <a:pt x="98659" y="322"/>
                </a:lnTo>
                <a:lnTo>
                  <a:pt x="98851" y="497"/>
                </a:lnTo>
                <a:lnTo>
                  <a:pt x="99033" y="706"/>
                </a:lnTo>
                <a:lnTo>
                  <a:pt x="99207" y="951"/>
                </a:lnTo>
                <a:lnTo>
                  <a:pt x="99362" y="1231"/>
                </a:lnTo>
                <a:lnTo>
                  <a:pt x="99507" y="1531"/>
                </a:lnTo>
                <a:lnTo>
                  <a:pt x="99634" y="1867"/>
                </a:lnTo>
                <a:lnTo>
                  <a:pt x="99743" y="2217"/>
                </a:lnTo>
                <a:lnTo>
                  <a:pt x="99833" y="2587"/>
                </a:lnTo>
                <a:lnTo>
                  <a:pt x="99906" y="2979"/>
                </a:lnTo>
                <a:lnTo>
                  <a:pt x="99957" y="3378"/>
                </a:lnTo>
                <a:lnTo>
                  <a:pt x="99989" y="3783"/>
                </a:lnTo>
                <a:lnTo>
                  <a:pt x="100000" y="4196"/>
                </a:lnTo>
                <a:lnTo>
                  <a:pt x="100000" y="95804"/>
                </a:lnTo>
                <a:lnTo>
                  <a:pt x="99989" y="96217"/>
                </a:lnTo>
                <a:lnTo>
                  <a:pt x="99957" y="96622"/>
                </a:lnTo>
                <a:lnTo>
                  <a:pt x="99906" y="97021"/>
                </a:lnTo>
                <a:lnTo>
                  <a:pt x="99833" y="97413"/>
                </a:lnTo>
                <a:lnTo>
                  <a:pt x="99743" y="97783"/>
                </a:lnTo>
                <a:lnTo>
                  <a:pt x="99634" y="98133"/>
                </a:lnTo>
                <a:lnTo>
                  <a:pt x="99507" y="98469"/>
                </a:lnTo>
                <a:lnTo>
                  <a:pt x="99362" y="98769"/>
                </a:lnTo>
                <a:lnTo>
                  <a:pt x="99207" y="99049"/>
                </a:lnTo>
                <a:lnTo>
                  <a:pt x="99033" y="99294"/>
                </a:lnTo>
                <a:lnTo>
                  <a:pt x="98851" y="99503"/>
                </a:lnTo>
                <a:lnTo>
                  <a:pt x="98659" y="99678"/>
                </a:lnTo>
                <a:lnTo>
                  <a:pt x="98457" y="99818"/>
                </a:lnTo>
                <a:lnTo>
                  <a:pt x="98250" y="99916"/>
                </a:lnTo>
                <a:lnTo>
                  <a:pt x="98040" y="99979"/>
                </a:lnTo>
                <a:lnTo>
                  <a:pt x="97826" y="100000"/>
                </a:lnTo>
                <a:lnTo>
                  <a:pt x="2174" y="100000"/>
                </a:lnTo>
                <a:lnTo>
                  <a:pt x="1960" y="99979"/>
                </a:lnTo>
                <a:lnTo>
                  <a:pt x="1750" y="99916"/>
                </a:lnTo>
                <a:lnTo>
                  <a:pt x="1543" y="99818"/>
                </a:lnTo>
                <a:lnTo>
                  <a:pt x="1341" y="99678"/>
                </a:lnTo>
                <a:lnTo>
                  <a:pt x="1149" y="99503"/>
                </a:lnTo>
                <a:lnTo>
                  <a:pt x="967" y="99294"/>
                </a:lnTo>
                <a:lnTo>
                  <a:pt x="793" y="99049"/>
                </a:lnTo>
                <a:lnTo>
                  <a:pt x="638" y="98769"/>
                </a:lnTo>
                <a:lnTo>
                  <a:pt x="493" y="98469"/>
                </a:lnTo>
                <a:lnTo>
                  <a:pt x="366" y="98133"/>
                </a:lnTo>
                <a:lnTo>
                  <a:pt x="257" y="97783"/>
                </a:lnTo>
                <a:lnTo>
                  <a:pt x="167" y="97413"/>
                </a:lnTo>
                <a:lnTo>
                  <a:pt x="94" y="97021"/>
                </a:lnTo>
                <a:lnTo>
                  <a:pt x="43" y="96622"/>
                </a:lnTo>
                <a:lnTo>
                  <a:pt x="11" y="96217"/>
                </a:lnTo>
                <a:lnTo>
                  <a:pt x="0" y="95804"/>
                </a:lnTo>
                <a:lnTo>
                  <a:pt x="0" y="4196"/>
                </a:lnTo>
                <a:lnTo>
                  <a:pt x="11" y="3783"/>
                </a:lnTo>
                <a:lnTo>
                  <a:pt x="43" y="3378"/>
                </a:lnTo>
                <a:lnTo>
                  <a:pt x="94" y="2979"/>
                </a:lnTo>
                <a:lnTo>
                  <a:pt x="167" y="2587"/>
                </a:lnTo>
                <a:lnTo>
                  <a:pt x="257" y="2217"/>
                </a:lnTo>
                <a:lnTo>
                  <a:pt x="366" y="1867"/>
                </a:lnTo>
                <a:lnTo>
                  <a:pt x="493" y="1531"/>
                </a:lnTo>
                <a:lnTo>
                  <a:pt x="638" y="1231"/>
                </a:lnTo>
                <a:lnTo>
                  <a:pt x="793" y="951"/>
                </a:lnTo>
                <a:lnTo>
                  <a:pt x="967" y="706"/>
                </a:lnTo>
                <a:lnTo>
                  <a:pt x="1149" y="497"/>
                </a:lnTo>
                <a:lnTo>
                  <a:pt x="1341" y="322"/>
                </a:lnTo>
                <a:lnTo>
                  <a:pt x="1543" y="182"/>
                </a:lnTo>
                <a:lnTo>
                  <a:pt x="1750" y="84"/>
                </a:lnTo>
                <a:lnTo>
                  <a:pt x="1960" y="21"/>
                </a:lnTo>
                <a:lnTo>
                  <a:pt x="2174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342-15"/>
          <p:cNvSpPr/>
          <p:nvPr/>
        </p:nvSpPr>
        <p:spPr>
          <a:xfrm>
            <a:off x="4342314" y="2497122"/>
            <a:ext cx="3504324" cy="76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0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5" y="61732"/>
                </a:lnTo>
                <a:lnTo>
                  <a:pt x="257" y="52860"/>
                </a:lnTo>
                <a:lnTo>
                  <a:pt x="366" y="44443"/>
                </a:lnTo>
                <a:lnTo>
                  <a:pt x="493" y="36561"/>
                </a:lnTo>
                <a:lnTo>
                  <a:pt x="637" y="29289"/>
                </a:lnTo>
                <a:lnTo>
                  <a:pt x="795" y="22699"/>
                </a:lnTo>
                <a:lnTo>
                  <a:pt x="966" y="16853"/>
                </a:lnTo>
                <a:lnTo>
                  <a:pt x="1149" y="11808"/>
                </a:lnTo>
                <a:lnTo>
                  <a:pt x="1342" y="7612"/>
                </a:lnTo>
                <a:lnTo>
                  <a:pt x="1543" y="4306"/>
                </a:lnTo>
                <a:lnTo>
                  <a:pt x="1750" y="1921"/>
                </a:lnTo>
                <a:lnTo>
                  <a:pt x="1961" y="482"/>
                </a:lnTo>
                <a:lnTo>
                  <a:pt x="2174" y="0"/>
                </a:lnTo>
                <a:lnTo>
                  <a:pt x="97826" y="0"/>
                </a:lnTo>
                <a:lnTo>
                  <a:pt x="98039" y="482"/>
                </a:lnTo>
                <a:lnTo>
                  <a:pt x="98250" y="1921"/>
                </a:lnTo>
                <a:lnTo>
                  <a:pt x="98457" y="4306"/>
                </a:lnTo>
                <a:lnTo>
                  <a:pt x="98658" y="7612"/>
                </a:lnTo>
                <a:lnTo>
                  <a:pt x="98851" y="11808"/>
                </a:lnTo>
                <a:lnTo>
                  <a:pt x="99034" y="16853"/>
                </a:lnTo>
                <a:lnTo>
                  <a:pt x="99205" y="22699"/>
                </a:lnTo>
                <a:lnTo>
                  <a:pt x="99363" y="29289"/>
                </a:lnTo>
                <a:lnTo>
                  <a:pt x="99507" y="36561"/>
                </a:lnTo>
                <a:lnTo>
                  <a:pt x="99634" y="44443"/>
                </a:lnTo>
                <a:lnTo>
                  <a:pt x="99743" y="52860"/>
                </a:lnTo>
                <a:lnTo>
                  <a:pt x="99835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90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90" y="93874"/>
                </a:lnTo>
                <a:lnTo>
                  <a:pt x="99958" y="87807"/>
                </a:lnTo>
                <a:lnTo>
                  <a:pt x="99906" y="81857"/>
                </a:lnTo>
                <a:lnTo>
                  <a:pt x="99835" y="76082"/>
                </a:lnTo>
                <a:lnTo>
                  <a:pt x="99743" y="70538"/>
                </a:lnTo>
                <a:lnTo>
                  <a:pt x="99634" y="65277"/>
                </a:lnTo>
                <a:lnTo>
                  <a:pt x="99507" y="60350"/>
                </a:lnTo>
                <a:lnTo>
                  <a:pt x="99363" y="55806"/>
                </a:lnTo>
                <a:lnTo>
                  <a:pt x="99205" y="51687"/>
                </a:lnTo>
                <a:lnTo>
                  <a:pt x="99034" y="48033"/>
                </a:lnTo>
                <a:lnTo>
                  <a:pt x="98851" y="44880"/>
                </a:lnTo>
                <a:lnTo>
                  <a:pt x="98658" y="42258"/>
                </a:lnTo>
                <a:lnTo>
                  <a:pt x="98457" y="40191"/>
                </a:lnTo>
                <a:lnTo>
                  <a:pt x="98250" y="38701"/>
                </a:lnTo>
                <a:lnTo>
                  <a:pt x="98039" y="37801"/>
                </a:lnTo>
                <a:lnTo>
                  <a:pt x="97826" y="37500"/>
                </a:lnTo>
                <a:lnTo>
                  <a:pt x="2174" y="37500"/>
                </a:lnTo>
                <a:lnTo>
                  <a:pt x="1961" y="37801"/>
                </a:lnTo>
                <a:lnTo>
                  <a:pt x="1750" y="38701"/>
                </a:lnTo>
                <a:lnTo>
                  <a:pt x="1543" y="40191"/>
                </a:lnTo>
                <a:lnTo>
                  <a:pt x="1342" y="42258"/>
                </a:lnTo>
                <a:lnTo>
                  <a:pt x="1149" y="44880"/>
                </a:lnTo>
                <a:lnTo>
                  <a:pt x="966" y="48033"/>
                </a:lnTo>
                <a:lnTo>
                  <a:pt x="795" y="51687"/>
                </a:lnTo>
                <a:lnTo>
                  <a:pt x="637" y="55806"/>
                </a:lnTo>
                <a:lnTo>
                  <a:pt x="493" y="60350"/>
                </a:lnTo>
                <a:lnTo>
                  <a:pt x="366" y="65277"/>
                </a:lnTo>
                <a:lnTo>
                  <a:pt x="257" y="70538"/>
                </a:lnTo>
                <a:lnTo>
                  <a:pt x="165" y="76082"/>
                </a:lnTo>
                <a:lnTo>
                  <a:pt x="94" y="81857"/>
                </a:lnTo>
                <a:lnTo>
                  <a:pt x="42" y="87807"/>
                </a:lnTo>
                <a:lnTo>
                  <a:pt x="10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0342-13"/>
          <p:cNvSpPr/>
          <p:nvPr/>
        </p:nvSpPr>
        <p:spPr>
          <a:xfrm>
            <a:off x="8075181" y="2497122"/>
            <a:ext cx="3504324" cy="18188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74" y="0"/>
                </a:moveTo>
                <a:lnTo>
                  <a:pt x="97826" y="0"/>
                </a:lnTo>
                <a:lnTo>
                  <a:pt x="98040" y="21"/>
                </a:lnTo>
                <a:lnTo>
                  <a:pt x="98250" y="84"/>
                </a:lnTo>
                <a:lnTo>
                  <a:pt x="98457" y="182"/>
                </a:lnTo>
                <a:lnTo>
                  <a:pt x="98659" y="322"/>
                </a:lnTo>
                <a:lnTo>
                  <a:pt x="98851" y="497"/>
                </a:lnTo>
                <a:lnTo>
                  <a:pt x="99033" y="706"/>
                </a:lnTo>
                <a:lnTo>
                  <a:pt x="99207" y="951"/>
                </a:lnTo>
                <a:lnTo>
                  <a:pt x="99362" y="1231"/>
                </a:lnTo>
                <a:lnTo>
                  <a:pt x="99507" y="1531"/>
                </a:lnTo>
                <a:lnTo>
                  <a:pt x="99634" y="1867"/>
                </a:lnTo>
                <a:lnTo>
                  <a:pt x="99743" y="2217"/>
                </a:lnTo>
                <a:lnTo>
                  <a:pt x="99833" y="2587"/>
                </a:lnTo>
                <a:lnTo>
                  <a:pt x="99906" y="2979"/>
                </a:lnTo>
                <a:lnTo>
                  <a:pt x="99957" y="3378"/>
                </a:lnTo>
                <a:lnTo>
                  <a:pt x="99989" y="3783"/>
                </a:lnTo>
                <a:lnTo>
                  <a:pt x="100000" y="4196"/>
                </a:lnTo>
                <a:lnTo>
                  <a:pt x="100000" y="95804"/>
                </a:lnTo>
                <a:lnTo>
                  <a:pt x="99989" y="96217"/>
                </a:lnTo>
                <a:lnTo>
                  <a:pt x="99957" y="96622"/>
                </a:lnTo>
                <a:lnTo>
                  <a:pt x="99906" y="97021"/>
                </a:lnTo>
                <a:lnTo>
                  <a:pt x="99833" y="97413"/>
                </a:lnTo>
                <a:lnTo>
                  <a:pt x="99743" y="97783"/>
                </a:lnTo>
                <a:lnTo>
                  <a:pt x="99634" y="98133"/>
                </a:lnTo>
                <a:lnTo>
                  <a:pt x="99507" y="98469"/>
                </a:lnTo>
                <a:lnTo>
                  <a:pt x="99362" y="98769"/>
                </a:lnTo>
                <a:lnTo>
                  <a:pt x="99207" y="99049"/>
                </a:lnTo>
                <a:lnTo>
                  <a:pt x="99033" y="99294"/>
                </a:lnTo>
                <a:lnTo>
                  <a:pt x="98851" y="99503"/>
                </a:lnTo>
                <a:lnTo>
                  <a:pt x="98659" y="99678"/>
                </a:lnTo>
                <a:lnTo>
                  <a:pt x="98457" y="99818"/>
                </a:lnTo>
                <a:lnTo>
                  <a:pt x="98250" y="99916"/>
                </a:lnTo>
                <a:lnTo>
                  <a:pt x="98040" y="99979"/>
                </a:lnTo>
                <a:lnTo>
                  <a:pt x="97826" y="100000"/>
                </a:lnTo>
                <a:lnTo>
                  <a:pt x="2174" y="100000"/>
                </a:lnTo>
                <a:lnTo>
                  <a:pt x="1960" y="99979"/>
                </a:lnTo>
                <a:lnTo>
                  <a:pt x="1750" y="99916"/>
                </a:lnTo>
                <a:lnTo>
                  <a:pt x="1543" y="99818"/>
                </a:lnTo>
                <a:lnTo>
                  <a:pt x="1341" y="99678"/>
                </a:lnTo>
                <a:lnTo>
                  <a:pt x="1149" y="99503"/>
                </a:lnTo>
                <a:lnTo>
                  <a:pt x="967" y="99294"/>
                </a:lnTo>
                <a:lnTo>
                  <a:pt x="793" y="99049"/>
                </a:lnTo>
                <a:lnTo>
                  <a:pt x="638" y="98769"/>
                </a:lnTo>
                <a:lnTo>
                  <a:pt x="493" y="98469"/>
                </a:lnTo>
                <a:lnTo>
                  <a:pt x="366" y="98133"/>
                </a:lnTo>
                <a:lnTo>
                  <a:pt x="257" y="97783"/>
                </a:lnTo>
                <a:lnTo>
                  <a:pt x="167" y="97413"/>
                </a:lnTo>
                <a:lnTo>
                  <a:pt x="94" y="97021"/>
                </a:lnTo>
                <a:lnTo>
                  <a:pt x="43" y="96622"/>
                </a:lnTo>
                <a:lnTo>
                  <a:pt x="11" y="96217"/>
                </a:lnTo>
                <a:lnTo>
                  <a:pt x="0" y="95804"/>
                </a:lnTo>
                <a:lnTo>
                  <a:pt x="0" y="4196"/>
                </a:lnTo>
                <a:lnTo>
                  <a:pt x="11" y="3783"/>
                </a:lnTo>
                <a:lnTo>
                  <a:pt x="43" y="3378"/>
                </a:lnTo>
                <a:lnTo>
                  <a:pt x="94" y="2979"/>
                </a:lnTo>
                <a:lnTo>
                  <a:pt x="167" y="2587"/>
                </a:lnTo>
                <a:lnTo>
                  <a:pt x="257" y="2217"/>
                </a:lnTo>
                <a:lnTo>
                  <a:pt x="366" y="1867"/>
                </a:lnTo>
                <a:lnTo>
                  <a:pt x="493" y="1531"/>
                </a:lnTo>
                <a:lnTo>
                  <a:pt x="638" y="1231"/>
                </a:lnTo>
                <a:lnTo>
                  <a:pt x="793" y="951"/>
                </a:lnTo>
                <a:lnTo>
                  <a:pt x="967" y="706"/>
                </a:lnTo>
                <a:lnTo>
                  <a:pt x="1149" y="497"/>
                </a:lnTo>
                <a:lnTo>
                  <a:pt x="1341" y="322"/>
                </a:lnTo>
                <a:lnTo>
                  <a:pt x="1543" y="182"/>
                </a:lnTo>
                <a:lnTo>
                  <a:pt x="1750" y="84"/>
                </a:lnTo>
                <a:lnTo>
                  <a:pt x="1960" y="21"/>
                </a:lnTo>
                <a:lnTo>
                  <a:pt x="2174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0342-16"/>
          <p:cNvSpPr/>
          <p:nvPr/>
        </p:nvSpPr>
        <p:spPr>
          <a:xfrm>
            <a:off x="8075181" y="2497122"/>
            <a:ext cx="3504324" cy="76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0" y="90198"/>
                </a:lnTo>
                <a:lnTo>
                  <a:pt x="42" y="80491"/>
                </a:lnTo>
                <a:lnTo>
                  <a:pt x="94" y="70972"/>
                </a:lnTo>
                <a:lnTo>
                  <a:pt x="165" y="61732"/>
                </a:lnTo>
                <a:lnTo>
                  <a:pt x="257" y="52860"/>
                </a:lnTo>
                <a:lnTo>
                  <a:pt x="366" y="44443"/>
                </a:lnTo>
                <a:lnTo>
                  <a:pt x="493" y="36561"/>
                </a:lnTo>
                <a:lnTo>
                  <a:pt x="637" y="29289"/>
                </a:lnTo>
                <a:lnTo>
                  <a:pt x="795" y="22699"/>
                </a:lnTo>
                <a:lnTo>
                  <a:pt x="966" y="16853"/>
                </a:lnTo>
                <a:lnTo>
                  <a:pt x="1149" y="11808"/>
                </a:lnTo>
                <a:lnTo>
                  <a:pt x="1342" y="7612"/>
                </a:lnTo>
                <a:lnTo>
                  <a:pt x="1543" y="4306"/>
                </a:lnTo>
                <a:lnTo>
                  <a:pt x="1750" y="1921"/>
                </a:lnTo>
                <a:lnTo>
                  <a:pt x="1961" y="482"/>
                </a:lnTo>
                <a:lnTo>
                  <a:pt x="2174" y="0"/>
                </a:lnTo>
                <a:lnTo>
                  <a:pt x="97826" y="0"/>
                </a:lnTo>
                <a:lnTo>
                  <a:pt x="98039" y="482"/>
                </a:lnTo>
                <a:lnTo>
                  <a:pt x="98250" y="1921"/>
                </a:lnTo>
                <a:lnTo>
                  <a:pt x="98457" y="4306"/>
                </a:lnTo>
                <a:lnTo>
                  <a:pt x="98658" y="7612"/>
                </a:lnTo>
                <a:lnTo>
                  <a:pt x="98851" y="11808"/>
                </a:lnTo>
                <a:lnTo>
                  <a:pt x="99034" y="16853"/>
                </a:lnTo>
                <a:lnTo>
                  <a:pt x="99205" y="22699"/>
                </a:lnTo>
                <a:lnTo>
                  <a:pt x="99363" y="29289"/>
                </a:lnTo>
                <a:lnTo>
                  <a:pt x="99507" y="36561"/>
                </a:lnTo>
                <a:lnTo>
                  <a:pt x="99634" y="44443"/>
                </a:lnTo>
                <a:lnTo>
                  <a:pt x="99743" y="52860"/>
                </a:lnTo>
                <a:lnTo>
                  <a:pt x="99835" y="61732"/>
                </a:lnTo>
                <a:lnTo>
                  <a:pt x="99906" y="70972"/>
                </a:lnTo>
                <a:lnTo>
                  <a:pt x="99958" y="80491"/>
                </a:lnTo>
                <a:lnTo>
                  <a:pt x="99990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90" y="93874"/>
                </a:lnTo>
                <a:lnTo>
                  <a:pt x="99958" y="87807"/>
                </a:lnTo>
                <a:lnTo>
                  <a:pt x="99906" y="81857"/>
                </a:lnTo>
                <a:lnTo>
                  <a:pt x="99835" y="76082"/>
                </a:lnTo>
                <a:lnTo>
                  <a:pt x="99743" y="70538"/>
                </a:lnTo>
                <a:lnTo>
                  <a:pt x="99634" y="65277"/>
                </a:lnTo>
                <a:lnTo>
                  <a:pt x="99507" y="60350"/>
                </a:lnTo>
                <a:lnTo>
                  <a:pt x="99363" y="55806"/>
                </a:lnTo>
                <a:lnTo>
                  <a:pt x="99205" y="51687"/>
                </a:lnTo>
                <a:lnTo>
                  <a:pt x="99034" y="48033"/>
                </a:lnTo>
                <a:lnTo>
                  <a:pt x="98851" y="44880"/>
                </a:lnTo>
                <a:lnTo>
                  <a:pt x="98658" y="42258"/>
                </a:lnTo>
                <a:lnTo>
                  <a:pt x="98457" y="40191"/>
                </a:lnTo>
                <a:lnTo>
                  <a:pt x="98250" y="38701"/>
                </a:lnTo>
                <a:lnTo>
                  <a:pt x="98039" y="37801"/>
                </a:lnTo>
                <a:lnTo>
                  <a:pt x="97826" y="37500"/>
                </a:lnTo>
                <a:lnTo>
                  <a:pt x="2174" y="37500"/>
                </a:lnTo>
                <a:lnTo>
                  <a:pt x="1961" y="37801"/>
                </a:lnTo>
                <a:lnTo>
                  <a:pt x="1750" y="38701"/>
                </a:lnTo>
                <a:lnTo>
                  <a:pt x="1543" y="40191"/>
                </a:lnTo>
                <a:lnTo>
                  <a:pt x="1342" y="42258"/>
                </a:lnTo>
                <a:lnTo>
                  <a:pt x="1149" y="44880"/>
                </a:lnTo>
                <a:lnTo>
                  <a:pt x="966" y="48033"/>
                </a:lnTo>
                <a:lnTo>
                  <a:pt x="795" y="51687"/>
                </a:lnTo>
                <a:lnTo>
                  <a:pt x="637" y="55806"/>
                </a:lnTo>
                <a:lnTo>
                  <a:pt x="493" y="60350"/>
                </a:lnTo>
                <a:lnTo>
                  <a:pt x="366" y="65277"/>
                </a:lnTo>
                <a:lnTo>
                  <a:pt x="257" y="70538"/>
                </a:lnTo>
                <a:lnTo>
                  <a:pt x="165" y="76082"/>
                </a:lnTo>
                <a:lnTo>
                  <a:pt x="94" y="81857"/>
                </a:lnTo>
                <a:lnTo>
                  <a:pt x="42" y="87807"/>
                </a:lnTo>
                <a:lnTo>
                  <a:pt x="10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0339-8"/>
          <p:cNvSpPr/>
          <p:nvPr/>
        </p:nvSpPr>
        <p:spPr>
          <a:xfrm>
            <a:off x="609448" y="4544486"/>
            <a:ext cx="10970057" cy="561835"/>
          </a:xfrm>
          <a:prstGeom prst="roundRect">
            <a:avLst>
              <a:gd name="adj" fmla="val 13563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727858033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7278580338-5"/>
          <p:cNvSpPr txBox="1"/>
          <p:nvPr/>
        </p:nvSpPr>
        <p:spPr>
          <a:xfrm>
            <a:off x="609448" y="191310"/>
            <a:ext cx="203777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02 · INDUSTRY</a:t>
            </a:r>
            <a:endParaRPr/>
          </a:p>
        </p:txBody>
      </p:sp>
      <p:sp>
        <p:nvSpPr>
          <p:cNvPr id="13" name="el-1787278580338-6"/>
          <p:cNvSpPr txBox="1"/>
          <p:nvPr/>
        </p:nvSpPr>
        <p:spPr>
          <a:xfrm>
            <a:off x="9726165" y="191310"/>
            <a:ext cx="203198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AI在旅游管理领域的应用现状</a:t>
            </a:r>
            <a:endParaRPr/>
          </a:p>
        </p:txBody>
      </p:sp>
      <p:sp>
        <p:nvSpPr>
          <p:cNvPr id="14" name="el-1787278580337-4"/>
          <p:cNvSpPr txBox="1"/>
          <p:nvPr/>
        </p:nvSpPr>
        <p:spPr>
          <a:xfrm>
            <a:off x="609448" y="1765815"/>
            <a:ext cx="11579504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文旅+科技：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XR沉浸式体验</a:t>
            </a:r>
            <a:endParaRPr/>
          </a:p>
        </p:txBody>
      </p:sp>
      <p:sp>
        <p:nvSpPr>
          <p:cNvPr id="15" name="el-1787278580343-17"/>
          <p:cNvSpPr txBox="1"/>
          <p:nvPr/>
        </p:nvSpPr>
        <p:spPr>
          <a:xfrm>
            <a:off x="837990" y="2754233"/>
            <a:ext cx="34555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6" name="el-1787278580343-18"/>
          <p:cNvSpPr txBox="1"/>
          <p:nvPr/>
        </p:nvSpPr>
        <p:spPr>
          <a:xfrm>
            <a:off x="837990" y="3173228"/>
            <a:ext cx="332796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XR沉浸式体验</a:t>
            </a:r>
            <a:endParaRPr/>
          </a:p>
        </p:txBody>
      </p:sp>
      <p:sp>
        <p:nvSpPr>
          <p:cNvPr id="17" name="el-1787278580343-19"/>
          <p:cNvSpPr txBox="1"/>
          <p:nvPr/>
        </p:nvSpPr>
        <p:spPr>
          <a:xfrm>
            <a:off x="837990" y="3601746"/>
            <a:ext cx="3047238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XR技术让静态展品变得可观、可感、可互动，焕新游客出游体验</a:t>
            </a:r>
            <a:endParaRPr/>
          </a:p>
        </p:txBody>
      </p:sp>
      <p:sp>
        <p:nvSpPr>
          <p:cNvPr id="18" name="el-1787278580343-20"/>
          <p:cNvSpPr txBox="1"/>
          <p:nvPr/>
        </p:nvSpPr>
        <p:spPr>
          <a:xfrm>
            <a:off x="4570857" y="2754233"/>
            <a:ext cx="34555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9" name="el-1787278580344-21"/>
          <p:cNvSpPr txBox="1"/>
          <p:nvPr/>
        </p:nvSpPr>
        <p:spPr>
          <a:xfrm>
            <a:off x="4570857" y="3173228"/>
            <a:ext cx="3193886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多模态交互</a:t>
            </a:r>
            <a:endParaRPr/>
          </a:p>
        </p:txBody>
      </p:sp>
      <p:sp>
        <p:nvSpPr>
          <p:cNvPr id="20" name="el-1787278580344-22"/>
          <p:cNvSpPr txBox="1"/>
          <p:nvPr/>
        </p:nvSpPr>
        <p:spPr>
          <a:xfrm>
            <a:off x="4570857" y="3601746"/>
            <a:ext cx="3047238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2025智能互联网蓝皮书指出文旅场景多模态交互体验正在升级</a:t>
            </a:r>
            <a:endParaRPr/>
          </a:p>
        </p:txBody>
      </p:sp>
      <p:sp>
        <p:nvSpPr>
          <p:cNvPr id="21" name="el-1787278580344-23"/>
          <p:cNvSpPr txBox="1"/>
          <p:nvPr/>
        </p:nvSpPr>
        <p:spPr>
          <a:xfrm>
            <a:off x="8303724" y="2754233"/>
            <a:ext cx="34555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2" name="el-1787278580344-24"/>
          <p:cNvSpPr txBox="1"/>
          <p:nvPr/>
        </p:nvSpPr>
        <p:spPr>
          <a:xfrm>
            <a:off x="8303724" y="3173228"/>
            <a:ext cx="332796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AI出行管家</a:t>
            </a:r>
            <a:endParaRPr/>
          </a:p>
        </p:txBody>
      </p:sp>
      <p:sp>
        <p:nvSpPr>
          <p:cNvPr id="23" name="el-1787278580344-25"/>
          <p:cNvSpPr txBox="1"/>
          <p:nvPr/>
        </p:nvSpPr>
        <p:spPr>
          <a:xfrm>
            <a:off x="8303724" y="3601746"/>
            <a:ext cx="3047238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AI智能体根据用户指令完成行程规划、比价、预订等全流程服务</a:t>
            </a:r>
            <a:endParaRPr/>
          </a:p>
        </p:txBody>
      </p:sp>
      <p:sp>
        <p:nvSpPr>
          <p:cNvPr id="24" name="el-1787278580338-7"/>
          <p:cNvSpPr txBox="1"/>
          <p:nvPr/>
        </p:nvSpPr>
        <p:spPr>
          <a:xfrm>
            <a:off x="718005" y="4696847"/>
            <a:ext cx="1075294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文旅智能体整合全域资源，为游客提供一站式智能咨询与预约服务</a:t>
            </a:r>
            <a:endParaRPr/>
          </a:p>
        </p:txBody>
      </p:sp>
      <p:sp>
        <p:nvSpPr>
          <p:cNvPr id="25" name="el-1787278580339-9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6" name="el-1787278580339-10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14 / 37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80486-1"/>
          <p:cNvSpPr txBox="1"/>
          <p:nvPr/>
        </p:nvSpPr>
        <p:spPr>
          <a:xfrm>
            <a:off x="7361282" y="1714929"/>
            <a:ext cx="4827670" cy="3428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89">
                <a:solidFill>
                  <a:srgbClr val="C75B39">
                    <a:alpha val="8000"/>
                  </a:srgbClr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cxnSp>
        <p:nvCxnSpPr>
          <p:cNvPr id="3" name="el-1787278580488-5"/>
          <p:cNvCxnSpPr/>
          <p:nvPr/>
        </p:nvCxnSpPr>
        <p:spPr>
          <a:xfrm>
            <a:off x="1142714" y="2166360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0487-2"/>
          <p:cNvCxnSpPr/>
          <p:nvPr/>
        </p:nvCxnSpPr>
        <p:spPr>
          <a:xfrm>
            <a:off x="1142714" y="4796389"/>
            <a:ext cx="761810" cy="914"/>
          </a:xfrm>
          <a:prstGeom prst="line">
            <a:avLst/>
          </a:prstGeom>
          <a:ln w="19045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80488-6"/>
          <p:cNvSpPr txBox="1"/>
          <p:nvPr/>
        </p:nvSpPr>
        <p:spPr>
          <a:xfrm>
            <a:off x="1714071" y="2052089"/>
            <a:ext cx="18940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 spc="30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CHAPTER 03</a:t>
            </a:r>
            <a:endParaRPr/>
          </a:p>
        </p:txBody>
      </p:sp>
      <p:sp>
        <p:nvSpPr>
          <p:cNvPr id="6" name="el-1787278580487-3"/>
          <p:cNvSpPr txBox="1"/>
          <p:nvPr/>
        </p:nvSpPr>
        <p:spPr>
          <a:xfrm>
            <a:off x="1142714" y="2509175"/>
            <a:ext cx="10086358" cy="1401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人机协同的</a:t>
            </a:r>
            <a:endParaRPr/>
          </a:p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核心策略与方法</a:t>
            </a:r>
            <a:endParaRPr/>
          </a:p>
        </p:txBody>
      </p:sp>
      <p:sp>
        <p:nvSpPr>
          <p:cNvPr id="7" name="el-1787278580487-4"/>
          <p:cNvSpPr txBox="1"/>
          <p:nvPr/>
        </p:nvSpPr>
        <p:spPr>
          <a:xfrm>
            <a:off x="1142714" y="4063147"/>
            <a:ext cx="587355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75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四种协作模式与任务拆解原则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60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608-3"/>
          <p:cNvCxnSpPr/>
          <p:nvPr/>
        </p:nvCxnSpPr>
        <p:spPr>
          <a:xfrm>
            <a:off x="2112980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612-11"/>
          <p:cNvSpPr/>
          <p:nvPr/>
        </p:nvSpPr>
        <p:spPr>
          <a:xfrm>
            <a:off x="609448" y="1711506"/>
            <a:ext cx="5389802" cy="17521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2"/>
                </a:lnTo>
                <a:lnTo>
                  <a:pt x="98864" y="87"/>
                </a:lnTo>
                <a:lnTo>
                  <a:pt x="98998" y="188"/>
                </a:lnTo>
                <a:lnTo>
                  <a:pt x="99129" y="333"/>
                </a:lnTo>
                <a:lnTo>
                  <a:pt x="99254" y="514"/>
                </a:lnTo>
                <a:lnTo>
                  <a:pt x="99372" y="732"/>
                </a:lnTo>
                <a:lnTo>
                  <a:pt x="99485" y="986"/>
                </a:lnTo>
                <a:lnTo>
                  <a:pt x="99586" y="1275"/>
                </a:lnTo>
                <a:lnTo>
                  <a:pt x="99680" y="1587"/>
                </a:lnTo>
                <a:lnTo>
                  <a:pt x="99762" y="1935"/>
                </a:lnTo>
                <a:lnTo>
                  <a:pt x="99833" y="2297"/>
                </a:lnTo>
                <a:lnTo>
                  <a:pt x="99892" y="2681"/>
                </a:lnTo>
                <a:lnTo>
                  <a:pt x="99939" y="3087"/>
                </a:lnTo>
                <a:lnTo>
                  <a:pt x="99972" y="3500"/>
                </a:lnTo>
                <a:lnTo>
                  <a:pt x="99993" y="3920"/>
                </a:lnTo>
                <a:lnTo>
                  <a:pt x="100000" y="4348"/>
                </a:lnTo>
                <a:lnTo>
                  <a:pt x="100000" y="95652"/>
                </a:lnTo>
                <a:lnTo>
                  <a:pt x="99993" y="96080"/>
                </a:lnTo>
                <a:lnTo>
                  <a:pt x="99972" y="96500"/>
                </a:lnTo>
                <a:lnTo>
                  <a:pt x="99939" y="96913"/>
                </a:lnTo>
                <a:lnTo>
                  <a:pt x="99892" y="97319"/>
                </a:lnTo>
                <a:lnTo>
                  <a:pt x="99833" y="97703"/>
                </a:lnTo>
                <a:lnTo>
                  <a:pt x="99762" y="98065"/>
                </a:lnTo>
                <a:lnTo>
                  <a:pt x="99680" y="98413"/>
                </a:lnTo>
                <a:lnTo>
                  <a:pt x="99586" y="98725"/>
                </a:lnTo>
                <a:lnTo>
                  <a:pt x="99485" y="99014"/>
                </a:lnTo>
                <a:lnTo>
                  <a:pt x="99372" y="99268"/>
                </a:lnTo>
                <a:lnTo>
                  <a:pt x="99254" y="99486"/>
                </a:lnTo>
                <a:lnTo>
                  <a:pt x="99129" y="99667"/>
                </a:lnTo>
                <a:lnTo>
                  <a:pt x="98998" y="99812"/>
                </a:lnTo>
                <a:lnTo>
                  <a:pt x="98864" y="99913"/>
                </a:lnTo>
                <a:lnTo>
                  <a:pt x="98727" y="99978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8"/>
                </a:lnTo>
                <a:lnTo>
                  <a:pt x="1136" y="99913"/>
                </a:lnTo>
                <a:lnTo>
                  <a:pt x="1002" y="99812"/>
                </a:lnTo>
                <a:lnTo>
                  <a:pt x="871" y="99667"/>
                </a:lnTo>
                <a:lnTo>
                  <a:pt x="746" y="99486"/>
                </a:lnTo>
                <a:lnTo>
                  <a:pt x="628" y="99268"/>
                </a:lnTo>
                <a:lnTo>
                  <a:pt x="515" y="99014"/>
                </a:lnTo>
                <a:lnTo>
                  <a:pt x="414" y="98725"/>
                </a:lnTo>
                <a:lnTo>
                  <a:pt x="320" y="98413"/>
                </a:lnTo>
                <a:lnTo>
                  <a:pt x="238" y="98065"/>
                </a:lnTo>
                <a:lnTo>
                  <a:pt x="167" y="97703"/>
                </a:lnTo>
                <a:lnTo>
                  <a:pt x="108" y="97319"/>
                </a:lnTo>
                <a:lnTo>
                  <a:pt x="61" y="96913"/>
                </a:lnTo>
                <a:lnTo>
                  <a:pt x="28" y="96500"/>
                </a:lnTo>
                <a:lnTo>
                  <a:pt x="7" y="96080"/>
                </a:lnTo>
                <a:lnTo>
                  <a:pt x="0" y="95652"/>
                </a:lnTo>
                <a:lnTo>
                  <a:pt x="0" y="4348"/>
                </a:lnTo>
                <a:lnTo>
                  <a:pt x="7" y="3920"/>
                </a:lnTo>
                <a:lnTo>
                  <a:pt x="28" y="3500"/>
                </a:lnTo>
                <a:lnTo>
                  <a:pt x="61" y="3087"/>
                </a:lnTo>
                <a:lnTo>
                  <a:pt x="108" y="2681"/>
                </a:lnTo>
                <a:lnTo>
                  <a:pt x="167" y="2297"/>
                </a:lnTo>
                <a:lnTo>
                  <a:pt x="238" y="1935"/>
                </a:lnTo>
                <a:lnTo>
                  <a:pt x="320" y="1587"/>
                </a:lnTo>
                <a:lnTo>
                  <a:pt x="414" y="1275"/>
                </a:lnTo>
                <a:lnTo>
                  <a:pt x="515" y="986"/>
                </a:lnTo>
                <a:lnTo>
                  <a:pt x="628" y="732"/>
                </a:lnTo>
                <a:lnTo>
                  <a:pt x="746" y="514"/>
                </a:lnTo>
                <a:lnTo>
                  <a:pt x="871" y="333"/>
                </a:lnTo>
                <a:lnTo>
                  <a:pt x="1002" y="188"/>
                </a:lnTo>
                <a:lnTo>
                  <a:pt x="1136" y="87"/>
                </a:lnTo>
                <a:lnTo>
                  <a:pt x="1273" y="22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613-12"/>
          <p:cNvSpPr/>
          <p:nvPr/>
        </p:nvSpPr>
        <p:spPr>
          <a:xfrm>
            <a:off x="6189702" y="1711506"/>
            <a:ext cx="5389802" cy="17521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2"/>
                </a:lnTo>
                <a:lnTo>
                  <a:pt x="98864" y="87"/>
                </a:lnTo>
                <a:lnTo>
                  <a:pt x="98998" y="188"/>
                </a:lnTo>
                <a:lnTo>
                  <a:pt x="99129" y="333"/>
                </a:lnTo>
                <a:lnTo>
                  <a:pt x="99254" y="514"/>
                </a:lnTo>
                <a:lnTo>
                  <a:pt x="99372" y="732"/>
                </a:lnTo>
                <a:lnTo>
                  <a:pt x="99485" y="986"/>
                </a:lnTo>
                <a:lnTo>
                  <a:pt x="99586" y="1275"/>
                </a:lnTo>
                <a:lnTo>
                  <a:pt x="99680" y="1587"/>
                </a:lnTo>
                <a:lnTo>
                  <a:pt x="99762" y="1935"/>
                </a:lnTo>
                <a:lnTo>
                  <a:pt x="99833" y="2297"/>
                </a:lnTo>
                <a:lnTo>
                  <a:pt x="99892" y="2681"/>
                </a:lnTo>
                <a:lnTo>
                  <a:pt x="99939" y="3087"/>
                </a:lnTo>
                <a:lnTo>
                  <a:pt x="99972" y="3500"/>
                </a:lnTo>
                <a:lnTo>
                  <a:pt x="99993" y="3920"/>
                </a:lnTo>
                <a:lnTo>
                  <a:pt x="100000" y="4348"/>
                </a:lnTo>
                <a:lnTo>
                  <a:pt x="100000" y="95652"/>
                </a:lnTo>
                <a:lnTo>
                  <a:pt x="99993" y="96080"/>
                </a:lnTo>
                <a:lnTo>
                  <a:pt x="99972" y="96500"/>
                </a:lnTo>
                <a:lnTo>
                  <a:pt x="99939" y="96913"/>
                </a:lnTo>
                <a:lnTo>
                  <a:pt x="99892" y="97319"/>
                </a:lnTo>
                <a:lnTo>
                  <a:pt x="99833" y="97703"/>
                </a:lnTo>
                <a:lnTo>
                  <a:pt x="99762" y="98065"/>
                </a:lnTo>
                <a:lnTo>
                  <a:pt x="99680" y="98413"/>
                </a:lnTo>
                <a:lnTo>
                  <a:pt x="99586" y="98725"/>
                </a:lnTo>
                <a:lnTo>
                  <a:pt x="99485" y="99014"/>
                </a:lnTo>
                <a:lnTo>
                  <a:pt x="99372" y="99268"/>
                </a:lnTo>
                <a:lnTo>
                  <a:pt x="99254" y="99486"/>
                </a:lnTo>
                <a:lnTo>
                  <a:pt x="99129" y="99667"/>
                </a:lnTo>
                <a:lnTo>
                  <a:pt x="98998" y="99812"/>
                </a:lnTo>
                <a:lnTo>
                  <a:pt x="98864" y="99913"/>
                </a:lnTo>
                <a:lnTo>
                  <a:pt x="98727" y="99978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8"/>
                </a:lnTo>
                <a:lnTo>
                  <a:pt x="1136" y="99913"/>
                </a:lnTo>
                <a:lnTo>
                  <a:pt x="1002" y="99812"/>
                </a:lnTo>
                <a:lnTo>
                  <a:pt x="871" y="99667"/>
                </a:lnTo>
                <a:lnTo>
                  <a:pt x="746" y="99486"/>
                </a:lnTo>
                <a:lnTo>
                  <a:pt x="628" y="99268"/>
                </a:lnTo>
                <a:lnTo>
                  <a:pt x="515" y="99014"/>
                </a:lnTo>
                <a:lnTo>
                  <a:pt x="414" y="98725"/>
                </a:lnTo>
                <a:lnTo>
                  <a:pt x="320" y="98413"/>
                </a:lnTo>
                <a:lnTo>
                  <a:pt x="238" y="98065"/>
                </a:lnTo>
                <a:lnTo>
                  <a:pt x="167" y="97703"/>
                </a:lnTo>
                <a:lnTo>
                  <a:pt x="108" y="97319"/>
                </a:lnTo>
                <a:lnTo>
                  <a:pt x="61" y="96913"/>
                </a:lnTo>
                <a:lnTo>
                  <a:pt x="28" y="96500"/>
                </a:lnTo>
                <a:lnTo>
                  <a:pt x="7" y="96080"/>
                </a:lnTo>
                <a:lnTo>
                  <a:pt x="0" y="95652"/>
                </a:lnTo>
                <a:lnTo>
                  <a:pt x="0" y="4348"/>
                </a:lnTo>
                <a:lnTo>
                  <a:pt x="7" y="3920"/>
                </a:lnTo>
                <a:lnTo>
                  <a:pt x="28" y="3500"/>
                </a:lnTo>
                <a:lnTo>
                  <a:pt x="61" y="3087"/>
                </a:lnTo>
                <a:lnTo>
                  <a:pt x="108" y="2681"/>
                </a:lnTo>
                <a:lnTo>
                  <a:pt x="167" y="2297"/>
                </a:lnTo>
                <a:lnTo>
                  <a:pt x="238" y="1935"/>
                </a:lnTo>
                <a:lnTo>
                  <a:pt x="320" y="1587"/>
                </a:lnTo>
                <a:lnTo>
                  <a:pt x="414" y="1275"/>
                </a:lnTo>
                <a:lnTo>
                  <a:pt x="515" y="986"/>
                </a:lnTo>
                <a:lnTo>
                  <a:pt x="628" y="732"/>
                </a:lnTo>
                <a:lnTo>
                  <a:pt x="746" y="514"/>
                </a:lnTo>
                <a:lnTo>
                  <a:pt x="871" y="333"/>
                </a:lnTo>
                <a:lnTo>
                  <a:pt x="1002" y="188"/>
                </a:lnTo>
                <a:lnTo>
                  <a:pt x="1136" y="87"/>
                </a:lnTo>
                <a:lnTo>
                  <a:pt x="1273" y="22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613-13"/>
          <p:cNvSpPr/>
          <p:nvPr/>
        </p:nvSpPr>
        <p:spPr>
          <a:xfrm>
            <a:off x="609448" y="3654121"/>
            <a:ext cx="5389802" cy="17521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2"/>
                </a:lnTo>
                <a:lnTo>
                  <a:pt x="98864" y="87"/>
                </a:lnTo>
                <a:lnTo>
                  <a:pt x="98998" y="188"/>
                </a:lnTo>
                <a:lnTo>
                  <a:pt x="99129" y="333"/>
                </a:lnTo>
                <a:lnTo>
                  <a:pt x="99254" y="514"/>
                </a:lnTo>
                <a:lnTo>
                  <a:pt x="99372" y="732"/>
                </a:lnTo>
                <a:lnTo>
                  <a:pt x="99485" y="986"/>
                </a:lnTo>
                <a:lnTo>
                  <a:pt x="99586" y="1275"/>
                </a:lnTo>
                <a:lnTo>
                  <a:pt x="99680" y="1587"/>
                </a:lnTo>
                <a:lnTo>
                  <a:pt x="99762" y="1935"/>
                </a:lnTo>
                <a:lnTo>
                  <a:pt x="99833" y="2297"/>
                </a:lnTo>
                <a:lnTo>
                  <a:pt x="99892" y="2681"/>
                </a:lnTo>
                <a:lnTo>
                  <a:pt x="99939" y="3087"/>
                </a:lnTo>
                <a:lnTo>
                  <a:pt x="99972" y="3500"/>
                </a:lnTo>
                <a:lnTo>
                  <a:pt x="99993" y="3920"/>
                </a:lnTo>
                <a:lnTo>
                  <a:pt x="100000" y="4348"/>
                </a:lnTo>
                <a:lnTo>
                  <a:pt x="100000" y="95652"/>
                </a:lnTo>
                <a:lnTo>
                  <a:pt x="99993" y="96080"/>
                </a:lnTo>
                <a:lnTo>
                  <a:pt x="99972" y="96500"/>
                </a:lnTo>
                <a:lnTo>
                  <a:pt x="99939" y="96913"/>
                </a:lnTo>
                <a:lnTo>
                  <a:pt x="99892" y="97319"/>
                </a:lnTo>
                <a:lnTo>
                  <a:pt x="99833" y="97703"/>
                </a:lnTo>
                <a:lnTo>
                  <a:pt x="99762" y="98065"/>
                </a:lnTo>
                <a:lnTo>
                  <a:pt x="99680" y="98413"/>
                </a:lnTo>
                <a:lnTo>
                  <a:pt x="99586" y="98725"/>
                </a:lnTo>
                <a:lnTo>
                  <a:pt x="99485" y="99014"/>
                </a:lnTo>
                <a:lnTo>
                  <a:pt x="99372" y="99268"/>
                </a:lnTo>
                <a:lnTo>
                  <a:pt x="99254" y="99486"/>
                </a:lnTo>
                <a:lnTo>
                  <a:pt x="99129" y="99667"/>
                </a:lnTo>
                <a:lnTo>
                  <a:pt x="98998" y="99812"/>
                </a:lnTo>
                <a:lnTo>
                  <a:pt x="98864" y="99913"/>
                </a:lnTo>
                <a:lnTo>
                  <a:pt x="98727" y="99978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8"/>
                </a:lnTo>
                <a:lnTo>
                  <a:pt x="1136" y="99913"/>
                </a:lnTo>
                <a:lnTo>
                  <a:pt x="1002" y="99812"/>
                </a:lnTo>
                <a:lnTo>
                  <a:pt x="871" y="99667"/>
                </a:lnTo>
                <a:lnTo>
                  <a:pt x="746" y="99486"/>
                </a:lnTo>
                <a:lnTo>
                  <a:pt x="628" y="99268"/>
                </a:lnTo>
                <a:lnTo>
                  <a:pt x="515" y="99014"/>
                </a:lnTo>
                <a:lnTo>
                  <a:pt x="414" y="98725"/>
                </a:lnTo>
                <a:lnTo>
                  <a:pt x="320" y="98413"/>
                </a:lnTo>
                <a:lnTo>
                  <a:pt x="238" y="98065"/>
                </a:lnTo>
                <a:lnTo>
                  <a:pt x="167" y="97703"/>
                </a:lnTo>
                <a:lnTo>
                  <a:pt x="108" y="97319"/>
                </a:lnTo>
                <a:lnTo>
                  <a:pt x="61" y="96913"/>
                </a:lnTo>
                <a:lnTo>
                  <a:pt x="28" y="96500"/>
                </a:lnTo>
                <a:lnTo>
                  <a:pt x="7" y="96080"/>
                </a:lnTo>
                <a:lnTo>
                  <a:pt x="0" y="95652"/>
                </a:lnTo>
                <a:lnTo>
                  <a:pt x="0" y="4348"/>
                </a:lnTo>
                <a:lnTo>
                  <a:pt x="7" y="3920"/>
                </a:lnTo>
                <a:lnTo>
                  <a:pt x="28" y="3500"/>
                </a:lnTo>
                <a:lnTo>
                  <a:pt x="61" y="3087"/>
                </a:lnTo>
                <a:lnTo>
                  <a:pt x="108" y="2681"/>
                </a:lnTo>
                <a:lnTo>
                  <a:pt x="167" y="2297"/>
                </a:lnTo>
                <a:lnTo>
                  <a:pt x="238" y="1935"/>
                </a:lnTo>
                <a:lnTo>
                  <a:pt x="320" y="1587"/>
                </a:lnTo>
                <a:lnTo>
                  <a:pt x="414" y="1275"/>
                </a:lnTo>
                <a:lnTo>
                  <a:pt x="515" y="986"/>
                </a:lnTo>
                <a:lnTo>
                  <a:pt x="628" y="732"/>
                </a:lnTo>
                <a:lnTo>
                  <a:pt x="746" y="514"/>
                </a:lnTo>
                <a:lnTo>
                  <a:pt x="871" y="333"/>
                </a:lnTo>
                <a:lnTo>
                  <a:pt x="1002" y="188"/>
                </a:lnTo>
                <a:lnTo>
                  <a:pt x="1136" y="87"/>
                </a:lnTo>
                <a:lnTo>
                  <a:pt x="1273" y="22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613-14"/>
          <p:cNvSpPr/>
          <p:nvPr/>
        </p:nvSpPr>
        <p:spPr>
          <a:xfrm>
            <a:off x="6189702" y="3654121"/>
            <a:ext cx="5389802" cy="17521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2"/>
                </a:lnTo>
                <a:lnTo>
                  <a:pt x="98864" y="87"/>
                </a:lnTo>
                <a:lnTo>
                  <a:pt x="98998" y="188"/>
                </a:lnTo>
                <a:lnTo>
                  <a:pt x="99129" y="333"/>
                </a:lnTo>
                <a:lnTo>
                  <a:pt x="99254" y="514"/>
                </a:lnTo>
                <a:lnTo>
                  <a:pt x="99372" y="732"/>
                </a:lnTo>
                <a:lnTo>
                  <a:pt x="99485" y="986"/>
                </a:lnTo>
                <a:lnTo>
                  <a:pt x="99586" y="1275"/>
                </a:lnTo>
                <a:lnTo>
                  <a:pt x="99680" y="1587"/>
                </a:lnTo>
                <a:lnTo>
                  <a:pt x="99762" y="1935"/>
                </a:lnTo>
                <a:lnTo>
                  <a:pt x="99833" y="2297"/>
                </a:lnTo>
                <a:lnTo>
                  <a:pt x="99892" y="2681"/>
                </a:lnTo>
                <a:lnTo>
                  <a:pt x="99939" y="3087"/>
                </a:lnTo>
                <a:lnTo>
                  <a:pt x="99972" y="3500"/>
                </a:lnTo>
                <a:lnTo>
                  <a:pt x="99993" y="3920"/>
                </a:lnTo>
                <a:lnTo>
                  <a:pt x="100000" y="4348"/>
                </a:lnTo>
                <a:lnTo>
                  <a:pt x="100000" y="95652"/>
                </a:lnTo>
                <a:lnTo>
                  <a:pt x="99993" y="96080"/>
                </a:lnTo>
                <a:lnTo>
                  <a:pt x="99972" y="96500"/>
                </a:lnTo>
                <a:lnTo>
                  <a:pt x="99939" y="96913"/>
                </a:lnTo>
                <a:lnTo>
                  <a:pt x="99892" y="97319"/>
                </a:lnTo>
                <a:lnTo>
                  <a:pt x="99833" y="97703"/>
                </a:lnTo>
                <a:lnTo>
                  <a:pt x="99762" y="98065"/>
                </a:lnTo>
                <a:lnTo>
                  <a:pt x="99680" y="98413"/>
                </a:lnTo>
                <a:lnTo>
                  <a:pt x="99586" y="98725"/>
                </a:lnTo>
                <a:lnTo>
                  <a:pt x="99485" y="99014"/>
                </a:lnTo>
                <a:lnTo>
                  <a:pt x="99372" y="99268"/>
                </a:lnTo>
                <a:lnTo>
                  <a:pt x="99254" y="99486"/>
                </a:lnTo>
                <a:lnTo>
                  <a:pt x="99129" y="99667"/>
                </a:lnTo>
                <a:lnTo>
                  <a:pt x="98998" y="99812"/>
                </a:lnTo>
                <a:lnTo>
                  <a:pt x="98864" y="99913"/>
                </a:lnTo>
                <a:lnTo>
                  <a:pt x="98727" y="99978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8"/>
                </a:lnTo>
                <a:lnTo>
                  <a:pt x="1136" y="99913"/>
                </a:lnTo>
                <a:lnTo>
                  <a:pt x="1002" y="99812"/>
                </a:lnTo>
                <a:lnTo>
                  <a:pt x="871" y="99667"/>
                </a:lnTo>
                <a:lnTo>
                  <a:pt x="746" y="99486"/>
                </a:lnTo>
                <a:lnTo>
                  <a:pt x="628" y="99268"/>
                </a:lnTo>
                <a:lnTo>
                  <a:pt x="515" y="99014"/>
                </a:lnTo>
                <a:lnTo>
                  <a:pt x="414" y="98725"/>
                </a:lnTo>
                <a:lnTo>
                  <a:pt x="320" y="98413"/>
                </a:lnTo>
                <a:lnTo>
                  <a:pt x="238" y="98065"/>
                </a:lnTo>
                <a:lnTo>
                  <a:pt x="167" y="97703"/>
                </a:lnTo>
                <a:lnTo>
                  <a:pt x="108" y="97319"/>
                </a:lnTo>
                <a:lnTo>
                  <a:pt x="61" y="96913"/>
                </a:lnTo>
                <a:lnTo>
                  <a:pt x="28" y="96500"/>
                </a:lnTo>
                <a:lnTo>
                  <a:pt x="7" y="96080"/>
                </a:lnTo>
                <a:lnTo>
                  <a:pt x="0" y="95652"/>
                </a:lnTo>
                <a:lnTo>
                  <a:pt x="0" y="4348"/>
                </a:lnTo>
                <a:lnTo>
                  <a:pt x="7" y="3920"/>
                </a:lnTo>
                <a:lnTo>
                  <a:pt x="28" y="3500"/>
                </a:lnTo>
                <a:lnTo>
                  <a:pt x="61" y="3087"/>
                </a:lnTo>
                <a:lnTo>
                  <a:pt x="108" y="2681"/>
                </a:lnTo>
                <a:lnTo>
                  <a:pt x="167" y="2297"/>
                </a:lnTo>
                <a:lnTo>
                  <a:pt x="238" y="1935"/>
                </a:lnTo>
                <a:lnTo>
                  <a:pt x="320" y="1587"/>
                </a:lnTo>
                <a:lnTo>
                  <a:pt x="414" y="1275"/>
                </a:lnTo>
                <a:lnTo>
                  <a:pt x="515" y="986"/>
                </a:lnTo>
                <a:lnTo>
                  <a:pt x="628" y="732"/>
                </a:lnTo>
                <a:lnTo>
                  <a:pt x="746" y="514"/>
                </a:lnTo>
                <a:lnTo>
                  <a:pt x="871" y="333"/>
                </a:lnTo>
                <a:lnTo>
                  <a:pt x="1002" y="188"/>
                </a:lnTo>
                <a:lnTo>
                  <a:pt x="1136" y="87"/>
                </a:lnTo>
                <a:lnTo>
                  <a:pt x="1273" y="22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7278580610-10"/>
          <p:cNvCxnSpPr/>
          <p:nvPr/>
        </p:nvCxnSpPr>
        <p:spPr>
          <a:xfrm>
            <a:off x="623732" y="5634825"/>
            <a:ext cx="914" cy="257111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7278580607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7278580609-5"/>
          <p:cNvSpPr txBox="1"/>
          <p:nvPr/>
        </p:nvSpPr>
        <p:spPr>
          <a:xfrm>
            <a:off x="609448" y="191310"/>
            <a:ext cx="20371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· STRATEGY</a:t>
            </a:r>
            <a:endParaRPr/>
          </a:p>
        </p:txBody>
      </p:sp>
      <p:sp>
        <p:nvSpPr>
          <p:cNvPr id="11" name="el-1787278580609-6"/>
          <p:cNvSpPr txBox="1"/>
          <p:nvPr/>
        </p:nvSpPr>
        <p:spPr>
          <a:xfrm>
            <a:off x="9865433" y="191310"/>
            <a:ext cx="180739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人机协同的核心策略与方法</a:t>
            </a:r>
            <a:endParaRPr/>
          </a:p>
        </p:txBody>
      </p:sp>
      <p:sp>
        <p:nvSpPr>
          <p:cNvPr id="12" name="el-1787278580609-4"/>
          <p:cNvSpPr txBox="1"/>
          <p:nvPr/>
        </p:nvSpPr>
        <p:spPr>
          <a:xfrm>
            <a:off x="609448" y="980199"/>
            <a:ext cx="11263353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四种高效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协作模式</a:t>
            </a:r>
            <a:endParaRPr/>
          </a:p>
        </p:txBody>
      </p:sp>
      <p:sp>
        <p:nvSpPr>
          <p:cNvPr id="13" name="el-1787278580615-15"/>
          <p:cNvSpPr txBox="1"/>
          <p:nvPr/>
        </p:nvSpPr>
        <p:spPr>
          <a:xfrm>
            <a:off x="837990" y="1940049"/>
            <a:ext cx="53920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4" name="el-1787278580615-16"/>
          <p:cNvSpPr txBox="1"/>
          <p:nvPr/>
        </p:nvSpPr>
        <p:spPr>
          <a:xfrm>
            <a:off x="837990" y="2359045"/>
            <a:ext cx="507936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先框架后填充</a:t>
            </a:r>
            <a:endParaRPr/>
          </a:p>
        </p:txBody>
      </p:sp>
      <p:sp>
        <p:nvSpPr>
          <p:cNvPr id="15" name="el-1787278580615-17"/>
          <p:cNvSpPr txBox="1"/>
          <p:nvPr/>
        </p:nvSpPr>
        <p:spPr>
          <a:xfrm>
            <a:off x="837990" y="2749472"/>
            <a:ext cx="4932717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先让AI帮你搭骨架，再逐节深化。适用于报告、方案、文档等结构化产出</a:t>
            </a:r>
            <a:endParaRPr/>
          </a:p>
        </p:txBody>
      </p:sp>
      <p:sp>
        <p:nvSpPr>
          <p:cNvPr id="16" name="el-1787278580616-18"/>
          <p:cNvSpPr txBox="1"/>
          <p:nvPr/>
        </p:nvSpPr>
        <p:spPr>
          <a:xfrm>
            <a:off x="6418245" y="1940049"/>
            <a:ext cx="53920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7" name="el-1787278580616-19"/>
          <p:cNvSpPr txBox="1"/>
          <p:nvPr/>
        </p:nvSpPr>
        <p:spPr>
          <a:xfrm>
            <a:off x="6418245" y="2359045"/>
            <a:ext cx="507936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多方案对比</a:t>
            </a:r>
            <a:endParaRPr/>
          </a:p>
        </p:txBody>
      </p:sp>
      <p:sp>
        <p:nvSpPr>
          <p:cNvPr id="18" name="el-1787278580616-20"/>
          <p:cNvSpPr txBox="1"/>
          <p:nvPr/>
        </p:nvSpPr>
        <p:spPr>
          <a:xfrm>
            <a:off x="6418245" y="2749472"/>
            <a:ext cx="514964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AI快速生成多个方案，人类做决策者而非起草者</a:t>
            </a:r>
            <a:endParaRPr/>
          </a:p>
        </p:txBody>
      </p:sp>
      <p:sp>
        <p:nvSpPr>
          <p:cNvPr id="19" name="el-1787278580616-21"/>
          <p:cNvSpPr txBox="1"/>
          <p:nvPr/>
        </p:nvSpPr>
        <p:spPr>
          <a:xfrm>
            <a:off x="837990" y="3882664"/>
            <a:ext cx="53920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0" name="el-1787278580616-22"/>
          <p:cNvSpPr txBox="1"/>
          <p:nvPr/>
        </p:nvSpPr>
        <p:spPr>
          <a:xfrm>
            <a:off x="837990" y="4301659"/>
            <a:ext cx="507936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迭代精修</a:t>
            </a:r>
            <a:endParaRPr/>
          </a:p>
        </p:txBody>
      </p:sp>
      <p:sp>
        <p:nvSpPr>
          <p:cNvPr id="21" name="el-1787278580616-23"/>
          <p:cNvSpPr txBox="1"/>
          <p:nvPr/>
        </p:nvSpPr>
        <p:spPr>
          <a:xfrm>
            <a:off x="837990" y="4692086"/>
            <a:ext cx="514964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接受AI初稿不会完美，通过多轮反馈逐步打磨</a:t>
            </a:r>
            <a:endParaRPr/>
          </a:p>
        </p:txBody>
      </p:sp>
      <p:sp>
        <p:nvSpPr>
          <p:cNvPr id="22" name="el-1787278580616-24"/>
          <p:cNvSpPr txBox="1"/>
          <p:nvPr/>
        </p:nvSpPr>
        <p:spPr>
          <a:xfrm>
            <a:off x="6418245" y="3882664"/>
            <a:ext cx="53920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3" name="el-1787278580617-25"/>
          <p:cNvSpPr txBox="1"/>
          <p:nvPr/>
        </p:nvSpPr>
        <p:spPr>
          <a:xfrm>
            <a:off x="6418245" y="4301659"/>
            <a:ext cx="507936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角色分工</a:t>
            </a:r>
            <a:endParaRPr/>
          </a:p>
        </p:txBody>
      </p:sp>
      <p:sp>
        <p:nvSpPr>
          <p:cNvPr id="24" name="el-1787278580629-26"/>
          <p:cNvSpPr txBox="1"/>
          <p:nvPr/>
        </p:nvSpPr>
        <p:spPr>
          <a:xfrm>
            <a:off x="6418245" y="4692086"/>
            <a:ext cx="514964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给AI设定明确的角色和边界，让它专注于某一环节</a:t>
            </a:r>
            <a:endParaRPr/>
          </a:p>
        </p:txBody>
      </p:sp>
      <p:sp>
        <p:nvSpPr>
          <p:cNvPr id="25" name="el-1787278580610-7"/>
          <p:cNvSpPr txBox="1"/>
          <p:nvPr/>
        </p:nvSpPr>
        <p:spPr>
          <a:xfrm>
            <a:off x="790377" y="5634825"/>
            <a:ext cx="113479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3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"部署智能体工作流的企业平均任务处理效率提升3.8倍，但67%的组织面临人机协同断层"</a:t>
            </a:r>
            <a:endParaRPr/>
          </a:p>
        </p:txBody>
      </p:sp>
      <p:sp>
        <p:nvSpPr>
          <p:cNvPr id="26" name="el-1787278580610-8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7" name="el-1787278580610-9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16 / 37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640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643-3"/>
          <p:cNvCxnSpPr/>
          <p:nvPr/>
        </p:nvCxnSpPr>
        <p:spPr>
          <a:xfrm>
            <a:off x="2112980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650-12"/>
          <p:cNvSpPr/>
          <p:nvPr/>
        </p:nvSpPr>
        <p:spPr>
          <a:xfrm>
            <a:off x="609448" y="4178311"/>
            <a:ext cx="5294576" cy="328530"/>
          </a:xfrm>
          <a:prstGeom prst="roundRect">
            <a:avLst>
              <a:gd name="adj" fmla="val 11597"/>
            </a:avLst>
          </a:prstGeom>
          <a:solidFill>
            <a:srgbClr val="C75B39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652-13"/>
          <p:cNvSpPr/>
          <p:nvPr/>
        </p:nvSpPr>
        <p:spPr>
          <a:xfrm>
            <a:off x="6284928" y="2185108"/>
            <a:ext cx="5294576" cy="11748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39" y="0"/>
                </a:moveTo>
                <a:lnTo>
                  <a:pt x="98561" y="0"/>
                </a:lnTo>
                <a:lnTo>
                  <a:pt x="98703" y="32"/>
                </a:lnTo>
                <a:lnTo>
                  <a:pt x="98842" y="129"/>
                </a:lnTo>
                <a:lnTo>
                  <a:pt x="98978" y="280"/>
                </a:lnTo>
                <a:lnTo>
                  <a:pt x="99113" y="495"/>
                </a:lnTo>
                <a:lnTo>
                  <a:pt x="99240" y="763"/>
                </a:lnTo>
                <a:lnTo>
                  <a:pt x="99360" y="1086"/>
                </a:lnTo>
                <a:lnTo>
                  <a:pt x="99475" y="1462"/>
                </a:lnTo>
                <a:lnTo>
                  <a:pt x="99578" y="1892"/>
                </a:lnTo>
                <a:lnTo>
                  <a:pt x="99674" y="2355"/>
                </a:lnTo>
                <a:lnTo>
                  <a:pt x="99758" y="2871"/>
                </a:lnTo>
                <a:lnTo>
                  <a:pt x="99830" y="3409"/>
                </a:lnTo>
                <a:lnTo>
                  <a:pt x="99890" y="3978"/>
                </a:lnTo>
                <a:lnTo>
                  <a:pt x="99938" y="4581"/>
                </a:lnTo>
                <a:lnTo>
                  <a:pt x="99971" y="5194"/>
                </a:lnTo>
                <a:lnTo>
                  <a:pt x="99993" y="5817"/>
                </a:lnTo>
                <a:lnTo>
                  <a:pt x="100000" y="6452"/>
                </a:lnTo>
                <a:lnTo>
                  <a:pt x="100000" y="93548"/>
                </a:lnTo>
                <a:lnTo>
                  <a:pt x="99993" y="94183"/>
                </a:lnTo>
                <a:lnTo>
                  <a:pt x="99971" y="94806"/>
                </a:lnTo>
                <a:lnTo>
                  <a:pt x="99938" y="95419"/>
                </a:lnTo>
                <a:lnTo>
                  <a:pt x="99890" y="96022"/>
                </a:lnTo>
                <a:lnTo>
                  <a:pt x="99830" y="96591"/>
                </a:lnTo>
                <a:lnTo>
                  <a:pt x="99758" y="97129"/>
                </a:lnTo>
                <a:lnTo>
                  <a:pt x="99674" y="97645"/>
                </a:lnTo>
                <a:lnTo>
                  <a:pt x="99578" y="98108"/>
                </a:lnTo>
                <a:lnTo>
                  <a:pt x="99475" y="98538"/>
                </a:lnTo>
                <a:lnTo>
                  <a:pt x="99360" y="98914"/>
                </a:lnTo>
                <a:lnTo>
                  <a:pt x="99240" y="99237"/>
                </a:lnTo>
                <a:lnTo>
                  <a:pt x="99113" y="99505"/>
                </a:lnTo>
                <a:lnTo>
                  <a:pt x="98978" y="99720"/>
                </a:lnTo>
                <a:lnTo>
                  <a:pt x="98842" y="99871"/>
                </a:lnTo>
                <a:lnTo>
                  <a:pt x="98703" y="99968"/>
                </a:lnTo>
                <a:lnTo>
                  <a:pt x="98561" y="100000"/>
                </a:lnTo>
                <a:lnTo>
                  <a:pt x="1439" y="100000"/>
                </a:lnTo>
                <a:lnTo>
                  <a:pt x="1297" y="99968"/>
                </a:lnTo>
                <a:lnTo>
                  <a:pt x="1158" y="99871"/>
                </a:lnTo>
                <a:lnTo>
                  <a:pt x="1022" y="99720"/>
                </a:lnTo>
                <a:lnTo>
                  <a:pt x="887" y="99505"/>
                </a:lnTo>
                <a:lnTo>
                  <a:pt x="760" y="99237"/>
                </a:lnTo>
                <a:lnTo>
                  <a:pt x="640" y="98914"/>
                </a:lnTo>
                <a:lnTo>
                  <a:pt x="525" y="98538"/>
                </a:lnTo>
                <a:lnTo>
                  <a:pt x="422" y="98108"/>
                </a:lnTo>
                <a:lnTo>
                  <a:pt x="326" y="97645"/>
                </a:lnTo>
                <a:lnTo>
                  <a:pt x="242" y="97129"/>
                </a:lnTo>
                <a:lnTo>
                  <a:pt x="170" y="96591"/>
                </a:lnTo>
                <a:lnTo>
                  <a:pt x="110" y="96022"/>
                </a:lnTo>
                <a:lnTo>
                  <a:pt x="62" y="95419"/>
                </a:lnTo>
                <a:lnTo>
                  <a:pt x="29" y="94806"/>
                </a:lnTo>
                <a:lnTo>
                  <a:pt x="7" y="94183"/>
                </a:lnTo>
                <a:lnTo>
                  <a:pt x="0" y="93548"/>
                </a:lnTo>
                <a:lnTo>
                  <a:pt x="0" y="6452"/>
                </a:lnTo>
                <a:lnTo>
                  <a:pt x="7" y="5817"/>
                </a:lnTo>
                <a:lnTo>
                  <a:pt x="29" y="5194"/>
                </a:lnTo>
                <a:lnTo>
                  <a:pt x="62" y="4581"/>
                </a:lnTo>
                <a:lnTo>
                  <a:pt x="110" y="3978"/>
                </a:lnTo>
                <a:lnTo>
                  <a:pt x="170" y="3409"/>
                </a:lnTo>
                <a:lnTo>
                  <a:pt x="242" y="2871"/>
                </a:lnTo>
                <a:lnTo>
                  <a:pt x="326" y="2355"/>
                </a:lnTo>
                <a:lnTo>
                  <a:pt x="422" y="1892"/>
                </a:lnTo>
                <a:lnTo>
                  <a:pt x="525" y="1462"/>
                </a:lnTo>
                <a:lnTo>
                  <a:pt x="640" y="1086"/>
                </a:lnTo>
                <a:lnTo>
                  <a:pt x="760" y="763"/>
                </a:lnTo>
                <a:lnTo>
                  <a:pt x="887" y="495"/>
                </a:lnTo>
                <a:lnTo>
                  <a:pt x="1022" y="280"/>
                </a:lnTo>
                <a:lnTo>
                  <a:pt x="1158" y="129"/>
                </a:lnTo>
                <a:lnTo>
                  <a:pt x="1297" y="32"/>
                </a:lnTo>
                <a:lnTo>
                  <a:pt x="1439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652-15"/>
          <p:cNvSpPr/>
          <p:nvPr/>
        </p:nvSpPr>
        <p:spPr>
          <a:xfrm>
            <a:off x="6284928" y="2185108"/>
            <a:ext cx="76181" cy="11748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5"/>
                </a:lnTo>
                <a:lnTo>
                  <a:pt x="70972" y="279"/>
                </a:lnTo>
                <a:lnTo>
                  <a:pt x="61732" y="494"/>
                </a:lnTo>
                <a:lnTo>
                  <a:pt x="52860" y="766"/>
                </a:lnTo>
                <a:lnTo>
                  <a:pt x="44443" y="1093"/>
                </a:lnTo>
                <a:lnTo>
                  <a:pt x="36561" y="1472"/>
                </a:lnTo>
                <a:lnTo>
                  <a:pt x="29289" y="1899"/>
                </a:lnTo>
                <a:lnTo>
                  <a:pt x="22699" y="2371"/>
                </a:lnTo>
                <a:lnTo>
                  <a:pt x="16853" y="2882"/>
                </a:lnTo>
                <a:lnTo>
                  <a:pt x="11808" y="3428"/>
                </a:lnTo>
                <a:lnTo>
                  <a:pt x="7612" y="4003"/>
                </a:lnTo>
                <a:lnTo>
                  <a:pt x="4306" y="4602"/>
                </a:lnTo>
                <a:lnTo>
                  <a:pt x="1921" y="5219"/>
                </a:lnTo>
                <a:lnTo>
                  <a:pt x="482" y="5849"/>
                </a:lnTo>
                <a:lnTo>
                  <a:pt x="0" y="6484"/>
                </a:lnTo>
                <a:lnTo>
                  <a:pt x="0" y="93516"/>
                </a:lnTo>
                <a:lnTo>
                  <a:pt x="482" y="94151"/>
                </a:lnTo>
                <a:lnTo>
                  <a:pt x="1921" y="94781"/>
                </a:lnTo>
                <a:lnTo>
                  <a:pt x="4306" y="95398"/>
                </a:lnTo>
                <a:lnTo>
                  <a:pt x="7612" y="95997"/>
                </a:lnTo>
                <a:lnTo>
                  <a:pt x="11808" y="96572"/>
                </a:lnTo>
                <a:lnTo>
                  <a:pt x="16853" y="97118"/>
                </a:lnTo>
                <a:lnTo>
                  <a:pt x="22699" y="97629"/>
                </a:lnTo>
                <a:lnTo>
                  <a:pt x="29289" y="98101"/>
                </a:lnTo>
                <a:lnTo>
                  <a:pt x="36561" y="98528"/>
                </a:lnTo>
                <a:lnTo>
                  <a:pt x="44443" y="98907"/>
                </a:lnTo>
                <a:lnTo>
                  <a:pt x="52860" y="99234"/>
                </a:lnTo>
                <a:lnTo>
                  <a:pt x="61732" y="99506"/>
                </a:lnTo>
                <a:lnTo>
                  <a:pt x="70972" y="99721"/>
                </a:lnTo>
                <a:lnTo>
                  <a:pt x="80491" y="99875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9"/>
                </a:lnTo>
                <a:lnTo>
                  <a:pt x="87807" y="99875"/>
                </a:lnTo>
                <a:lnTo>
                  <a:pt x="81857" y="99721"/>
                </a:lnTo>
                <a:lnTo>
                  <a:pt x="76082" y="99506"/>
                </a:lnTo>
                <a:lnTo>
                  <a:pt x="70538" y="99234"/>
                </a:lnTo>
                <a:lnTo>
                  <a:pt x="65277" y="98907"/>
                </a:lnTo>
                <a:lnTo>
                  <a:pt x="60350" y="98528"/>
                </a:lnTo>
                <a:lnTo>
                  <a:pt x="55806" y="98101"/>
                </a:lnTo>
                <a:lnTo>
                  <a:pt x="51687" y="97629"/>
                </a:lnTo>
                <a:lnTo>
                  <a:pt x="48033" y="97118"/>
                </a:lnTo>
                <a:lnTo>
                  <a:pt x="44880" y="96572"/>
                </a:lnTo>
                <a:lnTo>
                  <a:pt x="42258" y="95997"/>
                </a:lnTo>
                <a:lnTo>
                  <a:pt x="40191" y="95398"/>
                </a:lnTo>
                <a:lnTo>
                  <a:pt x="38701" y="94781"/>
                </a:lnTo>
                <a:lnTo>
                  <a:pt x="37801" y="94151"/>
                </a:lnTo>
                <a:lnTo>
                  <a:pt x="37500" y="93516"/>
                </a:lnTo>
                <a:lnTo>
                  <a:pt x="37500" y="6484"/>
                </a:lnTo>
                <a:lnTo>
                  <a:pt x="37801" y="5849"/>
                </a:lnTo>
                <a:lnTo>
                  <a:pt x="38701" y="5219"/>
                </a:lnTo>
                <a:lnTo>
                  <a:pt x="40191" y="4602"/>
                </a:lnTo>
                <a:lnTo>
                  <a:pt x="42258" y="4003"/>
                </a:lnTo>
                <a:lnTo>
                  <a:pt x="44880" y="3428"/>
                </a:lnTo>
                <a:lnTo>
                  <a:pt x="48033" y="2882"/>
                </a:lnTo>
                <a:lnTo>
                  <a:pt x="51687" y="2371"/>
                </a:lnTo>
                <a:lnTo>
                  <a:pt x="55806" y="1899"/>
                </a:lnTo>
                <a:lnTo>
                  <a:pt x="60350" y="1472"/>
                </a:lnTo>
                <a:lnTo>
                  <a:pt x="65277" y="1093"/>
                </a:lnTo>
                <a:lnTo>
                  <a:pt x="70538" y="766"/>
                </a:lnTo>
                <a:lnTo>
                  <a:pt x="76082" y="494"/>
                </a:lnTo>
                <a:lnTo>
                  <a:pt x="81857" y="279"/>
                </a:lnTo>
                <a:lnTo>
                  <a:pt x="87807" y="125"/>
                </a:lnTo>
                <a:lnTo>
                  <a:pt x="93874" y="3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652-14"/>
          <p:cNvSpPr/>
          <p:nvPr/>
        </p:nvSpPr>
        <p:spPr>
          <a:xfrm>
            <a:off x="6284928" y="3512323"/>
            <a:ext cx="5294576" cy="11748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39" y="0"/>
                </a:moveTo>
                <a:lnTo>
                  <a:pt x="98561" y="0"/>
                </a:lnTo>
                <a:lnTo>
                  <a:pt x="98703" y="32"/>
                </a:lnTo>
                <a:lnTo>
                  <a:pt x="98842" y="129"/>
                </a:lnTo>
                <a:lnTo>
                  <a:pt x="98978" y="280"/>
                </a:lnTo>
                <a:lnTo>
                  <a:pt x="99113" y="495"/>
                </a:lnTo>
                <a:lnTo>
                  <a:pt x="99240" y="763"/>
                </a:lnTo>
                <a:lnTo>
                  <a:pt x="99360" y="1086"/>
                </a:lnTo>
                <a:lnTo>
                  <a:pt x="99475" y="1462"/>
                </a:lnTo>
                <a:lnTo>
                  <a:pt x="99578" y="1892"/>
                </a:lnTo>
                <a:lnTo>
                  <a:pt x="99674" y="2355"/>
                </a:lnTo>
                <a:lnTo>
                  <a:pt x="99758" y="2871"/>
                </a:lnTo>
                <a:lnTo>
                  <a:pt x="99830" y="3409"/>
                </a:lnTo>
                <a:lnTo>
                  <a:pt x="99890" y="3978"/>
                </a:lnTo>
                <a:lnTo>
                  <a:pt x="99938" y="4581"/>
                </a:lnTo>
                <a:lnTo>
                  <a:pt x="99971" y="5194"/>
                </a:lnTo>
                <a:lnTo>
                  <a:pt x="99993" y="5817"/>
                </a:lnTo>
                <a:lnTo>
                  <a:pt x="100000" y="6452"/>
                </a:lnTo>
                <a:lnTo>
                  <a:pt x="100000" y="93548"/>
                </a:lnTo>
                <a:lnTo>
                  <a:pt x="99993" y="94183"/>
                </a:lnTo>
                <a:lnTo>
                  <a:pt x="99971" y="94806"/>
                </a:lnTo>
                <a:lnTo>
                  <a:pt x="99938" y="95419"/>
                </a:lnTo>
                <a:lnTo>
                  <a:pt x="99890" y="96022"/>
                </a:lnTo>
                <a:lnTo>
                  <a:pt x="99830" y="96591"/>
                </a:lnTo>
                <a:lnTo>
                  <a:pt x="99758" y="97129"/>
                </a:lnTo>
                <a:lnTo>
                  <a:pt x="99674" y="97645"/>
                </a:lnTo>
                <a:lnTo>
                  <a:pt x="99578" y="98108"/>
                </a:lnTo>
                <a:lnTo>
                  <a:pt x="99475" y="98538"/>
                </a:lnTo>
                <a:lnTo>
                  <a:pt x="99360" y="98914"/>
                </a:lnTo>
                <a:lnTo>
                  <a:pt x="99240" y="99237"/>
                </a:lnTo>
                <a:lnTo>
                  <a:pt x="99113" y="99505"/>
                </a:lnTo>
                <a:lnTo>
                  <a:pt x="98978" y="99720"/>
                </a:lnTo>
                <a:lnTo>
                  <a:pt x="98842" y="99871"/>
                </a:lnTo>
                <a:lnTo>
                  <a:pt x="98703" y="99968"/>
                </a:lnTo>
                <a:lnTo>
                  <a:pt x="98561" y="100000"/>
                </a:lnTo>
                <a:lnTo>
                  <a:pt x="1439" y="100000"/>
                </a:lnTo>
                <a:lnTo>
                  <a:pt x="1297" y="99968"/>
                </a:lnTo>
                <a:lnTo>
                  <a:pt x="1158" y="99871"/>
                </a:lnTo>
                <a:lnTo>
                  <a:pt x="1022" y="99720"/>
                </a:lnTo>
                <a:lnTo>
                  <a:pt x="887" y="99505"/>
                </a:lnTo>
                <a:lnTo>
                  <a:pt x="760" y="99237"/>
                </a:lnTo>
                <a:lnTo>
                  <a:pt x="640" y="98914"/>
                </a:lnTo>
                <a:lnTo>
                  <a:pt x="525" y="98538"/>
                </a:lnTo>
                <a:lnTo>
                  <a:pt x="422" y="98108"/>
                </a:lnTo>
                <a:lnTo>
                  <a:pt x="326" y="97645"/>
                </a:lnTo>
                <a:lnTo>
                  <a:pt x="242" y="97129"/>
                </a:lnTo>
                <a:lnTo>
                  <a:pt x="170" y="96591"/>
                </a:lnTo>
                <a:lnTo>
                  <a:pt x="110" y="96022"/>
                </a:lnTo>
                <a:lnTo>
                  <a:pt x="62" y="95419"/>
                </a:lnTo>
                <a:lnTo>
                  <a:pt x="29" y="94806"/>
                </a:lnTo>
                <a:lnTo>
                  <a:pt x="7" y="94183"/>
                </a:lnTo>
                <a:lnTo>
                  <a:pt x="0" y="93548"/>
                </a:lnTo>
                <a:lnTo>
                  <a:pt x="0" y="6452"/>
                </a:lnTo>
                <a:lnTo>
                  <a:pt x="7" y="5817"/>
                </a:lnTo>
                <a:lnTo>
                  <a:pt x="29" y="5194"/>
                </a:lnTo>
                <a:lnTo>
                  <a:pt x="62" y="4581"/>
                </a:lnTo>
                <a:lnTo>
                  <a:pt x="110" y="3978"/>
                </a:lnTo>
                <a:lnTo>
                  <a:pt x="170" y="3409"/>
                </a:lnTo>
                <a:lnTo>
                  <a:pt x="242" y="2871"/>
                </a:lnTo>
                <a:lnTo>
                  <a:pt x="326" y="2355"/>
                </a:lnTo>
                <a:lnTo>
                  <a:pt x="422" y="1892"/>
                </a:lnTo>
                <a:lnTo>
                  <a:pt x="525" y="1462"/>
                </a:lnTo>
                <a:lnTo>
                  <a:pt x="640" y="1086"/>
                </a:lnTo>
                <a:lnTo>
                  <a:pt x="760" y="763"/>
                </a:lnTo>
                <a:lnTo>
                  <a:pt x="887" y="495"/>
                </a:lnTo>
                <a:lnTo>
                  <a:pt x="1022" y="280"/>
                </a:lnTo>
                <a:lnTo>
                  <a:pt x="1158" y="129"/>
                </a:lnTo>
                <a:lnTo>
                  <a:pt x="1297" y="32"/>
                </a:lnTo>
                <a:lnTo>
                  <a:pt x="1439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0653-16"/>
          <p:cNvSpPr/>
          <p:nvPr/>
        </p:nvSpPr>
        <p:spPr>
          <a:xfrm>
            <a:off x="6284928" y="3512323"/>
            <a:ext cx="76181" cy="11748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5"/>
                </a:lnTo>
                <a:lnTo>
                  <a:pt x="70972" y="279"/>
                </a:lnTo>
                <a:lnTo>
                  <a:pt x="61732" y="494"/>
                </a:lnTo>
                <a:lnTo>
                  <a:pt x="52860" y="766"/>
                </a:lnTo>
                <a:lnTo>
                  <a:pt x="44443" y="1093"/>
                </a:lnTo>
                <a:lnTo>
                  <a:pt x="36561" y="1472"/>
                </a:lnTo>
                <a:lnTo>
                  <a:pt x="29289" y="1899"/>
                </a:lnTo>
                <a:lnTo>
                  <a:pt x="22699" y="2371"/>
                </a:lnTo>
                <a:lnTo>
                  <a:pt x="16853" y="2882"/>
                </a:lnTo>
                <a:lnTo>
                  <a:pt x="11808" y="3428"/>
                </a:lnTo>
                <a:lnTo>
                  <a:pt x="7612" y="4003"/>
                </a:lnTo>
                <a:lnTo>
                  <a:pt x="4306" y="4602"/>
                </a:lnTo>
                <a:lnTo>
                  <a:pt x="1921" y="5219"/>
                </a:lnTo>
                <a:lnTo>
                  <a:pt x="482" y="5849"/>
                </a:lnTo>
                <a:lnTo>
                  <a:pt x="0" y="6484"/>
                </a:lnTo>
                <a:lnTo>
                  <a:pt x="0" y="93516"/>
                </a:lnTo>
                <a:lnTo>
                  <a:pt x="482" y="94151"/>
                </a:lnTo>
                <a:lnTo>
                  <a:pt x="1921" y="94781"/>
                </a:lnTo>
                <a:lnTo>
                  <a:pt x="4306" y="95398"/>
                </a:lnTo>
                <a:lnTo>
                  <a:pt x="7612" y="95997"/>
                </a:lnTo>
                <a:lnTo>
                  <a:pt x="11808" y="96572"/>
                </a:lnTo>
                <a:lnTo>
                  <a:pt x="16853" y="97118"/>
                </a:lnTo>
                <a:lnTo>
                  <a:pt x="22699" y="97629"/>
                </a:lnTo>
                <a:lnTo>
                  <a:pt x="29289" y="98101"/>
                </a:lnTo>
                <a:lnTo>
                  <a:pt x="36561" y="98528"/>
                </a:lnTo>
                <a:lnTo>
                  <a:pt x="44443" y="98907"/>
                </a:lnTo>
                <a:lnTo>
                  <a:pt x="52860" y="99234"/>
                </a:lnTo>
                <a:lnTo>
                  <a:pt x="61732" y="99506"/>
                </a:lnTo>
                <a:lnTo>
                  <a:pt x="70972" y="99721"/>
                </a:lnTo>
                <a:lnTo>
                  <a:pt x="80491" y="99875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9"/>
                </a:lnTo>
                <a:lnTo>
                  <a:pt x="87807" y="99875"/>
                </a:lnTo>
                <a:lnTo>
                  <a:pt x="81857" y="99721"/>
                </a:lnTo>
                <a:lnTo>
                  <a:pt x="76082" y="99506"/>
                </a:lnTo>
                <a:lnTo>
                  <a:pt x="70538" y="99234"/>
                </a:lnTo>
                <a:lnTo>
                  <a:pt x="65277" y="98907"/>
                </a:lnTo>
                <a:lnTo>
                  <a:pt x="60350" y="98528"/>
                </a:lnTo>
                <a:lnTo>
                  <a:pt x="55806" y="98101"/>
                </a:lnTo>
                <a:lnTo>
                  <a:pt x="51687" y="97629"/>
                </a:lnTo>
                <a:lnTo>
                  <a:pt x="48033" y="97118"/>
                </a:lnTo>
                <a:lnTo>
                  <a:pt x="44880" y="96572"/>
                </a:lnTo>
                <a:lnTo>
                  <a:pt x="42258" y="95997"/>
                </a:lnTo>
                <a:lnTo>
                  <a:pt x="40191" y="95398"/>
                </a:lnTo>
                <a:lnTo>
                  <a:pt x="38701" y="94781"/>
                </a:lnTo>
                <a:lnTo>
                  <a:pt x="37801" y="94151"/>
                </a:lnTo>
                <a:lnTo>
                  <a:pt x="37500" y="93516"/>
                </a:lnTo>
                <a:lnTo>
                  <a:pt x="37500" y="6484"/>
                </a:lnTo>
                <a:lnTo>
                  <a:pt x="37801" y="5849"/>
                </a:lnTo>
                <a:lnTo>
                  <a:pt x="38701" y="5219"/>
                </a:lnTo>
                <a:lnTo>
                  <a:pt x="40191" y="4602"/>
                </a:lnTo>
                <a:lnTo>
                  <a:pt x="42258" y="4003"/>
                </a:lnTo>
                <a:lnTo>
                  <a:pt x="44880" y="3428"/>
                </a:lnTo>
                <a:lnTo>
                  <a:pt x="48033" y="2882"/>
                </a:lnTo>
                <a:lnTo>
                  <a:pt x="51687" y="2371"/>
                </a:lnTo>
                <a:lnTo>
                  <a:pt x="55806" y="1899"/>
                </a:lnTo>
                <a:lnTo>
                  <a:pt x="60350" y="1472"/>
                </a:lnTo>
                <a:lnTo>
                  <a:pt x="65277" y="1093"/>
                </a:lnTo>
                <a:lnTo>
                  <a:pt x="70538" y="766"/>
                </a:lnTo>
                <a:lnTo>
                  <a:pt x="76082" y="494"/>
                </a:lnTo>
                <a:lnTo>
                  <a:pt x="81857" y="279"/>
                </a:lnTo>
                <a:lnTo>
                  <a:pt x="87807" y="125"/>
                </a:lnTo>
                <a:lnTo>
                  <a:pt x="93874" y="3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7278580641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7278580643-4"/>
          <p:cNvSpPr txBox="1"/>
          <p:nvPr/>
        </p:nvSpPr>
        <p:spPr>
          <a:xfrm>
            <a:off x="609448" y="191310"/>
            <a:ext cx="20371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· STRATEGY</a:t>
            </a:r>
            <a:endParaRPr/>
          </a:p>
        </p:txBody>
      </p:sp>
      <p:sp>
        <p:nvSpPr>
          <p:cNvPr id="11" name="el-1787278580643-5"/>
          <p:cNvSpPr txBox="1"/>
          <p:nvPr/>
        </p:nvSpPr>
        <p:spPr>
          <a:xfrm>
            <a:off x="9865433" y="191310"/>
            <a:ext cx="180739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人机协同的核心策略与方法</a:t>
            </a:r>
            <a:endParaRPr/>
          </a:p>
        </p:txBody>
      </p:sp>
      <p:sp>
        <p:nvSpPr>
          <p:cNvPr id="12" name="el-1787278580648-8"/>
          <p:cNvSpPr txBox="1"/>
          <p:nvPr/>
        </p:nvSpPr>
        <p:spPr>
          <a:xfrm>
            <a:off x="609448" y="2327352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模式一：</a:t>
            </a:r>
            <a:endParaRPr/>
          </a:p>
        </p:txBody>
      </p:sp>
      <p:sp>
        <p:nvSpPr>
          <p:cNvPr id="13" name="el-1787278580649-9"/>
          <p:cNvSpPr txBox="1"/>
          <p:nvPr/>
        </p:nvSpPr>
        <p:spPr>
          <a:xfrm>
            <a:off x="609448" y="2738610"/>
            <a:ext cx="2354140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先框架后填充</a:t>
            </a:r>
            <a:endParaRPr/>
          </a:p>
        </p:txBody>
      </p:sp>
      <p:sp>
        <p:nvSpPr>
          <p:cNvPr id="14" name="el-1787278580649-10"/>
          <p:cNvSpPr txBox="1"/>
          <p:nvPr/>
        </p:nvSpPr>
        <p:spPr>
          <a:xfrm>
            <a:off x="609448" y="3378411"/>
            <a:ext cx="5294576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先让AI帮你搭骨架，再逐节深化。不是一次性要求AI生成全文，而是分步深入。</a:t>
            </a:r>
            <a:endParaRPr/>
          </a:p>
        </p:txBody>
      </p:sp>
      <p:sp>
        <p:nvSpPr>
          <p:cNvPr id="15" name="el-1787278580649-11"/>
          <p:cNvSpPr txBox="1"/>
          <p:nvPr/>
        </p:nvSpPr>
        <p:spPr>
          <a:xfrm>
            <a:off x="761809" y="4235447"/>
            <a:ext cx="5516453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适用：报告 / 方案 / 文档等结构化产出</a:t>
            </a:r>
            <a:endParaRPr/>
          </a:p>
        </p:txBody>
      </p:sp>
      <p:sp>
        <p:nvSpPr>
          <p:cNvPr id="16" name="el-1787278580653-17"/>
          <p:cNvSpPr txBox="1"/>
          <p:nvPr/>
        </p:nvSpPr>
        <p:spPr>
          <a:xfrm>
            <a:off x="6542039" y="2375560"/>
            <a:ext cx="490224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第一轮</a:t>
            </a:r>
            <a:endParaRPr/>
          </a:p>
        </p:txBody>
      </p:sp>
      <p:sp>
        <p:nvSpPr>
          <p:cNvPr id="17" name="el-1787278580654-18"/>
          <p:cNvSpPr txBox="1"/>
          <p:nvPr/>
        </p:nvSpPr>
        <p:spPr>
          <a:xfrm>
            <a:off x="6542039" y="2651716"/>
            <a:ext cx="4808922" cy="5177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32"/>
              </a:lnSpc>
            </a:pPr>
            <a:r>
              <a:rPr i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"帮我列一份2025年新能源汽车行业分析报告的提纲，包含市场格局、技术趋势、政策环境、竞争分析四个维度"</a:t>
            </a:r>
            <a:endParaRPr/>
          </a:p>
        </p:txBody>
      </p:sp>
      <p:sp>
        <p:nvSpPr>
          <p:cNvPr id="18" name="el-1787278580654-19"/>
          <p:cNvSpPr txBox="1"/>
          <p:nvPr/>
        </p:nvSpPr>
        <p:spPr>
          <a:xfrm>
            <a:off x="6542039" y="3702775"/>
            <a:ext cx="490224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后续轮次</a:t>
            </a:r>
            <a:endParaRPr/>
          </a:p>
        </p:txBody>
      </p:sp>
      <p:sp>
        <p:nvSpPr>
          <p:cNvPr id="19" name="el-1787278580654-20"/>
          <p:cNvSpPr txBox="1"/>
          <p:nvPr/>
        </p:nvSpPr>
        <p:spPr>
          <a:xfrm>
            <a:off x="6542039" y="3978931"/>
            <a:ext cx="4808922" cy="5177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32"/>
              </a:lnSpc>
            </a:pPr>
            <a:r>
              <a:rPr i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针对每个章节单独深入——"请展开第一部分'市场格局'，补充2024年市场规模数据和主要玩家市场份额"</a:t>
            </a:r>
            <a:endParaRPr/>
          </a:p>
        </p:txBody>
      </p:sp>
      <p:sp>
        <p:nvSpPr>
          <p:cNvPr id="20" name="el-1787278580644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1" name="el-1787278580644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17 / 37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835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837-3"/>
          <p:cNvCxnSpPr/>
          <p:nvPr/>
        </p:nvCxnSpPr>
        <p:spPr>
          <a:xfrm>
            <a:off x="2112980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843-12"/>
          <p:cNvSpPr/>
          <p:nvPr/>
        </p:nvSpPr>
        <p:spPr>
          <a:xfrm>
            <a:off x="609448" y="4030710"/>
            <a:ext cx="4235631" cy="547551"/>
          </a:xfrm>
          <a:prstGeom prst="roundRect">
            <a:avLst>
              <a:gd name="adj" fmla="val 13917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845-14"/>
          <p:cNvSpPr/>
          <p:nvPr/>
        </p:nvSpPr>
        <p:spPr>
          <a:xfrm>
            <a:off x="5225983" y="2517209"/>
            <a:ext cx="6353521" cy="647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0" y="0"/>
                </a:moveTo>
                <a:lnTo>
                  <a:pt x="98800" y="0"/>
                </a:lnTo>
                <a:lnTo>
                  <a:pt x="98918" y="59"/>
                </a:lnTo>
                <a:lnTo>
                  <a:pt x="99034" y="235"/>
                </a:lnTo>
                <a:lnTo>
                  <a:pt x="99148" y="510"/>
                </a:lnTo>
                <a:lnTo>
                  <a:pt x="99260" y="902"/>
                </a:lnTo>
                <a:lnTo>
                  <a:pt x="99366" y="1392"/>
                </a:lnTo>
                <a:lnTo>
                  <a:pt x="99466" y="1980"/>
                </a:lnTo>
                <a:lnTo>
                  <a:pt x="99562" y="2667"/>
                </a:lnTo>
                <a:lnTo>
                  <a:pt x="99648" y="3451"/>
                </a:lnTo>
                <a:lnTo>
                  <a:pt x="99728" y="4294"/>
                </a:lnTo>
                <a:lnTo>
                  <a:pt x="99798" y="5235"/>
                </a:lnTo>
                <a:lnTo>
                  <a:pt x="99858" y="6216"/>
                </a:lnTo>
                <a:lnTo>
                  <a:pt x="99908" y="7255"/>
                </a:lnTo>
                <a:lnTo>
                  <a:pt x="99948" y="8353"/>
                </a:lnTo>
                <a:lnTo>
                  <a:pt x="99976" y="9471"/>
                </a:lnTo>
                <a:lnTo>
                  <a:pt x="99994" y="10608"/>
                </a:lnTo>
                <a:lnTo>
                  <a:pt x="100000" y="11765"/>
                </a:lnTo>
                <a:lnTo>
                  <a:pt x="100000" y="88235"/>
                </a:lnTo>
                <a:lnTo>
                  <a:pt x="99994" y="89392"/>
                </a:lnTo>
                <a:lnTo>
                  <a:pt x="99976" y="90529"/>
                </a:lnTo>
                <a:lnTo>
                  <a:pt x="99948" y="91647"/>
                </a:lnTo>
                <a:lnTo>
                  <a:pt x="99908" y="92745"/>
                </a:lnTo>
                <a:lnTo>
                  <a:pt x="99858" y="93784"/>
                </a:lnTo>
                <a:lnTo>
                  <a:pt x="99798" y="94765"/>
                </a:lnTo>
                <a:lnTo>
                  <a:pt x="99728" y="95706"/>
                </a:lnTo>
                <a:lnTo>
                  <a:pt x="99648" y="96549"/>
                </a:lnTo>
                <a:lnTo>
                  <a:pt x="99562" y="97333"/>
                </a:lnTo>
                <a:lnTo>
                  <a:pt x="99466" y="98020"/>
                </a:lnTo>
                <a:lnTo>
                  <a:pt x="99366" y="98608"/>
                </a:lnTo>
                <a:lnTo>
                  <a:pt x="99260" y="99098"/>
                </a:lnTo>
                <a:lnTo>
                  <a:pt x="99148" y="99490"/>
                </a:lnTo>
                <a:lnTo>
                  <a:pt x="99034" y="99765"/>
                </a:lnTo>
                <a:lnTo>
                  <a:pt x="98918" y="99941"/>
                </a:lnTo>
                <a:lnTo>
                  <a:pt x="98800" y="100000"/>
                </a:lnTo>
                <a:lnTo>
                  <a:pt x="1200" y="100000"/>
                </a:lnTo>
                <a:lnTo>
                  <a:pt x="1082" y="99941"/>
                </a:lnTo>
                <a:lnTo>
                  <a:pt x="966" y="99765"/>
                </a:lnTo>
                <a:lnTo>
                  <a:pt x="852" y="99490"/>
                </a:lnTo>
                <a:lnTo>
                  <a:pt x="740" y="99098"/>
                </a:lnTo>
                <a:lnTo>
                  <a:pt x="634" y="98608"/>
                </a:lnTo>
                <a:lnTo>
                  <a:pt x="534" y="98020"/>
                </a:lnTo>
                <a:lnTo>
                  <a:pt x="438" y="97333"/>
                </a:lnTo>
                <a:lnTo>
                  <a:pt x="352" y="96549"/>
                </a:lnTo>
                <a:lnTo>
                  <a:pt x="272" y="95706"/>
                </a:lnTo>
                <a:lnTo>
                  <a:pt x="202" y="94765"/>
                </a:lnTo>
                <a:lnTo>
                  <a:pt x="142" y="93784"/>
                </a:lnTo>
                <a:lnTo>
                  <a:pt x="92" y="92745"/>
                </a:lnTo>
                <a:lnTo>
                  <a:pt x="52" y="91647"/>
                </a:lnTo>
                <a:lnTo>
                  <a:pt x="24" y="90529"/>
                </a:lnTo>
                <a:lnTo>
                  <a:pt x="6" y="89392"/>
                </a:lnTo>
                <a:lnTo>
                  <a:pt x="0" y="88235"/>
                </a:lnTo>
                <a:lnTo>
                  <a:pt x="0" y="11765"/>
                </a:lnTo>
                <a:lnTo>
                  <a:pt x="6" y="10608"/>
                </a:lnTo>
                <a:lnTo>
                  <a:pt x="24" y="9471"/>
                </a:lnTo>
                <a:lnTo>
                  <a:pt x="52" y="8353"/>
                </a:lnTo>
                <a:lnTo>
                  <a:pt x="92" y="7255"/>
                </a:lnTo>
                <a:lnTo>
                  <a:pt x="142" y="6216"/>
                </a:lnTo>
                <a:lnTo>
                  <a:pt x="202" y="5235"/>
                </a:lnTo>
                <a:lnTo>
                  <a:pt x="272" y="4294"/>
                </a:lnTo>
                <a:lnTo>
                  <a:pt x="352" y="3451"/>
                </a:lnTo>
                <a:lnTo>
                  <a:pt x="438" y="2667"/>
                </a:lnTo>
                <a:lnTo>
                  <a:pt x="534" y="1980"/>
                </a:lnTo>
                <a:lnTo>
                  <a:pt x="634" y="1392"/>
                </a:lnTo>
                <a:lnTo>
                  <a:pt x="740" y="902"/>
                </a:lnTo>
                <a:lnTo>
                  <a:pt x="852" y="510"/>
                </a:lnTo>
                <a:lnTo>
                  <a:pt x="966" y="235"/>
                </a:lnTo>
                <a:lnTo>
                  <a:pt x="1082" y="59"/>
                </a:lnTo>
                <a:lnTo>
                  <a:pt x="1200" y="0"/>
                </a:lnTo>
                <a:close/>
              </a:path>
            </a:pathLst>
          </a:custGeom>
          <a:solidFill>
            <a:srgbClr val="C75B39">
              <a:alpha val="8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847-17"/>
          <p:cNvSpPr/>
          <p:nvPr/>
        </p:nvSpPr>
        <p:spPr>
          <a:xfrm>
            <a:off x="5225983" y="2517209"/>
            <a:ext cx="76181" cy="647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6"/>
                </a:lnTo>
                <a:lnTo>
                  <a:pt x="70972" y="507"/>
                </a:lnTo>
                <a:lnTo>
                  <a:pt x="61732" y="896"/>
                </a:lnTo>
                <a:lnTo>
                  <a:pt x="52860" y="1389"/>
                </a:lnTo>
                <a:lnTo>
                  <a:pt x="44443" y="1983"/>
                </a:lnTo>
                <a:lnTo>
                  <a:pt x="36561" y="2670"/>
                </a:lnTo>
                <a:lnTo>
                  <a:pt x="29289" y="3446"/>
                </a:lnTo>
                <a:lnTo>
                  <a:pt x="22699" y="4301"/>
                </a:lnTo>
                <a:lnTo>
                  <a:pt x="16853" y="5229"/>
                </a:lnTo>
                <a:lnTo>
                  <a:pt x="11808" y="6219"/>
                </a:lnTo>
                <a:lnTo>
                  <a:pt x="7612" y="7263"/>
                </a:lnTo>
                <a:lnTo>
                  <a:pt x="4306" y="8350"/>
                </a:lnTo>
                <a:lnTo>
                  <a:pt x="1921" y="9470"/>
                </a:lnTo>
                <a:lnTo>
                  <a:pt x="482" y="10612"/>
                </a:lnTo>
                <a:lnTo>
                  <a:pt x="0" y="11765"/>
                </a:lnTo>
                <a:lnTo>
                  <a:pt x="0" y="88235"/>
                </a:lnTo>
                <a:lnTo>
                  <a:pt x="482" y="89388"/>
                </a:lnTo>
                <a:lnTo>
                  <a:pt x="1921" y="90530"/>
                </a:lnTo>
                <a:lnTo>
                  <a:pt x="4306" y="91650"/>
                </a:lnTo>
                <a:lnTo>
                  <a:pt x="7612" y="92737"/>
                </a:lnTo>
                <a:lnTo>
                  <a:pt x="11808" y="93781"/>
                </a:lnTo>
                <a:lnTo>
                  <a:pt x="16853" y="94771"/>
                </a:lnTo>
                <a:lnTo>
                  <a:pt x="22699" y="95699"/>
                </a:lnTo>
                <a:lnTo>
                  <a:pt x="29289" y="96554"/>
                </a:lnTo>
                <a:lnTo>
                  <a:pt x="36561" y="97330"/>
                </a:lnTo>
                <a:lnTo>
                  <a:pt x="44443" y="98017"/>
                </a:lnTo>
                <a:lnTo>
                  <a:pt x="52860" y="98611"/>
                </a:lnTo>
                <a:lnTo>
                  <a:pt x="61732" y="99104"/>
                </a:lnTo>
                <a:lnTo>
                  <a:pt x="70972" y="99493"/>
                </a:lnTo>
                <a:lnTo>
                  <a:pt x="80491" y="99774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43"/>
                </a:lnTo>
                <a:lnTo>
                  <a:pt x="87807" y="99774"/>
                </a:lnTo>
                <a:lnTo>
                  <a:pt x="81857" y="99493"/>
                </a:lnTo>
                <a:lnTo>
                  <a:pt x="76082" y="99104"/>
                </a:lnTo>
                <a:lnTo>
                  <a:pt x="70538" y="98611"/>
                </a:lnTo>
                <a:lnTo>
                  <a:pt x="65277" y="98017"/>
                </a:lnTo>
                <a:lnTo>
                  <a:pt x="60350" y="97330"/>
                </a:lnTo>
                <a:lnTo>
                  <a:pt x="55806" y="96554"/>
                </a:lnTo>
                <a:lnTo>
                  <a:pt x="51687" y="95699"/>
                </a:lnTo>
                <a:lnTo>
                  <a:pt x="48033" y="94771"/>
                </a:lnTo>
                <a:lnTo>
                  <a:pt x="44880" y="93781"/>
                </a:lnTo>
                <a:lnTo>
                  <a:pt x="42258" y="92737"/>
                </a:lnTo>
                <a:lnTo>
                  <a:pt x="40191" y="91650"/>
                </a:lnTo>
                <a:lnTo>
                  <a:pt x="38701" y="90530"/>
                </a:lnTo>
                <a:lnTo>
                  <a:pt x="37801" y="89388"/>
                </a:lnTo>
                <a:lnTo>
                  <a:pt x="37500" y="88235"/>
                </a:lnTo>
                <a:lnTo>
                  <a:pt x="37500" y="11765"/>
                </a:lnTo>
                <a:lnTo>
                  <a:pt x="37801" y="10612"/>
                </a:lnTo>
                <a:lnTo>
                  <a:pt x="38701" y="9470"/>
                </a:lnTo>
                <a:lnTo>
                  <a:pt x="40191" y="8350"/>
                </a:lnTo>
                <a:lnTo>
                  <a:pt x="42258" y="7263"/>
                </a:lnTo>
                <a:lnTo>
                  <a:pt x="44880" y="6219"/>
                </a:lnTo>
                <a:lnTo>
                  <a:pt x="48033" y="5229"/>
                </a:lnTo>
                <a:lnTo>
                  <a:pt x="51687" y="4301"/>
                </a:lnTo>
                <a:lnTo>
                  <a:pt x="55806" y="3446"/>
                </a:lnTo>
                <a:lnTo>
                  <a:pt x="60350" y="2670"/>
                </a:lnTo>
                <a:lnTo>
                  <a:pt x="65277" y="1983"/>
                </a:lnTo>
                <a:lnTo>
                  <a:pt x="70538" y="1389"/>
                </a:lnTo>
                <a:lnTo>
                  <a:pt x="76082" y="896"/>
                </a:lnTo>
                <a:lnTo>
                  <a:pt x="81857" y="507"/>
                </a:lnTo>
                <a:lnTo>
                  <a:pt x="87807" y="226"/>
                </a:lnTo>
                <a:lnTo>
                  <a:pt x="93874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846-15"/>
          <p:cNvSpPr/>
          <p:nvPr/>
        </p:nvSpPr>
        <p:spPr>
          <a:xfrm>
            <a:off x="5225983" y="3298064"/>
            <a:ext cx="6353521" cy="647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0" y="0"/>
                </a:moveTo>
                <a:lnTo>
                  <a:pt x="98800" y="0"/>
                </a:lnTo>
                <a:lnTo>
                  <a:pt x="98918" y="59"/>
                </a:lnTo>
                <a:lnTo>
                  <a:pt x="99034" y="235"/>
                </a:lnTo>
                <a:lnTo>
                  <a:pt x="99148" y="510"/>
                </a:lnTo>
                <a:lnTo>
                  <a:pt x="99260" y="902"/>
                </a:lnTo>
                <a:lnTo>
                  <a:pt x="99366" y="1392"/>
                </a:lnTo>
                <a:lnTo>
                  <a:pt x="99466" y="1980"/>
                </a:lnTo>
                <a:lnTo>
                  <a:pt x="99562" y="2667"/>
                </a:lnTo>
                <a:lnTo>
                  <a:pt x="99648" y="3451"/>
                </a:lnTo>
                <a:lnTo>
                  <a:pt x="99728" y="4294"/>
                </a:lnTo>
                <a:lnTo>
                  <a:pt x="99798" y="5235"/>
                </a:lnTo>
                <a:lnTo>
                  <a:pt x="99858" y="6216"/>
                </a:lnTo>
                <a:lnTo>
                  <a:pt x="99908" y="7255"/>
                </a:lnTo>
                <a:lnTo>
                  <a:pt x="99948" y="8353"/>
                </a:lnTo>
                <a:lnTo>
                  <a:pt x="99976" y="9471"/>
                </a:lnTo>
                <a:lnTo>
                  <a:pt x="99994" y="10608"/>
                </a:lnTo>
                <a:lnTo>
                  <a:pt x="100000" y="11765"/>
                </a:lnTo>
                <a:lnTo>
                  <a:pt x="100000" y="88235"/>
                </a:lnTo>
                <a:lnTo>
                  <a:pt x="99994" y="89392"/>
                </a:lnTo>
                <a:lnTo>
                  <a:pt x="99976" y="90529"/>
                </a:lnTo>
                <a:lnTo>
                  <a:pt x="99948" y="91647"/>
                </a:lnTo>
                <a:lnTo>
                  <a:pt x="99908" y="92745"/>
                </a:lnTo>
                <a:lnTo>
                  <a:pt x="99858" y="93784"/>
                </a:lnTo>
                <a:lnTo>
                  <a:pt x="99798" y="94765"/>
                </a:lnTo>
                <a:lnTo>
                  <a:pt x="99728" y="95706"/>
                </a:lnTo>
                <a:lnTo>
                  <a:pt x="99648" y="96549"/>
                </a:lnTo>
                <a:lnTo>
                  <a:pt x="99562" y="97333"/>
                </a:lnTo>
                <a:lnTo>
                  <a:pt x="99466" y="98020"/>
                </a:lnTo>
                <a:lnTo>
                  <a:pt x="99366" y="98608"/>
                </a:lnTo>
                <a:lnTo>
                  <a:pt x="99260" y="99098"/>
                </a:lnTo>
                <a:lnTo>
                  <a:pt x="99148" y="99490"/>
                </a:lnTo>
                <a:lnTo>
                  <a:pt x="99034" y="99765"/>
                </a:lnTo>
                <a:lnTo>
                  <a:pt x="98918" y="99941"/>
                </a:lnTo>
                <a:lnTo>
                  <a:pt x="98800" y="100000"/>
                </a:lnTo>
                <a:lnTo>
                  <a:pt x="1200" y="100000"/>
                </a:lnTo>
                <a:lnTo>
                  <a:pt x="1082" y="99941"/>
                </a:lnTo>
                <a:lnTo>
                  <a:pt x="966" y="99765"/>
                </a:lnTo>
                <a:lnTo>
                  <a:pt x="852" y="99490"/>
                </a:lnTo>
                <a:lnTo>
                  <a:pt x="740" y="99098"/>
                </a:lnTo>
                <a:lnTo>
                  <a:pt x="634" y="98608"/>
                </a:lnTo>
                <a:lnTo>
                  <a:pt x="534" y="98020"/>
                </a:lnTo>
                <a:lnTo>
                  <a:pt x="438" y="97333"/>
                </a:lnTo>
                <a:lnTo>
                  <a:pt x="352" y="96549"/>
                </a:lnTo>
                <a:lnTo>
                  <a:pt x="272" y="95706"/>
                </a:lnTo>
                <a:lnTo>
                  <a:pt x="202" y="94765"/>
                </a:lnTo>
                <a:lnTo>
                  <a:pt x="142" y="93784"/>
                </a:lnTo>
                <a:lnTo>
                  <a:pt x="92" y="92745"/>
                </a:lnTo>
                <a:lnTo>
                  <a:pt x="52" y="91647"/>
                </a:lnTo>
                <a:lnTo>
                  <a:pt x="24" y="90529"/>
                </a:lnTo>
                <a:lnTo>
                  <a:pt x="6" y="89392"/>
                </a:lnTo>
                <a:lnTo>
                  <a:pt x="0" y="88235"/>
                </a:lnTo>
                <a:lnTo>
                  <a:pt x="0" y="11765"/>
                </a:lnTo>
                <a:lnTo>
                  <a:pt x="6" y="10608"/>
                </a:lnTo>
                <a:lnTo>
                  <a:pt x="24" y="9471"/>
                </a:lnTo>
                <a:lnTo>
                  <a:pt x="52" y="8353"/>
                </a:lnTo>
                <a:lnTo>
                  <a:pt x="92" y="7255"/>
                </a:lnTo>
                <a:lnTo>
                  <a:pt x="142" y="6216"/>
                </a:lnTo>
                <a:lnTo>
                  <a:pt x="202" y="5235"/>
                </a:lnTo>
                <a:lnTo>
                  <a:pt x="272" y="4294"/>
                </a:lnTo>
                <a:lnTo>
                  <a:pt x="352" y="3451"/>
                </a:lnTo>
                <a:lnTo>
                  <a:pt x="438" y="2667"/>
                </a:lnTo>
                <a:lnTo>
                  <a:pt x="534" y="1980"/>
                </a:lnTo>
                <a:lnTo>
                  <a:pt x="634" y="1392"/>
                </a:lnTo>
                <a:lnTo>
                  <a:pt x="740" y="902"/>
                </a:lnTo>
                <a:lnTo>
                  <a:pt x="852" y="510"/>
                </a:lnTo>
                <a:lnTo>
                  <a:pt x="966" y="235"/>
                </a:lnTo>
                <a:lnTo>
                  <a:pt x="1082" y="59"/>
                </a:lnTo>
                <a:lnTo>
                  <a:pt x="1200" y="0"/>
                </a:lnTo>
                <a:close/>
              </a:path>
            </a:pathLst>
          </a:custGeom>
          <a:solidFill>
            <a:srgbClr val="3D2B1F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0847-18"/>
          <p:cNvSpPr/>
          <p:nvPr/>
        </p:nvSpPr>
        <p:spPr>
          <a:xfrm>
            <a:off x="5225983" y="3298064"/>
            <a:ext cx="76181" cy="647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6"/>
                </a:lnTo>
                <a:lnTo>
                  <a:pt x="70972" y="507"/>
                </a:lnTo>
                <a:lnTo>
                  <a:pt x="61732" y="896"/>
                </a:lnTo>
                <a:lnTo>
                  <a:pt x="52860" y="1389"/>
                </a:lnTo>
                <a:lnTo>
                  <a:pt x="44443" y="1983"/>
                </a:lnTo>
                <a:lnTo>
                  <a:pt x="36561" y="2670"/>
                </a:lnTo>
                <a:lnTo>
                  <a:pt x="29289" y="3446"/>
                </a:lnTo>
                <a:lnTo>
                  <a:pt x="22699" y="4301"/>
                </a:lnTo>
                <a:lnTo>
                  <a:pt x="16853" y="5229"/>
                </a:lnTo>
                <a:lnTo>
                  <a:pt x="11808" y="6219"/>
                </a:lnTo>
                <a:lnTo>
                  <a:pt x="7612" y="7263"/>
                </a:lnTo>
                <a:lnTo>
                  <a:pt x="4306" y="8350"/>
                </a:lnTo>
                <a:lnTo>
                  <a:pt x="1921" y="9470"/>
                </a:lnTo>
                <a:lnTo>
                  <a:pt x="482" y="10612"/>
                </a:lnTo>
                <a:lnTo>
                  <a:pt x="0" y="11765"/>
                </a:lnTo>
                <a:lnTo>
                  <a:pt x="0" y="88235"/>
                </a:lnTo>
                <a:lnTo>
                  <a:pt x="482" y="89388"/>
                </a:lnTo>
                <a:lnTo>
                  <a:pt x="1921" y="90530"/>
                </a:lnTo>
                <a:lnTo>
                  <a:pt x="4306" y="91650"/>
                </a:lnTo>
                <a:lnTo>
                  <a:pt x="7612" y="92737"/>
                </a:lnTo>
                <a:lnTo>
                  <a:pt x="11808" y="93781"/>
                </a:lnTo>
                <a:lnTo>
                  <a:pt x="16853" y="94771"/>
                </a:lnTo>
                <a:lnTo>
                  <a:pt x="22699" y="95699"/>
                </a:lnTo>
                <a:lnTo>
                  <a:pt x="29289" y="96554"/>
                </a:lnTo>
                <a:lnTo>
                  <a:pt x="36561" y="97330"/>
                </a:lnTo>
                <a:lnTo>
                  <a:pt x="44443" y="98017"/>
                </a:lnTo>
                <a:lnTo>
                  <a:pt x="52860" y="98611"/>
                </a:lnTo>
                <a:lnTo>
                  <a:pt x="61732" y="99104"/>
                </a:lnTo>
                <a:lnTo>
                  <a:pt x="70972" y="99493"/>
                </a:lnTo>
                <a:lnTo>
                  <a:pt x="80491" y="99774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43"/>
                </a:lnTo>
                <a:lnTo>
                  <a:pt x="87807" y="99774"/>
                </a:lnTo>
                <a:lnTo>
                  <a:pt x="81857" y="99493"/>
                </a:lnTo>
                <a:lnTo>
                  <a:pt x="76082" y="99104"/>
                </a:lnTo>
                <a:lnTo>
                  <a:pt x="70538" y="98611"/>
                </a:lnTo>
                <a:lnTo>
                  <a:pt x="65277" y="98017"/>
                </a:lnTo>
                <a:lnTo>
                  <a:pt x="60350" y="97330"/>
                </a:lnTo>
                <a:lnTo>
                  <a:pt x="55806" y="96554"/>
                </a:lnTo>
                <a:lnTo>
                  <a:pt x="51687" y="95699"/>
                </a:lnTo>
                <a:lnTo>
                  <a:pt x="48033" y="94771"/>
                </a:lnTo>
                <a:lnTo>
                  <a:pt x="44880" y="93781"/>
                </a:lnTo>
                <a:lnTo>
                  <a:pt x="42258" y="92737"/>
                </a:lnTo>
                <a:lnTo>
                  <a:pt x="40191" y="91650"/>
                </a:lnTo>
                <a:lnTo>
                  <a:pt x="38701" y="90530"/>
                </a:lnTo>
                <a:lnTo>
                  <a:pt x="37801" y="89388"/>
                </a:lnTo>
                <a:lnTo>
                  <a:pt x="37500" y="88235"/>
                </a:lnTo>
                <a:lnTo>
                  <a:pt x="37500" y="11765"/>
                </a:lnTo>
                <a:lnTo>
                  <a:pt x="37801" y="10612"/>
                </a:lnTo>
                <a:lnTo>
                  <a:pt x="38701" y="9470"/>
                </a:lnTo>
                <a:lnTo>
                  <a:pt x="40191" y="8350"/>
                </a:lnTo>
                <a:lnTo>
                  <a:pt x="42258" y="7263"/>
                </a:lnTo>
                <a:lnTo>
                  <a:pt x="44880" y="6219"/>
                </a:lnTo>
                <a:lnTo>
                  <a:pt x="48033" y="5229"/>
                </a:lnTo>
                <a:lnTo>
                  <a:pt x="51687" y="4301"/>
                </a:lnTo>
                <a:lnTo>
                  <a:pt x="55806" y="3446"/>
                </a:lnTo>
                <a:lnTo>
                  <a:pt x="60350" y="2670"/>
                </a:lnTo>
                <a:lnTo>
                  <a:pt x="65277" y="1983"/>
                </a:lnTo>
                <a:lnTo>
                  <a:pt x="70538" y="1389"/>
                </a:lnTo>
                <a:lnTo>
                  <a:pt x="76082" y="896"/>
                </a:lnTo>
                <a:lnTo>
                  <a:pt x="81857" y="507"/>
                </a:lnTo>
                <a:lnTo>
                  <a:pt x="87807" y="226"/>
                </a:lnTo>
                <a:lnTo>
                  <a:pt x="93874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3D2B1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0847-16"/>
          <p:cNvSpPr/>
          <p:nvPr/>
        </p:nvSpPr>
        <p:spPr>
          <a:xfrm>
            <a:off x="5225983" y="4078919"/>
            <a:ext cx="6353521" cy="647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00" y="0"/>
                </a:moveTo>
                <a:lnTo>
                  <a:pt x="98800" y="0"/>
                </a:lnTo>
                <a:lnTo>
                  <a:pt x="98918" y="59"/>
                </a:lnTo>
                <a:lnTo>
                  <a:pt x="99034" y="235"/>
                </a:lnTo>
                <a:lnTo>
                  <a:pt x="99148" y="510"/>
                </a:lnTo>
                <a:lnTo>
                  <a:pt x="99260" y="902"/>
                </a:lnTo>
                <a:lnTo>
                  <a:pt x="99366" y="1392"/>
                </a:lnTo>
                <a:lnTo>
                  <a:pt x="99466" y="1980"/>
                </a:lnTo>
                <a:lnTo>
                  <a:pt x="99562" y="2667"/>
                </a:lnTo>
                <a:lnTo>
                  <a:pt x="99648" y="3451"/>
                </a:lnTo>
                <a:lnTo>
                  <a:pt x="99728" y="4294"/>
                </a:lnTo>
                <a:lnTo>
                  <a:pt x="99798" y="5235"/>
                </a:lnTo>
                <a:lnTo>
                  <a:pt x="99858" y="6216"/>
                </a:lnTo>
                <a:lnTo>
                  <a:pt x="99908" y="7255"/>
                </a:lnTo>
                <a:lnTo>
                  <a:pt x="99948" y="8353"/>
                </a:lnTo>
                <a:lnTo>
                  <a:pt x="99976" y="9471"/>
                </a:lnTo>
                <a:lnTo>
                  <a:pt x="99994" y="10608"/>
                </a:lnTo>
                <a:lnTo>
                  <a:pt x="100000" y="11765"/>
                </a:lnTo>
                <a:lnTo>
                  <a:pt x="100000" y="88235"/>
                </a:lnTo>
                <a:lnTo>
                  <a:pt x="99994" y="89392"/>
                </a:lnTo>
                <a:lnTo>
                  <a:pt x="99976" y="90529"/>
                </a:lnTo>
                <a:lnTo>
                  <a:pt x="99948" y="91647"/>
                </a:lnTo>
                <a:lnTo>
                  <a:pt x="99908" y="92745"/>
                </a:lnTo>
                <a:lnTo>
                  <a:pt x="99858" y="93784"/>
                </a:lnTo>
                <a:lnTo>
                  <a:pt x="99798" y="94765"/>
                </a:lnTo>
                <a:lnTo>
                  <a:pt x="99728" y="95706"/>
                </a:lnTo>
                <a:lnTo>
                  <a:pt x="99648" y="96549"/>
                </a:lnTo>
                <a:lnTo>
                  <a:pt x="99562" y="97333"/>
                </a:lnTo>
                <a:lnTo>
                  <a:pt x="99466" y="98020"/>
                </a:lnTo>
                <a:lnTo>
                  <a:pt x="99366" y="98608"/>
                </a:lnTo>
                <a:lnTo>
                  <a:pt x="99260" y="99098"/>
                </a:lnTo>
                <a:lnTo>
                  <a:pt x="99148" y="99490"/>
                </a:lnTo>
                <a:lnTo>
                  <a:pt x="99034" y="99765"/>
                </a:lnTo>
                <a:lnTo>
                  <a:pt x="98918" y="99941"/>
                </a:lnTo>
                <a:lnTo>
                  <a:pt x="98800" y="100000"/>
                </a:lnTo>
                <a:lnTo>
                  <a:pt x="1200" y="100000"/>
                </a:lnTo>
                <a:lnTo>
                  <a:pt x="1082" y="99941"/>
                </a:lnTo>
                <a:lnTo>
                  <a:pt x="966" y="99765"/>
                </a:lnTo>
                <a:lnTo>
                  <a:pt x="852" y="99490"/>
                </a:lnTo>
                <a:lnTo>
                  <a:pt x="740" y="99098"/>
                </a:lnTo>
                <a:lnTo>
                  <a:pt x="634" y="98608"/>
                </a:lnTo>
                <a:lnTo>
                  <a:pt x="534" y="98020"/>
                </a:lnTo>
                <a:lnTo>
                  <a:pt x="438" y="97333"/>
                </a:lnTo>
                <a:lnTo>
                  <a:pt x="352" y="96549"/>
                </a:lnTo>
                <a:lnTo>
                  <a:pt x="272" y="95706"/>
                </a:lnTo>
                <a:lnTo>
                  <a:pt x="202" y="94765"/>
                </a:lnTo>
                <a:lnTo>
                  <a:pt x="142" y="93784"/>
                </a:lnTo>
                <a:lnTo>
                  <a:pt x="92" y="92745"/>
                </a:lnTo>
                <a:lnTo>
                  <a:pt x="52" y="91647"/>
                </a:lnTo>
                <a:lnTo>
                  <a:pt x="24" y="90529"/>
                </a:lnTo>
                <a:lnTo>
                  <a:pt x="6" y="89392"/>
                </a:lnTo>
                <a:lnTo>
                  <a:pt x="0" y="88235"/>
                </a:lnTo>
                <a:lnTo>
                  <a:pt x="0" y="11765"/>
                </a:lnTo>
                <a:lnTo>
                  <a:pt x="6" y="10608"/>
                </a:lnTo>
                <a:lnTo>
                  <a:pt x="24" y="9471"/>
                </a:lnTo>
                <a:lnTo>
                  <a:pt x="52" y="8353"/>
                </a:lnTo>
                <a:lnTo>
                  <a:pt x="92" y="7255"/>
                </a:lnTo>
                <a:lnTo>
                  <a:pt x="142" y="6216"/>
                </a:lnTo>
                <a:lnTo>
                  <a:pt x="202" y="5235"/>
                </a:lnTo>
                <a:lnTo>
                  <a:pt x="272" y="4294"/>
                </a:lnTo>
                <a:lnTo>
                  <a:pt x="352" y="3451"/>
                </a:lnTo>
                <a:lnTo>
                  <a:pt x="438" y="2667"/>
                </a:lnTo>
                <a:lnTo>
                  <a:pt x="534" y="1980"/>
                </a:lnTo>
                <a:lnTo>
                  <a:pt x="634" y="1392"/>
                </a:lnTo>
                <a:lnTo>
                  <a:pt x="740" y="902"/>
                </a:lnTo>
                <a:lnTo>
                  <a:pt x="852" y="510"/>
                </a:lnTo>
                <a:lnTo>
                  <a:pt x="966" y="235"/>
                </a:lnTo>
                <a:lnTo>
                  <a:pt x="1082" y="59"/>
                </a:lnTo>
                <a:lnTo>
                  <a:pt x="1200" y="0"/>
                </a:lnTo>
                <a:close/>
              </a:path>
            </a:pathLst>
          </a:custGeom>
          <a:solidFill>
            <a:srgbClr val="D4C4B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0848-19"/>
          <p:cNvSpPr/>
          <p:nvPr/>
        </p:nvSpPr>
        <p:spPr>
          <a:xfrm>
            <a:off x="5225983" y="4078919"/>
            <a:ext cx="76181" cy="6475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57"/>
                </a:lnTo>
                <a:lnTo>
                  <a:pt x="80491" y="226"/>
                </a:lnTo>
                <a:lnTo>
                  <a:pt x="70972" y="507"/>
                </a:lnTo>
                <a:lnTo>
                  <a:pt x="61732" y="896"/>
                </a:lnTo>
                <a:lnTo>
                  <a:pt x="52860" y="1389"/>
                </a:lnTo>
                <a:lnTo>
                  <a:pt x="44443" y="1983"/>
                </a:lnTo>
                <a:lnTo>
                  <a:pt x="36561" y="2670"/>
                </a:lnTo>
                <a:lnTo>
                  <a:pt x="29289" y="3446"/>
                </a:lnTo>
                <a:lnTo>
                  <a:pt x="22699" y="4301"/>
                </a:lnTo>
                <a:lnTo>
                  <a:pt x="16853" y="5229"/>
                </a:lnTo>
                <a:lnTo>
                  <a:pt x="11808" y="6219"/>
                </a:lnTo>
                <a:lnTo>
                  <a:pt x="7612" y="7263"/>
                </a:lnTo>
                <a:lnTo>
                  <a:pt x="4306" y="8350"/>
                </a:lnTo>
                <a:lnTo>
                  <a:pt x="1921" y="9470"/>
                </a:lnTo>
                <a:lnTo>
                  <a:pt x="482" y="10612"/>
                </a:lnTo>
                <a:lnTo>
                  <a:pt x="0" y="11765"/>
                </a:lnTo>
                <a:lnTo>
                  <a:pt x="0" y="88235"/>
                </a:lnTo>
                <a:lnTo>
                  <a:pt x="482" y="89388"/>
                </a:lnTo>
                <a:lnTo>
                  <a:pt x="1921" y="90530"/>
                </a:lnTo>
                <a:lnTo>
                  <a:pt x="4306" y="91650"/>
                </a:lnTo>
                <a:lnTo>
                  <a:pt x="7612" y="92737"/>
                </a:lnTo>
                <a:lnTo>
                  <a:pt x="11808" y="93781"/>
                </a:lnTo>
                <a:lnTo>
                  <a:pt x="16853" y="94771"/>
                </a:lnTo>
                <a:lnTo>
                  <a:pt x="22699" y="95699"/>
                </a:lnTo>
                <a:lnTo>
                  <a:pt x="29289" y="96554"/>
                </a:lnTo>
                <a:lnTo>
                  <a:pt x="36561" y="97330"/>
                </a:lnTo>
                <a:lnTo>
                  <a:pt x="44443" y="98017"/>
                </a:lnTo>
                <a:lnTo>
                  <a:pt x="52860" y="98611"/>
                </a:lnTo>
                <a:lnTo>
                  <a:pt x="61732" y="99104"/>
                </a:lnTo>
                <a:lnTo>
                  <a:pt x="70972" y="99493"/>
                </a:lnTo>
                <a:lnTo>
                  <a:pt x="80491" y="99774"/>
                </a:lnTo>
                <a:lnTo>
                  <a:pt x="90198" y="99943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43"/>
                </a:lnTo>
                <a:lnTo>
                  <a:pt x="87807" y="99774"/>
                </a:lnTo>
                <a:lnTo>
                  <a:pt x="81857" y="99493"/>
                </a:lnTo>
                <a:lnTo>
                  <a:pt x="76082" y="99104"/>
                </a:lnTo>
                <a:lnTo>
                  <a:pt x="70538" y="98611"/>
                </a:lnTo>
                <a:lnTo>
                  <a:pt x="65277" y="98017"/>
                </a:lnTo>
                <a:lnTo>
                  <a:pt x="60350" y="97330"/>
                </a:lnTo>
                <a:lnTo>
                  <a:pt x="55806" y="96554"/>
                </a:lnTo>
                <a:lnTo>
                  <a:pt x="51687" y="95699"/>
                </a:lnTo>
                <a:lnTo>
                  <a:pt x="48033" y="94771"/>
                </a:lnTo>
                <a:lnTo>
                  <a:pt x="44880" y="93781"/>
                </a:lnTo>
                <a:lnTo>
                  <a:pt x="42258" y="92737"/>
                </a:lnTo>
                <a:lnTo>
                  <a:pt x="40191" y="91650"/>
                </a:lnTo>
                <a:lnTo>
                  <a:pt x="38701" y="90530"/>
                </a:lnTo>
                <a:lnTo>
                  <a:pt x="37801" y="89388"/>
                </a:lnTo>
                <a:lnTo>
                  <a:pt x="37500" y="88235"/>
                </a:lnTo>
                <a:lnTo>
                  <a:pt x="37500" y="11765"/>
                </a:lnTo>
                <a:lnTo>
                  <a:pt x="37801" y="10612"/>
                </a:lnTo>
                <a:lnTo>
                  <a:pt x="38701" y="9470"/>
                </a:lnTo>
                <a:lnTo>
                  <a:pt x="40191" y="8350"/>
                </a:lnTo>
                <a:lnTo>
                  <a:pt x="42258" y="7263"/>
                </a:lnTo>
                <a:lnTo>
                  <a:pt x="44880" y="6219"/>
                </a:lnTo>
                <a:lnTo>
                  <a:pt x="48033" y="5229"/>
                </a:lnTo>
                <a:lnTo>
                  <a:pt x="51687" y="4301"/>
                </a:lnTo>
                <a:lnTo>
                  <a:pt x="55806" y="3446"/>
                </a:lnTo>
                <a:lnTo>
                  <a:pt x="60350" y="2670"/>
                </a:lnTo>
                <a:lnTo>
                  <a:pt x="65277" y="1983"/>
                </a:lnTo>
                <a:lnTo>
                  <a:pt x="70538" y="1389"/>
                </a:lnTo>
                <a:lnTo>
                  <a:pt x="76082" y="896"/>
                </a:lnTo>
                <a:lnTo>
                  <a:pt x="81857" y="507"/>
                </a:lnTo>
                <a:lnTo>
                  <a:pt x="87807" y="226"/>
                </a:lnTo>
                <a:lnTo>
                  <a:pt x="93874" y="57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D4C4B0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727858083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7278580837-4"/>
          <p:cNvSpPr txBox="1"/>
          <p:nvPr/>
        </p:nvSpPr>
        <p:spPr>
          <a:xfrm>
            <a:off x="609448" y="191310"/>
            <a:ext cx="20371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· STRATEGY</a:t>
            </a:r>
            <a:endParaRPr/>
          </a:p>
        </p:txBody>
      </p:sp>
      <p:sp>
        <p:nvSpPr>
          <p:cNvPr id="13" name="el-1787278580838-5"/>
          <p:cNvSpPr txBox="1"/>
          <p:nvPr/>
        </p:nvSpPr>
        <p:spPr>
          <a:xfrm>
            <a:off x="9865433" y="191310"/>
            <a:ext cx="180739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人机协同的核心策略与方法</a:t>
            </a:r>
            <a:endParaRPr/>
          </a:p>
        </p:txBody>
      </p:sp>
      <p:sp>
        <p:nvSpPr>
          <p:cNvPr id="14" name="el-1787278580842-8"/>
          <p:cNvSpPr txBox="1"/>
          <p:nvPr/>
        </p:nvSpPr>
        <p:spPr>
          <a:xfrm>
            <a:off x="609448" y="2255932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模式二：</a:t>
            </a:r>
            <a:endParaRPr/>
          </a:p>
        </p:txBody>
      </p:sp>
      <p:sp>
        <p:nvSpPr>
          <p:cNvPr id="15" name="el-1787278580842-9"/>
          <p:cNvSpPr txBox="1"/>
          <p:nvPr/>
        </p:nvSpPr>
        <p:spPr>
          <a:xfrm>
            <a:off x="609448" y="2667191"/>
            <a:ext cx="2001803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多方案对比</a:t>
            </a:r>
            <a:endParaRPr/>
          </a:p>
        </p:txBody>
      </p:sp>
      <p:sp>
        <p:nvSpPr>
          <p:cNvPr id="16" name="el-1787278580842-10"/>
          <p:cNvSpPr txBox="1"/>
          <p:nvPr/>
        </p:nvSpPr>
        <p:spPr>
          <a:xfrm>
            <a:off x="609448" y="3268901"/>
            <a:ext cx="4235631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利用AI快速生成多个方案的能力，人类做决策者而非起草者。</a:t>
            </a:r>
            <a:endParaRPr/>
          </a:p>
        </p:txBody>
      </p:sp>
      <p:sp>
        <p:nvSpPr>
          <p:cNvPr id="17" name="el-1787278580843-11"/>
          <p:cNvSpPr txBox="1"/>
          <p:nvPr/>
        </p:nvSpPr>
        <p:spPr>
          <a:xfrm>
            <a:off x="799900" y="4183072"/>
            <a:ext cx="4158498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人类在对比中选择最优解，或组合不同方案的优点</a:t>
            </a:r>
            <a:endParaRPr/>
          </a:p>
        </p:txBody>
      </p:sp>
      <p:sp>
        <p:nvSpPr>
          <p:cNvPr id="18" name="el-1787278580843-13"/>
          <p:cNvSpPr txBox="1"/>
          <p:nvPr/>
        </p:nvSpPr>
        <p:spPr>
          <a:xfrm>
            <a:off x="5225983" y="2145827"/>
            <a:ext cx="64468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实践示例</a:t>
            </a:r>
            <a:endParaRPr/>
          </a:p>
        </p:txBody>
      </p:sp>
      <p:sp>
        <p:nvSpPr>
          <p:cNvPr id="19" name="el-1787278580850-20"/>
          <p:cNvSpPr txBox="1"/>
          <p:nvPr/>
        </p:nvSpPr>
        <p:spPr>
          <a:xfrm>
            <a:off x="5445004" y="2669571"/>
            <a:ext cx="40362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</a:t>
            </a:r>
            <a:endParaRPr/>
          </a:p>
        </p:txBody>
      </p:sp>
      <p:sp>
        <p:nvSpPr>
          <p:cNvPr id="20" name="el-1787278580852-23"/>
          <p:cNvSpPr txBox="1"/>
          <p:nvPr/>
        </p:nvSpPr>
        <p:spPr>
          <a:xfrm>
            <a:off x="5767880" y="2712423"/>
            <a:ext cx="9770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专业严谨型</a:t>
            </a:r>
            <a:endParaRPr/>
          </a:p>
        </p:txBody>
      </p:sp>
      <p:sp>
        <p:nvSpPr>
          <p:cNvPr id="21" name="el-1787278580853-24"/>
          <p:cNvSpPr txBox="1"/>
          <p:nvPr/>
        </p:nvSpPr>
        <p:spPr>
          <a:xfrm>
            <a:off x="6659138" y="2750513"/>
            <a:ext cx="167136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权威数据支撑，逻辑严密</a:t>
            </a:r>
            <a:endParaRPr/>
          </a:p>
        </p:txBody>
      </p:sp>
      <p:sp>
        <p:nvSpPr>
          <p:cNvPr id="22" name="el-1787278580850-21"/>
          <p:cNvSpPr txBox="1"/>
          <p:nvPr/>
        </p:nvSpPr>
        <p:spPr>
          <a:xfrm>
            <a:off x="5445004" y="3450426"/>
            <a:ext cx="3949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B</a:t>
            </a:r>
            <a:endParaRPr/>
          </a:p>
        </p:txBody>
      </p:sp>
      <p:sp>
        <p:nvSpPr>
          <p:cNvPr id="23" name="el-1787278580853-25"/>
          <p:cNvSpPr txBox="1"/>
          <p:nvPr/>
        </p:nvSpPr>
        <p:spPr>
          <a:xfrm>
            <a:off x="5759250" y="3493278"/>
            <a:ext cx="9770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轻松活泼型</a:t>
            </a:r>
            <a:endParaRPr/>
          </a:p>
        </p:txBody>
      </p:sp>
      <p:sp>
        <p:nvSpPr>
          <p:cNvPr id="24" name="el-1787278580853-26"/>
          <p:cNvSpPr txBox="1"/>
          <p:nvPr/>
        </p:nvSpPr>
        <p:spPr>
          <a:xfrm>
            <a:off x="6650508" y="3531368"/>
            <a:ext cx="167136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贴近用户语感，互动性强</a:t>
            </a:r>
            <a:endParaRPr/>
          </a:p>
        </p:txBody>
      </p:sp>
      <p:sp>
        <p:nvSpPr>
          <p:cNvPr id="25" name="el-1787278580850-22"/>
          <p:cNvSpPr txBox="1"/>
          <p:nvPr/>
        </p:nvSpPr>
        <p:spPr>
          <a:xfrm>
            <a:off x="5445004" y="4231281"/>
            <a:ext cx="39365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C</a:t>
            </a:r>
            <a:endParaRPr/>
          </a:p>
        </p:txBody>
      </p:sp>
      <p:sp>
        <p:nvSpPr>
          <p:cNvPr id="26" name="el-1787278580853-27"/>
          <p:cNvSpPr txBox="1"/>
          <p:nvPr/>
        </p:nvSpPr>
        <p:spPr>
          <a:xfrm>
            <a:off x="5757911" y="4274132"/>
            <a:ext cx="9770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情感共鸣型</a:t>
            </a:r>
            <a:endParaRPr/>
          </a:p>
        </p:txBody>
      </p:sp>
      <p:sp>
        <p:nvSpPr>
          <p:cNvPr id="27" name="el-1787278580853-28"/>
          <p:cNvSpPr txBox="1"/>
          <p:nvPr/>
        </p:nvSpPr>
        <p:spPr>
          <a:xfrm>
            <a:off x="6649169" y="4312223"/>
            <a:ext cx="152852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故事化叙事，打动人心</a:t>
            </a:r>
            <a:endParaRPr/>
          </a:p>
        </p:txBody>
      </p:sp>
      <p:sp>
        <p:nvSpPr>
          <p:cNvPr id="28" name="el-1787278580838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9" name="el-1787278580838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18 / 37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95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958-3"/>
          <p:cNvCxnSpPr/>
          <p:nvPr/>
        </p:nvCxnSpPr>
        <p:spPr>
          <a:xfrm>
            <a:off x="2112980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964-12"/>
          <p:cNvSpPr/>
          <p:nvPr/>
        </p:nvSpPr>
        <p:spPr>
          <a:xfrm>
            <a:off x="609448" y="3897394"/>
            <a:ext cx="4235631" cy="509460"/>
          </a:xfrm>
          <a:prstGeom prst="roundRect">
            <a:avLst>
              <a:gd name="adj" fmla="val 14957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967-15"/>
          <p:cNvSpPr/>
          <p:nvPr/>
        </p:nvSpPr>
        <p:spPr>
          <a:xfrm>
            <a:off x="5225983" y="2062504"/>
            <a:ext cx="6086888" cy="814184"/>
          </a:xfrm>
          <a:prstGeom prst="roundRect">
            <a:avLst>
              <a:gd name="adj" fmla="val 93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967-16"/>
          <p:cNvSpPr/>
          <p:nvPr/>
        </p:nvSpPr>
        <p:spPr>
          <a:xfrm>
            <a:off x="5225983" y="3029050"/>
            <a:ext cx="6086888" cy="814184"/>
          </a:xfrm>
          <a:prstGeom prst="roundRect">
            <a:avLst>
              <a:gd name="adj" fmla="val 93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0968-17"/>
          <p:cNvSpPr/>
          <p:nvPr/>
        </p:nvSpPr>
        <p:spPr>
          <a:xfrm>
            <a:off x="5225983" y="3995596"/>
            <a:ext cx="6353521" cy="814184"/>
          </a:xfrm>
          <a:prstGeom prst="roundRect">
            <a:avLst>
              <a:gd name="adj" fmla="val 935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7278580957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7278580958-4"/>
          <p:cNvSpPr txBox="1"/>
          <p:nvPr/>
        </p:nvSpPr>
        <p:spPr>
          <a:xfrm>
            <a:off x="609448" y="191310"/>
            <a:ext cx="20371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· STRATEGY</a:t>
            </a:r>
            <a:endParaRPr/>
          </a:p>
        </p:txBody>
      </p:sp>
      <p:sp>
        <p:nvSpPr>
          <p:cNvPr id="10" name="el-1787278580959-5"/>
          <p:cNvSpPr txBox="1"/>
          <p:nvPr/>
        </p:nvSpPr>
        <p:spPr>
          <a:xfrm>
            <a:off x="9865433" y="191310"/>
            <a:ext cx="180739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人机协同的核心策略与方法</a:t>
            </a:r>
            <a:endParaRPr/>
          </a:p>
        </p:txBody>
      </p:sp>
      <p:sp>
        <p:nvSpPr>
          <p:cNvPr id="11" name="el-1787278580962-8"/>
          <p:cNvSpPr txBox="1"/>
          <p:nvPr/>
        </p:nvSpPr>
        <p:spPr>
          <a:xfrm>
            <a:off x="609448" y="2427340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模式三：</a:t>
            </a:r>
            <a:endParaRPr/>
          </a:p>
        </p:txBody>
      </p:sp>
      <p:sp>
        <p:nvSpPr>
          <p:cNvPr id="12" name="el-1787278580963-9"/>
          <p:cNvSpPr txBox="1"/>
          <p:nvPr/>
        </p:nvSpPr>
        <p:spPr>
          <a:xfrm>
            <a:off x="609448" y="2838598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迭代精修</a:t>
            </a:r>
            <a:endParaRPr/>
          </a:p>
        </p:txBody>
      </p:sp>
      <p:sp>
        <p:nvSpPr>
          <p:cNvPr id="13" name="el-1787278580963-10"/>
          <p:cNvSpPr txBox="1"/>
          <p:nvPr/>
        </p:nvSpPr>
        <p:spPr>
          <a:xfrm>
            <a:off x="609448" y="3440308"/>
            <a:ext cx="44908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接受AI初稿不会完美，通过多轮反馈逐步打磨。</a:t>
            </a:r>
            <a:endParaRPr/>
          </a:p>
        </p:txBody>
      </p:sp>
      <p:sp>
        <p:nvSpPr>
          <p:cNvPr id="14" name="el-1787278580963-11"/>
          <p:cNvSpPr txBox="1"/>
          <p:nvPr/>
        </p:nvSpPr>
        <p:spPr>
          <a:xfrm>
            <a:off x="799900" y="4030710"/>
            <a:ext cx="4158498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迭代修正通常比重新开始更高效</a:t>
            </a:r>
            <a:endParaRPr/>
          </a:p>
        </p:txBody>
      </p:sp>
      <p:sp>
        <p:nvSpPr>
          <p:cNvPr id="15" name="el-1787278580969-18"/>
          <p:cNvSpPr txBox="1"/>
          <p:nvPr/>
        </p:nvSpPr>
        <p:spPr>
          <a:xfrm>
            <a:off x="5416436" y="2214866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</a:t>
            </a:r>
            <a:endParaRPr/>
          </a:p>
        </p:txBody>
      </p:sp>
      <p:sp>
        <p:nvSpPr>
          <p:cNvPr id="16" name="el-1787278580972-21"/>
          <p:cNvSpPr txBox="1"/>
          <p:nvPr/>
        </p:nvSpPr>
        <p:spPr>
          <a:xfrm>
            <a:off x="5911612" y="2214866"/>
            <a:ext cx="1962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生成初稿</a:t>
            </a:r>
            <a:endParaRPr/>
          </a:p>
        </p:txBody>
      </p:sp>
      <p:sp>
        <p:nvSpPr>
          <p:cNvPr id="17" name="el-1787278580972-22"/>
          <p:cNvSpPr txBox="1"/>
          <p:nvPr/>
        </p:nvSpPr>
        <p:spPr>
          <a:xfrm>
            <a:off x="5911612" y="2510067"/>
            <a:ext cx="2034329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让AI基于需求生成第一版内容</a:t>
            </a:r>
            <a:endParaRPr/>
          </a:p>
        </p:txBody>
      </p:sp>
      <p:sp>
        <p:nvSpPr>
          <p:cNvPr id="18" name="el-1787278580966-13"/>
          <p:cNvSpPr txBox="1"/>
          <p:nvPr/>
        </p:nvSpPr>
        <p:spPr>
          <a:xfrm>
            <a:off x="11389052" y="2326757"/>
            <a:ext cx="3237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19" name="el-1787278580969-19"/>
          <p:cNvSpPr txBox="1"/>
          <p:nvPr/>
        </p:nvSpPr>
        <p:spPr>
          <a:xfrm>
            <a:off x="5416436" y="3181412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2</a:t>
            </a:r>
            <a:endParaRPr/>
          </a:p>
        </p:txBody>
      </p:sp>
      <p:sp>
        <p:nvSpPr>
          <p:cNvPr id="20" name="el-1787278580972-23"/>
          <p:cNvSpPr txBox="1"/>
          <p:nvPr/>
        </p:nvSpPr>
        <p:spPr>
          <a:xfrm>
            <a:off x="5911612" y="3181412"/>
            <a:ext cx="296977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具体反馈</a:t>
            </a:r>
            <a:endParaRPr/>
          </a:p>
        </p:txBody>
      </p:sp>
      <p:sp>
        <p:nvSpPr>
          <p:cNvPr id="21" name="el-1787278580972-24"/>
          <p:cNvSpPr txBox="1"/>
          <p:nvPr/>
        </p:nvSpPr>
        <p:spPr>
          <a:xfrm>
            <a:off x="5911612" y="3476613"/>
            <a:ext cx="3041197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"第二段论证不够充分，请补充具体数据支撑"</a:t>
            </a:r>
            <a:endParaRPr/>
          </a:p>
        </p:txBody>
      </p:sp>
      <p:sp>
        <p:nvSpPr>
          <p:cNvPr id="22" name="el-1787278580966-14"/>
          <p:cNvSpPr txBox="1"/>
          <p:nvPr/>
        </p:nvSpPr>
        <p:spPr>
          <a:xfrm>
            <a:off x="11389052" y="3293303"/>
            <a:ext cx="3237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3" name="el-1787278580970-20"/>
          <p:cNvSpPr txBox="1"/>
          <p:nvPr/>
        </p:nvSpPr>
        <p:spPr>
          <a:xfrm>
            <a:off x="5416436" y="4147958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</a:t>
            </a:r>
            <a:endParaRPr/>
          </a:p>
        </p:txBody>
      </p:sp>
      <p:sp>
        <p:nvSpPr>
          <p:cNvPr id="24" name="el-1787278580973-25"/>
          <p:cNvSpPr txBox="1"/>
          <p:nvPr/>
        </p:nvSpPr>
        <p:spPr>
          <a:xfrm>
            <a:off x="5911612" y="4147958"/>
            <a:ext cx="31126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风格调整</a:t>
            </a:r>
            <a:endParaRPr/>
          </a:p>
        </p:txBody>
      </p:sp>
      <p:sp>
        <p:nvSpPr>
          <p:cNvPr id="25" name="el-1787278580973-26"/>
          <p:cNvSpPr txBox="1"/>
          <p:nvPr/>
        </p:nvSpPr>
        <p:spPr>
          <a:xfrm>
            <a:off x="5911612" y="4443159"/>
            <a:ext cx="3184036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"整体语气过于正式，调整为更自然的口语风格"</a:t>
            </a:r>
            <a:endParaRPr/>
          </a:p>
        </p:txBody>
      </p:sp>
      <p:sp>
        <p:nvSpPr>
          <p:cNvPr id="26" name="el-1787278580959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7" name="el-1787278580959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19 / 37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0988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0990-3"/>
          <p:cNvCxnSpPr/>
          <p:nvPr/>
        </p:nvCxnSpPr>
        <p:spPr>
          <a:xfrm>
            <a:off x="2112980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0996-13"/>
          <p:cNvSpPr/>
          <p:nvPr/>
        </p:nvSpPr>
        <p:spPr>
          <a:xfrm>
            <a:off x="609448" y="3564697"/>
            <a:ext cx="5294576" cy="11748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39" y="0"/>
                </a:moveTo>
                <a:lnTo>
                  <a:pt x="98561" y="0"/>
                </a:lnTo>
                <a:lnTo>
                  <a:pt x="98703" y="32"/>
                </a:lnTo>
                <a:lnTo>
                  <a:pt x="98842" y="129"/>
                </a:lnTo>
                <a:lnTo>
                  <a:pt x="98978" y="280"/>
                </a:lnTo>
                <a:lnTo>
                  <a:pt x="99113" y="495"/>
                </a:lnTo>
                <a:lnTo>
                  <a:pt x="99240" y="763"/>
                </a:lnTo>
                <a:lnTo>
                  <a:pt x="99360" y="1086"/>
                </a:lnTo>
                <a:lnTo>
                  <a:pt x="99475" y="1462"/>
                </a:lnTo>
                <a:lnTo>
                  <a:pt x="99578" y="1892"/>
                </a:lnTo>
                <a:lnTo>
                  <a:pt x="99674" y="2355"/>
                </a:lnTo>
                <a:lnTo>
                  <a:pt x="99758" y="2871"/>
                </a:lnTo>
                <a:lnTo>
                  <a:pt x="99830" y="3409"/>
                </a:lnTo>
                <a:lnTo>
                  <a:pt x="99890" y="3978"/>
                </a:lnTo>
                <a:lnTo>
                  <a:pt x="99938" y="4581"/>
                </a:lnTo>
                <a:lnTo>
                  <a:pt x="99971" y="5194"/>
                </a:lnTo>
                <a:lnTo>
                  <a:pt x="99993" y="5817"/>
                </a:lnTo>
                <a:lnTo>
                  <a:pt x="100000" y="6452"/>
                </a:lnTo>
                <a:lnTo>
                  <a:pt x="100000" y="93548"/>
                </a:lnTo>
                <a:lnTo>
                  <a:pt x="99993" y="94183"/>
                </a:lnTo>
                <a:lnTo>
                  <a:pt x="99971" y="94806"/>
                </a:lnTo>
                <a:lnTo>
                  <a:pt x="99938" y="95419"/>
                </a:lnTo>
                <a:lnTo>
                  <a:pt x="99890" y="96022"/>
                </a:lnTo>
                <a:lnTo>
                  <a:pt x="99830" y="96591"/>
                </a:lnTo>
                <a:lnTo>
                  <a:pt x="99758" y="97129"/>
                </a:lnTo>
                <a:lnTo>
                  <a:pt x="99674" y="97645"/>
                </a:lnTo>
                <a:lnTo>
                  <a:pt x="99578" y="98108"/>
                </a:lnTo>
                <a:lnTo>
                  <a:pt x="99475" y="98538"/>
                </a:lnTo>
                <a:lnTo>
                  <a:pt x="99360" y="98914"/>
                </a:lnTo>
                <a:lnTo>
                  <a:pt x="99240" y="99237"/>
                </a:lnTo>
                <a:lnTo>
                  <a:pt x="99113" y="99505"/>
                </a:lnTo>
                <a:lnTo>
                  <a:pt x="98978" y="99720"/>
                </a:lnTo>
                <a:lnTo>
                  <a:pt x="98842" y="99871"/>
                </a:lnTo>
                <a:lnTo>
                  <a:pt x="98703" y="99968"/>
                </a:lnTo>
                <a:lnTo>
                  <a:pt x="98561" y="100000"/>
                </a:lnTo>
                <a:lnTo>
                  <a:pt x="1439" y="100000"/>
                </a:lnTo>
                <a:lnTo>
                  <a:pt x="1297" y="99968"/>
                </a:lnTo>
                <a:lnTo>
                  <a:pt x="1158" y="99871"/>
                </a:lnTo>
                <a:lnTo>
                  <a:pt x="1022" y="99720"/>
                </a:lnTo>
                <a:lnTo>
                  <a:pt x="887" y="99505"/>
                </a:lnTo>
                <a:lnTo>
                  <a:pt x="760" y="99237"/>
                </a:lnTo>
                <a:lnTo>
                  <a:pt x="640" y="98914"/>
                </a:lnTo>
                <a:lnTo>
                  <a:pt x="525" y="98538"/>
                </a:lnTo>
                <a:lnTo>
                  <a:pt x="422" y="98108"/>
                </a:lnTo>
                <a:lnTo>
                  <a:pt x="326" y="97645"/>
                </a:lnTo>
                <a:lnTo>
                  <a:pt x="242" y="97129"/>
                </a:lnTo>
                <a:lnTo>
                  <a:pt x="170" y="96591"/>
                </a:lnTo>
                <a:lnTo>
                  <a:pt x="110" y="96022"/>
                </a:lnTo>
                <a:lnTo>
                  <a:pt x="62" y="95419"/>
                </a:lnTo>
                <a:lnTo>
                  <a:pt x="29" y="94806"/>
                </a:lnTo>
                <a:lnTo>
                  <a:pt x="7" y="94183"/>
                </a:lnTo>
                <a:lnTo>
                  <a:pt x="0" y="93548"/>
                </a:lnTo>
                <a:lnTo>
                  <a:pt x="0" y="6452"/>
                </a:lnTo>
                <a:lnTo>
                  <a:pt x="7" y="5817"/>
                </a:lnTo>
                <a:lnTo>
                  <a:pt x="29" y="5194"/>
                </a:lnTo>
                <a:lnTo>
                  <a:pt x="62" y="4581"/>
                </a:lnTo>
                <a:lnTo>
                  <a:pt x="110" y="3978"/>
                </a:lnTo>
                <a:lnTo>
                  <a:pt x="170" y="3409"/>
                </a:lnTo>
                <a:lnTo>
                  <a:pt x="242" y="2871"/>
                </a:lnTo>
                <a:lnTo>
                  <a:pt x="326" y="2355"/>
                </a:lnTo>
                <a:lnTo>
                  <a:pt x="422" y="1892"/>
                </a:lnTo>
                <a:lnTo>
                  <a:pt x="525" y="1462"/>
                </a:lnTo>
                <a:lnTo>
                  <a:pt x="640" y="1086"/>
                </a:lnTo>
                <a:lnTo>
                  <a:pt x="760" y="763"/>
                </a:lnTo>
                <a:lnTo>
                  <a:pt x="887" y="495"/>
                </a:lnTo>
                <a:lnTo>
                  <a:pt x="1022" y="280"/>
                </a:lnTo>
                <a:lnTo>
                  <a:pt x="1158" y="129"/>
                </a:lnTo>
                <a:lnTo>
                  <a:pt x="1297" y="32"/>
                </a:lnTo>
                <a:lnTo>
                  <a:pt x="1439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0997-15"/>
          <p:cNvSpPr/>
          <p:nvPr/>
        </p:nvSpPr>
        <p:spPr>
          <a:xfrm>
            <a:off x="609448" y="3564697"/>
            <a:ext cx="76181" cy="11748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31"/>
                </a:lnTo>
                <a:lnTo>
                  <a:pt x="80491" y="125"/>
                </a:lnTo>
                <a:lnTo>
                  <a:pt x="70972" y="279"/>
                </a:lnTo>
                <a:lnTo>
                  <a:pt x="61732" y="494"/>
                </a:lnTo>
                <a:lnTo>
                  <a:pt x="52860" y="766"/>
                </a:lnTo>
                <a:lnTo>
                  <a:pt x="44443" y="1093"/>
                </a:lnTo>
                <a:lnTo>
                  <a:pt x="36561" y="1472"/>
                </a:lnTo>
                <a:lnTo>
                  <a:pt x="29289" y="1899"/>
                </a:lnTo>
                <a:lnTo>
                  <a:pt x="22699" y="2371"/>
                </a:lnTo>
                <a:lnTo>
                  <a:pt x="16853" y="2882"/>
                </a:lnTo>
                <a:lnTo>
                  <a:pt x="11808" y="3428"/>
                </a:lnTo>
                <a:lnTo>
                  <a:pt x="7612" y="4003"/>
                </a:lnTo>
                <a:lnTo>
                  <a:pt x="4306" y="4602"/>
                </a:lnTo>
                <a:lnTo>
                  <a:pt x="1921" y="5219"/>
                </a:lnTo>
                <a:lnTo>
                  <a:pt x="482" y="5849"/>
                </a:lnTo>
                <a:lnTo>
                  <a:pt x="0" y="6484"/>
                </a:lnTo>
                <a:lnTo>
                  <a:pt x="0" y="93516"/>
                </a:lnTo>
                <a:lnTo>
                  <a:pt x="482" y="94151"/>
                </a:lnTo>
                <a:lnTo>
                  <a:pt x="1921" y="94781"/>
                </a:lnTo>
                <a:lnTo>
                  <a:pt x="4306" y="95398"/>
                </a:lnTo>
                <a:lnTo>
                  <a:pt x="7612" y="95997"/>
                </a:lnTo>
                <a:lnTo>
                  <a:pt x="11808" y="96572"/>
                </a:lnTo>
                <a:lnTo>
                  <a:pt x="16853" y="97118"/>
                </a:lnTo>
                <a:lnTo>
                  <a:pt x="22699" y="97629"/>
                </a:lnTo>
                <a:lnTo>
                  <a:pt x="29289" y="98101"/>
                </a:lnTo>
                <a:lnTo>
                  <a:pt x="36561" y="98528"/>
                </a:lnTo>
                <a:lnTo>
                  <a:pt x="44443" y="98907"/>
                </a:lnTo>
                <a:lnTo>
                  <a:pt x="52860" y="99234"/>
                </a:lnTo>
                <a:lnTo>
                  <a:pt x="61732" y="99506"/>
                </a:lnTo>
                <a:lnTo>
                  <a:pt x="70972" y="99721"/>
                </a:lnTo>
                <a:lnTo>
                  <a:pt x="80491" y="99875"/>
                </a:lnTo>
                <a:lnTo>
                  <a:pt x="90198" y="99969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69"/>
                </a:lnTo>
                <a:lnTo>
                  <a:pt x="87807" y="99875"/>
                </a:lnTo>
                <a:lnTo>
                  <a:pt x="81857" y="99721"/>
                </a:lnTo>
                <a:lnTo>
                  <a:pt x="76082" y="99506"/>
                </a:lnTo>
                <a:lnTo>
                  <a:pt x="70538" y="99234"/>
                </a:lnTo>
                <a:lnTo>
                  <a:pt x="65277" y="98907"/>
                </a:lnTo>
                <a:lnTo>
                  <a:pt x="60350" y="98528"/>
                </a:lnTo>
                <a:lnTo>
                  <a:pt x="55806" y="98101"/>
                </a:lnTo>
                <a:lnTo>
                  <a:pt x="51687" y="97629"/>
                </a:lnTo>
                <a:lnTo>
                  <a:pt x="48033" y="97118"/>
                </a:lnTo>
                <a:lnTo>
                  <a:pt x="44880" y="96572"/>
                </a:lnTo>
                <a:lnTo>
                  <a:pt x="42258" y="95997"/>
                </a:lnTo>
                <a:lnTo>
                  <a:pt x="40191" y="95398"/>
                </a:lnTo>
                <a:lnTo>
                  <a:pt x="38701" y="94781"/>
                </a:lnTo>
                <a:lnTo>
                  <a:pt x="37801" y="94151"/>
                </a:lnTo>
                <a:lnTo>
                  <a:pt x="37500" y="93516"/>
                </a:lnTo>
                <a:lnTo>
                  <a:pt x="37500" y="6484"/>
                </a:lnTo>
                <a:lnTo>
                  <a:pt x="37801" y="5849"/>
                </a:lnTo>
                <a:lnTo>
                  <a:pt x="38701" y="5219"/>
                </a:lnTo>
                <a:lnTo>
                  <a:pt x="40191" y="4602"/>
                </a:lnTo>
                <a:lnTo>
                  <a:pt x="42258" y="4003"/>
                </a:lnTo>
                <a:lnTo>
                  <a:pt x="44880" y="3428"/>
                </a:lnTo>
                <a:lnTo>
                  <a:pt x="48033" y="2882"/>
                </a:lnTo>
                <a:lnTo>
                  <a:pt x="51687" y="2371"/>
                </a:lnTo>
                <a:lnTo>
                  <a:pt x="55806" y="1899"/>
                </a:lnTo>
                <a:lnTo>
                  <a:pt x="60350" y="1472"/>
                </a:lnTo>
                <a:lnTo>
                  <a:pt x="65277" y="1093"/>
                </a:lnTo>
                <a:lnTo>
                  <a:pt x="70538" y="766"/>
                </a:lnTo>
                <a:lnTo>
                  <a:pt x="76082" y="494"/>
                </a:lnTo>
                <a:lnTo>
                  <a:pt x="81857" y="279"/>
                </a:lnTo>
                <a:lnTo>
                  <a:pt x="87807" y="125"/>
                </a:lnTo>
                <a:lnTo>
                  <a:pt x="93874" y="31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0996-14"/>
          <p:cNvSpPr/>
          <p:nvPr/>
        </p:nvSpPr>
        <p:spPr>
          <a:xfrm>
            <a:off x="6284928" y="2076788"/>
            <a:ext cx="5294576" cy="2109260"/>
          </a:xfrm>
          <a:prstGeom prst="roundRect">
            <a:avLst>
              <a:gd name="adj" fmla="val 3613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7278580995-12"/>
          <p:cNvCxnSpPr/>
          <p:nvPr/>
        </p:nvCxnSpPr>
        <p:spPr>
          <a:xfrm>
            <a:off x="6299212" y="4338410"/>
            <a:ext cx="914" cy="457086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7278580988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7278580990-4"/>
          <p:cNvSpPr txBox="1"/>
          <p:nvPr/>
        </p:nvSpPr>
        <p:spPr>
          <a:xfrm>
            <a:off x="609448" y="191310"/>
            <a:ext cx="20371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· STRATEGY</a:t>
            </a:r>
            <a:endParaRPr/>
          </a:p>
        </p:txBody>
      </p:sp>
      <p:sp>
        <p:nvSpPr>
          <p:cNvPr id="10" name="el-1787278580990-5"/>
          <p:cNvSpPr txBox="1"/>
          <p:nvPr/>
        </p:nvSpPr>
        <p:spPr>
          <a:xfrm>
            <a:off x="9865433" y="191310"/>
            <a:ext cx="180739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人机协同的核心策略与方法</a:t>
            </a:r>
            <a:endParaRPr/>
          </a:p>
        </p:txBody>
      </p:sp>
      <p:sp>
        <p:nvSpPr>
          <p:cNvPr id="11" name="el-1787278580994-8"/>
          <p:cNvSpPr txBox="1"/>
          <p:nvPr/>
        </p:nvSpPr>
        <p:spPr>
          <a:xfrm>
            <a:off x="609448" y="2094643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模式四：</a:t>
            </a:r>
            <a:endParaRPr/>
          </a:p>
        </p:txBody>
      </p:sp>
      <p:sp>
        <p:nvSpPr>
          <p:cNvPr id="12" name="el-1787278580994-9"/>
          <p:cNvSpPr txBox="1"/>
          <p:nvPr/>
        </p:nvSpPr>
        <p:spPr>
          <a:xfrm>
            <a:off x="609448" y="2505901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角色分工</a:t>
            </a:r>
            <a:endParaRPr/>
          </a:p>
        </p:txBody>
      </p:sp>
      <p:sp>
        <p:nvSpPr>
          <p:cNvPr id="13" name="el-1787278580994-10"/>
          <p:cNvSpPr txBox="1"/>
          <p:nvPr/>
        </p:nvSpPr>
        <p:spPr>
          <a:xfrm>
            <a:off x="609448" y="3107612"/>
            <a:ext cx="55497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给AI设定明确的角色和边界，让它专注于某一环节。</a:t>
            </a:r>
            <a:endParaRPr/>
          </a:p>
        </p:txBody>
      </p:sp>
      <p:sp>
        <p:nvSpPr>
          <p:cNvPr id="14" name="el-1787278580998-16"/>
          <p:cNvSpPr txBox="1"/>
          <p:nvPr/>
        </p:nvSpPr>
        <p:spPr>
          <a:xfrm>
            <a:off x="828468" y="3755150"/>
            <a:ext cx="497842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实践示例</a:t>
            </a:r>
            <a:endParaRPr/>
          </a:p>
        </p:txBody>
      </p:sp>
      <p:sp>
        <p:nvSpPr>
          <p:cNvPr id="15" name="el-1787278580998-17"/>
          <p:cNvSpPr txBox="1"/>
          <p:nvPr/>
        </p:nvSpPr>
        <p:spPr>
          <a:xfrm>
            <a:off x="828468" y="4031306"/>
            <a:ext cx="4885103" cy="5177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32"/>
              </a:lnSpc>
            </a:pPr>
            <a:r>
              <a:rPr i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"你是一个数据分析师，下面是我整理的季度销售数据，请找出三个最值得关注的异常点并解释可能的原因"</a:t>
            </a:r>
            <a:endParaRPr/>
          </a:p>
        </p:txBody>
      </p:sp>
      <p:sp>
        <p:nvSpPr>
          <p:cNvPr id="16" name="el-1787278581002-18"/>
          <p:cNvSpPr txBox="1"/>
          <p:nvPr/>
        </p:nvSpPr>
        <p:spPr>
          <a:xfrm>
            <a:off x="6475381" y="2274382"/>
            <a:ext cx="1084626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人：定义需求</a:t>
            </a:r>
            <a:endParaRPr/>
          </a:p>
        </p:txBody>
      </p:sp>
      <p:sp>
        <p:nvSpPr>
          <p:cNvPr id="17" name="el-1787278581002-19"/>
          <p:cNvSpPr txBox="1"/>
          <p:nvPr/>
        </p:nvSpPr>
        <p:spPr>
          <a:xfrm>
            <a:off x="7541914" y="2267241"/>
            <a:ext cx="2913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FAF6F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18" name="el-1787278581002-20"/>
          <p:cNvSpPr txBox="1"/>
          <p:nvPr/>
        </p:nvSpPr>
        <p:spPr>
          <a:xfrm>
            <a:off x="6475381" y="2645765"/>
            <a:ext cx="1496081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设定AI角色与边界</a:t>
            </a:r>
            <a:endParaRPr/>
          </a:p>
        </p:txBody>
      </p:sp>
      <p:sp>
        <p:nvSpPr>
          <p:cNvPr id="19" name="el-1787278581003-21"/>
          <p:cNvSpPr txBox="1"/>
          <p:nvPr/>
        </p:nvSpPr>
        <p:spPr>
          <a:xfrm>
            <a:off x="7849762" y="2638623"/>
            <a:ext cx="2913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FAF6F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0" name="el-1787278581005-22"/>
          <p:cNvSpPr txBox="1"/>
          <p:nvPr/>
        </p:nvSpPr>
        <p:spPr>
          <a:xfrm>
            <a:off x="6475381" y="3017147"/>
            <a:ext cx="117231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AI：专注执行</a:t>
            </a:r>
            <a:endParaRPr/>
          </a:p>
        </p:txBody>
      </p:sp>
      <p:sp>
        <p:nvSpPr>
          <p:cNvPr id="21" name="el-1787278581006-23"/>
          <p:cNvSpPr txBox="1"/>
          <p:nvPr/>
        </p:nvSpPr>
        <p:spPr>
          <a:xfrm>
            <a:off x="7525993" y="3010005"/>
            <a:ext cx="2913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FAF6F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2" name="el-1787278581006-24"/>
          <p:cNvSpPr txBox="1"/>
          <p:nvPr/>
        </p:nvSpPr>
        <p:spPr>
          <a:xfrm>
            <a:off x="6475381" y="3388529"/>
            <a:ext cx="1084626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输出分析结果</a:t>
            </a:r>
            <a:endParaRPr/>
          </a:p>
        </p:txBody>
      </p:sp>
      <p:sp>
        <p:nvSpPr>
          <p:cNvPr id="23" name="el-1787278581006-25"/>
          <p:cNvSpPr txBox="1"/>
          <p:nvPr/>
        </p:nvSpPr>
        <p:spPr>
          <a:xfrm>
            <a:off x="7541914" y="3381387"/>
            <a:ext cx="2913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FAF6F0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4" name="el-1787278581007-26"/>
          <p:cNvSpPr txBox="1"/>
          <p:nvPr/>
        </p:nvSpPr>
        <p:spPr>
          <a:xfrm>
            <a:off x="6475381" y="3752769"/>
            <a:ext cx="1570280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人：结合业务做判断</a:t>
            </a:r>
            <a:endParaRPr/>
          </a:p>
        </p:txBody>
      </p:sp>
      <p:sp>
        <p:nvSpPr>
          <p:cNvPr id="25" name="el-1787278580995-11"/>
          <p:cNvSpPr txBox="1"/>
          <p:nvPr/>
        </p:nvSpPr>
        <p:spPr>
          <a:xfrm>
            <a:off x="6465858" y="4338410"/>
            <a:ext cx="5113646" cy="457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i="1"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"AI Agent从单次响应助手进化为多步骤执行者，不再需要逐行告诉AI做什么，而是设定目标让AI自主规划完成任务"</a:t>
            </a:r>
            <a:endParaRPr/>
          </a:p>
        </p:txBody>
      </p:sp>
      <p:sp>
        <p:nvSpPr>
          <p:cNvPr id="26" name="el-1787278580990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7" name="el-1787278580991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20 / 37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08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088-3"/>
          <p:cNvCxnSpPr/>
          <p:nvPr/>
        </p:nvCxnSpPr>
        <p:spPr>
          <a:xfrm>
            <a:off x="2112980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1090-9"/>
          <p:cNvCxnSpPr/>
          <p:nvPr/>
        </p:nvCxnSpPr>
        <p:spPr>
          <a:xfrm>
            <a:off x="609448" y="2587587"/>
            <a:ext cx="10970057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7278581091-10"/>
          <p:cNvCxnSpPr/>
          <p:nvPr/>
        </p:nvCxnSpPr>
        <p:spPr>
          <a:xfrm>
            <a:off x="609448" y="3687450"/>
            <a:ext cx="10970057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7278581091-11"/>
          <p:cNvCxnSpPr/>
          <p:nvPr/>
        </p:nvCxnSpPr>
        <p:spPr>
          <a:xfrm>
            <a:off x="609448" y="4787312"/>
            <a:ext cx="10970057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727858108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7278581088-4"/>
          <p:cNvSpPr txBox="1"/>
          <p:nvPr/>
        </p:nvSpPr>
        <p:spPr>
          <a:xfrm>
            <a:off x="609448" y="191310"/>
            <a:ext cx="203718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03 · STRATEGY</a:t>
            </a:r>
            <a:endParaRPr/>
          </a:p>
        </p:txBody>
      </p:sp>
      <p:sp>
        <p:nvSpPr>
          <p:cNvPr id="9" name="el-1787278581088-5"/>
          <p:cNvSpPr txBox="1"/>
          <p:nvPr/>
        </p:nvSpPr>
        <p:spPr>
          <a:xfrm>
            <a:off x="9865433" y="191310"/>
            <a:ext cx="180739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人机协同的核心策略与方法</a:t>
            </a:r>
            <a:endParaRPr/>
          </a:p>
        </p:txBody>
      </p:sp>
      <p:sp>
        <p:nvSpPr>
          <p:cNvPr id="10" name="el-1787278581088-6"/>
          <p:cNvSpPr txBox="1"/>
          <p:nvPr/>
        </p:nvSpPr>
        <p:spPr>
          <a:xfrm>
            <a:off x="609448" y="989722"/>
            <a:ext cx="11263353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任务拆解原则</a:t>
            </a:r>
            <a:endParaRPr/>
          </a:p>
        </p:txBody>
      </p:sp>
      <p:sp>
        <p:nvSpPr>
          <p:cNvPr id="11" name="el-1787278581092-12"/>
          <p:cNvSpPr txBox="1"/>
          <p:nvPr/>
        </p:nvSpPr>
        <p:spPr>
          <a:xfrm>
            <a:off x="609448" y="1835300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2" name="el-1787278581096-16"/>
          <p:cNvSpPr txBox="1"/>
          <p:nvPr/>
        </p:nvSpPr>
        <p:spPr>
          <a:xfrm>
            <a:off x="1256986" y="1835300"/>
            <a:ext cx="5804572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拆解复杂任务</a:t>
            </a:r>
            <a:endParaRPr/>
          </a:p>
        </p:txBody>
      </p:sp>
      <p:sp>
        <p:nvSpPr>
          <p:cNvPr id="13" name="el-1787278581096-17"/>
          <p:cNvSpPr txBox="1"/>
          <p:nvPr/>
        </p:nvSpPr>
        <p:spPr>
          <a:xfrm>
            <a:off x="1256986" y="2187637"/>
            <a:ext cx="5874849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将大任务拆成可验证的小步骤，每步完成后检查方向是否偏移，避免"黑盒交付"</a:t>
            </a:r>
            <a:endParaRPr/>
          </a:p>
        </p:txBody>
      </p:sp>
      <p:sp>
        <p:nvSpPr>
          <p:cNvPr id="14" name="el-1787278581092-13"/>
          <p:cNvSpPr txBox="1"/>
          <p:nvPr/>
        </p:nvSpPr>
        <p:spPr>
          <a:xfrm>
            <a:off x="609448" y="2935163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5" name="el-1787278581096-18"/>
          <p:cNvSpPr txBox="1"/>
          <p:nvPr/>
        </p:nvSpPr>
        <p:spPr>
          <a:xfrm>
            <a:off x="1256986" y="2935163"/>
            <a:ext cx="6578302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善用AI的迭代能力</a:t>
            </a:r>
            <a:endParaRPr/>
          </a:p>
        </p:txBody>
      </p:sp>
      <p:sp>
        <p:nvSpPr>
          <p:cNvPr id="16" name="el-1787278581096-19"/>
          <p:cNvSpPr txBox="1"/>
          <p:nvPr/>
        </p:nvSpPr>
        <p:spPr>
          <a:xfrm>
            <a:off x="1256986" y="3287500"/>
            <a:ext cx="6514501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不要追求一次性完美输出，利用AI不知疲倦的特点反复打磨，每次给出具体可操作的反馈</a:t>
            </a:r>
            <a:endParaRPr/>
          </a:p>
        </p:txBody>
      </p:sp>
      <p:sp>
        <p:nvSpPr>
          <p:cNvPr id="17" name="el-1787278581093-14"/>
          <p:cNvSpPr txBox="1"/>
          <p:nvPr/>
        </p:nvSpPr>
        <p:spPr>
          <a:xfrm>
            <a:off x="609448" y="4035025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18" name="el-1787278581096-20"/>
          <p:cNvSpPr txBox="1"/>
          <p:nvPr/>
        </p:nvSpPr>
        <p:spPr>
          <a:xfrm>
            <a:off x="1256986" y="4035025"/>
            <a:ext cx="546473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保持批判性思维</a:t>
            </a:r>
            <a:endParaRPr/>
          </a:p>
        </p:txBody>
      </p:sp>
      <p:sp>
        <p:nvSpPr>
          <p:cNvPr id="19" name="el-1787278581097-21"/>
          <p:cNvSpPr txBox="1"/>
          <p:nvPr/>
        </p:nvSpPr>
        <p:spPr>
          <a:xfrm>
            <a:off x="1256986" y="4387362"/>
            <a:ext cx="574222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AI可能产生"幻觉"——自信地给出错误信息。关键事实和数据必须人工核实</a:t>
            </a:r>
            <a:endParaRPr/>
          </a:p>
        </p:txBody>
      </p:sp>
      <p:sp>
        <p:nvSpPr>
          <p:cNvPr id="20" name="el-1787278581093-15"/>
          <p:cNvSpPr txBox="1"/>
          <p:nvPr/>
        </p:nvSpPr>
        <p:spPr>
          <a:xfrm>
            <a:off x="609448" y="5134888"/>
            <a:ext cx="91645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1" name="el-1787278581097-22"/>
          <p:cNvSpPr txBox="1"/>
          <p:nvPr/>
        </p:nvSpPr>
        <p:spPr>
          <a:xfrm>
            <a:off x="1256986" y="5134888"/>
            <a:ext cx="4923432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建立协作记忆</a:t>
            </a:r>
            <a:endParaRPr/>
          </a:p>
        </p:txBody>
      </p:sp>
      <p:sp>
        <p:nvSpPr>
          <p:cNvPr id="22" name="el-1787278581097-23"/>
          <p:cNvSpPr txBox="1"/>
          <p:nvPr/>
        </p:nvSpPr>
        <p:spPr>
          <a:xfrm>
            <a:off x="1256986" y="5487225"/>
            <a:ext cx="5200921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把有效的prompt模板、工作流程沉淀下来，形成可复用的协作资产</a:t>
            </a:r>
            <a:endParaRPr/>
          </a:p>
        </p:txBody>
      </p:sp>
      <p:sp>
        <p:nvSpPr>
          <p:cNvPr id="23" name="el-1787278581089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4" name="el-1787278581089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21 / 37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81251-1"/>
          <p:cNvSpPr txBox="1"/>
          <p:nvPr/>
        </p:nvSpPr>
        <p:spPr>
          <a:xfrm>
            <a:off x="7361282" y="1714929"/>
            <a:ext cx="4827670" cy="3428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89">
                <a:solidFill>
                  <a:srgbClr val="C75B39">
                    <a:alpha val="8000"/>
                  </a:srgbClr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cxnSp>
        <p:nvCxnSpPr>
          <p:cNvPr id="3" name="el-1787278581254-5"/>
          <p:cNvCxnSpPr/>
          <p:nvPr/>
        </p:nvCxnSpPr>
        <p:spPr>
          <a:xfrm>
            <a:off x="1142714" y="2166360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1252-2"/>
          <p:cNvCxnSpPr/>
          <p:nvPr/>
        </p:nvCxnSpPr>
        <p:spPr>
          <a:xfrm>
            <a:off x="1142714" y="4796389"/>
            <a:ext cx="761810" cy="914"/>
          </a:xfrm>
          <a:prstGeom prst="line">
            <a:avLst/>
          </a:prstGeom>
          <a:ln w="19045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81254-6"/>
          <p:cNvSpPr txBox="1"/>
          <p:nvPr/>
        </p:nvSpPr>
        <p:spPr>
          <a:xfrm>
            <a:off x="1714071" y="2052089"/>
            <a:ext cx="18940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 spc="30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CHAPTER 04</a:t>
            </a:r>
            <a:endParaRPr/>
          </a:p>
        </p:txBody>
      </p:sp>
      <p:sp>
        <p:nvSpPr>
          <p:cNvPr id="6" name="el-1787278581253-3"/>
          <p:cNvSpPr txBox="1"/>
          <p:nvPr/>
        </p:nvSpPr>
        <p:spPr>
          <a:xfrm>
            <a:off x="1142714" y="2509175"/>
            <a:ext cx="10086358" cy="1401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Prompt工程</a:t>
            </a:r>
            <a:endParaRPr/>
          </a:p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与沟通技巧</a:t>
            </a:r>
            <a:endParaRPr/>
          </a:p>
        </p:txBody>
      </p:sp>
      <p:sp>
        <p:nvSpPr>
          <p:cNvPr id="7" name="el-1787278581253-4"/>
          <p:cNvSpPr txBox="1"/>
          <p:nvPr/>
        </p:nvSpPr>
        <p:spPr>
          <a:xfrm>
            <a:off x="1142714" y="4063147"/>
            <a:ext cx="60198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75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让AI可控可复用的标准化逻辑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33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342-25"/>
          <p:cNvCxnSpPr/>
          <p:nvPr/>
        </p:nvCxnSpPr>
        <p:spPr>
          <a:xfrm>
            <a:off x="1955113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el-1787278581342-24"/>
          <p:cNvGraphicFramePr/>
          <p:nvPr/>
        </p:nvGraphicFramePr>
        <p:xfrm>
          <a:off x="609448" y="1813875"/>
          <a:ext cx="10970057" cy="3504324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952262"/>
                <a:gridCol w="3054678"/>
                <a:gridCol w="6963117"/>
              </a:tblGrid>
              <a:tr h="523744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STSong"/>
                          <a:ea typeface="STSong"/>
                          <a:cs typeface="STSong"/>
                        </a:rPr>
                        <a:t>要素</a:t>
                      </a:r>
                      <a:endParaRPr/>
                    </a:p>
                  </a:txBody>
                  <a:tcPr marL="0" marR="0" marT="0" marB="0">
                    <a:solidFill>
                      <a:srgbClr val="F0E8DC"/>
                    </a:solidFill>
                    <a:lnB w="19045">
                      <a:solidFill>
                        <a:srgbClr val="C75B39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STSong"/>
                          <a:ea typeface="STSong"/>
                          <a:cs typeface="STSong"/>
                        </a:rPr>
                        <a:t>说明</a:t>
                      </a:r>
                      <a:endParaRPr/>
                    </a:p>
                  </a:txBody>
                  <a:tcPr marL="0" marR="0" marT="0" marB="0">
                    <a:solidFill>
                      <a:srgbClr val="F0E8DC"/>
                    </a:solidFill>
                    <a:lnB w="19045">
                      <a:solidFill>
                        <a:srgbClr val="C75B39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C75B39"/>
                          </a:solidFill>
                          <a:latin typeface="STSong"/>
                          <a:ea typeface="STSong"/>
                          <a:cs typeface="STSong"/>
                        </a:rPr>
                        <a:t>示例</a:t>
                      </a:r>
                      <a:endParaRPr/>
                    </a:p>
                  </a:txBody>
                  <a:tcPr marL="0" marR="0" marT="0" marB="0">
                    <a:solidFill>
                      <a:srgbClr val="F0E8DC"/>
                    </a:solidFill>
                    <a:lnB w="19045">
                      <a:solidFill>
                        <a:srgbClr val="C75B39"/>
                      </a:solidFill>
                    </a:lnB>
                  </a:tcPr>
                </a:tc>
              </a:tr>
              <a:tr h="499937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角色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设定AI的身份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i="1" sz="1290">
                          <a:solidFill>
                            <a:srgbClr val="3D2B1F">
                              <a:alpha val="7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"你是一位资深产品经理"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>
                          <a:alpha val="70000"/>
                        </a:srgbClr>
                      </a:solidFill>
                    </a:lnB>
                  </a:tcPr>
                </a:tc>
              </a:tr>
              <a:tr h="495176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明确做什么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i="1" sz="1290">
                          <a:solidFill>
                            <a:srgbClr val="3D2B1F">
                              <a:alpha val="7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"分析这份用户反馈数据"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>
                          <a:alpha val="70000"/>
                        </a:srgbClr>
                      </a:solidFill>
                    </a:lnB>
                  </a:tcPr>
                </a:tc>
              </a:tr>
              <a:tr h="495176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背景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提供上下文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i="1" sz="1290">
                          <a:solidFill>
                            <a:srgbClr val="3D2B1F">
                              <a:alpha val="7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"这是SaaS产品的季度调研结果"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>
                          <a:alpha val="70000"/>
                        </a:srgbClr>
                      </a:solidFill>
                    </a:lnB>
                  </a:tcPr>
                </a:tc>
              </a:tr>
              <a:tr h="495176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指定输出形式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i="1" sz="1290">
                          <a:solidFill>
                            <a:srgbClr val="3D2B1F">
                              <a:alpha val="7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"以表格形式输出，按严重程度排序"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>
                          <a:alpha val="70000"/>
                        </a:srgbClr>
                      </a:solidFill>
                    </a:lnB>
                  </a:tcPr>
                </a:tc>
              </a:tr>
              <a:tr h="495176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约束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限定范围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i="1" sz="1290">
                          <a:solidFill>
                            <a:srgbClr val="3D2B1F">
                              <a:alpha val="7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"不超过500字，聚焦前3个问题"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>
                          <a:alpha val="70000"/>
                        </a:srgbClr>
                      </a:solidFill>
                    </a:lnB>
                  </a:tcPr>
                </a:tc>
              </a:tr>
              <a:tr h="495176"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示例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给出参考样板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52362" tIns="114271" rIns="152362" bIns="114271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i="1" sz="1290">
                          <a:solidFill>
                            <a:srgbClr val="3D2B1F">
                              <a:alpha val="7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"类似这样的格式..."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>
                          <a:alpha val="70000"/>
                        </a:srgbClr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5" name="el-1787278581349-32"/>
          <p:cNvCxnSpPr/>
          <p:nvPr/>
        </p:nvCxnSpPr>
        <p:spPr>
          <a:xfrm>
            <a:off x="623732" y="5508651"/>
            <a:ext cx="914" cy="242827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727858133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7278581344-27"/>
          <p:cNvSpPr txBox="1"/>
          <p:nvPr/>
        </p:nvSpPr>
        <p:spPr>
          <a:xfrm>
            <a:off x="609448" y="191310"/>
            <a:ext cx="17939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04 · PROMPT</a:t>
            </a:r>
            <a:endParaRPr/>
          </a:p>
        </p:txBody>
      </p:sp>
      <p:sp>
        <p:nvSpPr>
          <p:cNvPr id="8" name="el-1787278581347-28"/>
          <p:cNvSpPr txBox="1"/>
          <p:nvPr/>
        </p:nvSpPr>
        <p:spPr>
          <a:xfrm>
            <a:off x="10053207" y="191310"/>
            <a:ext cx="187558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Prompt工程与沟通技巧</a:t>
            </a:r>
            <a:endParaRPr/>
          </a:p>
        </p:txBody>
      </p:sp>
      <p:sp>
        <p:nvSpPr>
          <p:cNvPr id="9" name="el-1787278581343-26"/>
          <p:cNvSpPr txBox="1"/>
          <p:nvPr/>
        </p:nvSpPr>
        <p:spPr>
          <a:xfrm>
            <a:off x="609448" y="1120658"/>
            <a:ext cx="11579504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Prompt设计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六要素</a:t>
            </a:r>
            <a:endParaRPr/>
          </a:p>
        </p:txBody>
      </p:sp>
      <p:sp>
        <p:nvSpPr>
          <p:cNvPr id="10" name="el-1787278581348-29"/>
          <p:cNvSpPr txBox="1"/>
          <p:nvPr/>
        </p:nvSpPr>
        <p:spPr>
          <a:xfrm>
            <a:off x="790377" y="5508651"/>
            <a:ext cx="1100605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"提示词工程是完整的人机沟通体系，覆盖角色设定、任务拆分、输出约束、结果校验全流程"</a:t>
            </a:r>
            <a:endParaRPr/>
          </a:p>
        </p:txBody>
      </p:sp>
      <p:sp>
        <p:nvSpPr>
          <p:cNvPr id="11" name="el-1787278581348-30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12" name="el-1787278581348-31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23 / 37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425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426-3"/>
          <p:cNvCxnSpPr/>
          <p:nvPr/>
        </p:nvCxnSpPr>
        <p:spPr>
          <a:xfrm>
            <a:off x="1955113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1430-12"/>
          <p:cNvCxnSpPr/>
          <p:nvPr/>
        </p:nvCxnSpPr>
        <p:spPr>
          <a:xfrm>
            <a:off x="623732" y="3483160"/>
            <a:ext cx="914" cy="242827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7278581431-13"/>
          <p:cNvCxnSpPr/>
          <p:nvPr/>
        </p:nvCxnSpPr>
        <p:spPr>
          <a:xfrm>
            <a:off x="623732" y="3878349"/>
            <a:ext cx="914" cy="485654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7278581431-14"/>
          <p:cNvSpPr/>
          <p:nvPr/>
        </p:nvSpPr>
        <p:spPr>
          <a:xfrm>
            <a:off x="6284928" y="1026919"/>
            <a:ext cx="5294576" cy="857036"/>
          </a:xfrm>
          <a:prstGeom prst="roundRect">
            <a:avLst>
              <a:gd name="adj" fmla="val 8891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1432-15"/>
          <p:cNvSpPr/>
          <p:nvPr/>
        </p:nvSpPr>
        <p:spPr>
          <a:xfrm>
            <a:off x="6284928" y="2017272"/>
            <a:ext cx="5294576" cy="857036"/>
          </a:xfrm>
          <a:prstGeom prst="roundRect">
            <a:avLst>
              <a:gd name="adj" fmla="val 8891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1432-16"/>
          <p:cNvSpPr/>
          <p:nvPr/>
        </p:nvSpPr>
        <p:spPr>
          <a:xfrm>
            <a:off x="6284928" y="3007624"/>
            <a:ext cx="5294576" cy="857036"/>
          </a:xfrm>
          <a:prstGeom prst="roundRect">
            <a:avLst>
              <a:gd name="adj" fmla="val 8891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1432-17"/>
          <p:cNvSpPr/>
          <p:nvPr/>
        </p:nvSpPr>
        <p:spPr>
          <a:xfrm>
            <a:off x="6284928" y="3997976"/>
            <a:ext cx="5294576" cy="857036"/>
          </a:xfrm>
          <a:prstGeom prst="roundRect">
            <a:avLst>
              <a:gd name="adj" fmla="val 8891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1433-18"/>
          <p:cNvSpPr/>
          <p:nvPr/>
        </p:nvSpPr>
        <p:spPr>
          <a:xfrm>
            <a:off x="6284928" y="4988329"/>
            <a:ext cx="5294576" cy="857036"/>
          </a:xfrm>
          <a:prstGeom prst="roundRect">
            <a:avLst>
              <a:gd name="adj" fmla="val 8891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727858142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7278581427-4"/>
          <p:cNvSpPr txBox="1"/>
          <p:nvPr/>
        </p:nvSpPr>
        <p:spPr>
          <a:xfrm>
            <a:off x="609448" y="191310"/>
            <a:ext cx="17939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04 · PROMPT</a:t>
            </a:r>
            <a:endParaRPr/>
          </a:p>
        </p:txBody>
      </p:sp>
      <p:sp>
        <p:nvSpPr>
          <p:cNvPr id="13" name="el-1787278581427-5"/>
          <p:cNvSpPr txBox="1"/>
          <p:nvPr/>
        </p:nvSpPr>
        <p:spPr>
          <a:xfrm>
            <a:off x="10053207" y="191310"/>
            <a:ext cx="187558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Prompt工程与沟通技巧</a:t>
            </a:r>
            <a:endParaRPr/>
          </a:p>
        </p:txBody>
      </p:sp>
      <p:sp>
        <p:nvSpPr>
          <p:cNvPr id="14" name="el-1787278581430-8"/>
          <p:cNvSpPr txBox="1"/>
          <p:nvPr/>
        </p:nvSpPr>
        <p:spPr>
          <a:xfrm>
            <a:off x="609448" y="2470191"/>
            <a:ext cx="1297129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五部分</a:t>
            </a:r>
            <a:endParaRPr/>
          </a:p>
        </p:txBody>
      </p:sp>
      <p:sp>
        <p:nvSpPr>
          <p:cNvPr id="15" name="el-1787278581430-9"/>
          <p:cNvSpPr txBox="1"/>
          <p:nvPr/>
        </p:nvSpPr>
        <p:spPr>
          <a:xfrm>
            <a:off x="609448" y="2881449"/>
            <a:ext cx="2001803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提示词模式</a:t>
            </a:r>
            <a:endParaRPr/>
          </a:p>
        </p:txBody>
      </p:sp>
      <p:sp>
        <p:nvSpPr>
          <p:cNvPr id="16" name="el-1787278581430-10"/>
          <p:cNvSpPr txBox="1"/>
          <p:nvPr/>
        </p:nvSpPr>
        <p:spPr>
          <a:xfrm>
            <a:off x="790377" y="3483160"/>
            <a:ext cx="533057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"输入质量直接决定输出上限"</a:t>
            </a:r>
            <a:endParaRPr/>
          </a:p>
        </p:txBody>
      </p:sp>
      <p:sp>
        <p:nvSpPr>
          <p:cNvPr id="17" name="el-1787278581430-11"/>
          <p:cNvSpPr txBox="1"/>
          <p:nvPr/>
        </p:nvSpPr>
        <p:spPr>
          <a:xfrm>
            <a:off x="790377" y="3878349"/>
            <a:ext cx="511364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i="1"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"OpenAI提出六种核心策略：清晰指令、提供参考文本、任务拆分、给模型时间思考、使用外部工具、系统性测试变更"</a:t>
            </a:r>
            <a:endParaRPr/>
          </a:p>
        </p:txBody>
      </p:sp>
      <p:sp>
        <p:nvSpPr>
          <p:cNvPr id="18" name="el-1787278581434-19"/>
          <p:cNvSpPr txBox="1"/>
          <p:nvPr/>
        </p:nvSpPr>
        <p:spPr>
          <a:xfrm>
            <a:off x="6475381" y="1179281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</a:t>
            </a:r>
            <a:endParaRPr/>
          </a:p>
        </p:txBody>
      </p:sp>
      <p:sp>
        <p:nvSpPr>
          <p:cNvPr id="19" name="el-1787278581437-24"/>
          <p:cNvSpPr txBox="1"/>
          <p:nvPr/>
        </p:nvSpPr>
        <p:spPr>
          <a:xfrm>
            <a:off x="6970557" y="1179281"/>
            <a:ext cx="19466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角色 Role</a:t>
            </a:r>
            <a:endParaRPr/>
          </a:p>
        </p:txBody>
      </p:sp>
      <p:sp>
        <p:nvSpPr>
          <p:cNvPr id="20" name="el-1787278581438-25"/>
          <p:cNvSpPr txBox="1"/>
          <p:nvPr/>
        </p:nvSpPr>
        <p:spPr>
          <a:xfrm>
            <a:off x="6970557" y="1503050"/>
            <a:ext cx="17127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指定AI身份和专业领域</a:t>
            </a:r>
            <a:endParaRPr/>
          </a:p>
        </p:txBody>
      </p:sp>
      <p:sp>
        <p:nvSpPr>
          <p:cNvPr id="21" name="el-1787278581435-20"/>
          <p:cNvSpPr txBox="1"/>
          <p:nvPr/>
        </p:nvSpPr>
        <p:spPr>
          <a:xfrm>
            <a:off x="6475381" y="2169634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2</a:t>
            </a:r>
            <a:endParaRPr/>
          </a:p>
        </p:txBody>
      </p:sp>
      <p:sp>
        <p:nvSpPr>
          <p:cNvPr id="22" name="el-1787278581438-26"/>
          <p:cNvSpPr txBox="1"/>
          <p:nvPr/>
        </p:nvSpPr>
        <p:spPr>
          <a:xfrm>
            <a:off x="6970557" y="2169634"/>
            <a:ext cx="229700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上下文 Context</a:t>
            </a:r>
            <a:endParaRPr/>
          </a:p>
        </p:txBody>
      </p:sp>
      <p:sp>
        <p:nvSpPr>
          <p:cNvPr id="23" name="el-1787278581438-27"/>
          <p:cNvSpPr txBox="1"/>
          <p:nvPr/>
        </p:nvSpPr>
        <p:spPr>
          <a:xfrm>
            <a:off x="6970557" y="2493403"/>
            <a:ext cx="178278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提供背景信息和相关事实</a:t>
            </a:r>
            <a:endParaRPr/>
          </a:p>
        </p:txBody>
      </p:sp>
      <p:sp>
        <p:nvSpPr>
          <p:cNvPr id="24" name="el-1787278581435-21"/>
          <p:cNvSpPr txBox="1"/>
          <p:nvPr/>
        </p:nvSpPr>
        <p:spPr>
          <a:xfrm>
            <a:off x="6475381" y="3159986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</a:t>
            </a:r>
            <a:endParaRPr/>
          </a:p>
        </p:txBody>
      </p:sp>
      <p:sp>
        <p:nvSpPr>
          <p:cNvPr id="25" name="el-1787278581438-28"/>
          <p:cNvSpPr txBox="1"/>
          <p:nvPr/>
        </p:nvSpPr>
        <p:spPr>
          <a:xfrm>
            <a:off x="6970557" y="3159986"/>
            <a:ext cx="165708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任务 Task</a:t>
            </a:r>
            <a:endParaRPr/>
          </a:p>
        </p:txBody>
      </p:sp>
      <p:sp>
        <p:nvSpPr>
          <p:cNvPr id="26" name="el-1787278581438-29"/>
          <p:cNvSpPr txBox="1"/>
          <p:nvPr/>
        </p:nvSpPr>
        <p:spPr>
          <a:xfrm>
            <a:off x="6970557" y="3483755"/>
            <a:ext cx="132569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明确描述具体工作</a:t>
            </a:r>
            <a:endParaRPr/>
          </a:p>
        </p:txBody>
      </p:sp>
      <p:sp>
        <p:nvSpPr>
          <p:cNvPr id="27" name="el-1787278581435-22"/>
          <p:cNvSpPr txBox="1"/>
          <p:nvPr/>
        </p:nvSpPr>
        <p:spPr>
          <a:xfrm>
            <a:off x="6475381" y="4150338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4</a:t>
            </a:r>
            <a:endParaRPr/>
          </a:p>
        </p:txBody>
      </p:sp>
      <p:sp>
        <p:nvSpPr>
          <p:cNvPr id="28" name="el-1787278581438-30"/>
          <p:cNvSpPr txBox="1"/>
          <p:nvPr/>
        </p:nvSpPr>
        <p:spPr>
          <a:xfrm>
            <a:off x="6970557" y="4150338"/>
            <a:ext cx="254078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约束 Constraints</a:t>
            </a:r>
            <a:endParaRPr/>
          </a:p>
        </p:txBody>
      </p:sp>
      <p:sp>
        <p:nvSpPr>
          <p:cNvPr id="29" name="el-1787278581439-31"/>
          <p:cNvSpPr txBox="1"/>
          <p:nvPr/>
        </p:nvSpPr>
        <p:spPr>
          <a:xfrm>
            <a:off x="6970557" y="4474107"/>
            <a:ext cx="178278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列出限制条件和禁止事项</a:t>
            </a:r>
            <a:endParaRPr/>
          </a:p>
        </p:txBody>
      </p:sp>
      <p:sp>
        <p:nvSpPr>
          <p:cNvPr id="30" name="el-1787278581435-23"/>
          <p:cNvSpPr txBox="1"/>
          <p:nvPr/>
        </p:nvSpPr>
        <p:spPr>
          <a:xfrm>
            <a:off x="6475381" y="5140691"/>
            <a:ext cx="614780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5</a:t>
            </a:r>
            <a:endParaRPr/>
          </a:p>
        </p:txBody>
      </p:sp>
      <p:sp>
        <p:nvSpPr>
          <p:cNvPr id="31" name="el-1787278581439-32"/>
          <p:cNvSpPr txBox="1"/>
          <p:nvPr/>
        </p:nvSpPr>
        <p:spPr>
          <a:xfrm>
            <a:off x="6970557" y="5140691"/>
            <a:ext cx="323164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输出格式 Output Format</a:t>
            </a:r>
            <a:endParaRPr/>
          </a:p>
        </p:txBody>
      </p:sp>
      <p:sp>
        <p:nvSpPr>
          <p:cNvPr id="32" name="el-1787278581439-33"/>
          <p:cNvSpPr txBox="1"/>
          <p:nvPr/>
        </p:nvSpPr>
        <p:spPr>
          <a:xfrm>
            <a:off x="6970557" y="5464460"/>
            <a:ext cx="235175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指定期望的呈现方式</a:t>
            </a:r>
            <a:endParaRPr/>
          </a:p>
        </p:txBody>
      </p:sp>
      <p:sp>
        <p:nvSpPr>
          <p:cNvPr id="33" name="el-1787278581427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4" name="el-1787278581427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24 / 37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512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513-3"/>
          <p:cNvCxnSpPr/>
          <p:nvPr/>
        </p:nvCxnSpPr>
        <p:spPr>
          <a:xfrm>
            <a:off x="1955113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1520-11"/>
          <p:cNvCxnSpPr/>
          <p:nvPr/>
        </p:nvCxnSpPr>
        <p:spPr>
          <a:xfrm>
            <a:off x="609448" y="2113391"/>
            <a:ext cx="5332667" cy="914"/>
          </a:xfrm>
          <a:prstGeom prst="line">
            <a:avLst/>
          </a:prstGeom>
          <a:ln w="19045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81521-13"/>
          <p:cNvSpPr/>
          <p:nvPr/>
        </p:nvSpPr>
        <p:spPr>
          <a:xfrm>
            <a:off x="609448" y="2275275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1521-14"/>
          <p:cNvSpPr/>
          <p:nvPr/>
        </p:nvSpPr>
        <p:spPr>
          <a:xfrm>
            <a:off x="609448" y="3213253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1521-15"/>
          <p:cNvSpPr/>
          <p:nvPr/>
        </p:nvSpPr>
        <p:spPr>
          <a:xfrm>
            <a:off x="609448" y="4151231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1522-16"/>
          <p:cNvSpPr/>
          <p:nvPr/>
        </p:nvSpPr>
        <p:spPr>
          <a:xfrm>
            <a:off x="609448" y="5089209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7278581520-12"/>
          <p:cNvCxnSpPr/>
          <p:nvPr/>
        </p:nvCxnSpPr>
        <p:spPr>
          <a:xfrm>
            <a:off x="6246838" y="2113391"/>
            <a:ext cx="5332666" cy="914"/>
          </a:xfrm>
          <a:prstGeom prst="line">
            <a:avLst/>
          </a:prstGeom>
          <a:ln w="19045" cap="flat">
            <a:solidFill>
              <a:srgbClr val="3D2B1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7278581522-17"/>
          <p:cNvSpPr/>
          <p:nvPr/>
        </p:nvSpPr>
        <p:spPr>
          <a:xfrm>
            <a:off x="6246838" y="2275275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7278581522-18"/>
          <p:cNvSpPr/>
          <p:nvPr/>
        </p:nvSpPr>
        <p:spPr>
          <a:xfrm>
            <a:off x="6246838" y="3213253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7278581522-19"/>
          <p:cNvSpPr/>
          <p:nvPr/>
        </p:nvSpPr>
        <p:spPr>
          <a:xfrm>
            <a:off x="6246838" y="4151231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7278581523-20"/>
          <p:cNvSpPr/>
          <p:nvPr/>
        </p:nvSpPr>
        <p:spPr>
          <a:xfrm>
            <a:off x="6246838" y="5089209"/>
            <a:ext cx="5332667" cy="785616"/>
          </a:xfrm>
          <a:prstGeom prst="roundRect">
            <a:avLst>
              <a:gd name="adj" fmla="val 9699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7278581512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87278581514-5"/>
          <p:cNvSpPr txBox="1"/>
          <p:nvPr/>
        </p:nvSpPr>
        <p:spPr>
          <a:xfrm>
            <a:off x="609448" y="191310"/>
            <a:ext cx="17939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04 · PROMPT</a:t>
            </a:r>
            <a:endParaRPr/>
          </a:p>
        </p:txBody>
      </p:sp>
      <p:sp>
        <p:nvSpPr>
          <p:cNvPr id="16" name="el-1787278581514-6"/>
          <p:cNvSpPr txBox="1"/>
          <p:nvPr/>
        </p:nvSpPr>
        <p:spPr>
          <a:xfrm>
            <a:off x="10053207" y="191310"/>
            <a:ext cx="187558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Prompt工程与沟通技巧</a:t>
            </a:r>
            <a:endParaRPr/>
          </a:p>
        </p:txBody>
      </p:sp>
      <p:sp>
        <p:nvSpPr>
          <p:cNvPr id="17" name="el-1787278581514-4"/>
          <p:cNvSpPr txBox="1"/>
          <p:nvPr/>
        </p:nvSpPr>
        <p:spPr>
          <a:xfrm>
            <a:off x="609448" y="997459"/>
            <a:ext cx="11210027" cy="411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常见</a:t>
            </a: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沟通误区</a:t>
            </a:r>
            <a:endParaRPr/>
          </a:p>
        </p:txBody>
      </p:sp>
      <p:sp>
        <p:nvSpPr>
          <p:cNvPr id="18" name="el-1787278581519-9"/>
          <p:cNvSpPr txBox="1"/>
          <p:nvPr/>
        </p:nvSpPr>
        <p:spPr>
          <a:xfrm>
            <a:off x="609448" y="1713441"/>
            <a:ext cx="54793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误区</a:t>
            </a:r>
            <a:endParaRPr/>
          </a:p>
        </p:txBody>
      </p:sp>
      <p:sp>
        <p:nvSpPr>
          <p:cNvPr id="19" name="el-1787278581525-21"/>
          <p:cNvSpPr txBox="1"/>
          <p:nvPr/>
        </p:nvSpPr>
        <p:spPr>
          <a:xfrm>
            <a:off x="799900" y="2427637"/>
            <a:ext cx="2929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✗</a:t>
            </a:r>
            <a:endParaRPr/>
          </a:p>
        </p:txBody>
      </p:sp>
      <p:sp>
        <p:nvSpPr>
          <p:cNvPr id="20" name="el-1787278581530-29"/>
          <p:cNvSpPr txBox="1"/>
          <p:nvPr/>
        </p:nvSpPr>
        <p:spPr>
          <a:xfrm>
            <a:off x="1073824" y="2427637"/>
            <a:ext cx="3148654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指令太模糊</a:t>
            </a:r>
            <a:endParaRPr/>
          </a:p>
        </p:txBody>
      </p:sp>
      <p:sp>
        <p:nvSpPr>
          <p:cNvPr id="21" name="el-1787278581530-30"/>
          <p:cNvSpPr txBox="1"/>
          <p:nvPr/>
        </p:nvSpPr>
        <p:spPr>
          <a:xfrm>
            <a:off x="1073824" y="2708554"/>
            <a:ext cx="354669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"帮我写个好点的方案" — AI无法判断"好"的标准</a:t>
            </a:r>
            <a:endParaRPr/>
          </a:p>
        </p:txBody>
      </p:sp>
      <p:sp>
        <p:nvSpPr>
          <p:cNvPr id="22" name="el-1787278581525-22"/>
          <p:cNvSpPr txBox="1"/>
          <p:nvPr/>
        </p:nvSpPr>
        <p:spPr>
          <a:xfrm>
            <a:off x="799900" y="3365615"/>
            <a:ext cx="2929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✗</a:t>
            </a:r>
            <a:endParaRPr/>
          </a:p>
        </p:txBody>
      </p:sp>
      <p:sp>
        <p:nvSpPr>
          <p:cNvPr id="23" name="el-1787278581530-31"/>
          <p:cNvSpPr txBox="1"/>
          <p:nvPr/>
        </p:nvSpPr>
        <p:spPr>
          <a:xfrm>
            <a:off x="1073824" y="3365615"/>
            <a:ext cx="3542057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一次塞太多</a:t>
            </a:r>
            <a:endParaRPr/>
          </a:p>
        </p:txBody>
      </p:sp>
      <p:sp>
        <p:nvSpPr>
          <p:cNvPr id="24" name="el-1787278581531-32"/>
          <p:cNvSpPr txBox="1"/>
          <p:nvPr/>
        </p:nvSpPr>
        <p:spPr>
          <a:xfrm>
            <a:off x="1073824" y="3646532"/>
            <a:ext cx="371156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一个指令包含5个不相关的任务 — 容易遗漏或质量下降</a:t>
            </a:r>
            <a:endParaRPr/>
          </a:p>
        </p:txBody>
      </p:sp>
      <p:sp>
        <p:nvSpPr>
          <p:cNvPr id="25" name="el-1787278581526-23"/>
          <p:cNvSpPr txBox="1"/>
          <p:nvPr/>
        </p:nvSpPr>
        <p:spPr>
          <a:xfrm>
            <a:off x="799900" y="4303593"/>
            <a:ext cx="2929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✗</a:t>
            </a:r>
            <a:endParaRPr/>
          </a:p>
        </p:txBody>
      </p:sp>
      <p:sp>
        <p:nvSpPr>
          <p:cNvPr id="26" name="el-1787278581531-33"/>
          <p:cNvSpPr txBox="1"/>
          <p:nvPr/>
        </p:nvSpPr>
        <p:spPr>
          <a:xfrm>
            <a:off x="1073824" y="4303593"/>
            <a:ext cx="2748555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不给反馈</a:t>
            </a:r>
            <a:endParaRPr/>
          </a:p>
        </p:txBody>
      </p:sp>
      <p:sp>
        <p:nvSpPr>
          <p:cNvPr id="27" name="el-1787278581531-34"/>
          <p:cNvSpPr txBox="1"/>
          <p:nvPr/>
        </p:nvSpPr>
        <p:spPr>
          <a:xfrm>
            <a:off x="1073824" y="4584510"/>
            <a:ext cx="287234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结果不满意就直接放弃 — 迭代修正更高效</a:t>
            </a:r>
            <a:endParaRPr/>
          </a:p>
        </p:txBody>
      </p:sp>
      <p:sp>
        <p:nvSpPr>
          <p:cNvPr id="28" name="el-1787278581526-24"/>
          <p:cNvSpPr txBox="1"/>
          <p:nvPr/>
        </p:nvSpPr>
        <p:spPr>
          <a:xfrm>
            <a:off x="799900" y="5241571"/>
            <a:ext cx="2929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✗</a:t>
            </a:r>
            <a:endParaRPr/>
          </a:p>
        </p:txBody>
      </p:sp>
      <p:sp>
        <p:nvSpPr>
          <p:cNvPr id="29" name="el-1787278581531-35"/>
          <p:cNvSpPr txBox="1"/>
          <p:nvPr/>
        </p:nvSpPr>
        <p:spPr>
          <a:xfrm>
            <a:off x="1073824" y="5241571"/>
            <a:ext cx="2034359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忽视上下文</a:t>
            </a:r>
            <a:endParaRPr/>
          </a:p>
        </p:txBody>
      </p:sp>
      <p:sp>
        <p:nvSpPr>
          <p:cNvPr id="30" name="el-1787278581531-36"/>
          <p:cNvSpPr txBox="1"/>
          <p:nvPr/>
        </p:nvSpPr>
        <p:spPr>
          <a:xfrm>
            <a:off x="1073824" y="5522488"/>
            <a:ext cx="215815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不提供背景信息 — 结果偏差大</a:t>
            </a:r>
            <a:endParaRPr/>
          </a:p>
        </p:txBody>
      </p:sp>
      <p:sp>
        <p:nvSpPr>
          <p:cNvPr id="31" name="el-1787278581520-10"/>
          <p:cNvSpPr txBox="1"/>
          <p:nvPr/>
        </p:nvSpPr>
        <p:spPr>
          <a:xfrm>
            <a:off x="6246838" y="1713441"/>
            <a:ext cx="54793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正确做法</a:t>
            </a:r>
            <a:endParaRPr/>
          </a:p>
        </p:txBody>
      </p:sp>
      <p:sp>
        <p:nvSpPr>
          <p:cNvPr id="32" name="el-1787278581526-25"/>
          <p:cNvSpPr txBox="1"/>
          <p:nvPr/>
        </p:nvSpPr>
        <p:spPr>
          <a:xfrm>
            <a:off x="6437290" y="2427637"/>
            <a:ext cx="26350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33" name="el-1787278581531-37"/>
          <p:cNvSpPr txBox="1"/>
          <p:nvPr/>
        </p:nvSpPr>
        <p:spPr>
          <a:xfrm>
            <a:off x="6681754" y="2427637"/>
            <a:ext cx="3423024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明确具体标准</a:t>
            </a:r>
            <a:endParaRPr/>
          </a:p>
        </p:txBody>
      </p:sp>
      <p:sp>
        <p:nvSpPr>
          <p:cNvPr id="34" name="el-1787278581532-38"/>
          <p:cNvSpPr txBox="1"/>
          <p:nvPr/>
        </p:nvSpPr>
        <p:spPr>
          <a:xfrm>
            <a:off x="6681754" y="2708554"/>
            <a:ext cx="368394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"写一份3000字的方案，面向本科生，包含三个案例"</a:t>
            </a:r>
            <a:endParaRPr/>
          </a:p>
        </p:txBody>
      </p:sp>
      <p:sp>
        <p:nvSpPr>
          <p:cNvPr id="35" name="el-1787278581526-26"/>
          <p:cNvSpPr txBox="1"/>
          <p:nvPr/>
        </p:nvSpPr>
        <p:spPr>
          <a:xfrm>
            <a:off x="6437290" y="3365615"/>
            <a:ext cx="26350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36" name="el-1787278581532-39"/>
          <p:cNvSpPr txBox="1"/>
          <p:nvPr/>
        </p:nvSpPr>
        <p:spPr>
          <a:xfrm>
            <a:off x="6681754" y="3365615"/>
            <a:ext cx="1970379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一次一个任务</a:t>
            </a:r>
            <a:endParaRPr/>
          </a:p>
        </p:txBody>
      </p:sp>
      <p:sp>
        <p:nvSpPr>
          <p:cNvPr id="37" name="el-1787278581532-40"/>
          <p:cNvSpPr txBox="1"/>
          <p:nvPr/>
        </p:nvSpPr>
        <p:spPr>
          <a:xfrm>
            <a:off x="6681754" y="3646532"/>
            <a:ext cx="195704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分步交付，每步聚焦一个目标</a:t>
            </a:r>
            <a:endParaRPr/>
          </a:p>
        </p:txBody>
      </p:sp>
      <p:sp>
        <p:nvSpPr>
          <p:cNvPr id="38" name="el-1787278581526-27"/>
          <p:cNvSpPr txBox="1"/>
          <p:nvPr/>
        </p:nvSpPr>
        <p:spPr>
          <a:xfrm>
            <a:off x="6437290" y="4303593"/>
            <a:ext cx="26350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39" name="el-1787278581532-41"/>
          <p:cNvSpPr txBox="1"/>
          <p:nvPr/>
        </p:nvSpPr>
        <p:spPr>
          <a:xfrm>
            <a:off x="6681754" y="4303593"/>
            <a:ext cx="224192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持续迭代</a:t>
            </a:r>
            <a:endParaRPr/>
          </a:p>
        </p:txBody>
      </p:sp>
      <p:sp>
        <p:nvSpPr>
          <p:cNvPr id="40" name="el-1787278581532-42"/>
          <p:cNvSpPr txBox="1"/>
          <p:nvPr/>
        </p:nvSpPr>
        <p:spPr>
          <a:xfrm>
            <a:off x="6681754" y="4584510"/>
            <a:ext cx="23200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给出具体修改方向，让AI逐步优化</a:t>
            </a:r>
            <a:endParaRPr/>
          </a:p>
        </p:txBody>
      </p:sp>
      <p:sp>
        <p:nvSpPr>
          <p:cNvPr id="41" name="el-1787278581526-28"/>
          <p:cNvSpPr txBox="1"/>
          <p:nvPr/>
        </p:nvSpPr>
        <p:spPr>
          <a:xfrm>
            <a:off x="6437290" y="5241571"/>
            <a:ext cx="26350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✓</a:t>
            </a:r>
            <a:endParaRPr/>
          </a:p>
        </p:txBody>
      </p:sp>
      <p:sp>
        <p:nvSpPr>
          <p:cNvPr id="42" name="el-1787278581532-43"/>
          <p:cNvSpPr txBox="1"/>
          <p:nvPr/>
        </p:nvSpPr>
        <p:spPr>
          <a:xfrm>
            <a:off x="6681754" y="5241571"/>
            <a:ext cx="224192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提供背景</a:t>
            </a:r>
            <a:endParaRPr/>
          </a:p>
        </p:txBody>
      </p:sp>
      <p:sp>
        <p:nvSpPr>
          <p:cNvPr id="43" name="el-1787278581532-44"/>
          <p:cNvSpPr txBox="1"/>
          <p:nvPr/>
        </p:nvSpPr>
        <p:spPr>
          <a:xfrm>
            <a:off x="6681754" y="5522488"/>
            <a:ext cx="23200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000000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告诉AI你的身份、目的和使用场景</a:t>
            </a:r>
            <a:endParaRPr/>
          </a:p>
        </p:txBody>
      </p:sp>
      <p:sp>
        <p:nvSpPr>
          <p:cNvPr id="44" name="el-1787278581515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45" name="el-1787278581515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25 / 37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549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550-3"/>
          <p:cNvCxnSpPr/>
          <p:nvPr/>
        </p:nvCxnSpPr>
        <p:spPr>
          <a:xfrm>
            <a:off x="1955113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1554-11"/>
          <p:cNvSpPr/>
          <p:nvPr/>
        </p:nvSpPr>
        <p:spPr>
          <a:xfrm>
            <a:off x="609448" y="1835300"/>
            <a:ext cx="5389802" cy="16283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3"/>
                </a:lnTo>
                <a:lnTo>
                  <a:pt x="98864" y="94"/>
                </a:lnTo>
                <a:lnTo>
                  <a:pt x="98998" y="203"/>
                </a:lnTo>
                <a:lnTo>
                  <a:pt x="99129" y="359"/>
                </a:lnTo>
                <a:lnTo>
                  <a:pt x="99254" y="555"/>
                </a:lnTo>
                <a:lnTo>
                  <a:pt x="99372" y="789"/>
                </a:lnTo>
                <a:lnTo>
                  <a:pt x="99485" y="1063"/>
                </a:lnTo>
                <a:lnTo>
                  <a:pt x="99586" y="1375"/>
                </a:lnTo>
                <a:lnTo>
                  <a:pt x="99680" y="1711"/>
                </a:lnTo>
                <a:lnTo>
                  <a:pt x="99762" y="2086"/>
                </a:lnTo>
                <a:lnTo>
                  <a:pt x="99833" y="2477"/>
                </a:lnTo>
                <a:lnTo>
                  <a:pt x="99892" y="2891"/>
                </a:lnTo>
                <a:lnTo>
                  <a:pt x="99939" y="3328"/>
                </a:lnTo>
                <a:lnTo>
                  <a:pt x="99972" y="3773"/>
                </a:lnTo>
                <a:lnTo>
                  <a:pt x="99993" y="4227"/>
                </a:lnTo>
                <a:lnTo>
                  <a:pt x="100000" y="4688"/>
                </a:lnTo>
                <a:lnTo>
                  <a:pt x="100000" y="95313"/>
                </a:lnTo>
                <a:lnTo>
                  <a:pt x="99993" y="95773"/>
                </a:lnTo>
                <a:lnTo>
                  <a:pt x="99972" y="96227"/>
                </a:lnTo>
                <a:lnTo>
                  <a:pt x="99939" y="96672"/>
                </a:lnTo>
                <a:lnTo>
                  <a:pt x="99892" y="97109"/>
                </a:lnTo>
                <a:lnTo>
                  <a:pt x="99833" y="97523"/>
                </a:lnTo>
                <a:lnTo>
                  <a:pt x="99762" y="97914"/>
                </a:lnTo>
                <a:lnTo>
                  <a:pt x="99680" y="98289"/>
                </a:lnTo>
                <a:lnTo>
                  <a:pt x="99586" y="98625"/>
                </a:lnTo>
                <a:lnTo>
                  <a:pt x="99485" y="98938"/>
                </a:lnTo>
                <a:lnTo>
                  <a:pt x="99372" y="99211"/>
                </a:lnTo>
                <a:lnTo>
                  <a:pt x="99254" y="99445"/>
                </a:lnTo>
                <a:lnTo>
                  <a:pt x="99129" y="99641"/>
                </a:lnTo>
                <a:lnTo>
                  <a:pt x="98998" y="99797"/>
                </a:lnTo>
                <a:lnTo>
                  <a:pt x="98864" y="99906"/>
                </a:lnTo>
                <a:lnTo>
                  <a:pt x="98727" y="99977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7"/>
                </a:lnTo>
                <a:lnTo>
                  <a:pt x="1136" y="99906"/>
                </a:lnTo>
                <a:lnTo>
                  <a:pt x="1002" y="99797"/>
                </a:lnTo>
                <a:lnTo>
                  <a:pt x="871" y="99641"/>
                </a:lnTo>
                <a:lnTo>
                  <a:pt x="746" y="99445"/>
                </a:lnTo>
                <a:lnTo>
                  <a:pt x="628" y="99211"/>
                </a:lnTo>
                <a:lnTo>
                  <a:pt x="515" y="98938"/>
                </a:lnTo>
                <a:lnTo>
                  <a:pt x="414" y="98625"/>
                </a:lnTo>
                <a:lnTo>
                  <a:pt x="320" y="98289"/>
                </a:lnTo>
                <a:lnTo>
                  <a:pt x="238" y="97914"/>
                </a:lnTo>
                <a:lnTo>
                  <a:pt x="167" y="97523"/>
                </a:lnTo>
                <a:lnTo>
                  <a:pt x="108" y="97109"/>
                </a:lnTo>
                <a:lnTo>
                  <a:pt x="61" y="96672"/>
                </a:lnTo>
                <a:lnTo>
                  <a:pt x="28" y="96227"/>
                </a:lnTo>
                <a:lnTo>
                  <a:pt x="7" y="95773"/>
                </a:lnTo>
                <a:lnTo>
                  <a:pt x="0" y="95313"/>
                </a:lnTo>
                <a:lnTo>
                  <a:pt x="0" y="4688"/>
                </a:lnTo>
                <a:lnTo>
                  <a:pt x="7" y="4227"/>
                </a:lnTo>
                <a:lnTo>
                  <a:pt x="28" y="3773"/>
                </a:lnTo>
                <a:lnTo>
                  <a:pt x="61" y="3328"/>
                </a:lnTo>
                <a:lnTo>
                  <a:pt x="108" y="2891"/>
                </a:lnTo>
                <a:lnTo>
                  <a:pt x="167" y="2477"/>
                </a:lnTo>
                <a:lnTo>
                  <a:pt x="238" y="2086"/>
                </a:lnTo>
                <a:lnTo>
                  <a:pt x="320" y="1711"/>
                </a:lnTo>
                <a:lnTo>
                  <a:pt x="414" y="1375"/>
                </a:lnTo>
                <a:lnTo>
                  <a:pt x="515" y="1063"/>
                </a:lnTo>
                <a:lnTo>
                  <a:pt x="628" y="789"/>
                </a:lnTo>
                <a:lnTo>
                  <a:pt x="746" y="555"/>
                </a:lnTo>
                <a:lnTo>
                  <a:pt x="871" y="359"/>
                </a:lnTo>
                <a:lnTo>
                  <a:pt x="1002" y="203"/>
                </a:lnTo>
                <a:lnTo>
                  <a:pt x="1136" y="94"/>
                </a:lnTo>
                <a:lnTo>
                  <a:pt x="1273" y="23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1554-12"/>
          <p:cNvSpPr/>
          <p:nvPr/>
        </p:nvSpPr>
        <p:spPr>
          <a:xfrm>
            <a:off x="6189702" y="1835300"/>
            <a:ext cx="5389802" cy="16283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3"/>
                </a:lnTo>
                <a:lnTo>
                  <a:pt x="98864" y="94"/>
                </a:lnTo>
                <a:lnTo>
                  <a:pt x="98998" y="203"/>
                </a:lnTo>
                <a:lnTo>
                  <a:pt x="99129" y="359"/>
                </a:lnTo>
                <a:lnTo>
                  <a:pt x="99254" y="555"/>
                </a:lnTo>
                <a:lnTo>
                  <a:pt x="99372" y="789"/>
                </a:lnTo>
                <a:lnTo>
                  <a:pt x="99485" y="1063"/>
                </a:lnTo>
                <a:lnTo>
                  <a:pt x="99586" y="1375"/>
                </a:lnTo>
                <a:lnTo>
                  <a:pt x="99680" y="1711"/>
                </a:lnTo>
                <a:lnTo>
                  <a:pt x="99762" y="2086"/>
                </a:lnTo>
                <a:lnTo>
                  <a:pt x="99833" y="2477"/>
                </a:lnTo>
                <a:lnTo>
                  <a:pt x="99892" y="2891"/>
                </a:lnTo>
                <a:lnTo>
                  <a:pt x="99939" y="3328"/>
                </a:lnTo>
                <a:lnTo>
                  <a:pt x="99972" y="3773"/>
                </a:lnTo>
                <a:lnTo>
                  <a:pt x="99993" y="4227"/>
                </a:lnTo>
                <a:lnTo>
                  <a:pt x="100000" y="4688"/>
                </a:lnTo>
                <a:lnTo>
                  <a:pt x="100000" y="95313"/>
                </a:lnTo>
                <a:lnTo>
                  <a:pt x="99993" y="95773"/>
                </a:lnTo>
                <a:lnTo>
                  <a:pt x="99972" y="96227"/>
                </a:lnTo>
                <a:lnTo>
                  <a:pt x="99939" y="96672"/>
                </a:lnTo>
                <a:lnTo>
                  <a:pt x="99892" y="97109"/>
                </a:lnTo>
                <a:lnTo>
                  <a:pt x="99833" y="97523"/>
                </a:lnTo>
                <a:lnTo>
                  <a:pt x="99762" y="97914"/>
                </a:lnTo>
                <a:lnTo>
                  <a:pt x="99680" y="98289"/>
                </a:lnTo>
                <a:lnTo>
                  <a:pt x="99586" y="98625"/>
                </a:lnTo>
                <a:lnTo>
                  <a:pt x="99485" y="98938"/>
                </a:lnTo>
                <a:lnTo>
                  <a:pt x="99372" y="99211"/>
                </a:lnTo>
                <a:lnTo>
                  <a:pt x="99254" y="99445"/>
                </a:lnTo>
                <a:lnTo>
                  <a:pt x="99129" y="99641"/>
                </a:lnTo>
                <a:lnTo>
                  <a:pt x="98998" y="99797"/>
                </a:lnTo>
                <a:lnTo>
                  <a:pt x="98864" y="99906"/>
                </a:lnTo>
                <a:lnTo>
                  <a:pt x="98727" y="99977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7"/>
                </a:lnTo>
                <a:lnTo>
                  <a:pt x="1136" y="99906"/>
                </a:lnTo>
                <a:lnTo>
                  <a:pt x="1002" y="99797"/>
                </a:lnTo>
                <a:lnTo>
                  <a:pt x="871" y="99641"/>
                </a:lnTo>
                <a:lnTo>
                  <a:pt x="746" y="99445"/>
                </a:lnTo>
                <a:lnTo>
                  <a:pt x="628" y="99211"/>
                </a:lnTo>
                <a:lnTo>
                  <a:pt x="515" y="98938"/>
                </a:lnTo>
                <a:lnTo>
                  <a:pt x="414" y="98625"/>
                </a:lnTo>
                <a:lnTo>
                  <a:pt x="320" y="98289"/>
                </a:lnTo>
                <a:lnTo>
                  <a:pt x="238" y="97914"/>
                </a:lnTo>
                <a:lnTo>
                  <a:pt x="167" y="97523"/>
                </a:lnTo>
                <a:lnTo>
                  <a:pt x="108" y="97109"/>
                </a:lnTo>
                <a:lnTo>
                  <a:pt x="61" y="96672"/>
                </a:lnTo>
                <a:lnTo>
                  <a:pt x="28" y="96227"/>
                </a:lnTo>
                <a:lnTo>
                  <a:pt x="7" y="95773"/>
                </a:lnTo>
                <a:lnTo>
                  <a:pt x="0" y="95313"/>
                </a:lnTo>
                <a:lnTo>
                  <a:pt x="0" y="4688"/>
                </a:lnTo>
                <a:lnTo>
                  <a:pt x="7" y="4227"/>
                </a:lnTo>
                <a:lnTo>
                  <a:pt x="28" y="3773"/>
                </a:lnTo>
                <a:lnTo>
                  <a:pt x="61" y="3328"/>
                </a:lnTo>
                <a:lnTo>
                  <a:pt x="108" y="2891"/>
                </a:lnTo>
                <a:lnTo>
                  <a:pt x="167" y="2477"/>
                </a:lnTo>
                <a:lnTo>
                  <a:pt x="238" y="2086"/>
                </a:lnTo>
                <a:lnTo>
                  <a:pt x="320" y="1711"/>
                </a:lnTo>
                <a:lnTo>
                  <a:pt x="414" y="1375"/>
                </a:lnTo>
                <a:lnTo>
                  <a:pt x="515" y="1063"/>
                </a:lnTo>
                <a:lnTo>
                  <a:pt x="628" y="789"/>
                </a:lnTo>
                <a:lnTo>
                  <a:pt x="746" y="555"/>
                </a:lnTo>
                <a:lnTo>
                  <a:pt x="871" y="359"/>
                </a:lnTo>
                <a:lnTo>
                  <a:pt x="1002" y="203"/>
                </a:lnTo>
                <a:lnTo>
                  <a:pt x="1136" y="94"/>
                </a:lnTo>
                <a:lnTo>
                  <a:pt x="1273" y="23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1555-13"/>
          <p:cNvSpPr/>
          <p:nvPr/>
        </p:nvSpPr>
        <p:spPr>
          <a:xfrm>
            <a:off x="609448" y="3654121"/>
            <a:ext cx="5389802" cy="16283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3"/>
                </a:lnTo>
                <a:lnTo>
                  <a:pt x="98864" y="94"/>
                </a:lnTo>
                <a:lnTo>
                  <a:pt x="98998" y="203"/>
                </a:lnTo>
                <a:lnTo>
                  <a:pt x="99129" y="359"/>
                </a:lnTo>
                <a:lnTo>
                  <a:pt x="99254" y="555"/>
                </a:lnTo>
                <a:lnTo>
                  <a:pt x="99372" y="789"/>
                </a:lnTo>
                <a:lnTo>
                  <a:pt x="99485" y="1063"/>
                </a:lnTo>
                <a:lnTo>
                  <a:pt x="99586" y="1375"/>
                </a:lnTo>
                <a:lnTo>
                  <a:pt x="99680" y="1711"/>
                </a:lnTo>
                <a:lnTo>
                  <a:pt x="99762" y="2086"/>
                </a:lnTo>
                <a:lnTo>
                  <a:pt x="99833" y="2477"/>
                </a:lnTo>
                <a:lnTo>
                  <a:pt x="99892" y="2891"/>
                </a:lnTo>
                <a:lnTo>
                  <a:pt x="99939" y="3328"/>
                </a:lnTo>
                <a:lnTo>
                  <a:pt x="99972" y="3773"/>
                </a:lnTo>
                <a:lnTo>
                  <a:pt x="99993" y="4227"/>
                </a:lnTo>
                <a:lnTo>
                  <a:pt x="100000" y="4688"/>
                </a:lnTo>
                <a:lnTo>
                  <a:pt x="100000" y="95313"/>
                </a:lnTo>
                <a:lnTo>
                  <a:pt x="99993" y="95773"/>
                </a:lnTo>
                <a:lnTo>
                  <a:pt x="99972" y="96227"/>
                </a:lnTo>
                <a:lnTo>
                  <a:pt x="99939" y="96672"/>
                </a:lnTo>
                <a:lnTo>
                  <a:pt x="99892" y="97109"/>
                </a:lnTo>
                <a:lnTo>
                  <a:pt x="99833" y="97523"/>
                </a:lnTo>
                <a:lnTo>
                  <a:pt x="99762" y="97914"/>
                </a:lnTo>
                <a:lnTo>
                  <a:pt x="99680" y="98289"/>
                </a:lnTo>
                <a:lnTo>
                  <a:pt x="99586" y="98625"/>
                </a:lnTo>
                <a:lnTo>
                  <a:pt x="99485" y="98938"/>
                </a:lnTo>
                <a:lnTo>
                  <a:pt x="99372" y="99211"/>
                </a:lnTo>
                <a:lnTo>
                  <a:pt x="99254" y="99445"/>
                </a:lnTo>
                <a:lnTo>
                  <a:pt x="99129" y="99641"/>
                </a:lnTo>
                <a:lnTo>
                  <a:pt x="98998" y="99797"/>
                </a:lnTo>
                <a:lnTo>
                  <a:pt x="98864" y="99906"/>
                </a:lnTo>
                <a:lnTo>
                  <a:pt x="98727" y="99977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7"/>
                </a:lnTo>
                <a:lnTo>
                  <a:pt x="1136" y="99906"/>
                </a:lnTo>
                <a:lnTo>
                  <a:pt x="1002" y="99797"/>
                </a:lnTo>
                <a:lnTo>
                  <a:pt x="871" y="99641"/>
                </a:lnTo>
                <a:lnTo>
                  <a:pt x="746" y="99445"/>
                </a:lnTo>
                <a:lnTo>
                  <a:pt x="628" y="99211"/>
                </a:lnTo>
                <a:lnTo>
                  <a:pt x="515" y="98938"/>
                </a:lnTo>
                <a:lnTo>
                  <a:pt x="414" y="98625"/>
                </a:lnTo>
                <a:lnTo>
                  <a:pt x="320" y="98289"/>
                </a:lnTo>
                <a:lnTo>
                  <a:pt x="238" y="97914"/>
                </a:lnTo>
                <a:lnTo>
                  <a:pt x="167" y="97523"/>
                </a:lnTo>
                <a:lnTo>
                  <a:pt x="108" y="97109"/>
                </a:lnTo>
                <a:lnTo>
                  <a:pt x="61" y="96672"/>
                </a:lnTo>
                <a:lnTo>
                  <a:pt x="28" y="96227"/>
                </a:lnTo>
                <a:lnTo>
                  <a:pt x="7" y="95773"/>
                </a:lnTo>
                <a:lnTo>
                  <a:pt x="0" y="95313"/>
                </a:lnTo>
                <a:lnTo>
                  <a:pt x="0" y="4688"/>
                </a:lnTo>
                <a:lnTo>
                  <a:pt x="7" y="4227"/>
                </a:lnTo>
                <a:lnTo>
                  <a:pt x="28" y="3773"/>
                </a:lnTo>
                <a:lnTo>
                  <a:pt x="61" y="3328"/>
                </a:lnTo>
                <a:lnTo>
                  <a:pt x="108" y="2891"/>
                </a:lnTo>
                <a:lnTo>
                  <a:pt x="167" y="2477"/>
                </a:lnTo>
                <a:lnTo>
                  <a:pt x="238" y="2086"/>
                </a:lnTo>
                <a:lnTo>
                  <a:pt x="320" y="1711"/>
                </a:lnTo>
                <a:lnTo>
                  <a:pt x="414" y="1375"/>
                </a:lnTo>
                <a:lnTo>
                  <a:pt x="515" y="1063"/>
                </a:lnTo>
                <a:lnTo>
                  <a:pt x="628" y="789"/>
                </a:lnTo>
                <a:lnTo>
                  <a:pt x="746" y="555"/>
                </a:lnTo>
                <a:lnTo>
                  <a:pt x="871" y="359"/>
                </a:lnTo>
                <a:lnTo>
                  <a:pt x="1002" y="203"/>
                </a:lnTo>
                <a:lnTo>
                  <a:pt x="1136" y="94"/>
                </a:lnTo>
                <a:lnTo>
                  <a:pt x="1273" y="23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1555-14"/>
          <p:cNvSpPr/>
          <p:nvPr/>
        </p:nvSpPr>
        <p:spPr>
          <a:xfrm>
            <a:off x="6189702" y="3654121"/>
            <a:ext cx="5389802" cy="16283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23"/>
                </a:lnTo>
                <a:lnTo>
                  <a:pt x="98864" y="94"/>
                </a:lnTo>
                <a:lnTo>
                  <a:pt x="98998" y="203"/>
                </a:lnTo>
                <a:lnTo>
                  <a:pt x="99129" y="359"/>
                </a:lnTo>
                <a:lnTo>
                  <a:pt x="99254" y="555"/>
                </a:lnTo>
                <a:lnTo>
                  <a:pt x="99372" y="789"/>
                </a:lnTo>
                <a:lnTo>
                  <a:pt x="99485" y="1063"/>
                </a:lnTo>
                <a:lnTo>
                  <a:pt x="99586" y="1375"/>
                </a:lnTo>
                <a:lnTo>
                  <a:pt x="99680" y="1711"/>
                </a:lnTo>
                <a:lnTo>
                  <a:pt x="99762" y="2086"/>
                </a:lnTo>
                <a:lnTo>
                  <a:pt x="99833" y="2477"/>
                </a:lnTo>
                <a:lnTo>
                  <a:pt x="99892" y="2891"/>
                </a:lnTo>
                <a:lnTo>
                  <a:pt x="99939" y="3328"/>
                </a:lnTo>
                <a:lnTo>
                  <a:pt x="99972" y="3773"/>
                </a:lnTo>
                <a:lnTo>
                  <a:pt x="99993" y="4227"/>
                </a:lnTo>
                <a:lnTo>
                  <a:pt x="100000" y="4688"/>
                </a:lnTo>
                <a:lnTo>
                  <a:pt x="100000" y="95313"/>
                </a:lnTo>
                <a:lnTo>
                  <a:pt x="99993" y="95773"/>
                </a:lnTo>
                <a:lnTo>
                  <a:pt x="99972" y="96227"/>
                </a:lnTo>
                <a:lnTo>
                  <a:pt x="99939" y="96672"/>
                </a:lnTo>
                <a:lnTo>
                  <a:pt x="99892" y="97109"/>
                </a:lnTo>
                <a:lnTo>
                  <a:pt x="99833" y="97523"/>
                </a:lnTo>
                <a:lnTo>
                  <a:pt x="99762" y="97914"/>
                </a:lnTo>
                <a:lnTo>
                  <a:pt x="99680" y="98289"/>
                </a:lnTo>
                <a:lnTo>
                  <a:pt x="99586" y="98625"/>
                </a:lnTo>
                <a:lnTo>
                  <a:pt x="99485" y="98938"/>
                </a:lnTo>
                <a:lnTo>
                  <a:pt x="99372" y="99211"/>
                </a:lnTo>
                <a:lnTo>
                  <a:pt x="99254" y="99445"/>
                </a:lnTo>
                <a:lnTo>
                  <a:pt x="99129" y="99641"/>
                </a:lnTo>
                <a:lnTo>
                  <a:pt x="98998" y="99797"/>
                </a:lnTo>
                <a:lnTo>
                  <a:pt x="98864" y="99906"/>
                </a:lnTo>
                <a:lnTo>
                  <a:pt x="98727" y="99977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7"/>
                </a:lnTo>
                <a:lnTo>
                  <a:pt x="1136" y="99906"/>
                </a:lnTo>
                <a:lnTo>
                  <a:pt x="1002" y="99797"/>
                </a:lnTo>
                <a:lnTo>
                  <a:pt x="871" y="99641"/>
                </a:lnTo>
                <a:lnTo>
                  <a:pt x="746" y="99445"/>
                </a:lnTo>
                <a:lnTo>
                  <a:pt x="628" y="99211"/>
                </a:lnTo>
                <a:lnTo>
                  <a:pt x="515" y="98938"/>
                </a:lnTo>
                <a:lnTo>
                  <a:pt x="414" y="98625"/>
                </a:lnTo>
                <a:lnTo>
                  <a:pt x="320" y="98289"/>
                </a:lnTo>
                <a:lnTo>
                  <a:pt x="238" y="97914"/>
                </a:lnTo>
                <a:lnTo>
                  <a:pt x="167" y="97523"/>
                </a:lnTo>
                <a:lnTo>
                  <a:pt x="108" y="97109"/>
                </a:lnTo>
                <a:lnTo>
                  <a:pt x="61" y="96672"/>
                </a:lnTo>
                <a:lnTo>
                  <a:pt x="28" y="96227"/>
                </a:lnTo>
                <a:lnTo>
                  <a:pt x="7" y="95773"/>
                </a:lnTo>
                <a:lnTo>
                  <a:pt x="0" y="95313"/>
                </a:lnTo>
                <a:lnTo>
                  <a:pt x="0" y="4688"/>
                </a:lnTo>
                <a:lnTo>
                  <a:pt x="7" y="4227"/>
                </a:lnTo>
                <a:lnTo>
                  <a:pt x="28" y="3773"/>
                </a:lnTo>
                <a:lnTo>
                  <a:pt x="61" y="3328"/>
                </a:lnTo>
                <a:lnTo>
                  <a:pt x="108" y="2891"/>
                </a:lnTo>
                <a:lnTo>
                  <a:pt x="167" y="2477"/>
                </a:lnTo>
                <a:lnTo>
                  <a:pt x="238" y="2086"/>
                </a:lnTo>
                <a:lnTo>
                  <a:pt x="320" y="1711"/>
                </a:lnTo>
                <a:lnTo>
                  <a:pt x="414" y="1375"/>
                </a:lnTo>
                <a:lnTo>
                  <a:pt x="515" y="1063"/>
                </a:lnTo>
                <a:lnTo>
                  <a:pt x="628" y="789"/>
                </a:lnTo>
                <a:lnTo>
                  <a:pt x="746" y="555"/>
                </a:lnTo>
                <a:lnTo>
                  <a:pt x="871" y="359"/>
                </a:lnTo>
                <a:lnTo>
                  <a:pt x="1002" y="203"/>
                </a:lnTo>
                <a:lnTo>
                  <a:pt x="1136" y="94"/>
                </a:lnTo>
                <a:lnTo>
                  <a:pt x="1273" y="23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7278581552-10"/>
          <p:cNvCxnSpPr/>
          <p:nvPr/>
        </p:nvCxnSpPr>
        <p:spPr>
          <a:xfrm>
            <a:off x="623732" y="5511031"/>
            <a:ext cx="914" cy="257111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7278581549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7278581551-5"/>
          <p:cNvSpPr txBox="1"/>
          <p:nvPr/>
        </p:nvSpPr>
        <p:spPr>
          <a:xfrm>
            <a:off x="609448" y="191310"/>
            <a:ext cx="17939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04 · PROMPT</a:t>
            </a:r>
            <a:endParaRPr/>
          </a:p>
        </p:txBody>
      </p:sp>
      <p:sp>
        <p:nvSpPr>
          <p:cNvPr id="11" name="el-1787278581551-6"/>
          <p:cNvSpPr txBox="1"/>
          <p:nvPr/>
        </p:nvSpPr>
        <p:spPr>
          <a:xfrm>
            <a:off x="10053207" y="191310"/>
            <a:ext cx="187558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Prompt工程与沟通技巧</a:t>
            </a:r>
            <a:endParaRPr/>
          </a:p>
        </p:txBody>
      </p:sp>
      <p:sp>
        <p:nvSpPr>
          <p:cNvPr id="12" name="el-1787278581551-4"/>
          <p:cNvSpPr txBox="1"/>
          <p:nvPr/>
        </p:nvSpPr>
        <p:spPr>
          <a:xfrm>
            <a:off x="609448" y="1103993"/>
            <a:ext cx="11263353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提示工程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进阶技术</a:t>
            </a:r>
            <a:endParaRPr/>
          </a:p>
        </p:txBody>
      </p:sp>
      <p:sp>
        <p:nvSpPr>
          <p:cNvPr id="13" name="el-1787278581557-15"/>
          <p:cNvSpPr txBox="1"/>
          <p:nvPr/>
        </p:nvSpPr>
        <p:spPr>
          <a:xfrm>
            <a:off x="799900" y="2025753"/>
            <a:ext cx="5366186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4" name="el-1787278581557-16"/>
          <p:cNvSpPr txBox="1"/>
          <p:nvPr/>
        </p:nvSpPr>
        <p:spPr>
          <a:xfrm>
            <a:off x="799900" y="2368567"/>
            <a:ext cx="51422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零样本提示</a:t>
            </a:r>
            <a:endParaRPr/>
          </a:p>
        </p:txBody>
      </p:sp>
      <p:sp>
        <p:nvSpPr>
          <p:cNvPr id="15" name="el-1787278581557-17"/>
          <p:cNvSpPr txBox="1"/>
          <p:nvPr/>
        </p:nvSpPr>
        <p:spPr>
          <a:xfrm>
            <a:off x="799900" y="2730427"/>
            <a:ext cx="511555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直接给出任务描述，不提供示例。适用于简单、明确的任务</a:t>
            </a:r>
            <a:endParaRPr/>
          </a:p>
        </p:txBody>
      </p:sp>
      <p:sp>
        <p:nvSpPr>
          <p:cNvPr id="16" name="el-1787278581557-18"/>
          <p:cNvSpPr txBox="1"/>
          <p:nvPr/>
        </p:nvSpPr>
        <p:spPr>
          <a:xfrm>
            <a:off x="799900" y="3073241"/>
            <a:ext cx="51022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适用：格式转换、简单问答</a:t>
            </a:r>
            <a:endParaRPr/>
          </a:p>
        </p:txBody>
      </p:sp>
      <p:sp>
        <p:nvSpPr>
          <p:cNvPr id="17" name="el-1787278581558-19"/>
          <p:cNvSpPr txBox="1"/>
          <p:nvPr/>
        </p:nvSpPr>
        <p:spPr>
          <a:xfrm>
            <a:off x="6380155" y="2025753"/>
            <a:ext cx="5366186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8" name="el-1787278581558-20"/>
          <p:cNvSpPr txBox="1"/>
          <p:nvPr/>
        </p:nvSpPr>
        <p:spPr>
          <a:xfrm>
            <a:off x="6380155" y="2368567"/>
            <a:ext cx="51422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少样本提示</a:t>
            </a:r>
            <a:endParaRPr/>
          </a:p>
        </p:txBody>
      </p:sp>
      <p:sp>
        <p:nvSpPr>
          <p:cNvPr id="19" name="el-1787278581558-21"/>
          <p:cNvSpPr txBox="1"/>
          <p:nvPr/>
        </p:nvSpPr>
        <p:spPr>
          <a:xfrm>
            <a:off x="6380155" y="2730427"/>
            <a:ext cx="526181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提供1-3个示例引导模型输出格式和风格</a:t>
            </a:r>
            <a:endParaRPr/>
          </a:p>
        </p:txBody>
      </p:sp>
      <p:sp>
        <p:nvSpPr>
          <p:cNvPr id="20" name="el-1787278581558-22"/>
          <p:cNvSpPr txBox="1"/>
          <p:nvPr/>
        </p:nvSpPr>
        <p:spPr>
          <a:xfrm>
            <a:off x="6380155" y="3073241"/>
            <a:ext cx="51022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适用：特定格式输出、风格模仿</a:t>
            </a:r>
            <a:endParaRPr/>
          </a:p>
        </p:txBody>
      </p:sp>
      <p:sp>
        <p:nvSpPr>
          <p:cNvPr id="21" name="el-1787278581558-23"/>
          <p:cNvSpPr txBox="1"/>
          <p:nvPr/>
        </p:nvSpPr>
        <p:spPr>
          <a:xfrm>
            <a:off x="799900" y="3844573"/>
            <a:ext cx="5366186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2" name="el-1787278581558-24"/>
          <p:cNvSpPr txBox="1"/>
          <p:nvPr/>
        </p:nvSpPr>
        <p:spPr>
          <a:xfrm>
            <a:off x="799900" y="4187387"/>
            <a:ext cx="51422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思维链</a:t>
            </a:r>
            <a:endParaRPr/>
          </a:p>
        </p:txBody>
      </p:sp>
      <p:sp>
        <p:nvSpPr>
          <p:cNvPr id="23" name="el-1787278581558-25"/>
          <p:cNvSpPr txBox="1"/>
          <p:nvPr/>
        </p:nvSpPr>
        <p:spPr>
          <a:xfrm>
            <a:off x="799900" y="4549247"/>
            <a:ext cx="5213062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要求模型"一步步思考"，展示推理过程，提高复杂推理准确性</a:t>
            </a:r>
            <a:endParaRPr/>
          </a:p>
        </p:txBody>
      </p:sp>
      <p:sp>
        <p:nvSpPr>
          <p:cNvPr id="24" name="el-1787278581559-26"/>
          <p:cNvSpPr txBox="1"/>
          <p:nvPr/>
        </p:nvSpPr>
        <p:spPr>
          <a:xfrm>
            <a:off x="799900" y="4892061"/>
            <a:ext cx="51022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适用：多步推理、逻辑分析</a:t>
            </a:r>
            <a:endParaRPr/>
          </a:p>
        </p:txBody>
      </p:sp>
      <p:sp>
        <p:nvSpPr>
          <p:cNvPr id="25" name="el-1787278581559-27"/>
          <p:cNvSpPr txBox="1"/>
          <p:nvPr/>
        </p:nvSpPr>
        <p:spPr>
          <a:xfrm>
            <a:off x="6380155" y="3844573"/>
            <a:ext cx="5366186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6" name="el-1787278581559-28"/>
          <p:cNvSpPr txBox="1"/>
          <p:nvPr/>
        </p:nvSpPr>
        <p:spPr>
          <a:xfrm>
            <a:off x="6380155" y="4187387"/>
            <a:ext cx="5142214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自一致性</a:t>
            </a:r>
            <a:endParaRPr/>
          </a:p>
        </p:txBody>
      </p:sp>
      <p:sp>
        <p:nvSpPr>
          <p:cNvPr id="27" name="el-1787278581559-29"/>
          <p:cNvSpPr txBox="1"/>
          <p:nvPr/>
        </p:nvSpPr>
        <p:spPr>
          <a:xfrm>
            <a:off x="6380155" y="4549247"/>
            <a:ext cx="511555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多次生成取多数结果，提高输出的一致性和可靠性</a:t>
            </a:r>
            <a:endParaRPr/>
          </a:p>
        </p:txBody>
      </p:sp>
      <p:sp>
        <p:nvSpPr>
          <p:cNvPr id="28" name="el-1787278581559-30"/>
          <p:cNvSpPr txBox="1"/>
          <p:nvPr/>
        </p:nvSpPr>
        <p:spPr>
          <a:xfrm>
            <a:off x="6380155" y="4892061"/>
            <a:ext cx="51022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适用：需要高可靠性的决策场景</a:t>
            </a:r>
            <a:endParaRPr/>
          </a:p>
        </p:txBody>
      </p:sp>
      <p:sp>
        <p:nvSpPr>
          <p:cNvPr id="29" name="el-1787278581552-7"/>
          <p:cNvSpPr txBox="1"/>
          <p:nvPr/>
        </p:nvSpPr>
        <p:spPr>
          <a:xfrm>
            <a:off x="790377" y="5511031"/>
            <a:ext cx="1139857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3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"Prompt工程已从问得好的技巧发展为构建可靠AI应用的核心能力"</a:t>
            </a:r>
            <a:endParaRPr/>
          </a:p>
        </p:txBody>
      </p:sp>
      <p:sp>
        <p:nvSpPr>
          <p:cNvPr id="30" name="el-1787278581552-8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1" name="el-1787278581552-9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26 / 37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81779-1"/>
          <p:cNvSpPr txBox="1"/>
          <p:nvPr/>
        </p:nvSpPr>
        <p:spPr>
          <a:xfrm>
            <a:off x="7357860" y="1714929"/>
            <a:ext cx="4831092" cy="3428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89">
                <a:solidFill>
                  <a:srgbClr val="C75B39">
                    <a:alpha val="8000"/>
                  </a:srgbClr>
                </a:solidFill>
                <a:latin typeface="STSong"/>
                <a:ea typeface="STSong"/>
                <a:cs typeface="STSong"/>
              </a:rPr>
              <a:t>05</a:t>
            </a:r>
            <a:endParaRPr/>
          </a:p>
        </p:txBody>
      </p:sp>
      <p:cxnSp>
        <p:nvCxnSpPr>
          <p:cNvPr id="3" name="el-1787278581781-5"/>
          <p:cNvCxnSpPr/>
          <p:nvPr/>
        </p:nvCxnSpPr>
        <p:spPr>
          <a:xfrm>
            <a:off x="1142714" y="2166360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1780-2"/>
          <p:cNvCxnSpPr/>
          <p:nvPr/>
        </p:nvCxnSpPr>
        <p:spPr>
          <a:xfrm>
            <a:off x="1142714" y="4796389"/>
            <a:ext cx="761810" cy="914"/>
          </a:xfrm>
          <a:prstGeom prst="line">
            <a:avLst/>
          </a:prstGeom>
          <a:ln w="19045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81781-6"/>
          <p:cNvSpPr txBox="1"/>
          <p:nvPr/>
        </p:nvSpPr>
        <p:spPr>
          <a:xfrm>
            <a:off x="1714071" y="2052089"/>
            <a:ext cx="18940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 spc="30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CHAPTER 05</a:t>
            </a:r>
            <a:endParaRPr/>
          </a:p>
        </p:txBody>
      </p:sp>
      <p:sp>
        <p:nvSpPr>
          <p:cNvPr id="6" name="el-1787278581780-3"/>
          <p:cNvSpPr txBox="1"/>
          <p:nvPr/>
        </p:nvSpPr>
        <p:spPr>
          <a:xfrm>
            <a:off x="1142714" y="2509175"/>
            <a:ext cx="10086358" cy="1401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AI协同实战场景</a:t>
            </a:r>
            <a:endParaRPr/>
          </a:p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与旅游案例</a:t>
            </a:r>
            <a:endParaRPr/>
          </a:p>
        </p:txBody>
      </p:sp>
      <p:sp>
        <p:nvSpPr>
          <p:cNvPr id="7" name="el-1787278581780-4"/>
          <p:cNvSpPr txBox="1"/>
          <p:nvPr/>
        </p:nvSpPr>
        <p:spPr>
          <a:xfrm>
            <a:off x="1142714" y="4063147"/>
            <a:ext cx="587355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75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从信息调研到旅游行业落地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899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900-3"/>
          <p:cNvCxnSpPr/>
          <p:nvPr/>
        </p:nvCxnSpPr>
        <p:spPr>
          <a:xfrm>
            <a:off x="2091108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1907-14"/>
          <p:cNvSpPr/>
          <p:nvPr/>
        </p:nvSpPr>
        <p:spPr>
          <a:xfrm>
            <a:off x="609448" y="1987811"/>
            <a:ext cx="2102564" cy="1049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4" y="0"/>
                </a:moveTo>
                <a:lnTo>
                  <a:pt x="96386" y="0"/>
                </a:lnTo>
                <a:lnTo>
                  <a:pt x="96741" y="36"/>
                </a:lnTo>
                <a:lnTo>
                  <a:pt x="97090" y="145"/>
                </a:lnTo>
                <a:lnTo>
                  <a:pt x="97434" y="313"/>
                </a:lnTo>
                <a:lnTo>
                  <a:pt x="97771" y="554"/>
                </a:lnTo>
                <a:lnTo>
                  <a:pt x="98090" y="855"/>
                </a:lnTo>
                <a:lnTo>
                  <a:pt x="98392" y="1217"/>
                </a:lnTo>
                <a:lnTo>
                  <a:pt x="98681" y="1639"/>
                </a:lnTo>
                <a:lnTo>
                  <a:pt x="98940" y="2120"/>
                </a:lnTo>
                <a:lnTo>
                  <a:pt x="99181" y="2639"/>
                </a:lnTo>
                <a:lnTo>
                  <a:pt x="99392" y="3217"/>
                </a:lnTo>
                <a:lnTo>
                  <a:pt x="99572" y="3819"/>
                </a:lnTo>
                <a:lnTo>
                  <a:pt x="99723" y="4458"/>
                </a:lnTo>
                <a:lnTo>
                  <a:pt x="99843" y="5133"/>
                </a:lnTo>
                <a:lnTo>
                  <a:pt x="99928" y="5819"/>
                </a:lnTo>
                <a:lnTo>
                  <a:pt x="99982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2" y="93482"/>
                </a:lnTo>
                <a:lnTo>
                  <a:pt x="99928" y="94181"/>
                </a:lnTo>
                <a:lnTo>
                  <a:pt x="99843" y="94867"/>
                </a:lnTo>
                <a:lnTo>
                  <a:pt x="99723" y="95542"/>
                </a:lnTo>
                <a:lnTo>
                  <a:pt x="99572" y="96181"/>
                </a:lnTo>
                <a:lnTo>
                  <a:pt x="99392" y="96783"/>
                </a:lnTo>
                <a:lnTo>
                  <a:pt x="99181" y="97361"/>
                </a:lnTo>
                <a:lnTo>
                  <a:pt x="98940" y="97880"/>
                </a:lnTo>
                <a:lnTo>
                  <a:pt x="98681" y="98361"/>
                </a:lnTo>
                <a:lnTo>
                  <a:pt x="98392" y="98783"/>
                </a:lnTo>
                <a:lnTo>
                  <a:pt x="98090" y="99145"/>
                </a:lnTo>
                <a:lnTo>
                  <a:pt x="97771" y="99446"/>
                </a:lnTo>
                <a:lnTo>
                  <a:pt x="97434" y="99687"/>
                </a:lnTo>
                <a:lnTo>
                  <a:pt x="97090" y="99855"/>
                </a:lnTo>
                <a:lnTo>
                  <a:pt x="96741" y="99964"/>
                </a:lnTo>
                <a:lnTo>
                  <a:pt x="96386" y="100000"/>
                </a:lnTo>
                <a:lnTo>
                  <a:pt x="3614" y="100000"/>
                </a:lnTo>
                <a:lnTo>
                  <a:pt x="3259" y="99964"/>
                </a:lnTo>
                <a:lnTo>
                  <a:pt x="2910" y="99855"/>
                </a:lnTo>
                <a:lnTo>
                  <a:pt x="2566" y="99687"/>
                </a:lnTo>
                <a:lnTo>
                  <a:pt x="2229" y="99446"/>
                </a:lnTo>
                <a:lnTo>
                  <a:pt x="1910" y="99145"/>
                </a:lnTo>
                <a:lnTo>
                  <a:pt x="1608" y="98783"/>
                </a:lnTo>
                <a:lnTo>
                  <a:pt x="1319" y="98361"/>
                </a:lnTo>
                <a:lnTo>
                  <a:pt x="1060" y="97880"/>
                </a:lnTo>
                <a:lnTo>
                  <a:pt x="819" y="97361"/>
                </a:lnTo>
                <a:lnTo>
                  <a:pt x="608" y="96783"/>
                </a:lnTo>
                <a:lnTo>
                  <a:pt x="428" y="96181"/>
                </a:lnTo>
                <a:lnTo>
                  <a:pt x="277" y="95542"/>
                </a:lnTo>
                <a:lnTo>
                  <a:pt x="157" y="94867"/>
                </a:lnTo>
                <a:lnTo>
                  <a:pt x="72" y="94181"/>
                </a:lnTo>
                <a:lnTo>
                  <a:pt x="18" y="93482"/>
                </a:lnTo>
                <a:lnTo>
                  <a:pt x="0" y="92771"/>
                </a:lnTo>
                <a:lnTo>
                  <a:pt x="0" y="7229"/>
                </a:lnTo>
                <a:lnTo>
                  <a:pt x="18" y="6518"/>
                </a:lnTo>
                <a:lnTo>
                  <a:pt x="72" y="5819"/>
                </a:lnTo>
                <a:lnTo>
                  <a:pt x="157" y="5133"/>
                </a:lnTo>
                <a:lnTo>
                  <a:pt x="277" y="4458"/>
                </a:lnTo>
                <a:lnTo>
                  <a:pt x="428" y="3819"/>
                </a:lnTo>
                <a:lnTo>
                  <a:pt x="608" y="3217"/>
                </a:lnTo>
                <a:lnTo>
                  <a:pt x="819" y="2639"/>
                </a:lnTo>
                <a:lnTo>
                  <a:pt x="1060" y="2120"/>
                </a:lnTo>
                <a:lnTo>
                  <a:pt x="1319" y="1639"/>
                </a:lnTo>
                <a:lnTo>
                  <a:pt x="1608" y="1217"/>
                </a:lnTo>
                <a:lnTo>
                  <a:pt x="1910" y="855"/>
                </a:lnTo>
                <a:lnTo>
                  <a:pt x="2229" y="554"/>
                </a:lnTo>
                <a:lnTo>
                  <a:pt x="2566" y="313"/>
                </a:lnTo>
                <a:lnTo>
                  <a:pt x="2910" y="145"/>
                </a:lnTo>
                <a:lnTo>
                  <a:pt x="3259" y="36"/>
                </a:lnTo>
                <a:lnTo>
                  <a:pt x="361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1907-15"/>
          <p:cNvSpPr/>
          <p:nvPr/>
        </p:nvSpPr>
        <p:spPr>
          <a:xfrm>
            <a:off x="5043119" y="1987811"/>
            <a:ext cx="2102564" cy="1049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4" y="0"/>
                </a:moveTo>
                <a:lnTo>
                  <a:pt x="96386" y="0"/>
                </a:lnTo>
                <a:lnTo>
                  <a:pt x="96741" y="36"/>
                </a:lnTo>
                <a:lnTo>
                  <a:pt x="97090" y="145"/>
                </a:lnTo>
                <a:lnTo>
                  <a:pt x="97434" y="313"/>
                </a:lnTo>
                <a:lnTo>
                  <a:pt x="97771" y="554"/>
                </a:lnTo>
                <a:lnTo>
                  <a:pt x="98090" y="855"/>
                </a:lnTo>
                <a:lnTo>
                  <a:pt x="98392" y="1217"/>
                </a:lnTo>
                <a:lnTo>
                  <a:pt x="98681" y="1639"/>
                </a:lnTo>
                <a:lnTo>
                  <a:pt x="98940" y="2120"/>
                </a:lnTo>
                <a:lnTo>
                  <a:pt x="99181" y="2639"/>
                </a:lnTo>
                <a:lnTo>
                  <a:pt x="99392" y="3217"/>
                </a:lnTo>
                <a:lnTo>
                  <a:pt x="99572" y="3819"/>
                </a:lnTo>
                <a:lnTo>
                  <a:pt x="99723" y="4458"/>
                </a:lnTo>
                <a:lnTo>
                  <a:pt x="99843" y="5133"/>
                </a:lnTo>
                <a:lnTo>
                  <a:pt x="99928" y="5819"/>
                </a:lnTo>
                <a:lnTo>
                  <a:pt x="99982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2" y="93482"/>
                </a:lnTo>
                <a:lnTo>
                  <a:pt x="99928" y="94181"/>
                </a:lnTo>
                <a:lnTo>
                  <a:pt x="99843" y="94867"/>
                </a:lnTo>
                <a:lnTo>
                  <a:pt x="99723" y="95542"/>
                </a:lnTo>
                <a:lnTo>
                  <a:pt x="99572" y="96181"/>
                </a:lnTo>
                <a:lnTo>
                  <a:pt x="99392" y="96783"/>
                </a:lnTo>
                <a:lnTo>
                  <a:pt x="99181" y="97361"/>
                </a:lnTo>
                <a:lnTo>
                  <a:pt x="98940" y="97880"/>
                </a:lnTo>
                <a:lnTo>
                  <a:pt x="98681" y="98361"/>
                </a:lnTo>
                <a:lnTo>
                  <a:pt x="98392" y="98783"/>
                </a:lnTo>
                <a:lnTo>
                  <a:pt x="98090" y="99145"/>
                </a:lnTo>
                <a:lnTo>
                  <a:pt x="97771" y="99446"/>
                </a:lnTo>
                <a:lnTo>
                  <a:pt x="97434" y="99687"/>
                </a:lnTo>
                <a:lnTo>
                  <a:pt x="97090" y="99855"/>
                </a:lnTo>
                <a:lnTo>
                  <a:pt x="96741" y="99964"/>
                </a:lnTo>
                <a:lnTo>
                  <a:pt x="96386" y="100000"/>
                </a:lnTo>
                <a:lnTo>
                  <a:pt x="3614" y="100000"/>
                </a:lnTo>
                <a:lnTo>
                  <a:pt x="3259" y="99964"/>
                </a:lnTo>
                <a:lnTo>
                  <a:pt x="2910" y="99855"/>
                </a:lnTo>
                <a:lnTo>
                  <a:pt x="2566" y="99687"/>
                </a:lnTo>
                <a:lnTo>
                  <a:pt x="2229" y="99446"/>
                </a:lnTo>
                <a:lnTo>
                  <a:pt x="1910" y="99145"/>
                </a:lnTo>
                <a:lnTo>
                  <a:pt x="1608" y="98783"/>
                </a:lnTo>
                <a:lnTo>
                  <a:pt x="1319" y="98361"/>
                </a:lnTo>
                <a:lnTo>
                  <a:pt x="1060" y="97880"/>
                </a:lnTo>
                <a:lnTo>
                  <a:pt x="819" y="97361"/>
                </a:lnTo>
                <a:lnTo>
                  <a:pt x="608" y="96783"/>
                </a:lnTo>
                <a:lnTo>
                  <a:pt x="428" y="96181"/>
                </a:lnTo>
                <a:lnTo>
                  <a:pt x="277" y="95542"/>
                </a:lnTo>
                <a:lnTo>
                  <a:pt x="157" y="94867"/>
                </a:lnTo>
                <a:lnTo>
                  <a:pt x="72" y="94181"/>
                </a:lnTo>
                <a:lnTo>
                  <a:pt x="18" y="93482"/>
                </a:lnTo>
                <a:lnTo>
                  <a:pt x="0" y="92771"/>
                </a:lnTo>
                <a:lnTo>
                  <a:pt x="0" y="7229"/>
                </a:lnTo>
                <a:lnTo>
                  <a:pt x="18" y="6518"/>
                </a:lnTo>
                <a:lnTo>
                  <a:pt x="72" y="5819"/>
                </a:lnTo>
                <a:lnTo>
                  <a:pt x="157" y="5133"/>
                </a:lnTo>
                <a:lnTo>
                  <a:pt x="277" y="4458"/>
                </a:lnTo>
                <a:lnTo>
                  <a:pt x="428" y="3819"/>
                </a:lnTo>
                <a:lnTo>
                  <a:pt x="608" y="3217"/>
                </a:lnTo>
                <a:lnTo>
                  <a:pt x="819" y="2639"/>
                </a:lnTo>
                <a:lnTo>
                  <a:pt x="1060" y="2120"/>
                </a:lnTo>
                <a:lnTo>
                  <a:pt x="1319" y="1639"/>
                </a:lnTo>
                <a:lnTo>
                  <a:pt x="1608" y="1217"/>
                </a:lnTo>
                <a:lnTo>
                  <a:pt x="1910" y="855"/>
                </a:lnTo>
                <a:lnTo>
                  <a:pt x="2229" y="554"/>
                </a:lnTo>
                <a:lnTo>
                  <a:pt x="2566" y="313"/>
                </a:lnTo>
                <a:lnTo>
                  <a:pt x="2910" y="145"/>
                </a:lnTo>
                <a:lnTo>
                  <a:pt x="3259" y="36"/>
                </a:lnTo>
                <a:lnTo>
                  <a:pt x="361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1907-16"/>
          <p:cNvSpPr/>
          <p:nvPr/>
        </p:nvSpPr>
        <p:spPr>
          <a:xfrm>
            <a:off x="9476791" y="1987811"/>
            <a:ext cx="2102713" cy="1049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4" y="0"/>
                </a:moveTo>
                <a:lnTo>
                  <a:pt x="96386" y="0"/>
                </a:lnTo>
                <a:lnTo>
                  <a:pt x="96741" y="36"/>
                </a:lnTo>
                <a:lnTo>
                  <a:pt x="97090" y="145"/>
                </a:lnTo>
                <a:lnTo>
                  <a:pt x="97434" y="313"/>
                </a:lnTo>
                <a:lnTo>
                  <a:pt x="97771" y="554"/>
                </a:lnTo>
                <a:lnTo>
                  <a:pt x="98090" y="855"/>
                </a:lnTo>
                <a:lnTo>
                  <a:pt x="98392" y="1217"/>
                </a:lnTo>
                <a:lnTo>
                  <a:pt x="98681" y="1639"/>
                </a:lnTo>
                <a:lnTo>
                  <a:pt x="98940" y="2120"/>
                </a:lnTo>
                <a:lnTo>
                  <a:pt x="99181" y="2639"/>
                </a:lnTo>
                <a:lnTo>
                  <a:pt x="99392" y="3217"/>
                </a:lnTo>
                <a:lnTo>
                  <a:pt x="99572" y="3819"/>
                </a:lnTo>
                <a:lnTo>
                  <a:pt x="99723" y="4458"/>
                </a:lnTo>
                <a:lnTo>
                  <a:pt x="99843" y="5133"/>
                </a:lnTo>
                <a:lnTo>
                  <a:pt x="99928" y="5819"/>
                </a:lnTo>
                <a:lnTo>
                  <a:pt x="99982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2" y="93482"/>
                </a:lnTo>
                <a:lnTo>
                  <a:pt x="99928" y="94181"/>
                </a:lnTo>
                <a:lnTo>
                  <a:pt x="99843" y="94867"/>
                </a:lnTo>
                <a:lnTo>
                  <a:pt x="99723" y="95542"/>
                </a:lnTo>
                <a:lnTo>
                  <a:pt x="99572" y="96181"/>
                </a:lnTo>
                <a:lnTo>
                  <a:pt x="99392" y="96783"/>
                </a:lnTo>
                <a:lnTo>
                  <a:pt x="99181" y="97361"/>
                </a:lnTo>
                <a:lnTo>
                  <a:pt x="98940" y="97880"/>
                </a:lnTo>
                <a:lnTo>
                  <a:pt x="98681" y="98361"/>
                </a:lnTo>
                <a:lnTo>
                  <a:pt x="98392" y="98783"/>
                </a:lnTo>
                <a:lnTo>
                  <a:pt x="98090" y="99145"/>
                </a:lnTo>
                <a:lnTo>
                  <a:pt x="97771" y="99446"/>
                </a:lnTo>
                <a:lnTo>
                  <a:pt x="97434" y="99687"/>
                </a:lnTo>
                <a:lnTo>
                  <a:pt x="97090" y="99855"/>
                </a:lnTo>
                <a:lnTo>
                  <a:pt x="96741" y="99964"/>
                </a:lnTo>
                <a:lnTo>
                  <a:pt x="96386" y="100000"/>
                </a:lnTo>
                <a:lnTo>
                  <a:pt x="3614" y="100000"/>
                </a:lnTo>
                <a:lnTo>
                  <a:pt x="3259" y="99964"/>
                </a:lnTo>
                <a:lnTo>
                  <a:pt x="2910" y="99855"/>
                </a:lnTo>
                <a:lnTo>
                  <a:pt x="2566" y="99687"/>
                </a:lnTo>
                <a:lnTo>
                  <a:pt x="2229" y="99446"/>
                </a:lnTo>
                <a:lnTo>
                  <a:pt x="1910" y="99145"/>
                </a:lnTo>
                <a:lnTo>
                  <a:pt x="1608" y="98783"/>
                </a:lnTo>
                <a:lnTo>
                  <a:pt x="1319" y="98361"/>
                </a:lnTo>
                <a:lnTo>
                  <a:pt x="1060" y="97880"/>
                </a:lnTo>
                <a:lnTo>
                  <a:pt x="819" y="97361"/>
                </a:lnTo>
                <a:lnTo>
                  <a:pt x="608" y="96783"/>
                </a:lnTo>
                <a:lnTo>
                  <a:pt x="428" y="96181"/>
                </a:lnTo>
                <a:lnTo>
                  <a:pt x="277" y="95542"/>
                </a:lnTo>
                <a:lnTo>
                  <a:pt x="157" y="94867"/>
                </a:lnTo>
                <a:lnTo>
                  <a:pt x="72" y="94181"/>
                </a:lnTo>
                <a:lnTo>
                  <a:pt x="18" y="93482"/>
                </a:lnTo>
                <a:lnTo>
                  <a:pt x="0" y="92771"/>
                </a:lnTo>
                <a:lnTo>
                  <a:pt x="0" y="7229"/>
                </a:lnTo>
                <a:lnTo>
                  <a:pt x="18" y="6518"/>
                </a:lnTo>
                <a:lnTo>
                  <a:pt x="72" y="5819"/>
                </a:lnTo>
                <a:lnTo>
                  <a:pt x="157" y="5133"/>
                </a:lnTo>
                <a:lnTo>
                  <a:pt x="277" y="4458"/>
                </a:lnTo>
                <a:lnTo>
                  <a:pt x="428" y="3819"/>
                </a:lnTo>
                <a:lnTo>
                  <a:pt x="608" y="3217"/>
                </a:lnTo>
                <a:lnTo>
                  <a:pt x="819" y="2639"/>
                </a:lnTo>
                <a:lnTo>
                  <a:pt x="1060" y="2120"/>
                </a:lnTo>
                <a:lnTo>
                  <a:pt x="1319" y="1639"/>
                </a:lnTo>
                <a:lnTo>
                  <a:pt x="1608" y="1217"/>
                </a:lnTo>
                <a:lnTo>
                  <a:pt x="1910" y="855"/>
                </a:lnTo>
                <a:lnTo>
                  <a:pt x="2229" y="554"/>
                </a:lnTo>
                <a:lnTo>
                  <a:pt x="2566" y="313"/>
                </a:lnTo>
                <a:lnTo>
                  <a:pt x="2910" y="145"/>
                </a:lnTo>
                <a:lnTo>
                  <a:pt x="3259" y="36"/>
                </a:lnTo>
                <a:lnTo>
                  <a:pt x="361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1908-17"/>
          <p:cNvSpPr/>
          <p:nvPr/>
        </p:nvSpPr>
        <p:spPr>
          <a:xfrm>
            <a:off x="609448" y="3265628"/>
            <a:ext cx="2102564" cy="1049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4" y="0"/>
                </a:moveTo>
                <a:lnTo>
                  <a:pt x="96386" y="0"/>
                </a:lnTo>
                <a:lnTo>
                  <a:pt x="96741" y="36"/>
                </a:lnTo>
                <a:lnTo>
                  <a:pt x="97090" y="145"/>
                </a:lnTo>
                <a:lnTo>
                  <a:pt x="97434" y="313"/>
                </a:lnTo>
                <a:lnTo>
                  <a:pt x="97771" y="554"/>
                </a:lnTo>
                <a:lnTo>
                  <a:pt x="98090" y="855"/>
                </a:lnTo>
                <a:lnTo>
                  <a:pt x="98392" y="1217"/>
                </a:lnTo>
                <a:lnTo>
                  <a:pt x="98681" y="1639"/>
                </a:lnTo>
                <a:lnTo>
                  <a:pt x="98940" y="2120"/>
                </a:lnTo>
                <a:lnTo>
                  <a:pt x="99181" y="2639"/>
                </a:lnTo>
                <a:lnTo>
                  <a:pt x="99392" y="3217"/>
                </a:lnTo>
                <a:lnTo>
                  <a:pt x="99572" y="3819"/>
                </a:lnTo>
                <a:lnTo>
                  <a:pt x="99723" y="4458"/>
                </a:lnTo>
                <a:lnTo>
                  <a:pt x="99843" y="5133"/>
                </a:lnTo>
                <a:lnTo>
                  <a:pt x="99928" y="5819"/>
                </a:lnTo>
                <a:lnTo>
                  <a:pt x="99982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2" y="93482"/>
                </a:lnTo>
                <a:lnTo>
                  <a:pt x="99928" y="94181"/>
                </a:lnTo>
                <a:lnTo>
                  <a:pt x="99843" y="94867"/>
                </a:lnTo>
                <a:lnTo>
                  <a:pt x="99723" y="95542"/>
                </a:lnTo>
                <a:lnTo>
                  <a:pt x="99572" y="96181"/>
                </a:lnTo>
                <a:lnTo>
                  <a:pt x="99392" y="96783"/>
                </a:lnTo>
                <a:lnTo>
                  <a:pt x="99181" y="97361"/>
                </a:lnTo>
                <a:lnTo>
                  <a:pt x="98940" y="97880"/>
                </a:lnTo>
                <a:lnTo>
                  <a:pt x="98681" y="98361"/>
                </a:lnTo>
                <a:lnTo>
                  <a:pt x="98392" y="98783"/>
                </a:lnTo>
                <a:lnTo>
                  <a:pt x="98090" y="99145"/>
                </a:lnTo>
                <a:lnTo>
                  <a:pt x="97771" y="99446"/>
                </a:lnTo>
                <a:lnTo>
                  <a:pt x="97434" y="99687"/>
                </a:lnTo>
                <a:lnTo>
                  <a:pt x="97090" y="99855"/>
                </a:lnTo>
                <a:lnTo>
                  <a:pt x="96741" y="99964"/>
                </a:lnTo>
                <a:lnTo>
                  <a:pt x="96386" y="100000"/>
                </a:lnTo>
                <a:lnTo>
                  <a:pt x="3614" y="100000"/>
                </a:lnTo>
                <a:lnTo>
                  <a:pt x="3259" y="99964"/>
                </a:lnTo>
                <a:lnTo>
                  <a:pt x="2910" y="99855"/>
                </a:lnTo>
                <a:lnTo>
                  <a:pt x="2566" y="99687"/>
                </a:lnTo>
                <a:lnTo>
                  <a:pt x="2229" y="99446"/>
                </a:lnTo>
                <a:lnTo>
                  <a:pt x="1910" y="99145"/>
                </a:lnTo>
                <a:lnTo>
                  <a:pt x="1608" y="98783"/>
                </a:lnTo>
                <a:lnTo>
                  <a:pt x="1319" y="98361"/>
                </a:lnTo>
                <a:lnTo>
                  <a:pt x="1060" y="97880"/>
                </a:lnTo>
                <a:lnTo>
                  <a:pt x="819" y="97361"/>
                </a:lnTo>
                <a:lnTo>
                  <a:pt x="608" y="96783"/>
                </a:lnTo>
                <a:lnTo>
                  <a:pt x="428" y="96181"/>
                </a:lnTo>
                <a:lnTo>
                  <a:pt x="277" y="95542"/>
                </a:lnTo>
                <a:lnTo>
                  <a:pt x="157" y="94867"/>
                </a:lnTo>
                <a:lnTo>
                  <a:pt x="72" y="94181"/>
                </a:lnTo>
                <a:lnTo>
                  <a:pt x="18" y="93482"/>
                </a:lnTo>
                <a:lnTo>
                  <a:pt x="0" y="92771"/>
                </a:lnTo>
                <a:lnTo>
                  <a:pt x="0" y="7229"/>
                </a:lnTo>
                <a:lnTo>
                  <a:pt x="18" y="6518"/>
                </a:lnTo>
                <a:lnTo>
                  <a:pt x="72" y="5819"/>
                </a:lnTo>
                <a:lnTo>
                  <a:pt x="157" y="5133"/>
                </a:lnTo>
                <a:lnTo>
                  <a:pt x="277" y="4458"/>
                </a:lnTo>
                <a:lnTo>
                  <a:pt x="428" y="3819"/>
                </a:lnTo>
                <a:lnTo>
                  <a:pt x="608" y="3217"/>
                </a:lnTo>
                <a:lnTo>
                  <a:pt x="819" y="2639"/>
                </a:lnTo>
                <a:lnTo>
                  <a:pt x="1060" y="2120"/>
                </a:lnTo>
                <a:lnTo>
                  <a:pt x="1319" y="1639"/>
                </a:lnTo>
                <a:lnTo>
                  <a:pt x="1608" y="1217"/>
                </a:lnTo>
                <a:lnTo>
                  <a:pt x="1910" y="855"/>
                </a:lnTo>
                <a:lnTo>
                  <a:pt x="2229" y="554"/>
                </a:lnTo>
                <a:lnTo>
                  <a:pt x="2566" y="313"/>
                </a:lnTo>
                <a:lnTo>
                  <a:pt x="2910" y="145"/>
                </a:lnTo>
                <a:lnTo>
                  <a:pt x="3259" y="36"/>
                </a:lnTo>
                <a:lnTo>
                  <a:pt x="361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1908-18"/>
          <p:cNvSpPr/>
          <p:nvPr/>
        </p:nvSpPr>
        <p:spPr>
          <a:xfrm>
            <a:off x="5043119" y="3265628"/>
            <a:ext cx="2102564" cy="104927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614" y="0"/>
                </a:moveTo>
                <a:lnTo>
                  <a:pt x="96386" y="0"/>
                </a:lnTo>
                <a:lnTo>
                  <a:pt x="96741" y="36"/>
                </a:lnTo>
                <a:lnTo>
                  <a:pt x="97090" y="145"/>
                </a:lnTo>
                <a:lnTo>
                  <a:pt x="97434" y="313"/>
                </a:lnTo>
                <a:lnTo>
                  <a:pt x="97771" y="554"/>
                </a:lnTo>
                <a:lnTo>
                  <a:pt x="98090" y="855"/>
                </a:lnTo>
                <a:lnTo>
                  <a:pt x="98392" y="1217"/>
                </a:lnTo>
                <a:lnTo>
                  <a:pt x="98681" y="1639"/>
                </a:lnTo>
                <a:lnTo>
                  <a:pt x="98940" y="2120"/>
                </a:lnTo>
                <a:lnTo>
                  <a:pt x="99181" y="2639"/>
                </a:lnTo>
                <a:lnTo>
                  <a:pt x="99392" y="3217"/>
                </a:lnTo>
                <a:lnTo>
                  <a:pt x="99572" y="3819"/>
                </a:lnTo>
                <a:lnTo>
                  <a:pt x="99723" y="4458"/>
                </a:lnTo>
                <a:lnTo>
                  <a:pt x="99843" y="5133"/>
                </a:lnTo>
                <a:lnTo>
                  <a:pt x="99928" y="5819"/>
                </a:lnTo>
                <a:lnTo>
                  <a:pt x="99982" y="6518"/>
                </a:lnTo>
                <a:lnTo>
                  <a:pt x="100000" y="7229"/>
                </a:lnTo>
                <a:lnTo>
                  <a:pt x="100000" y="92771"/>
                </a:lnTo>
                <a:lnTo>
                  <a:pt x="99982" y="93482"/>
                </a:lnTo>
                <a:lnTo>
                  <a:pt x="99928" y="94181"/>
                </a:lnTo>
                <a:lnTo>
                  <a:pt x="99843" y="94867"/>
                </a:lnTo>
                <a:lnTo>
                  <a:pt x="99723" y="95542"/>
                </a:lnTo>
                <a:lnTo>
                  <a:pt x="99572" y="96181"/>
                </a:lnTo>
                <a:lnTo>
                  <a:pt x="99392" y="96783"/>
                </a:lnTo>
                <a:lnTo>
                  <a:pt x="99181" y="97361"/>
                </a:lnTo>
                <a:lnTo>
                  <a:pt x="98940" y="97880"/>
                </a:lnTo>
                <a:lnTo>
                  <a:pt x="98681" y="98361"/>
                </a:lnTo>
                <a:lnTo>
                  <a:pt x="98392" y="98783"/>
                </a:lnTo>
                <a:lnTo>
                  <a:pt x="98090" y="99145"/>
                </a:lnTo>
                <a:lnTo>
                  <a:pt x="97771" y="99446"/>
                </a:lnTo>
                <a:lnTo>
                  <a:pt x="97434" y="99687"/>
                </a:lnTo>
                <a:lnTo>
                  <a:pt x="97090" y="99855"/>
                </a:lnTo>
                <a:lnTo>
                  <a:pt x="96741" y="99964"/>
                </a:lnTo>
                <a:lnTo>
                  <a:pt x="96386" y="100000"/>
                </a:lnTo>
                <a:lnTo>
                  <a:pt x="3614" y="100000"/>
                </a:lnTo>
                <a:lnTo>
                  <a:pt x="3259" y="99964"/>
                </a:lnTo>
                <a:lnTo>
                  <a:pt x="2910" y="99855"/>
                </a:lnTo>
                <a:lnTo>
                  <a:pt x="2566" y="99687"/>
                </a:lnTo>
                <a:lnTo>
                  <a:pt x="2229" y="99446"/>
                </a:lnTo>
                <a:lnTo>
                  <a:pt x="1910" y="99145"/>
                </a:lnTo>
                <a:lnTo>
                  <a:pt x="1608" y="98783"/>
                </a:lnTo>
                <a:lnTo>
                  <a:pt x="1319" y="98361"/>
                </a:lnTo>
                <a:lnTo>
                  <a:pt x="1060" y="97880"/>
                </a:lnTo>
                <a:lnTo>
                  <a:pt x="819" y="97361"/>
                </a:lnTo>
                <a:lnTo>
                  <a:pt x="608" y="96783"/>
                </a:lnTo>
                <a:lnTo>
                  <a:pt x="428" y="96181"/>
                </a:lnTo>
                <a:lnTo>
                  <a:pt x="277" y="95542"/>
                </a:lnTo>
                <a:lnTo>
                  <a:pt x="157" y="94867"/>
                </a:lnTo>
                <a:lnTo>
                  <a:pt x="72" y="94181"/>
                </a:lnTo>
                <a:lnTo>
                  <a:pt x="18" y="93482"/>
                </a:lnTo>
                <a:lnTo>
                  <a:pt x="0" y="92771"/>
                </a:lnTo>
                <a:lnTo>
                  <a:pt x="0" y="7229"/>
                </a:lnTo>
                <a:lnTo>
                  <a:pt x="18" y="6518"/>
                </a:lnTo>
                <a:lnTo>
                  <a:pt x="72" y="5819"/>
                </a:lnTo>
                <a:lnTo>
                  <a:pt x="157" y="5133"/>
                </a:lnTo>
                <a:lnTo>
                  <a:pt x="277" y="4458"/>
                </a:lnTo>
                <a:lnTo>
                  <a:pt x="428" y="3819"/>
                </a:lnTo>
                <a:lnTo>
                  <a:pt x="608" y="3217"/>
                </a:lnTo>
                <a:lnTo>
                  <a:pt x="819" y="2639"/>
                </a:lnTo>
                <a:lnTo>
                  <a:pt x="1060" y="2120"/>
                </a:lnTo>
                <a:lnTo>
                  <a:pt x="1319" y="1639"/>
                </a:lnTo>
                <a:lnTo>
                  <a:pt x="1608" y="1217"/>
                </a:lnTo>
                <a:lnTo>
                  <a:pt x="1910" y="855"/>
                </a:lnTo>
                <a:lnTo>
                  <a:pt x="2229" y="554"/>
                </a:lnTo>
                <a:lnTo>
                  <a:pt x="2566" y="313"/>
                </a:lnTo>
                <a:lnTo>
                  <a:pt x="2910" y="145"/>
                </a:lnTo>
                <a:lnTo>
                  <a:pt x="3259" y="36"/>
                </a:lnTo>
                <a:lnTo>
                  <a:pt x="3614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1902-8"/>
          <p:cNvSpPr/>
          <p:nvPr/>
        </p:nvSpPr>
        <p:spPr>
          <a:xfrm>
            <a:off x="609448" y="4962439"/>
            <a:ext cx="10970057" cy="561835"/>
          </a:xfrm>
          <a:prstGeom prst="roundRect">
            <a:avLst>
              <a:gd name="adj" fmla="val 13563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7278581899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7278581902-5"/>
          <p:cNvSpPr txBox="1"/>
          <p:nvPr/>
        </p:nvSpPr>
        <p:spPr>
          <a:xfrm>
            <a:off x="609448" y="191310"/>
            <a:ext cx="20153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05 · PRACTICE</a:t>
            </a:r>
            <a:endParaRPr/>
          </a:p>
        </p:txBody>
      </p:sp>
      <p:sp>
        <p:nvSpPr>
          <p:cNvPr id="12" name="el-1787278581902-6"/>
          <p:cNvSpPr txBox="1"/>
          <p:nvPr/>
        </p:nvSpPr>
        <p:spPr>
          <a:xfrm>
            <a:off x="9869004" y="191310"/>
            <a:ext cx="188914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AI协同实战场景与旅游案例</a:t>
            </a:r>
            <a:endParaRPr/>
          </a:p>
        </p:txBody>
      </p:sp>
      <p:sp>
        <p:nvSpPr>
          <p:cNvPr id="13" name="el-1787278581901-4"/>
          <p:cNvSpPr txBox="1"/>
          <p:nvPr/>
        </p:nvSpPr>
        <p:spPr>
          <a:xfrm>
            <a:off x="609448" y="1348010"/>
            <a:ext cx="11210027" cy="411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实战场景一：</a:t>
            </a: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信息调研</a:t>
            </a:r>
            <a:endParaRPr/>
          </a:p>
        </p:txBody>
      </p:sp>
      <p:sp>
        <p:nvSpPr>
          <p:cNvPr id="14" name="el-1787278581910-19"/>
          <p:cNvSpPr txBox="1"/>
          <p:nvPr/>
        </p:nvSpPr>
        <p:spPr>
          <a:xfrm>
            <a:off x="490605" y="2140173"/>
            <a:ext cx="23402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</a:t>
            </a:r>
            <a:endParaRPr/>
          </a:p>
        </p:txBody>
      </p:sp>
      <p:sp>
        <p:nvSpPr>
          <p:cNvPr id="15" name="el-1787278581910-20"/>
          <p:cNvSpPr txBox="1"/>
          <p:nvPr/>
        </p:nvSpPr>
        <p:spPr>
          <a:xfrm>
            <a:off x="617066" y="2425852"/>
            <a:ext cx="208732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明确框架</a:t>
            </a:r>
            <a:endParaRPr/>
          </a:p>
        </p:txBody>
      </p:sp>
      <p:sp>
        <p:nvSpPr>
          <p:cNvPr id="16" name="el-1787278581911-21"/>
          <p:cNvSpPr txBox="1"/>
          <p:nvPr/>
        </p:nvSpPr>
        <p:spPr>
          <a:xfrm>
            <a:off x="557835" y="2711530"/>
            <a:ext cx="2205790" cy="173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69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"这个主题应该从哪些维度展开？"</a:t>
            </a:r>
            <a:endParaRPr/>
          </a:p>
        </p:txBody>
      </p:sp>
      <p:sp>
        <p:nvSpPr>
          <p:cNvPr id="17" name="el-1787278581905-11"/>
          <p:cNvSpPr txBox="1"/>
          <p:nvPr/>
        </p:nvSpPr>
        <p:spPr>
          <a:xfrm>
            <a:off x="2692967" y="2369609"/>
            <a:ext cx="236919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18" name="el-1787278581911-22"/>
          <p:cNvSpPr txBox="1"/>
          <p:nvPr/>
        </p:nvSpPr>
        <p:spPr>
          <a:xfrm>
            <a:off x="4924277" y="2140173"/>
            <a:ext cx="23402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2</a:t>
            </a:r>
            <a:endParaRPr/>
          </a:p>
        </p:txBody>
      </p:sp>
      <p:sp>
        <p:nvSpPr>
          <p:cNvPr id="19" name="el-1787278581911-23"/>
          <p:cNvSpPr txBox="1"/>
          <p:nvPr/>
        </p:nvSpPr>
        <p:spPr>
          <a:xfrm>
            <a:off x="5050737" y="2425852"/>
            <a:ext cx="208732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逐维度检索</a:t>
            </a:r>
            <a:endParaRPr/>
          </a:p>
        </p:txBody>
      </p:sp>
      <p:sp>
        <p:nvSpPr>
          <p:cNvPr id="20" name="el-1787278581911-24"/>
          <p:cNvSpPr txBox="1"/>
          <p:nvPr/>
        </p:nvSpPr>
        <p:spPr>
          <a:xfrm>
            <a:off x="4991507" y="2711530"/>
            <a:ext cx="2205790" cy="173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69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AI负责广度，人负责判断深挖</a:t>
            </a:r>
            <a:endParaRPr/>
          </a:p>
        </p:txBody>
      </p:sp>
      <p:sp>
        <p:nvSpPr>
          <p:cNvPr id="21" name="el-1787278581905-12"/>
          <p:cNvSpPr txBox="1"/>
          <p:nvPr/>
        </p:nvSpPr>
        <p:spPr>
          <a:xfrm>
            <a:off x="7126639" y="2369609"/>
            <a:ext cx="236919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2" name="el-1787278581911-25"/>
          <p:cNvSpPr txBox="1"/>
          <p:nvPr/>
        </p:nvSpPr>
        <p:spPr>
          <a:xfrm>
            <a:off x="9357949" y="2140173"/>
            <a:ext cx="23403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</a:t>
            </a:r>
            <a:endParaRPr/>
          </a:p>
        </p:txBody>
      </p:sp>
      <p:sp>
        <p:nvSpPr>
          <p:cNvPr id="23" name="el-1787278581911-26"/>
          <p:cNvSpPr txBox="1"/>
          <p:nvPr/>
        </p:nvSpPr>
        <p:spPr>
          <a:xfrm>
            <a:off x="9484409" y="2425852"/>
            <a:ext cx="208747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交叉验证</a:t>
            </a:r>
            <a:endParaRPr/>
          </a:p>
        </p:txBody>
      </p:sp>
      <p:sp>
        <p:nvSpPr>
          <p:cNvPr id="24" name="el-1787278581911-27"/>
          <p:cNvSpPr txBox="1"/>
          <p:nvPr/>
        </p:nvSpPr>
        <p:spPr>
          <a:xfrm>
            <a:off x="9425179" y="2711530"/>
            <a:ext cx="2205938" cy="173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69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重要结论不要只信AI一面之词</a:t>
            </a:r>
            <a:endParaRPr/>
          </a:p>
        </p:txBody>
      </p:sp>
      <p:sp>
        <p:nvSpPr>
          <p:cNvPr id="25" name="el-1787278581912-28"/>
          <p:cNvSpPr txBox="1"/>
          <p:nvPr/>
        </p:nvSpPr>
        <p:spPr>
          <a:xfrm>
            <a:off x="490605" y="3417989"/>
            <a:ext cx="23402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4</a:t>
            </a:r>
            <a:endParaRPr/>
          </a:p>
        </p:txBody>
      </p:sp>
      <p:sp>
        <p:nvSpPr>
          <p:cNvPr id="26" name="el-1787278581912-29"/>
          <p:cNvSpPr txBox="1"/>
          <p:nvPr/>
        </p:nvSpPr>
        <p:spPr>
          <a:xfrm>
            <a:off x="617066" y="3703668"/>
            <a:ext cx="208732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结构化汇总</a:t>
            </a:r>
            <a:endParaRPr/>
          </a:p>
        </p:txBody>
      </p:sp>
      <p:sp>
        <p:nvSpPr>
          <p:cNvPr id="27" name="el-1787278581912-30"/>
          <p:cNvSpPr txBox="1"/>
          <p:nvPr/>
        </p:nvSpPr>
        <p:spPr>
          <a:xfrm>
            <a:off x="557835" y="3989347"/>
            <a:ext cx="2205790" cy="173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69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让AI汇总成结构化文档</a:t>
            </a:r>
            <a:endParaRPr/>
          </a:p>
        </p:txBody>
      </p:sp>
      <p:sp>
        <p:nvSpPr>
          <p:cNvPr id="28" name="el-1787278581906-13"/>
          <p:cNvSpPr txBox="1"/>
          <p:nvPr/>
        </p:nvSpPr>
        <p:spPr>
          <a:xfrm>
            <a:off x="2692967" y="3647425"/>
            <a:ext cx="236919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→</a:t>
            </a:r>
            <a:endParaRPr/>
          </a:p>
        </p:txBody>
      </p:sp>
      <p:sp>
        <p:nvSpPr>
          <p:cNvPr id="29" name="el-1787278581912-31"/>
          <p:cNvSpPr txBox="1"/>
          <p:nvPr/>
        </p:nvSpPr>
        <p:spPr>
          <a:xfrm>
            <a:off x="4924277" y="3417989"/>
            <a:ext cx="23402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5</a:t>
            </a:r>
            <a:endParaRPr/>
          </a:p>
        </p:txBody>
      </p:sp>
      <p:sp>
        <p:nvSpPr>
          <p:cNvPr id="30" name="el-1787278581912-32"/>
          <p:cNvSpPr txBox="1"/>
          <p:nvPr/>
        </p:nvSpPr>
        <p:spPr>
          <a:xfrm>
            <a:off x="5050737" y="3703668"/>
            <a:ext cx="208732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人工校验</a:t>
            </a:r>
            <a:endParaRPr/>
          </a:p>
        </p:txBody>
      </p:sp>
      <p:sp>
        <p:nvSpPr>
          <p:cNvPr id="31" name="el-1787278581912-33"/>
          <p:cNvSpPr txBox="1"/>
          <p:nvPr/>
        </p:nvSpPr>
        <p:spPr>
          <a:xfrm>
            <a:off x="5070735" y="3989347"/>
            <a:ext cx="2047333" cy="1731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69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关键数据必须人工核实</a:t>
            </a:r>
            <a:endParaRPr/>
          </a:p>
        </p:txBody>
      </p:sp>
      <p:sp>
        <p:nvSpPr>
          <p:cNvPr id="32" name="el-1787278581902-7"/>
          <p:cNvSpPr txBox="1"/>
          <p:nvPr/>
        </p:nvSpPr>
        <p:spPr>
          <a:xfrm>
            <a:off x="837990" y="5114801"/>
            <a:ext cx="1097120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旅游业调研示例：让AI梳理目的地资源概况、竞品分析、政策环境、游客画像等维度</a:t>
            </a:r>
            <a:endParaRPr/>
          </a:p>
        </p:txBody>
      </p:sp>
      <p:sp>
        <p:nvSpPr>
          <p:cNvPr id="33" name="el-1787278581903-9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4" name="el-1787278581903-10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28 / 37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1922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1923-3"/>
          <p:cNvCxnSpPr/>
          <p:nvPr/>
        </p:nvCxnSpPr>
        <p:spPr>
          <a:xfrm>
            <a:off x="2091108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1928-11"/>
          <p:cNvCxnSpPr/>
          <p:nvPr/>
        </p:nvCxnSpPr>
        <p:spPr>
          <a:xfrm>
            <a:off x="609448" y="2375263"/>
            <a:ext cx="5332667" cy="914"/>
          </a:xfrm>
          <a:prstGeom prst="line">
            <a:avLst/>
          </a:prstGeom>
          <a:ln w="19045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7278581928-12"/>
          <p:cNvCxnSpPr/>
          <p:nvPr/>
        </p:nvCxnSpPr>
        <p:spPr>
          <a:xfrm>
            <a:off x="6246838" y="2375263"/>
            <a:ext cx="5332666" cy="914"/>
          </a:xfrm>
          <a:prstGeom prst="line">
            <a:avLst/>
          </a:prstGeom>
          <a:ln w="19045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7278581923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7278581924-5"/>
          <p:cNvSpPr txBox="1"/>
          <p:nvPr/>
        </p:nvSpPr>
        <p:spPr>
          <a:xfrm>
            <a:off x="609448" y="191310"/>
            <a:ext cx="20153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05 · PRACTICE</a:t>
            </a:r>
            <a:endParaRPr/>
          </a:p>
        </p:txBody>
      </p:sp>
      <p:sp>
        <p:nvSpPr>
          <p:cNvPr id="8" name="el-1787278581925-6"/>
          <p:cNvSpPr txBox="1"/>
          <p:nvPr/>
        </p:nvSpPr>
        <p:spPr>
          <a:xfrm>
            <a:off x="9869004" y="191310"/>
            <a:ext cx="188914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AI协同实战场景与旅游案例</a:t>
            </a:r>
            <a:endParaRPr/>
          </a:p>
        </p:txBody>
      </p:sp>
      <p:sp>
        <p:nvSpPr>
          <p:cNvPr id="9" name="el-1787278581924-4"/>
          <p:cNvSpPr txBox="1"/>
          <p:nvPr/>
        </p:nvSpPr>
        <p:spPr>
          <a:xfrm>
            <a:off x="609448" y="1259331"/>
            <a:ext cx="11210027" cy="411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实战场景二：</a:t>
            </a: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文档创作与数据分析</a:t>
            </a:r>
            <a:endParaRPr/>
          </a:p>
        </p:txBody>
      </p:sp>
      <p:sp>
        <p:nvSpPr>
          <p:cNvPr id="10" name="el-1787278581927-9"/>
          <p:cNvSpPr txBox="1"/>
          <p:nvPr/>
        </p:nvSpPr>
        <p:spPr>
          <a:xfrm>
            <a:off x="609448" y="1975313"/>
            <a:ext cx="54793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文档创作流程</a:t>
            </a:r>
            <a:endParaRPr/>
          </a:p>
        </p:txBody>
      </p:sp>
      <p:sp>
        <p:nvSpPr>
          <p:cNvPr id="11" name="el-1787278581932-13"/>
          <p:cNvSpPr txBox="1"/>
          <p:nvPr/>
        </p:nvSpPr>
        <p:spPr>
          <a:xfrm>
            <a:off x="609448" y="2613328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</a:t>
            </a:r>
            <a:endParaRPr/>
          </a:p>
        </p:txBody>
      </p:sp>
      <p:sp>
        <p:nvSpPr>
          <p:cNvPr id="12" name="el-1787278581938-23"/>
          <p:cNvSpPr txBox="1"/>
          <p:nvPr/>
        </p:nvSpPr>
        <p:spPr>
          <a:xfrm>
            <a:off x="990352" y="2613328"/>
            <a:ext cx="163042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人提供核心观点和数据</a:t>
            </a:r>
            <a:endParaRPr/>
          </a:p>
        </p:txBody>
      </p:sp>
      <p:sp>
        <p:nvSpPr>
          <p:cNvPr id="13" name="el-1787278581933-14"/>
          <p:cNvSpPr txBox="1"/>
          <p:nvPr/>
        </p:nvSpPr>
        <p:spPr>
          <a:xfrm>
            <a:off x="609448" y="3194208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2</a:t>
            </a:r>
            <a:endParaRPr/>
          </a:p>
        </p:txBody>
      </p:sp>
      <p:sp>
        <p:nvSpPr>
          <p:cNvPr id="14" name="el-1787278581938-24"/>
          <p:cNvSpPr txBox="1"/>
          <p:nvPr/>
        </p:nvSpPr>
        <p:spPr>
          <a:xfrm>
            <a:off x="990352" y="3194208"/>
            <a:ext cx="961660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AI生成初稿</a:t>
            </a:r>
            <a:endParaRPr/>
          </a:p>
        </p:txBody>
      </p:sp>
      <p:sp>
        <p:nvSpPr>
          <p:cNvPr id="15" name="el-1787278581933-15"/>
          <p:cNvSpPr txBox="1"/>
          <p:nvPr/>
        </p:nvSpPr>
        <p:spPr>
          <a:xfrm>
            <a:off x="609448" y="3775088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</a:t>
            </a:r>
            <a:endParaRPr/>
          </a:p>
        </p:txBody>
      </p:sp>
      <p:sp>
        <p:nvSpPr>
          <p:cNvPr id="16" name="el-1787278581938-25"/>
          <p:cNvSpPr txBox="1"/>
          <p:nvPr/>
        </p:nvSpPr>
        <p:spPr>
          <a:xfrm>
            <a:off x="990352" y="3775088"/>
            <a:ext cx="117333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人标注修改方向</a:t>
            </a:r>
            <a:endParaRPr/>
          </a:p>
        </p:txBody>
      </p:sp>
      <p:sp>
        <p:nvSpPr>
          <p:cNvPr id="17" name="el-1787278581938-26"/>
          <p:cNvSpPr txBox="1"/>
          <p:nvPr/>
        </p:nvSpPr>
        <p:spPr>
          <a:xfrm>
            <a:off x="990352" y="4003631"/>
            <a:ext cx="2724290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"这里逻辑不通""这里需要补充案例"</a:t>
            </a:r>
            <a:endParaRPr/>
          </a:p>
        </p:txBody>
      </p:sp>
      <p:sp>
        <p:nvSpPr>
          <p:cNvPr id="18" name="el-1787278581933-16"/>
          <p:cNvSpPr txBox="1"/>
          <p:nvPr/>
        </p:nvSpPr>
        <p:spPr>
          <a:xfrm>
            <a:off x="609448" y="4498807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4</a:t>
            </a:r>
            <a:endParaRPr/>
          </a:p>
        </p:txBody>
      </p:sp>
      <p:sp>
        <p:nvSpPr>
          <p:cNvPr id="19" name="el-1787278581939-27"/>
          <p:cNvSpPr txBox="1"/>
          <p:nvPr/>
        </p:nvSpPr>
        <p:spPr>
          <a:xfrm>
            <a:off x="990352" y="4498807"/>
            <a:ext cx="65693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AI精修</a:t>
            </a:r>
            <a:endParaRPr/>
          </a:p>
        </p:txBody>
      </p:sp>
      <p:sp>
        <p:nvSpPr>
          <p:cNvPr id="20" name="el-1787278581933-17"/>
          <p:cNvSpPr txBox="1"/>
          <p:nvPr/>
        </p:nvSpPr>
        <p:spPr>
          <a:xfrm>
            <a:off x="609448" y="5079686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5</a:t>
            </a:r>
            <a:endParaRPr/>
          </a:p>
        </p:txBody>
      </p:sp>
      <p:sp>
        <p:nvSpPr>
          <p:cNvPr id="21" name="el-1787278581939-28"/>
          <p:cNvSpPr txBox="1"/>
          <p:nvPr/>
        </p:nvSpPr>
        <p:spPr>
          <a:xfrm>
            <a:off x="990352" y="5079686"/>
            <a:ext cx="868612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人最终校验</a:t>
            </a:r>
            <a:endParaRPr/>
          </a:p>
        </p:txBody>
      </p:sp>
      <p:sp>
        <p:nvSpPr>
          <p:cNvPr id="22" name="el-1787278581927-10"/>
          <p:cNvSpPr txBox="1"/>
          <p:nvPr/>
        </p:nvSpPr>
        <p:spPr>
          <a:xfrm>
            <a:off x="6246838" y="1975313"/>
            <a:ext cx="54793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数据分析流程</a:t>
            </a:r>
            <a:endParaRPr/>
          </a:p>
        </p:txBody>
      </p:sp>
      <p:sp>
        <p:nvSpPr>
          <p:cNvPr id="23" name="el-1787278581933-18"/>
          <p:cNvSpPr txBox="1"/>
          <p:nvPr/>
        </p:nvSpPr>
        <p:spPr>
          <a:xfrm>
            <a:off x="6246838" y="2613328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1</a:t>
            </a:r>
            <a:endParaRPr/>
          </a:p>
        </p:txBody>
      </p:sp>
      <p:sp>
        <p:nvSpPr>
          <p:cNvPr id="24" name="el-1787278581939-29"/>
          <p:cNvSpPr txBox="1"/>
          <p:nvPr/>
        </p:nvSpPr>
        <p:spPr>
          <a:xfrm>
            <a:off x="6627743" y="2613328"/>
            <a:ext cx="163042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人提供数据和业务背景</a:t>
            </a:r>
            <a:endParaRPr/>
          </a:p>
        </p:txBody>
      </p:sp>
      <p:sp>
        <p:nvSpPr>
          <p:cNvPr id="25" name="el-1787278581933-19"/>
          <p:cNvSpPr txBox="1"/>
          <p:nvPr/>
        </p:nvSpPr>
        <p:spPr>
          <a:xfrm>
            <a:off x="6246838" y="3194208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2</a:t>
            </a:r>
            <a:endParaRPr/>
          </a:p>
        </p:txBody>
      </p:sp>
      <p:sp>
        <p:nvSpPr>
          <p:cNvPr id="26" name="el-1787278581939-30"/>
          <p:cNvSpPr txBox="1"/>
          <p:nvPr/>
        </p:nvSpPr>
        <p:spPr>
          <a:xfrm>
            <a:off x="6627743" y="3194208"/>
            <a:ext cx="126638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AI做描述性分析</a:t>
            </a:r>
            <a:endParaRPr/>
          </a:p>
        </p:txBody>
      </p:sp>
      <p:sp>
        <p:nvSpPr>
          <p:cNvPr id="27" name="el-1787278581939-31"/>
          <p:cNvSpPr txBox="1"/>
          <p:nvPr/>
        </p:nvSpPr>
        <p:spPr>
          <a:xfrm>
            <a:off x="6627743" y="3422751"/>
            <a:ext cx="147805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趋势、分布、异常值</a:t>
            </a:r>
            <a:endParaRPr/>
          </a:p>
        </p:txBody>
      </p:sp>
      <p:sp>
        <p:nvSpPr>
          <p:cNvPr id="28" name="el-1787278581934-20"/>
          <p:cNvSpPr txBox="1"/>
          <p:nvPr/>
        </p:nvSpPr>
        <p:spPr>
          <a:xfrm>
            <a:off x="6246838" y="3917927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</a:t>
            </a:r>
            <a:endParaRPr/>
          </a:p>
        </p:txBody>
      </p:sp>
      <p:sp>
        <p:nvSpPr>
          <p:cNvPr id="29" name="el-1787278581939-32"/>
          <p:cNvSpPr txBox="1"/>
          <p:nvPr/>
        </p:nvSpPr>
        <p:spPr>
          <a:xfrm>
            <a:off x="6627743" y="3917927"/>
            <a:ext cx="868612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人提出假设</a:t>
            </a:r>
            <a:endParaRPr/>
          </a:p>
        </p:txBody>
      </p:sp>
      <p:sp>
        <p:nvSpPr>
          <p:cNvPr id="30" name="el-1787278581939-33"/>
          <p:cNvSpPr txBox="1"/>
          <p:nvPr/>
        </p:nvSpPr>
        <p:spPr>
          <a:xfrm>
            <a:off x="6627743" y="4146470"/>
            <a:ext cx="202491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"销量下降可能和季节有关"</a:t>
            </a:r>
            <a:endParaRPr/>
          </a:p>
        </p:txBody>
      </p:sp>
      <p:sp>
        <p:nvSpPr>
          <p:cNvPr id="31" name="el-1787278581934-21"/>
          <p:cNvSpPr txBox="1"/>
          <p:nvPr/>
        </p:nvSpPr>
        <p:spPr>
          <a:xfrm>
            <a:off x="6246838" y="4641646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4</a:t>
            </a:r>
            <a:endParaRPr/>
          </a:p>
        </p:txBody>
      </p:sp>
      <p:sp>
        <p:nvSpPr>
          <p:cNvPr id="32" name="el-1787278581940-34"/>
          <p:cNvSpPr txBox="1"/>
          <p:nvPr/>
        </p:nvSpPr>
        <p:spPr>
          <a:xfrm>
            <a:off x="6627743" y="4641646"/>
            <a:ext cx="157110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AI验证假设并可视化</a:t>
            </a:r>
            <a:endParaRPr/>
          </a:p>
        </p:txBody>
      </p:sp>
      <p:sp>
        <p:nvSpPr>
          <p:cNvPr id="33" name="el-1787278581934-22"/>
          <p:cNvSpPr txBox="1"/>
          <p:nvPr/>
        </p:nvSpPr>
        <p:spPr>
          <a:xfrm>
            <a:off x="6246838" y="5222526"/>
            <a:ext cx="4803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5</a:t>
            </a:r>
            <a:endParaRPr/>
          </a:p>
        </p:txBody>
      </p:sp>
      <p:sp>
        <p:nvSpPr>
          <p:cNvPr id="34" name="el-1787278581940-35"/>
          <p:cNvSpPr txBox="1"/>
          <p:nvPr/>
        </p:nvSpPr>
        <p:spPr>
          <a:xfrm>
            <a:off x="6627743" y="5222526"/>
            <a:ext cx="178278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人解读结果，做业务决策</a:t>
            </a:r>
            <a:endParaRPr/>
          </a:p>
        </p:txBody>
      </p:sp>
      <p:sp>
        <p:nvSpPr>
          <p:cNvPr id="35" name="el-1787278581925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6" name="el-1787278581925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29 / 37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083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2085-3"/>
          <p:cNvCxnSpPr/>
          <p:nvPr/>
        </p:nvCxnSpPr>
        <p:spPr>
          <a:xfrm>
            <a:off x="2091108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2087-9"/>
          <p:cNvSpPr/>
          <p:nvPr/>
        </p:nvSpPr>
        <p:spPr>
          <a:xfrm>
            <a:off x="609448" y="2606186"/>
            <a:ext cx="5332667" cy="237589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29" y="0"/>
                </a:moveTo>
                <a:lnTo>
                  <a:pt x="98571" y="0"/>
                </a:lnTo>
                <a:lnTo>
                  <a:pt x="98712" y="16"/>
                </a:lnTo>
                <a:lnTo>
                  <a:pt x="98850" y="64"/>
                </a:lnTo>
                <a:lnTo>
                  <a:pt x="98986" y="139"/>
                </a:lnTo>
                <a:lnTo>
                  <a:pt x="99119" y="246"/>
                </a:lnTo>
                <a:lnTo>
                  <a:pt x="99245" y="380"/>
                </a:lnTo>
                <a:lnTo>
                  <a:pt x="99364" y="540"/>
                </a:lnTo>
                <a:lnTo>
                  <a:pt x="99479" y="727"/>
                </a:lnTo>
                <a:lnTo>
                  <a:pt x="99581" y="941"/>
                </a:lnTo>
                <a:lnTo>
                  <a:pt x="99676" y="1171"/>
                </a:lnTo>
                <a:lnTo>
                  <a:pt x="99760" y="1428"/>
                </a:lnTo>
                <a:lnTo>
                  <a:pt x="99831" y="1695"/>
                </a:lnTo>
                <a:lnTo>
                  <a:pt x="99890" y="1979"/>
                </a:lnTo>
                <a:lnTo>
                  <a:pt x="99938" y="2278"/>
                </a:lnTo>
                <a:lnTo>
                  <a:pt x="99971" y="2583"/>
                </a:lnTo>
                <a:lnTo>
                  <a:pt x="99993" y="2893"/>
                </a:lnTo>
                <a:lnTo>
                  <a:pt x="100000" y="3209"/>
                </a:lnTo>
                <a:lnTo>
                  <a:pt x="100000" y="96791"/>
                </a:lnTo>
                <a:lnTo>
                  <a:pt x="99993" y="97107"/>
                </a:lnTo>
                <a:lnTo>
                  <a:pt x="99971" y="97417"/>
                </a:lnTo>
                <a:lnTo>
                  <a:pt x="99938" y="97722"/>
                </a:lnTo>
                <a:lnTo>
                  <a:pt x="99890" y="98021"/>
                </a:lnTo>
                <a:lnTo>
                  <a:pt x="99831" y="98305"/>
                </a:lnTo>
                <a:lnTo>
                  <a:pt x="99760" y="98572"/>
                </a:lnTo>
                <a:lnTo>
                  <a:pt x="99676" y="98829"/>
                </a:lnTo>
                <a:lnTo>
                  <a:pt x="99581" y="99059"/>
                </a:lnTo>
                <a:lnTo>
                  <a:pt x="99479" y="99273"/>
                </a:lnTo>
                <a:lnTo>
                  <a:pt x="99364" y="99460"/>
                </a:lnTo>
                <a:lnTo>
                  <a:pt x="99245" y="99620"/>
                </a:lnTo>
                <a:lnTo>
                  <a:pt x="99119" y="99754"/>
                </a:lnTo>
                <a:lnTo>
                  <a:pt x="98986" y="99861"/>
                </a:lnTo>
                <a:lnTo>
                  <a:pt x="98850" y="99936"/>
                </a:lnTo>
                <a:lnTo>
                  <a:pt x="98712" y="99984"/>
                </a:lnTo>
                <a:lnTo>
                  <a:pt x="98571" y="100000"/>
                </a:lnTo>
                <a:lnTo>
                  <a:pt x="1429" y="100000"/>
                </a:lnTo>
                <a:lnTo>
                  <a:pt x="1288" y="99984"/>
                </a:lnTo>
                <a:lnTo>
                  <a:pt x="1150" y="99936"/>
                </a:lnTo>
                <a:lnTo>
                  <a:pt x="1014" y="99861"/>
                </a:lnTo>
                <a:lnTo>
                  <a:pt x="881" y="99754"/>
                </a:lnTo>
                <a:lnTo>
                  <a:pt x="755" y="99620"/>
                </a:lnTo>
                <a:lnTo>
                  <a:pt x="636" y="99460"/>
                </a:lnTo>
                <a:lnTo>
                  <a:pt x="521" y="99273"/>
                </a:lnTo>
                <a:lnTo>
                  <a:pt x="419" y="99059"/>
                </a:lnTo>
                <a:lnTo>
                  <a:pt x="324" y="98829"/>
                </a:lnTo>
                <a:lnTo>
                  <a:pt x="240" y="98572"/>
                </a:lnTo>
                <a:lnTo>
                  <a:pt x="169" y="98305"/>
                </a:lnTo>
                <a:lnTo>
                  <a:pt x="110" y="98021"/>
                </a:lnTo>
                <a:lnTo>
                  <a:pt x="62" y="97722"/>
                </a:lnTo>
                <a:lnTo>
                  <a:pt x="29" y="97417"/>
                </a:lnTo>
                <a:lnTo>
                  <a:pt x="7" y="97107"/>
                </a:lnTo>
                <a:lnTo>
                  <a:pt x="0" y="96791"/>
                </a:lnTo>
                <a:lnTo>
                  <a:pt x="0" y="3209"/>
                </a:lnTo>
                <a:lnTo>
                  <a:pt x="7" y="2893"/>
                </a:lnTo>
                <a:lnTo>
                  <a:pt x="29" y="2583"/>
                </a:lnTo>
                <a:lnTo>
                  <a:pt x="62" y="2278"/>
                </a:lnTo>
                <a:lnTo>
                  <a:pt x="110" y="1979"/>
                </a:lnTo>
                <a:lnTo>
                  <a:pt x="169" y="1695"/>
                </a:lnTo>
                <a:lnTo>
                  <a:pt x="240" y="1428"/>
                </a:lnTo>
                <a:lnTo>
                  <a:pt x="324" y="1171"/>
                </a:lnTo>
                <a:lnTo>
                  <a:pt x="419" y="941"/>
                </a:lnTo>
                <a:lnTo>
                  <a:pt x="521" y="727"/>
                </a:lnTo>
                <a:lnTo>
                  <a:pt x="636" y="540"/>
                </a:lnTo>
                <a:lnTo>
                  <a:pt x="755" y="380"/>
                </a:lnTo>
                <a:lnTo>
                  <a:pt x="881" y="246"/>
                </a:lnTo>
                <a:lnTo>
                  <a:pt x="1014" y="139"/>
                </a:lnTo>
                <a:lnTo>
                  <a:pt x="1150" y="64"/>
                </a:lnTo>
                <a:lnTo>
                  <a:pt x="1288" y="16"/>
                </a:lnTo>
                <a:lnTo>
                  <a:pt x="1429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7278582091-21"/>
          <p:cNvCxnSpPr/>
          <p:nvPr/>
        </p:nvCxnSpPr>
        <p:spPr>
          <a:xfrm>
            <a:off x="847513" y="4539278"/>
            <a:ext cx="914" cy="214259"/>
          </a:xfrm>
          <a:prstGeom prst="line">
            <a:avLst/>
          </a:prstGeom>
          <a:ln w="19045" cap="flat">
            <a:solidFill>
              <a:srgbClr val="C75B39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7278582088-10"/>
          <p:cNvSpPr/>
          <p:nvPr/>
        </p:nvSpPr>
        <p:spPr>
          <a:xfrm>
            <a:off x="6246838" y="2606186"/>
            <a:ext cx="5332667" cy="237589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29" y="0"/>
                </a:moveTo>
                <a:lnTo>
                  <a:pt x="98571" y="0"/>
                </a:lnTo>
                <a:lnTo>
                  <a:pt x="98712" y="16"/>
                </a:lnTo>
                <a:lnTo>
                  <a:pt x="98850" y="64"/>
                </a:lnTo>
                <a:lnTo>
                  <a:pt x="98986" y="139"/>
                </a:lnTo>
                <a:lnTo>
                  <a:pt x="99119" y="246"/>
                </a:lnTo>
                <a:lnTo>
                  <a:pt x="99245" y="380"/>
                </a:lnTo>
                <a:lnTo>
                  <a:pt x="99364" y="540"/>
                </a:lnTo>
                <a:lnTo>
                  <a:pt x="99479" y="727"/>
                </a:lnTo>
                <a:lnTo>
                  <a:pt x="99581" y="941"/>
                </a:lnTo>
                <a:lnTo>
                  <a:pt x="99676" y="1171"/>
                </a:lnTo>
                <a:lnTo>
                  <a:pt x="99760" y="1428"/>
                </a:lnTo>
                <a:lnTo>
                  <a:pt x="99831" y="1695"/>
                </a:lnTo>
                <a:lnTo>
                  <a:pt x="99890" y="1979"/>
                </a:lnTo>
                <a:lnTo>
                  <a:pt x="99938" y="2278"/>
                </a:lnTo>
                <a:lnTo>
                  <a:pt x="99971" y="2583"/>
                </a:lnTo>
                <a:lnTo>
                  <a:pt x="99993" y="2893"/>
                </a:lnTo>
                <a:lnTo>
                  <a:pt x="100000" y="3209"/>
                </a:lnTo>
                <a:lnTo>
                  <a:pt x="100000" y="96791"/>
                </a:lnTo>
                <a:lnTo>
                  <a:pt x="99993" y="97107"/>
                </a:lnTo>
                <a:lnTo>
                  <a:pt x="99971" y="97417"/>
                </a:lnTo>
                <a:lnTo>
                  <a:pt x="99938" y="97722"/>
                </a:lnTo>
                <a:lnTo>
                  <a:pt x="99890" y="98021"/>
                </a:lnTo>
                <a:lnTo>
                  <a:pt x="99831" y="98305"/>
                </a:lnTo>
                <a:lnTo>
                  <a:pt x="99760" y="98572"/>
                </a:lnTo>
                <a:lnTo>
                  <a:pt x="99676" y="98829"/>
                </a:lnTo>
                <a:lnTo>
                  <a:pt x="99581" y="99059"/>
                </a:lnTo>
                <a:lnTo>
                  <a:pt x="99479" y="99273"/>
                </a:lnTo>
                <a:lnTo>
                  <a:pt x="99364" y="99460"/>
                </a:lnTo>
                <a:lnTo>
                  <a:pt x="99245" y="99620"/>
                </a:lnTo>
                <a:lnTo>
                  <a:pt x="99119" y="99754"/>
                </a:lnTo>
                <a:lnTo>
                  <a:pt x="98986" y="99861"/>
                </a:lnTo>
                <a:lnTo>
                  <a:pt x="98850" y="99936"/>
                </a:lnTo>
                <a:lnTo>
                  <a:pt x="98712" y="99984"/>
                </a:lnTo>
                <a:lnTo>
                  <a:pt x="98571" y="100000"/>
                </a:lnTo>
                <a:lnTo>
                  <a:pt x="1429" y="100000"/>
                </a:lnTo>
                <a:lnTo>
                  <a:pt x="1288" y="99984"/>
                </a:lnTo>
                <a:lnTo>
                  <a:pt x="1150" y="99936"/>
                </a:lnTo>
                <a:lnTo>
                  <a:pt x="1014" y="99861"/>
                </a:lnTo>
                <a:lnTo>
                  <a:pt x="881" y="99754"/>
                </a:lnTo>
                <a:lnTo>
                  <a:pt x="755" y="99620"/>
                </a:lnTo>
                <a:lnTo>
                  <a:pt x="636" y="99460"/>
                </a:lnTo>
                <a:lnTo>
                  <a:pt x="521" y="99273"/>
                </a:lnTo>
                <a:lnTo>
                  <a:pt x="419" y="99059"/>
                </a:lnTo>
                <a:lnTo>
                  <a:pt x="324" y="98829"/>
                </a:lnTo>
                <a:lnTo>
                  <a:pt x="240" y="98572"/>
                </a:lnTo>
                <a:lnTo>
                  <a:pt x="169" y="98305"/>
                </a:lnTo>
                <a:lnTo>
                  <a:pt x="110" y="98021"/>
                </a:lnTo>
                <a:lnTo>
                  <a:pt x="62" y="97722"/>
                </a:lnTo>
                <a:lnTo>
                  <a:pt x="29" y="97417"/>
                </a:lnTo>
                <a:lnTo>
                  <a:pt x="7" y="97107"/>
                </a:lnTo>
                <a:lnTo>
                  <a:pt x="0" y="96791"/>
                </a:lnTo>
                <a:lnTo>
                  <a:pt x="0" y="3209"/>
                </a:lnTo>
                <a:lnTo>
                  <a:pt x="7" y="2893"/>
                </a:lnTo>
                <a:lnTo>
                  <a:pt x="29" y="2583"/>
                </a:lnTo>
                <a:lnTo>
                  <a:pt x="62" y="2278"/>
                </a:lnTo>
                <a:lnTo>
                  <a:pt x="110" y="1979"/>
                </a:lnTo>
                <a:lnTo>
                  <a:pt x="169" y="1695"/>
                </a:lnTo>
                <a:lnTo>
                  <a:pt x="240" y="1428"/>
                </a:lnTo>
                <a:lnTo>
                  <a:pt x="324" y="1171"/>
                </a:lnTo>
                <a:lnTo>
                  <a:pt x="419" y="941"/>
                </a:lnTo>
                <a:lnTo>
                  <a:pt x="521" y="727"/>
                </a:lnTo>
                <a:lnTo>
                  <a:pt x="636" y="540"/>
                </a:lnTo>
                <a:lnTo>
                  <a:pt x="755" y="380"/>
                </a:lnTo>
                <a:lnTo>
                  <a:pt x="881" y="246"/>
                </a:lnTo>
                <a:lnTo>
                  <a:pt x="1014" y="139"/>
                </a:lnTo>
                <a:lnTo>
                  <a:pt x="1150" y="64"/>
                </a:lnTo>
                <a:lnTo>
                  <a:pt x="1288" y="16"/>
                </a:lnTo>
                <a:lnTo>
                  <a:pt x="1429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7278582092-22"/>
          <p:cNvCxnSpPr/>
          <p:nvPr/>
        </p:nvCxnSpPr>
        <p:spPr>
          <a:xfrm>
            <a:off x="6484903" y="4539278"/>
            <a:ext cx="914" cy="214259"/>
          </a:xfrm>
          <a:prstGeom prst="line">
            <a:avLst/>
          </a:prstGeom>
          <a:ln w="19045" cap="flat">
            <a:solidFill>
              <a:srgbClr val="C75B39">
                <a:alpha val="6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7278582084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7278582086-5"/>
          <p:cNvSpPr txBox="1"/>
          <p:nvPr/>
        </p:nvSpPr>
        <p:spPr>
          <a:xfrm>
            <a:off x="609448" y="191310"/>
            <a:ext cx="20153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05 · PRACTICE</a:t>
            </a:r>
            <a:endParaRPr/>
          </a:p>
        </p:txBody>
      </p:sp>
      <p:sp>
        <p:nvSpPr>
          <p:cNvPr id="10" name="el-1787278582086-6"/>
          <p:cNvSpPr txBox="1"/>
          <p:nvPr/>
        </p:nvSpPr>
        <p:spPr>
          <a:xfrm>
            <a:off x="9869004" y="191310"/>
            <a:ext cx="188914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AI协同实战场景与旅游案例</a:t>
            </a:r>
            <a:endParaRPr/>
          </a:p>
        </p:txBody>
      </p:sp>
      <p:sp>
        <p:nvSpPr>
          <p:cNvPr id="11" name="el-1787278582085-4"/>
          <p:cNvSpPr txBox="1"/>
          <p:nvPr/>
        </p:nvSpPr>
        <p:spPr>
          <a:xfrm>
            <a:off x="609448" y="1890204"/>
            <a:ext cx="11429428" cy="411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旅游案例：</a:t>
            </a: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AI旅行助手</a:t>
            </a: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落地实践</a:t>
            </a:r>
            <a:endParaRPr/>
          </a:p>
        </p:txBody>
      </p:sp>
      <p:sp>
        <p:nvSpPr>
          <p:cNvPr id="12" name="el-1787278582089-11"/>
          <p:cNvSpPr txBox="1"/>
          <p:nvPr/>
        </p:nvSpPr>
        <p:spPr>
          <a:xfrm>
            <a:off x="837990" y="2834729"/>
            <a:ext cx="5283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3" name="el-1787278582089-12"/>
          <p:cNvSpPr txBox="1"/>
          <p:nvPr/>
        </p:nvSpPr>
        <p:spPr>
          <a:xfrm>
            <a:off x="837990" y="3253724"/>
            <a:ext cx="513078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飞猪"飞猪帮帮"</a:t>
            </a:r>
            <a:endParaRPr/>
          </a:p>
        </p:txBody>
      </p:sp>
      <p:sp>
        <p:nvSpPr>
          <p:cNvPr id="14" name="el-1787278582089-13"/>
          <p:cNvSpPr txBox="1"/>
          <p:nvPr/>
        </p:nvSpPr>
        <p:spPr>
          <a:xfrm>
            <a:off x="837990" y="3653674"/>
            <a:ext cx="556616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2025年"问一问" → 2026年"飞猪帮帮"</a:t>
            </a:r>
            <a:endParaRPr/>
          </a:p>
        </p:txBody>
      </p:sp>
      <p:sp>
        <p:nvSpPr>
          <p:cNvPr id="15" name="el-1787278582090-14"/>
          <p:cNvSpPr txBox="1"/>
          <p:nvPr/>
        </p:nvSpPr>
        <p:spPr>
          <a:xfrm>
            <a:off x="837990" y="3967921"/>
            <a:ext cx="4875581" cy="457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从"会答题"到"能办事"的升级。用户说出需求，AI全程陪伴完成行程规划、比价、预订等全流程服务</a:t>
            </a:r>
            <a:endParaRPr/>
          </a:p>
        </p:txBody>
      </p:sp>
      <p:sp>
        <p:nvSpPr>
          <p:cNvPr id="16" name="el-1787278582090-15"/>
          <p:cNvSpPr txBox="1"/>
          <p:nvPr/>
        </p:nvSpPr>
        <p:spPr>
          <a:xfrm>
            <a:off x="971307" y="4539278"/>
            <a:ext cx="5070794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"一句话就出发" — 飞猪帮帮实现全流程旅行服务</a:t>
            </a:r>
            <a:endParaRPr/>
          </a:p>
        </p:txBody>
      </p:sp>
      <p:sp>
        <p:nvSpPr>
          <p:cNvPr id="17" name="el-1787278582090-16"/>
          <p:cNvSpPr txBox="1"/>
          <p:nvPr/>
        </p:nvSpPr>
        <p:spPr>
          <a:xfrm>
            <a:off x="6475381" y="2834729"/>
            <a:ext cx="5283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8" name="el-1787278582090-17"/>
          <p:cNvSpPr txBox="1"/>
          <p:nvPr/>
        </p:nvSpPr>
        <p:spPr>
          <a:xfrm>
            <a:off x="6475381" y="3253724"/>
            <a:ext cx="513078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黄山AI旅行助手</a:t>
            </a:r>
            <a:endParaRPr/>
          </a:p>
        </p:txBody>
      </p:sp>
      <p:sp>
        <p:nvSpPr>
          <p:cNvPr id="19" name="el-1787278582090-18"/>
          <p:cNvSpPr txBox="1"/>
          <p:nvPr/>
        </p:nvSpPr>
        <p:spPr>
          <a:xfrm>
            <a:off x="6475381" y="3653674"/>
            <a:ext cx="518220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2024年4月上线</a:t>
            </a:r>
            <a:endParaRPr/>
          </a:p>
        </p:txBody>
      </p:sp>
      <p:sp>
        <p:nvSpPr>
          <p:cNvPr id="20" name="el-1787278582090-19"/>
          <p:cNvSpPr txBox="1"/>
          <p:nvPr/>
        </p:nvSpPr>
        <p:spPr>
          <a:xfrm>
            <a:off x="6475381" y="3967921"/>
            <a:ext cx="4875581" cy="4570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5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微信小程序一键查询购票、交通、住宿、天气。游客通过AI避开高峰人群，AI提示哪个方向人少</a:t>
            </a:r>
            <a:endParaRPr/>
          </a:p>
        </p:txBody>
      </p:sp>
      <p:sp>
        <p:nvSpPr>
          <p:cNvPr id="21" name="el-1787278582090-20"/>
          <p:cNvSpPr txBox="1"/>
          <p:nvPr/>
        </p:nvSpPr>
        <p:spPr>
          <a:xfrm>
            <a:off x="6608697" y="4539278"/>
            <a:ext cx="4933669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20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"它告诉我哪个方向人少，我们避开了好几拨高峰"</a:t>
            </a:r>
            <a:endParaRPr/>
          </a:p>
        </p:txBody>
      </p:sp>
      <p:sp>
        <p:nvSpPr>
          <p:cNvPr id="22" name="el-1787278582086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23" name="el-1787278582086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30 / 37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204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2205-3"/>
          <p:cNvCxnSpPr/>
          <p:nvPr/>
        </p:nvCxnSpPr>
        <p:spPr>
          <a:xfrm>
            <a:off x="2091108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2209-11"/>
          <p:cNvSpPr/>
          <p:nvPr/>
        </p:nvSpPr>
        <p:spPr>
          <a:xfrm>
            <a:off x="609448" y="2618089"/>
            <a:ext cx="5370757" cy="153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8" y="0"/>
                </a:moveTo>
                <a:lnTo>
                  <a:pt x="98582" y="0"/>
                </a:lnTo>
                <a:lnTo>
                  <a:pt x="98721" y="25"/>
                </a:lnTo>
                <a:lnTo>
                  <a:pt x="98858" y="99"/>
                </a:lnTo>
                <a:lnTo>
                  <a:pt x="98993" y="215"/>
                </a:lnTo>
                <a:lnTo>
                  <a:pt x="99125" y="380"/>
                </a:lnTo>
                <a:lnTo>
                  <a:pt x="99251" y="587"/>
                </a:lnTo>
                <a:lnTo>
                  <a:pt x="99369" y="835"/>
                </a:lnTo>
                <a:lnTo>
                  <a:pt x="99482" y="1124"/>
                </a:lnTo>
                <a:lnTo>
                  <a:pt x="99584" y="1455"/>
                </a:lnTo>
                <a:lnTo>
                  <a:pt x="99678" y="1810"/>
                </a:lnTo>
                <a:lnTo>
                  <a:pt x="99761" y="2207"/>
                </a:lnTo>
                <a:lnTo>
                  <a:pt x="99832" y="2620"/>
                </a:lnTo>
                <a:lnTo>
                  <a:pt x="99891" y="3058"/>
                </a:lnTo>
                <a:lnTo>
                  <a:pt x="99939" y="3521"/>
                </a:lnTo>
                <a:lnTo>
                  <a:pt x="99972" y="3992"/>
                </a:lnTo>
                <a:lnTo>
                  <a:pt x="99993" y="4471"/>
                </a:lnTo>
                <a:lnTo>
                  <a:pt x="100000" y="4959"/>
                </a:lnTo>
                <a:lnTo>
                  <a:pt x="100000" y="95041"/>
                </a:lnTo>
                <a:lnTo>
                  <a:pt x="99993" y="95529"/>
                </a:lnTo>
                <a:lnTo>
                  <a:pt x="99972" y="96008"/>
                </a:lnTo>
                <a:lnTo>
                  <a:pt x="99939" y="96479"/>
                </a:lnTo>
                <a:lnTo>
                  <a:pt x="99891" y="96942"/>
                </a:lnTo>
                <a:lnTo>
                  <a:pt x="99832" y="97380"/>
                </a:lnTo>
                <a:lnTo>
                  <a:pt x="99761" y="97793"/>
                </a:lnTo>
                <a:lnTo>
                  <a:pt x="99678" y="98190"/>
                </a:lnTo>
                <a:lnTo>
                  <a:pt x="99584" y="98545"/>
                </a:lnTo>
                <a:lnTo>
                  <a:pt x="99482" y="98876"/>
                </a:lnTo>
                <a:lnTo>
                  <a:pt x="99369" y="99165"/>
                </a:lnTo>
                <a:lnTo>
                  <a:pt x="99251" y="99413"/>
                </a:lnTo>
                <a:lnTo>
                  <a:pt x="99125" y="99620"/>
                </a:lnTo>
                <a:lnTo>
                  <a:pt x="98993" y="99785"/>
                </a:lnTo>
                <a:lnTo>
                  <a:pt x="98858" y="99901"/>
                </a:lnTo>
                <a:lnTo>
                  <a:pt x="98721" y="99975"/>
                </a:lnTo>
                <a:lnTo>
                  <a:pt x="98582" y="100000"/>
                </a:lnTo>
                <a:lnTo>
                  <a:pt x="1418" y="100000"/>
                </a:lnTo>
                <a:lnTo>
                  <a:pt x="1279" y="99975"/>
                </a:lnTo>
                <a:lnTo>
                  <a:pt x="1142" y="99901"/>
                </a:lnTo>
                <a:lnTo>
                  <a:pt x="1007" y="99785"/>
                </a:lnTo>
                <a:lnTo>
                  <a:pt x="875" y="99620"/>
                </a:lnTo>
                <a:lnTo>
                  <a:pt x="749" y="99413"/>
                </a:lnTo>
                <a:lnTo>
                  <a:pt x="631" y="99165"/>
                </a:lnTo>
                <a:lnTo>
                  <a:pt x="518" y="98876"/>
                </a:lnTo>
                <a:lnTo>
                  <a:pt x="416" y="98545"/>
                </a:lnTo>
                <a:lnTo>
                  <a:pt x="322" y="98190"/>
                </a:lnTo>
                <a:lnTo>
                  <a:pt x="239" y="97793"/>
                </a:lnTo>
                <a:lnTo>
                  <a:pt x="168" y="97380"/>
                </a:lnTo>
                <a:lnTo>
                  <a:pt x="109" y="96942"/>
                </a:lnTo>
                <a:lnTo>
                  <a:pt x="61" y="96479"/>
                </a:lnTo>
                <a:lnTo>
                  <a:pt x="28" y="96008"/>
                </a:lnTo>
                <a:lnTo>
                  <a:pt x="7" y="95529"/>
                </a:lnTo>
                <a:lnTo>
                  <a:pt x="0" y="95041"/>
                </a:lnTo>
                <a:lnTo>
                  <a:pt x="0" y="4959"/>
                </a:lnTo>
                <a:lnTo>
                  <a:pt x="7" y="4471"/>
                </a:lnTo>
                <a:lnTo>
                  <a:pt x="28" y="3992"/>
                </a:lnTo>
                <a:lnTo>
                  <a:pt x="61" y="3521"/>
                </a:lnTo>
                <a:lnTo>
                  <a:pt x="109" y="3058"/>
                </a:lnTo>
                <a:lnTo>
                  <a:pt x="168" y="2620"/>
                </a:lnTo>
                <a:lnTo>
                  <a:pt x="239" y="2207"/>
                </a:lnTo>
                <a:lnTo>
                  <a:pt x="322" y="1810"/>
                </a:lnTo>
                <a:lnTo>
                  <a:pt x="416" y="1455"/>
                </a:lnTo>
                <a:lnTo>
                  <a:pt x="518" y="1124"/>
                </a:lnTo>
                <a:lnTo>
                  <a:pt x="631" y="835"/>
                </a:lnTo>
                <a:lnTo>
                  <a:pt x="749" y="587"/>
                </a:lnTo>
                <a:lnTo>
                  <a:pt x="875" y="380"/>
                </a:lnTo>
                <a:lnTo>
                  <a:pt x="1007" y="215"/>
                </a:lnTo>
                <a:lnTo>
                  <a:pt x="1142" y="99"/>
                </a:lnTo>
                <a:lnTo>
                  <a:pt x="1279" y="25"/>
                </a:lnTo>
                <a:lnTo>
                  <a:pt x="141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2209-12"/>
          <p:cNvSpPr/>
          <p:nvPr/>
        </p:nvSpPr>
        <p:spPr>
          <a:xfrm>
            <a:off x="6208747" y="2618089"/>
            <a:ext cx="5370757" cy="153790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8" y="0"/>
                </a:moveTo>
                <a:lnTo>
                  <a:pt x="98582" y="0"/>
                </a:lnTo>
                <a:lnTo>
                  <a:pt x="98721" y="25"/>
                </a:lnTo>
                <a:lnTo>
                  <a:pt x="98858" y="99"/>
                </a:lnTo>
                <a:lnTo>
                  <a:pt x="98993" y="215"/>
                </a:lnTo>
                <a:lnTo>
                  <a:pt x="99125" y="380"/>
                </a:lnTo>
                <a:lnTo>
                  <a:pt x="99251" y="587"/>
                </a:lnTo>
                <a:lnTo>
                  <a:pt x="99369" y="835"/>
                </a:lnTo>
                <a:lnTo>
                  <a:pt x="99482" y="1124"/>
                </a:lnTo>
                <a:lnTo>
                  <a:pt x="99584" y="1455"/>
                </a:lnTo>
                <a:lnTo>
                  <a:pt x="99678" y="1810"/>
                </a:lnTo>
                <a:lnTo>
                  <a:pt x="99761" y="2207"/>
                </a:lnTo>
                <a:lnTo>
                  <a:pt x="99832" y="2620"/>
                </a:lnTo>
                <a:lnTo>
                  <a:pt x="99891" y="3058"/>
                </a:lnTo>
                <a:lnTo>
                  <a:pt x="99939" y="3521"/>
                </a:lnTo>
                <a:lnTo>
                  <a:pt x="99972" y="3992"/>
                </a:lnTo>
                <a:lnTo>
                  <a:pt x="99993" y="4471"/>
                </a:lnTo>
                <a:lnTo>
                  <a:pt x="100000" y="4959"/>
                </a:lnTo>
                <a:lnTo>
                  <a:pt x="100000" y="95041"/>
                </a:lnTo>
                <a:lnTo>
                  <a:pt x="99993" y="95529"/>
                </a:lnTo>
                <a:lnTo>
                  <a:pt x="99972" y="96008"/>
                </a:lnTo>
                <a:lnTo>
                  <a:pt x="99939" y="96479"/>
                </a:lnTo>
                <a:lnTo>
                  <a:pt x="99891" y="96942"/>
                </a:lnTo>
                <a:lnTo>
                  <a:pt x="99832" y="97380"/>
                </a:lnTo>
                <a:lnTo>
                  <a:pt x="99761" y="97793"/>
                </a:lnTo>
                <a:lnTo>
                  <a:pt x="99678" y="98190"/>
                </a:lnTo>
                <a:lnTo>
                  <a:pt x="99584" y="98545"/>
                </a:lnTo>
                <a:lnTo>
                  <a:pt x="99482" y="98876"/>
                </a:lnTo>
                <a:lnTo>
                  <a:pt x="99369" y="99165"/>
                </a:lnTo>
                <a:lnTo>
                  <a:pt x="99251" y="99413"/>
                </a:lnTo>
                <a:lnTo>
                  <a:pt x="99125" y="99620"/>
                </a:lnTo>
                <a:lnTo>
                  <a:pt x="98993" y="99785"/>
                </a:lnTo>
                <a:lnTo>
                  <a:pt x="98858" y="99901"/>
                </a:lnTo>
                <a:lnTo>
                  <a:pt x="98721" y="99975"/>
                </a:lnTo>
                <a:lnTo>
                  <a:pt x="98582" y="100000"/>
                </a:lnTo>
                <a:lnTo>
                  <a:pt x="1418" y="100000"/>
                </a:lnTo>
                <a:lnTo>
                  <a:pt x="1279" y="99975"/>
                </a:lnTo>
                <a:lnTo>
                  <a:pt x="1142" y="99901"/>
                </a:lnTo>
                <a:lnTo>
                  <a:pt x="1007" y="99785"/>
                </a:lnTo>
                <a:lnTo>
                  <a:pt x="875" y="99620"/>
                </a:lnTo>
                <a:lnTo>
                  <a:pt x="749" y="99413"/>
                </a:lnTo>
                <a:lnTo>
                  <a:pt x="631" y="99165"/>
                </a:lnTo>
                <a:lnTo>
                  <a:pt x="518" y="98876"/>
                </a:lnTo>
                <a:lnTo>
                  <a:pt x="416" y="98545"/>
                </a:lnTo>
                <a:lnTo>
                  <a:pt x="322" y="98190"/>
                </a:lnTo>
                <a:lnTo>
                  <a:pt x="239" y="97793"/>
                </a:lnTo>
                <a:lnTo>
                  <a:pt x="168" y="97380"/>
                </a:lnTo>
                <a:lnTo>
                  <a:pt x="109" y="96942"/>
                </a:lnTo>
                <a:lnTo>
                  <a:pt x="61" y="96479"/>
                </a:lnTo>
                <a:lnTo>
                  <a:pt x="28" y="96008"/>
                </a:lnTo>
                <a:lnTo>
                  <a:pt x="7" y="95529"/>
                </a:lnTo>
                <a:lnTo>
                  <a:pt x="0" y="95041"/>
                </a:lnTo>
                <a:lnTo>
                  <a:pt x="0" y="4959"/>
                </a:lnTo>
                <a:lnTo>
                  <a:pt x="7" y="4471"/>
                </a:lnTo>
                <a:lnTo>
                  <a:pt x="28" y="3992"/>
                </a:lnTo>
                <a:lnTo>
                  <a:pt x="61" y="3521"/>
                </a:lnTo>
                <a:lnTo>
                  <a:pt x="109" y="3058"/>
                </a:lnTo>
                <a:lnTo>
                  <a:pt x="168" y="2620"/>
                </a:lnTo>
                <a:lnTo>
                  <a:pt x="239" y="2207"/>
                </a:lnTo>
                <a:lnTo>
                  <a:pt x="322" y="1810"/>
                </a:lnTo>
                <a:lnTo>
                  <a:pt x="416" y="1455"/>
                </a:lnTo>
                <a:lnTo>
                  <a:pt x="518" y="1124"/>
                </a:lnTo>
                <a:lnTo>
                  <a:pt x="631" y="835"/>
                </a:lnTo>
                <a:lnTo>
                  <a:pt x="749" y="587"/>
                </a:lnTo>
                <a:lnTo>
                  <a:pt x="875" y="380"/>
                </a:lnTo>
                <a:lnTo>
                  <a:pt x="1007" y="215"/>
                </a:lnTo>
                <a:lnTo>
                  <a:pt x="1142" y="99"/>
                </a:lnTo>
                <a:lnTo>
                  <a:pt x="1279" y="25"/>
                </a:lnTo>
                <a:lnTo>
                  <a:pt x="1418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2207-8"/>
          <p:cNvSpPr/>
          <p:nvPr/>
        </p:nvSpPr>
        <p:spPr>
          <a:xfrm>
            <a:off x="609448" y="4346445"/>
            <a:ext cx="10970057" cy="509460"/>
          </a:xfrm>
          <a:prstGeom prst="roundRect">
            <a:avLst>
              <a:gd name="adj" fmla="val 14957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7278582204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7278582206-5"/>
          <p:cNvSpPr txBox="1"/>
          <p:nvPr/>
        </p:nvSpPr>
        <p:spPr>
          <a:xfrm>
            <a:off x="609448" y="191310"/>
            <a:ext cx="20153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05 · PRACTICE</a:t>
            </a:r>
            <a:endParaRPr/>
          </a:p>
        </p:txBody>
      </p:sp>
      <p:sp>
        <p:nvSpPr>
          <p:cNvPr id="9" name="el-1787278582206-6"/>
          <p:cNvSpPr txBox="1"/>
          <p:nvPr/>
        </p:nvSpPr>
        <p:spPr>
          <a:xfrm>
            <a:off x="9869004" y="191310"/>
            <a:ext cx="188914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AI协同实战场景与旅游案例</a:t>
            </a:r>
            <a:endParaRPr/>
          </a:p>
        </p:txBody>
      </p:sp>
      <p:sp>
        <p:nvSpPr>
          <p:cNvPr id="10" name="el-1787278582206-4"/>
          <p:cNvSpPr txBox="1"/>
          <p:nvPr/>
        </p:nvSpPr>
        <p:spPr>
          <a:xfrm>
            <a:off x="609448" y="2016379"/>
            <a:ext cx="11210027" cy="4112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旅游案例：地方</a:t>
            </a: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文旅智能体</a:t>
            </a:r>
            <a:endParaRPr/>
          </a:p>
        </p:txBody>
      </p:sp>
      <p:sp>
        <p:nvSpPr>
          <p:cNvPr id="11" name="el-1787278582210-13"/>
          <p:cNvSpPr txBox="1"/>
          <p:nvPr/>
        </p:nvSpPr>
        <p:spPr>
          <a:xfrm>
            <a:off x="799900" y="2808542"/>
            <a:ext cx="5347141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2" name="el-1787278582210-14"/>
          <p:cNvSpPr txBox="1"/>
          <p:nvPr/>
        </p:nvSpPr>
        <p:spPr>
          <a:xfrm>
            <a:off x="799900" y="3170401"/>
            <a:ext cx="5232298" cy="2713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杭州"杭小忆"</a:t>
            </a:r>
            <a:endParaRPr/>
          </a:p>
        </p:txBody>
      </p:sp>
      <p:sp>
        <p:nvSpPr>
          <p:cNvPr id="13" name="el-1787278582210-15"/>
          <p:cNvSpPr txBox="1"/>
          <p:nvPr/>
        </p:nvSpPr>
        <p:spPr>
          <a:xfrm>
            <a:off x="799900" y="3537022"/>
            <a:ext cx="4989852" cy="4285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杭州各大景区部署DeepSeek、豆包、通义千问及本土"杭小忆"文旅智能体。游客可询问实时人流、餐厅推荐、主题游线路规划，AI即时响应并生成个性化方案</a:t>
            </a:r>
            <a:endParaRPr/>
          </a:p>
        </p:txBody>
      </p:sp>
      <p:sp>
        <p:nvSpPr>
          <p:cNvPr id="14" name="el-1787278582210-16"/>
          <p:cNvSpPr txBox="1"/>
          <p:nvPr/>
        </p:nvSpPr>
        <p:spPr>
          <a:xfrm>
            <a:off x="6399200" y="2808542"/>
            <a:ext cx="5347141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5" name="el-1787278582211-17"/>
          <p:cNvSpPr txBox="1"/>
          <p:nvPr/>
        </p:nvSpPr>
        <p:spPr>
          <a:xfrm>
            <a:off x="6399200" y="3170401"/>
            <a:ext cx="5232298" cy="2713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贵州"黄小西"</a:t>
            </a:r>
            <a:endParaRPr/>
          </a:p>
        </p:txBody>
      </p:sp>
      <p:sp>
        <p:nvSpPr>
          <p:cNvPr id="16" name="el-1787278582211-18"/>
          <p:cNvSpPr txBox="1"/>
          <p:nvPr/>
        </p:nvSpPr>
        <p:spPr>
          <a:xfrm>
            <a:off x="6399200" y="3537022"/>
            <a:ext cx="4989852" cy="4285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贵州景区文旅服务载体，聚焦游客出行需求。全场景AI智能交互与数字服务，涵盖智能问答、行程规划、票务服务、沉浸式体验，功能持续迭代升级</a:t>
            </a:r>
            <a:endParaRPr/>
          </a:p>
        </p:txBody>
      </p:sp>
      <p:sp>
        <p:nvSpPr>
          <p:cNvPr id="17" name="el-1787278582206-7"/>
          <p:cNvSpPr txBox="1"/>
          <p:nvPr/>
        </p:nvSpPr>
        <p:spPr>
          <a:xfrm>
            <a:off x="799900" y="4479761"/>
            <a:ext cx="11389052" cy="242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7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趋势：景区需要优化内容以被AI"看见"和推荐 — "跟着AI去旅游"已成新风尚</a:t>
            </a:r>
            <a:endParaRPr/>
          </a:p>
        </p:txBody>
      </p:sp>
      <p:sp>
        <p:nvSpPr>
          <p:cNvPr id="18" name="el-1787278582207-9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19" name="el-1787278582207-10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31 / 37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7278582218-1"/>
          <p:cNvSpPr txBox="1"/>
          <p:nvPr/>
        </p:nvSpPr>
        <p:spPr>
          <a:xfrm>
            <a:off x="7357860" y="1714929"/>
            <a:ext cx="4831092" cy="34281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89">
                <a:solidFill>
                  <a:srgbClr val="C75B39">
                    <a:alpha val="8000"/>
                  </a:srgbClr>
                </a:solidFill>
                <a:latin typeface="STSong"/>
                <a:ea typeface="STSong"/>
                <a:cs typeface="STSong"/>
              </a:rPr>
              <a:t>06</a:t>
            </a:r>
            <a:endParaRPr/>
          </a:p>
        </p:txBody>
      </p:sp>
      <p:cxnSp>
        <p:nvCxnSpPr>
          <p:cNvPr id="3" name="el-1787278582221-5"/>
          <p:cNvCxnSpPr/>
          <p:nvPr/>
        </p:nvCxnSpPr>
        <p:spPr>
          <a:xfrm>
            <a:off x="1142714" y="2166360"/>
            <a:ext cx="457086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7278582219-2"/>
          <p:cNvCxnSpPr/>
          <p:nvPr/>
        </p:nvCxnSpPr>
        <p:spPr>
          <a:xfrm>
            <a:off x="1142714" y="4796389"/>
            <a:ext cx="761810" cy="914"/>
          </a:xfrm>
          <a:prstGeom prst="line">
            <a:avLst/>
          </a:prstGeom>
          <a:ln w="19045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7278582221-6"/>
          <p:cNvSpPr txBox="1"/>
          <p:nvPr/>
        </p:nvSpPr>
        <p:spPr>
          <a:xfrm>
            <a:off x="1714071" y="2052089"/>
            <a:ext cx="1894049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90" spc="30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CHAPTER 06</a:t>
            </a:r>
            <a:endParaRPr/>
          </a:p>
        </p:txBody>
      </p:sp>
      <p:sp>
        <p:nvSpPr>
          <p:cNvPr id="6" name="el-1787278582220-3"/>
          <p:cNvSpPr txBox="1"/>
          <p:nvPr/>
        </p:nvSpPr>
        <p:spPr>
          <a:xfrm>
            <a:off x="1142714" y="2509175"/>
            <a:ext cx="10086358" cy="14016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挑战、伦理</a:t>
            </a:r>
            <a:endParaRPr/>
          </a:p>
          <a:p>
            <a:pPr algn="l">
              <a:lnSpc>
                <a:spcPts val="5508"/>
              </a:lnSpc>
            </a:pPr>
            <a:r>
              <a:rPr b="1" sz="4790" spc="15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与未来展望</a:t>
            </a:r>
            <a:endParaRPr/>
          </a:p>
        </p:txBody>
      </p:sp>
      <p:sp>
        <p:nvSpPr>
          <p:cNvPr id="7" name="el-1787278582220-4"/>
          <p:cNvSpPr txBox="1"/>
          <p:nvPr/>
        </p:nvSpPr>
        <p:spPr>
          <a:xfrm>
            <a:off x="1142714" y="4063147"/>
            <a:ext cx="60198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75">
                <a:solidFill>
                  <a:srgbClr val="3D2B1F">
                    <a:alpha val="60000"/>
                  </a:srgbClr>
                </a:solidFill>
                <a:latin typeface="Microsoft YaHei"/>
                <a:ea typeface="Microsoft YaHei"/>
                <a:cs typeface="Microsoft YaHei"/>
              </a:rPr>
              <a:t>AI协同的风险意识与责任边界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36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2367-3"/>
          <p:cNvCxnSpPr/>
          <p:nvPr/>
        </p:nvCxnSpPr>
        <p:spPr>
          <a:xfrm>
            <a:off x="186598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2377-25"/>
          <p:cNvSpPr/>
          <p:nvPr/>
        </p:nvSpPr>
        <p:spPr>
          <a:xfrm>
            <a:off x="609448" y="3732980"/>
            <a:ext cx="2590152" cy="1020706"/>
          </a:xfrm>
          <a:prstGeom prst="roundRect">
            <a:avLst>
              <a:gd name="adj" fmla="val 7465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2377-26"/>
          <p:cNvSpPr/>
          <p:nvPr/>
        </p:nvSpPr>
        <p:spPr>
          <a:xfrm>
            <a:off x="3351962" y="3732980"/>
            <a:ext cx="2590152" cy="1020706"/>
          </a:xfrm>
          <a:prstGeom prst="roundRect">
            <a:avLst>
              <a:gd name="adj" fmla="val 7465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7278582371-12"/>
          <p:cNvCxnSpPr/>
          <p:nvPr/>
        </p:nvCxnSpPr>
        <p:spPr>
          <a:xfrm>
            <a:off x="623732" y="4906047"/>
            <a:ext cx="914" cy="228543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7278582371-13"/>
          <p:cNvSpPr/>
          <p:nvPr/>
        </p:nvSpPr>
        <p:spPr>
          <a:xfrm>
            <a:off x="6246838" y="2274234"/>
            <a:ext cx="5332667" cy="685629"/>
          </a:xfrm>
          <a:prstGeom prst="roundRect">
            <a:avLst>
              <a:gd name="adj" fmla="val 11114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2372-14"/>
          <p:cNvSpPr/>
          <p:nvPr/>
        </p:nvSpPr>
        <p:spPr>
          <a:xfrm>
            <a:off x="6246838" y="3093179"/>
            <a:ext cx="5332667" cy="685629"/>
          </a:xfrm>
          <a:prstGeom prst="roundRect">
            <a:avLst>
              <a:gd name="adj" fmla="val 11114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2372-15"/>
          <p:cNvSpPr/>
          <p:nvPr/>
        </p:nvSpPr>
        <p:spPr>
          <a:xfrm>
            <a:off x="6246838" y="3912124"/>
            <a:ext cx="5332667" cy="685629"/>
          </a:xfrm>
          <a:prstGeom prst="roundRect">
            <a:avLst>
              <a:gd name="adj" fmla="val 11114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727858236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7278582367-4"/>
          <p:cNvSpPr txBox="1"/>
          <p:nvPr/>
        </p:nvSpPr>
        <p:spPr>
          <a:xfrm>
            <a:off x="609448" y="191310"/>
            <a:ext cx="170486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06 · ETHICS</a:t>
            </a:r>
            <a:endParaRPr/>
          </a:p>
        </p:txBody>
      </p:sp>
      <p:sp>
        <p:nvSpPr>
          <p:cNvPr id="12" name="el-1787278582367-5"/>
          <p:cNvSpPr txBox="1"/>
          <p:nvPr/>
        </p:nvSpPr>
        <p:spPr>
          <a:xfrm>
            <a:off x="10151112" y="191310"/>
            <a:ext cx="1521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挑战、伦理与未来展望</a:t>
            </a:r>
            <a:endParaRPr/>
          </a:p>
        </p:txBody>
      </p:sp>
      <p:sp>
        <p:nvSpPr>
          <p:cNvPr id="13" name="el-1787278582370-8"/>
          <p:cNvSpPr txBox="1"/>
          <p:nvPr/>
        </p:nvSpPr>
        <p:spPr>
          <a:xfrm>
            <a:off x="609448" y="1699454"/>
            <a:ext cx="1935228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AI幻觉与</a:t>
            </a:r>
            <a:endParaRPr/>
          </a:p>
        </p:txBody>
      </p:sp>
      <p:sp>
        <p:nvSpPr>
          <p:cNvPr id="14" name="el-1787278582370-9"/>
          <p:cNvSpPr txBox="1"/>
          <p:nvPr/>
        </p:nvSpPr>
        <p:spPr>
          <a:xfrm>
            <a:off x="609448" y="2110712"/>
            <a:ext cx="1649466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信息核验</a:t>
            </a:r>
            <a:endParaRPr/>
          </a:p>
        </p:txBody>
      </p:sp>
      <p:sp>
        <p:nvSpPr>
          <p:cNvPr id="15" name="el-1787278582370-10"/>
          <p:cNvSpPr txBox="1"/>
          <p:nvPr/>
        </p:nvSpPr>
        <p:spPr>
          <a:xfrm>
            <a:off x="609448" y="2712423"/>
            <a:ext cx="533266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什么是AI幻觉：AI自信地给出错误信息，可能编造引用、数据或事实。"引用幻觉"指大模型在引用外部知识时出现引用内容有误或引用源无效。</a:t>
            </a:r>
            <a:endParaRPr/>
          </a:p>
        </p:txBody>
      </p:sp>
      <p:sp>
        <p:nvSpPr>
          <p:cNvPr id="16" name="el-1787278582378-27"/>
          <p:cNvSpPr txBox="1"/>
          <p:nvPr/>
        </p:nvSpPr>
        <p:spPr>
          <a:xfrm>
            <a:off x="799900" y="3885342"/>
            <a:ext cx="2617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37</a:t>
            </a:r>
            <a:endParaRPr/>
          </a:p>
        </p:txBody>
      </p:sp>
      <p:sp>
        <p:nvSpPr>
          <p:cNvPr id="17" name="el-1787278582378-28"/>
          <p:cNvSpPr txBox="1"/>
          <p:nvPr/>
        </p:nvSpPr>
        <p:spPr>
          <a:xfrm>
            <a:off x="799900" y="4228156"/>
            <a:ext cx="2302569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款中美大模型参与幻觉测试</a:t>
            </a:r>
            <a:endParaRPr/>
          </a:p>
        </p:txBody>
      </p:sp>
      <p:sp>
        <p:nvSpPr>
          <p:cNvPr id="18" name="el-1787278582378-29"/>
          <p:cNvSpPr txBox="1"/>
          <p:nvPr/>
        </p:nvSpPr>
        <p:spPr>
          <a:xfrm>
            <a:off x="3542414" y="3885342"/>
            <a:ext cx="29101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GPT-5</a:t>
            </a:r>
            <a:endParaRPr/>
          </a:p>
        </p:txBody>
      </p:sp>
      <p:sp>
        <p:nvSpPr>
          <p:cNvPr id="19" name="el-1787278582379-30"/>
          <p:cNvSpPr txBox="1"/>
          <p:nvPr/>
        </p:nvSpPr>
        <p:spPr>
          <a:xfrm>
            <a:off x="3542414" y="4228156"/>
            <a:ext cx="2249243" cy="3731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456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幻觉控制排名第一</a:t>
            </a:r>
            <a:endParaRPr/>
          </a:p>
          <a:p>
            <a:pPr algn="l">
              <a:lnSpc>
                <a:spcPts val="1456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国产豆包领跑但有差距</a:t>
            </a:r>
            <a:endParaRPr/>
          </a:p>
        </p:txBody>
      </p:sp>
      <p:sp>
        <p:nvSpPr>
          <p:cNvPr id="20" name="el-1787278582370-11"/>
          <p:cNvSpPr txBox="1"/>
          <p:nvPr/>
        </p:nvSpPr>
        <p:spPr>
          <a:xfrm>
            <a:off x="752287" y="4906047"/>
            <a:ext cx="549150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"AI幻觉泛滥导致虚假信息无处不在，信息验真成为全民必修课"</a:t>
            </a:r>
            <a:endParaRPr/>
          </a:p>
        </p:txBody>
      </p:sp>
      <p:sp>
        <p:nvSpPr>
          <p:cNvPr id="21" name="el-1787278582374-16"/>
          <p:cNvSpPr txBox="1"/>
          <p:nvPr/>
        </p:nvSpPr>
        <p:spPr>
          <a:xfrm>
            <a:off x="6361109" y="2388505"/>
            <a:ext cx="45696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22" name="el-1787278582375-17"/>
          <p:cNvSpPr txBox="1"/>
          <p:nvPr/>
        </p:nvSpPr>
        <p:spPr>
          <a:xfrm>
            <a:off x="6677141" y="2388505"/>
            <a:ext cx="132569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人工核实关键事实</a:t>
            </a:r>
            <a:endParaRPr/>
          </a:p>
        </p:txBody>
      </p:sp>
      <p:sp>
        <p:nvSpPr>
          <p:cNvPr id="23" name="el-1787278582375-18"/>
          <p:cNvSpPr txBox="1"/>
          <p:nvPr/>
        </p:nvSpPr>
        <p:spPr>
          <a:xfrm>
            <a:off x="6677141" y="2617048"/>
            <a:ext cx="338873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关键事实和数据必须人工核实，不能轻信AI输出</a:t>
            </a:r>
            <a:endParaRPr/>
          </a:p>
        </p:txBody>
      </p:sp>
      <p:sp>
        <p:nvSpPr>
          <p:cNvPr id="24" name="el-1787278582375-19"/>
          <p:cNvSpPr txBox="1"/>
          <p:nvPr/>
        </p:nvSpPr>
        <p:spPr>
          <a:xfrm>
            <a:off x="6361109" y="3207450"/>
            <a:ext cx="48136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25" name="el-1787278582375-20"/>
          <p:cNvSpPr txBox="1"/>
          <p:nvPr/>
        </p:nvSpPr>
        <p:spPr>
          <a:xfrm>
            <a:off x="6701543" y="3207450"/>
            <a:ext cx="132569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不轻信引用和链接</a:t>
            </a:r>
            <a:endParaRPr/>
          </a:p>
        </p:txBody>
      </p:sp>
      <p:sp>
        <p:nvSpPr>
          <p:cNvPr id="26" name="el-1787278582375-21"/>
          <p:cNvSpPr txBox="1"/>
          <p:nvPr/>
        </p:nvSpPr>
        <p:spPr>
          <a:xfrm>
            <a:off x="6701543" y="3435993"/>
            <a:ext cx="308401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AI可能编造不存在的引用源或提供无效链接</a:t>
            </a:r>
            <a:endParaRPr/>
          </a:p>
        </p:txBody>
      </p:sp>
      <p:sp>
        <p:nvSpPr>
          <p:cNvPr id="27" name="el-1787278582375-22"/>
          <p:cNvSpPr txBox="1"/>
          <p:nvPr/>
        </p:nvSpPr>
        <p:spPr>
          <a:xfrm>
            <a:off x="6361109" y="4026396"/>
            <a:ext cx="48122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8" name="el-1787278582376-23"/>
          <p:cNvSpPr txBox="1"/>
          <p:nvPr/>
        </p:nvSpPr>
        <p:spPr>
          <a:xfrm>
            <a:off x="6701394" y="4026396"/>
            <a:ext cx="132569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交叉验证多个来源</a:t>
            </a:r>
            <a:endParaRPr/>
          </a:p>
        </p:txBody>
      </p:sp>
      <p:sp>
        <p:nvSpPr>
          <p:cNvPr id="29" name="el-1787278582376-24"/>
          <p:cNvSpPr txBox="1"/>
          <p:nvPr/>
        </p:nvSpPr>
        <p:spPr>
          <a:xfrm>
            <a:off x="6701394" y="4254938"/>
            <a:ext cx="284931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/>
                </a:solidFill>
                <a:latin typeface="Microsoft YaHei"/>
                <a:ea typeface="Microsoft YaHei"/>
                <a:cs typeface="Microsoft YaHei"/>
              </a:rPr>
              <a:t>重要结论需通过多个独立来源验证一致性</a:t>
            </a:r>
            <a:endParaRPr/>
          </a:p>
        </p:txBody>
      </p:sp>
      <p:sp>
        <p:nvSpPr>
          <p:cNvPr id="30" name="el-1787278582367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1" name="el-1787278582367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33 / 37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486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2487-3"/>
          <p:cNvCxnSpPr/>
          <p:nvPr/>
        </p:nvCxnSpPr>
        <p:spPr>
          <a:xfrm>
            <a:off x="186598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2494-26"/>
          <p:cNvSpPr/>
          <p:nvPr/>
        </p:nvSpPr>
        <p:spPr>
          <a:xfrm>
            <a:off x="609448" y="3061784"/>
            <a:ext cx="4799400" cy="704674"/>
          </a:xfrm>
          <a:prstGeom prst="roundRect">
            <a:avLst>
              <a:gd name="adj" fmla="val 10814"/>
            </a:avLst>
          </a:pr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7278582493-24"/>
          <p:cNvCxnSpPr/>
          <p:nvPr/>
        </p:nvCxnSpPr>
        <p:spPr>
          <a:xfrm>
            <a:off x="623732" y="4556835"/>
            <a:ext cx="914" cy="228543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el-1787278582491-18"/>
          <p:cNvGraphicFramePr/>
          <p:nvPr/>
        </p:nvGraphicFramePr>
        <p:xfrm>
          <a:off x="5713571" y="2181537"/>
          <a:ext cx="5865933" cy="216639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932967"/>
                <a:gridCol w="2932967"/>
              </a:tblGrid>
              <a:tr h="442802"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90">
                          <a:solidFill>
                            <a:srgbClr val="C75B3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禁止使用</a:t>
                      </a:r>
                      <a:endParaRPr/>
                    </a:p>
                  </a:txBody>
                  <a:tcPr marL="0" marR="0" marT="0" marB="0">
                    <a:lnB w="19045">
                      <a:solidFill>
                        <a:srgbClr val="C75B39"/>
                      </a:solidFill>
                    </a:lnB>
                  </a:tcPr>
                </a:tc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合规使用</a:t>
                      </a:r>
                      <a:endParaRPr/>
                    </a:p>
                  </a:txBody>
                  <a:tcPr marL="0" marR="0" marT="0" marB="0">
                    <a:lnB w="19045">
                      <a:solidFill>
                        <a:srgbClr val="3D2B1F"/>
                      </a:solidFill>
                    </a:lnB>
                  </a:tcPr>
                </a:tc>
              </a:tr>
              <a:tr h="433279"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AI代写核心观点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辅助文献检索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  <a:tr h="428518"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AI生成研究方法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语言润色与校对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  <a:tr h="428518"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AI生成研究结论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格式整理与排版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  <a:tr h="428518"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编造引用和数据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  <a:tc>
                  <a:txBody>
                    <a:bodyPr lIns="133317" tIns="95226" rIns="133317" bIns="95226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90">
                          <a:solidFill>
                            <a:srgbClr val="3D2B1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思路启发与讨论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4C4B0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7" name="el-1787278582493-25"/>
          <p:cNvCxnSpPr/>
          <p:nvPr/>
        </p:nvCxnSpPr>
        <p:spPr>
          <a:xfrm>
            <a:off x="5727855" y="4462204"/>
            <a:ext cx="914" cy="228543"/>
          </a:xfrm>
          <a:prstGeom prst="line">
            <a:avLst/>
          </a:prstGeom>
          <a:ln w="28568" cap="flat">
            <a:solidFill>
              <a:srgbClr val="C75B39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7278582486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7278582487-4"/>
          <p:cNvSpPr txBox="1"/>
          <p:nvPr/>
        </p:nvSpPr>
        <p:spPr>
          <a:xfrm>
            <a:off x="609448" y="191310"/>
            <a:ext cx="170486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06 · ETHICS</a:t>
            </a:r>
            <a:endParaRPr/>
          </a:p>
        </p:txBody>
      </p:sp>
      <p:sp>
        <p:nvSpPr>
          <p:cNvPr id="10" name="el-1787278582488-5"/>
          <p:cNvSpPr txBox="1"/>
          <p:nvPr/>
        </p:nvSpPr>
        <p:spPr>
          <a:xfrm>
            <a:off x="10151112" y="191310"/>
            <a:ext cx="1521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挑战、伦理与未来展望</a:t>
            </a:r>
            <a:endParaRPr/>
          </a:p>
        </p:txBody>
      </p:sp>
      <p:sp>
        <p:nvSpPr>
          <p:cNvPr id="11" name="el-1787278582492-19"/>
          <p:cNvSpPr txBox="1"/>
          <p:nvPr/>
        </p:nvSpPr>
        <p:spPr>
          <a:xfrm>
            <a:off x="609448" y="2048815"/>
            <a:ext cx="2001803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26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学术诚信与</a:t>
            </a:r>
            <a:endParaRPr/>
          </a:p>
        </p:txBody>
      </p:sp>
      <p:sp>
        <p:nvSpPr>
          <p:cNvPr id="12" name="el-1787278582492-20"/>
          <p:cNvSpPr txBox="1"/>
          <p:nvPr/>
        </p:nvSpPr>
        <p:spPr>
          <a:xfrm>
            <a:off x="609448" y="2460074"/>
            <a:ext cx="2287565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i="1" sz="26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AI使用规范</a:t>
            </a:r>
            <a:endParaRPr/>
          </a:p>
        </p:txBody>
      </p:sp>
      <p:sp>
        <p:nvSpPr>
          <p:cNvPr id="13" name="el-1787278582495-27"/>
          <p:cNvSpPr txBox="1"/>
          <p:nvPr/>
        </p:nvSpPr>
        <p:spPr>
          <a:xfrm>
            <a:off x="799900" y="3242714"/>
            <a:ext cx="13075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690">
                <a:solidFill>
                  <a:srgbClr val="C75B39"/>
                </a:solidFill>
                <a:latin typeface="STSong"/>
                <a:ea typeface="STSong"/>
                <a:cs typeface="STSong"/>
              </a:rPr>
              <a:t>88%</a:t>
            </a:r>
            <a:endParaRPr/>
          </a:p>
        </p:txBody>
      </p:sp>
      <p:sp>
        <p:nvSpPr>
          <p:cNvPr id="14" name="el-1787278582495-28"/>
          <p:cNvSpPr txBox="1"/>
          <p:nvPr/>
        </p:nvSpPr>
        <p:spPr>
          <a:xfrm>
            <a:off x="1690711" y="3214146"/>
            <a:ext cx="2488528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68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全球大学生学业AI综合使用率</a:t>
            </a:r>
            <a:endParaRPr/>
          </a:p>
          <a:p>
            <a:pPr algn="l">
              <a:lnSpc>
                <a:spcPts val="1568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——《2026全球高等教育AI调查报告》</a:t>
            </a:r>
            <a:endParaRPr/>
          </a:p>
        </p:txBody>
      </p:sp>
      <p:sp>
        <p:nvSpPr>
          <p:cNvPr id="15" name="el-1787278582493-21"/>
          <p:cNvSpPr txBox="1"/>
          <p:nvPr/>
        </p:nvSpPr>
        <p:spPr>
          <a:xfrm>
            <a:off x="609448" y="3918820"/>
            <a:ext cx="4799400" cy="4856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27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清华大学发布《人工智能教育应用指导原则》，严禁用AI实施学术不端。多所高校将AI辅助写作纳入科研诚信监管。</a:t>
            </a:r>
            <a:endParaRPr/>
          </a:p>
        </p:txBody>
      </p:sp>
      <p:sp>
        <p:nvSpPr>
          <p:cNvPr id="16" name="el-1787278582493-22"/>
          <p:cNvSpPr txBox="1"/>
          <p:nvPr/>
        </p:nvSpPr>
        <p:spPr>
          <a:xfrm>
            <a:off x="752287" y="4556835"/>
            <a:ext cx="495823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"为AI使用明确边界，促学生走向人机协同"</a:t>
            </a:r>
            <a:endParaRPr/>
          </a:p>
        </p:txBody>
      </p:sp>
      <p:sp>
        <p:nvSpPr>
          <p:cNvPr id="17" name="el-1787278582493-23"/>
          <p:cNvSpPr txBox="1"/>
          <p:nvPr/>
        </p:nvSpPr>
        <p:spPr>
          <a:xfrm>
            <a:off x="5856411" y="4462204"/>
            <a:ext cx="6024770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i="1"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"AI应辅助而非替代科研学习过程"</a:t>
            </a:r>
            <a:endParaRPr/>
          </a:p>
        </p:txBody>
      </p:sp>
      <p:sp>
        <p:nvSpPr>
          <p:cNvPr id="18" name="el-1787278582488-6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19" name="el-1787278582488-7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34 / 37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570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2571-3"/>
          <p:cNvCxnSpPr/>
          <p:nvPr/>
        </p:nvCxnSpPr>
        <p:spPr>
          <a:xfrm>
            <a:off x="1865987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2575-11"/>
          <p:cNvSpPr/>
          <p:nvPr/>
        </p:nvSpPr>
        <p:spPr>
          <a:xfrm>
            <a:off x="609448" y="2035275"/>
            <a:ext cx="5389802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30"/>
                </a:lnTo>
                <a:lnTo>
                  <a:pt x="98864" y="119"/>
                </a:lnTo>
                <a:lnTo>
                  <a:pt x="98998" y="257"/>
                </a:lnTo>
                <a:lnTo>
                  <a:pt x="99129" y="455"/>
                </a:lnTo>
                <a:lnTo>
                  <a:pt x="99254" y="703"/>
                </a:lnTo>
                <a:lnTo>
                  <a:pt x="99372" y="1000"/>
                </a:lnTo>
                <a:lnTo>
                  <a:pt x="99485" y="1347"/>
                </a:lnTo>
                <a:lnTo>
                  <a:pt x="99586" y="1743"/>
                </a:lnTo>
                <a:lnTo>
                  <a:pt x="99680" y="2168"/>
                </a:lnTo>
                <a:lnTo>
                  <a:pt x="99762" y="2644"/>
                </a:lnTo>
                <a:lnTo>
                  <a:pt x="99833" y="3139"/>
                </a:lnTo>
                <a:lnTo>
                  <a:pt x="99892" y="3663"/>
                </a:lnTo>
                <a:lnTo>
                  <a:pt x="99939" y="4218"/>
                </a:lnTo>
                <a:lnTo>
                  <a:pt x="99972" y="4782"/>
                </a:lnTo>
                <a:lnTo>
                  <a:pt x="99993" y="5356"/>
                </a:lnTo>
                <a:lnTo>
                  <a:pt x="100000" y="5941"/>
                </a:lnTo>
                <a:lnTo>
                  <a:pt x="100000" y="94059"/>
                </a:lnTo>
                <a:lnTo>
                  <a:pt x="99993" y="94644"/>
                </a:lnTo>
                <a:lnTo>
                  <a:pt x="99972" y="95218"/>
                </a:lnTo>
                <a:lnTo>
                  <a:pt x="99939" y="95782"/>
                </a:lnTo>
                <a:lnTo>
                  <a:pt x="99892" y="96337"/>
                </a:lnTo>
                <a:lnTo>
                  <a:pt x="99833" y="96861"/>
                </a:lnTo>
                <a:lnTo>
                  <a:pt x="99762" y="97356"/>
                </a:lnTo>
                <a:lnTo>
                  <a:pt x="99680" y="97832"/>
                </a:lnTo>
                <a:lnTo>
                  <a:pt x="99586" y="98257"/>
                </a:lnTo>
                <a:lnTo>
                  <a:pt x="99485" y="98653"/>
                </a:lnTo>
                <a:lnTo>
                  <a:pt x="99372" y="99000"/>
                </a:lnTo>
                <a:lnTo>
                  <a:pt x="99254" y="99297"/>
                </a:lnTo>
                <a:lnTo>
                  <a:pt x="99129" y="99545"/>
                </a:lnTo>
                <a:lnTo>
                  <a:pt x="98998" y="99743"/>
                </a:lnTo>
                <a:lnTo>
                  <a:pt x="98864" y="99881"/>
                </a:lnTo>
                <a:lnTo>
                  <a:pt x="98727" y="99970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0"/>
                </a:lnTo>
                <a:lnTo>
                  <a:pt x="1136" y="99881"/>
                </a:lnTo>
                <a:lnTo>
                  <a:pt x="1002" y="99743"/>
                </a:lnTo>
                <a:lnTo>
                  <a:pt x="871" y="99545"/>
                </a:lnTo>
                <a:lnTo>
                  <a:pt x="746" y="99297"/>
                </a:lnTo>
                <a:lnTo>
                  <a:pt x="628" y="99000"/>
                </a:lnTo>
                <a:lnTo>
                  <a:pt x="515" y="98653"/>
                </a:lnTo>
                <a:lnTo>
                  <a:pt x="414" y="98257"/>
                </a:lnTo>
                <a:lnTo>
                  <a:pt x="320" y="97832"/>
                </a:lnTo>
                <a:lnTo>
                  <a:pt x="238" y="97356"/>
                </a:lnTo>
                <a:lnTo>
                  <a:pt x="167" y="96861"/>
                </a:lnTo>
                <a:lnTo>
                  <a:pt x="108" y="96337"/>
                </a:lnTo>
                <a:lnTo>
                  <a:pt x="61" y="95782"/>
                </a:lnTo>
                <a:lnTo>
                  <a:pt x="28" y="95218"/>
                </a:lnTo>
                <a:lnTo>
                  <a:pt x="7" y="94644"/>
                </a:lnTo>
                <a:lnTo>
                  <a:pt x="0" y="94059"/>
                </a:lnTo>
                <a:lnTo>
                  <a:pt x="0" y="5941"/>
                </a:lnTo>
                <a:lnTo>
                  <a:pt x="7" y="5356"/>
                </a:lnTo>
                <a:lnTo>
                  <a:pt x="28" y="4782"/>
                </a:lnTo>
                <a:lnTo>
                  <a:pt x="61" y="4218"/>
                </a:lnTo>
                <a:lnTo>
                  <a:pt x="108" y="3663"/>
                </a:lnTo>
                <a:lnTo>
                  <a:pt x="167" y="3139"/>
                </a:lnTo>
                <a:lnTo>
                  <a:pt x="238" y="2644"/>
                </a:lnTo>
                <a:lnTo>
                  <a:pt x="320" y="2168"/>
                </a:lnTo>
                <a:lnTo>
                  <a:pt x="414" y="1743"/>
                </a:lnTo>
                <a:lnTo>
                  <a:pt x="515" y="1347"/>
                </a:lnTo>
                <a:lnTo>
                  <a:pt x="628" y="1000"/>
                </a:lnTo>
                <a:lnTo>
                  <a:pt x="746" y="703"/>
                </a:lnTo>
                <a:lnTo>
                  <a:pt x="871" y="455"/>
                </a:lnTo>
                <a:lnTo>
                  <a:pt x="1002" y="257"/>
                </a:lnTo>
                <a:lnTo>
                  <a:pt x="1136" y="119"/>
                </a:lnTo>
                <a:lnTo>
                  <a:pt x="1273" y="30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2577-15"/>
          <p:cNvSpPr/>
          <p:nvPr/>
        </p:nvSpPr>
        <p:spPr>
          <a:xfrm>
            <a:off x="609448" y="2035275"/>
            <a:ext cx="76181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5"/>
                </a:lnTo>
                <a:lnTo>
                  <a:pt x="70972" y="257"/>
                </a:lnTo>
                <a:lnTo>
                  <a:pt x="61732" y="454"/>
                </a:lnTo>
                <a:lnTo>
                  <a:pt x="52860" y="705"/>
                </a:lnTo>
                <a:lnTo>
                  <a:pt x="44443" y="1006"/>
                </a:lnTo>
                <a:lnTo>
                  <a:pt x="36561" y="1355"/>
                </a:lnTo>
                <a:lnTo>
                  <a:pt x="29289" y="1749"/>
                </a:lnTo>
                <a:lnTo>
                  <a:pt x="22699" y="2183"/>
                </a:lnTo>
                <a:lnTo>
                  <a:pt x="16853" y="2653"/>
                </a:lnTo>
                <a:lnTo>
                  <a:pt x="11808" y="3156"/>
                </a:lnTo>
                <a:lnTo>
                  <a:pt x="7612" y="3685"/>
                </a:lnTo>
                <a:lnTo>
                  <a:pt x="4306" y="4237"/>
                </a:lnTo>
                <a:lnTo>
                  <a:pt x="1921" y="4805"/>
                </a:lnTo>
                <a:lnTo>
                  <a:pt x="482" y="5385"/>
                </a:lnTo>
                <a:lnTo>
                  <a:pt x="0" y="5970"/>
                </a:lnTo>
                <a:lnTo>
                  <a:pt x="0" y="94030"/>
                </a:lnTo>
                <a:lnTo>
                  <a:pt x="482" y="94615"/>
                </a:lnTo>
                <a:lnTo>
                  <a:pt x="1921" y="95195"/>
                </a:lnTo>
                <a:lnTo>
                  <a:pt x="4306" y="95763"/>
                </a:lnTo>
                <a:lnTo>
                  <a:pt x="7612" y="96315"/>
                </a:lnTo>
                <a:lnTo>
                  <a:pt x="11808" y="96844"/>
                </a:lnTo>
                <a:lnTo>
                  <a:pt x="16853" y="97347"/>
                </a:lnTo>
                <a:lnTo>
                  <a:pt x="22699" y="97817"/>
                </a:lnTo>
                <a:lnTo>
                  <a:pt x="29289" y="98251"/>
                </a:lnTo>
                <a:lnTo>
                  <a:pt x="36561" y="98645"/>
                </a:lnTo>
                <a:lnTo>
                  <a:pt x="44443" y="98994"/>
                </a:lnTo>
                <a:lnTo>
                  <a:pt x="52860" y="99295"/>
                </a:lnTo>
                <a:lnTo>
                  <a:pt x="61732" y="99546"/>
                </a:lnTo>
                <a:lnTo>
                  <a:pt x="70972" y="99743"/>
                </a:lnTo>
                <a:lnTo>
                  <a:pt x="80491" y="99885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1"/>
                </a:lnTo>
                <a:lnTo>
                  <a:pt x="87807" y="99885"/>
                </a:lnTo>
                <a:lnTo>
                  <a:pt x="81857" y="99743"/>
                </a:lnTo>
                <a:lnTo>
                  <a:pt x="76082" y="99546"/>
                </a:lnTo>
                <a:lnTo>
                  <a:pt x="70538" y="99295"/>
                </a:lnTo>
                <a:lnTo>
                  <a:pt x="65277" y="98994"/>
                </a:lnTo>
                <a:lnTo>
                  <a:pt x="60350" y="98645"/>
                </a:lnTo>
                <a:lnTo>
                  <a:pt x="55806" y="98251"/>
                </a:lnTo>
                <a:lnTo>
                  <a:pt x="51687" y="97817"/>
                </a:lnTo>
                <a:lnTo>
                  <a:pt x="48033" y="97347"/>
                </a:lnTo>
                <a:lnTo>
                  <a:pt x="44880" y="96844"/>
                </a:lnTo>
                <a:lnTo>
                  <a:pt x="42258" y="96315"/>
                </a:lnTo>
                <a:lnTo>
                  <a:pt x="40191" y="95763"/>
                </a:lnTo>
                <a:lnTo>
                  <a:pt x="38701" y="95195"/>
                </a:lnTo>
                <a:lnTo>
                  <a:pt x="37801" y="94615"/>
                </a:lnTo>
                <a:lnTo>
                  <a:pt x="37500" y="94030"/>
                </a:lnTo>
                <a:lnTo>
                  <a:pt x="37500" y="5970"/>
                </a:lnTo>
                <a:lnTo>
                  <a:pt x="37801" y="5385"/>
                </a:lnTo>
                <a:lnTo>
                  <a:pt x="38701" y="4805"/>
                </a:lnTo>
                <a:lnTo>
                  <a:pt x="40191" y="4237"/>
                </a:lnTo>
                <a:lnTo>
                  <a:pt x="42258" y="3685"/>
                </a:lnTo>
                <a:lnTo>
                  <a:pt x="44880" y="3156"/>
                </a:lnTo>
                <a:lnTo>
                  <a:pt x="48033" y="2653"/>
                </a:lnTo>
                <a:lnTo>
                  <a:pt x="51687" y="2183"/>
                </a:lnTo>
                <a:lnTo>
                  <a:pt x="55806" y="1749"/>
                </a:lnTo>
                <a:lnTo>
                  <a:pt x="60350" y="1355"/>
                </a:lnTo>
                <a:lnTo>
                  <a:pt x="65277" y="1006"/>
                </a:lnTo>
                <a:lnTo>
                  <a:pt x="70538" y="705"/>
                </a:lnTo>
                <a:lnTo>
                  <a:pt x="76082" y="454"/>
                </a:lnTo>
                <a:lnTo>
                  <a:pt x="81857" y="257"/>
                </a:lnTo>
                <a:lnTo>
                  <a:pt x="87807" y="115"/>
                </a:lnTo>
                <a:lnTo>
                  <a:pt x="93874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2576-12"/>
          <p:cNvSpPr/>
          <p:nvPr/>
        </p:nvSpPr>
        <p:spPr>
          <a:xfrm>
            <a:off x="6189702" y="2035275"/>
            <a:ext cx="5389802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30"/>
                </a:lnTo>
                <a:lnTo>
                  <a:pt x="98864" y="119"/>
                </a:lnTo>
                <a:lnTo>
                  <a:pt x="98998" y="257"/>
                </a:lnTo>
                <a:lnTo>
                  <a:pt x="99129" y="455"/>
                </a:lnTo>
                <a:lnTo>
                  <a:pt x="99254" y="703"/>
                </a:lnTo>
                <a:lnTo>
                  <a:pt x="99372" y="1000"/>
                </a:lnTo>
                <a:lnTo>
                  <a:pt x="99485" y="1347"/>
                </a:lnTo>
                <a:lnTo>
                  <a:pt x="99586" y="1743"/>
                </a:lnTo>
                <a:lnTo>
                  <a:pt x="99680" y="2168"/>
                </a:lnTo>
                <a:lnTo>
                  <a:pt x="99762" y="2644"/>
                </a:lnTo>
                <a:lnTo>
                  <a:pt x="99833" y="3139"/>
                </a:lnTo>
                <a:lnTo>
                  <a:pt x="99892" y="3663"/>
                </a:lnTo>
                <a:lnTo>
                  <a:pt x="99939" y="4218"/>
                </a:lnTo>
                <a:lnTo>
                  <a:pt x="99972" y="4782"/>
                </a:lnTo>
                <a:lnTo>
                  <a:pt x="99993" y="5356"/>
                </a:lnTo>
                <a:lnTo>
                  <a:pt x="100000" y="5941"/>
                </a:lnTo>
                <a:lnTo>
                  <a:pt x="100000" y="94059"/>
                </a:lnTo>
                <a:lnTo>
                  <a:pt x="99993" y="94644"/>
                </a:lnTo>
                <a:lnTo>
                  <a:pt x="99972" y="95218"/>
                </a:lnTo>
                <a:lnTo>
                  <a:pt x="99939" y="95782"/>
                </a:lnTo>
                <a:lnTo>
                  <a:pt x="99892" y="96337"/>
                </a:lnTo>
                <a:lnTo>
                  <a:pt x="99833" y="96861"/>
                </a:lnTo>
                <a:lnTo>
                  <a:pt x="99762" y="97356"/>
                </a:lnTo>
                <a:lnTo>
                  <a:pt x="99680" y="97832"/>
                </a:lnTo>
                <a:lnTo>
                  <a:pt x="99586" y="98257"/>
                </a:lnTo>
                <a:lnTo>
                  <a:pt x="99485" y="98653"/>
                </a:lnTo>
                <a:lnTo>
                  <a:pt x="99372" y="99000"/>
                </a:lnTo>
                <a:lnTo>
                  <a:pt x="99254" y="99297"/>
                </a:lnTo>
                <a:lnTo>
                  <a:pt x="99129" y="99545"/>
                </a:lnTo>
                <a:lnTo>
                  <a:pt x="98998" y="99743"/>
                </a:lnTo>
                <a:lnTo>
                  <a:pt x="98864" y="99881"/>
                </a:lnTo>
                <a:lnTo>
                  <a:pt x="98727" y="99970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0"/>
                </a:lnTo>
                <a:lnTo>
                  <a:pt x="1136" y="99881"/>
                </a:lnTo>
                <a:lnTo>
                  <a:pt x="1002" y="99743"/>
                </a:lnTo>
                <a:lnTo>
                  <a:pt x="871" y="99545"/>
                </a:lnTo>
                <a:lnTo>
                  <a:pt x="746" y="99297"/>
                </a:lnTo>
                <a:lnTo>
                  <a:pt x="628" y="99000"/>
                </a:lnTo>
                <a:lnTo>
                  <a:pt x="515" y="98653"/>
                </a:lnTo>
                <a:lnTo>
                  <a:pt x="414" y="98257"/>
                </a:lnTo>
                <a:lnTo>
                  <a:pt x="320" y="97832"/>
                </a:lnTo>
                <a:lnTo>
                  <a:pt x="238" y="97356"/>
                </a:lnTo>
                <a:lnTo>
                  <a:pt x="167" y="96861"/>
                </a:lnTo>
                <a:lnTo>
                  <a:pt x="108" y="96337"/>
                </a:lnTo>
                <a:lnTo>
                  <a:pt x="61" y="95782"/>
                </a:lnTo>
                <a:lnTo>
                  <a:pt x="28" y="95218"/>
                </a:lnTo>
                <a:lnTo>
                  <a:pt x="7" y="94644"/>
                </a:lnTo>
                <a:lnTo>
                  <a:pt x="0" y="94059"/>
                </a:lnTo>
                <a:lnTo>
                  <a:pt x="0" y="5941"/>
                </a:lnTo>
                <a:lnTo>
                  <a:pt x="7" y="5356"/>
                </a:lnTo>
                <a:lnTo>
                  <a:pt x="28" y="4782"/>
                </a:lnTo>
                <a:lnTo>
                  <a:pt x="61" y="4218"/>
                </a:lnTo>
                <a:lnTo>
                  <a:pt x="108" y="3663"/>
                </a:lnTo>
                <a:lnTo>
                  <a:pt x="167" y="3139"/>
                </a:lnTo>
                <a:lnTo>
                  <a:pt x="238" y="2644"/>
                </a:lnTo>
                <a:lnTo>
                  <a:pt x="320" y="2168"/>
                </a:lnTo>
                <a:lnTo>
                  <a:pt x="414" y="1743"/>
                </a:lnTo>
                <a:lnTo>
                  <a:pt x="515" y="1347"/>
                </a:lnTo>
                <a:lnTo>
                  <a:pt x="628" y="1000"/>
                </a:lnTo>
                <a:lnTo>
                  <a:pt x="746" y="703"/>
                </a:lnTo>
                <a:lnTo>
                  <a:pt x="871" y="455"/>
                </a:lnTo>
                <a:lnTo>
                  <a:pt x="1002" y="257"/>
                </a:lnTo>
                <a:lnTo>
                  <a:pt x="1136" y="119"/>
                </a:lnTo>
                <a:lnTo>
                  <a:pt x="1273" y="30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2577-16"/>
          <p:cNvSpPr/>
          <p:nvPr/>
        </p:nvSpPr>
        <p:spPr>
          <a:xfrm>
            <a:off x="6189702" y="2035275"/>
            <a:ext cx="76181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5"/>
                </a:lnTo>
                <a:lnTo>
                  <a:pt x="70972" y="257"/>
                </a:lnTo>
                <a:lnTo>
                  <a:pt x="61732" y="454"/>
                </a:lnTo>
                <a:lnTo>
                  <a:pt x="52860" y="705"/>
                </a:lnTo>
                <a:lnTo>
                  <a:pt x="44443" y="1006"/>
                </a:lnTo>
                <a:lnTo>
                  <a:pt x="36561" y="1355"/>
                </a:lnTo>
                <a:lnTo>
                  <a:pt x="29289" y="1749"/>
                </a:lnTo>
                <a:lnTo>
                  <a:pt x="22699" y="2183"/>
                </a:lnTo>
                <a:lnTo>
                  <a:pt x="16853" y="2653"/>
                </a:lnTo>
                <a:lnTo>
                  <a:pt x="11808" y="3156"/>
                </a:lnTo>
                <a:lnTo>
                  <a:pt x="7612" y="3685"/>
                </a:lnTo>
                <a:lnTo>
                  <a:pt x="4306" y="4237"/>
                </a:lnTo>
                <a:lnTo>
                  <a:pt x="1921" y="4805"/>
                </a:lnTo>
                <a:lnTo>
                  <a:pt x="482" y="5385"/>
                </a:lnTo>
                <a:lnTo>
                  <a:pt x="0" y="5970"/>
                </a:lnTo>
                <a:lnTo>
                  <a:pt x="0" y="94030"/>
                </a:lnTo>
                <a:lnTo>
                  <a:pt x="482" y="94615"/>
                </a:lnTo>
                <a:lnTo>
                  <a:pt x="1921" y="95195"/>
                </a:lnTo>
                <a:lnTo>
                  <a:pt x="4306" y="95763"/>
                </a:lnTo>
                <a:lnTo>
                  <a:pt x="7612" y="96315"/>
                </a:lnTo>
                <a:lnTo>
                  <a:pt x="11808" y="96844"/>
                </a:lnTo>
                <a:lnTo>
                  <a:pt x="16853" y="97347"/>
                </a:lnTo>
                <a:lnTo>
                  <a:pt x="22699" y="97817"/>
                </a:lnTo>
                <a:lnTo>
                  <a:pt x="29289" y="98251"/>
                </a:lnTo>
                <a:lnTo>
                  <a:pt x="36561" y="98645"/>
                </a:lnTo>
                <a:lnTo>
                  <a:pt x="44443" y="98994"/>
                </a:lnTo>
                <a:lnTo>
                  <a:pt x="52860" y="99295"/>
                </a:lnTo>
                <a:lnTo>
                  <a:pt x="61732" y="99546"/>
                </a:lnTo>
                <a:lnTo>
                  <a:pt x="70972" y="99743"/>
                </a:lnTo>
                <a:lnTo>
                  <a:pt x="80491" y="99885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1"/>
                </a:lnTo>
                <a:lnTo>
                  <a:pt x="87807" y="99885"/>
                </a:lnTo>
                <a:lnTo>
                  <a:pt x="81857" y="99743"/>
                </a:lnTo>
                <a:lnTo>
                  <a:pt x="76082" y="99546"/>
                </a:lnTo>
                <a:lnTo>
                  <a:pt x="70538" y="99295"/>
                </a:lnTo>
                <a:lnTo>
                  <a:pt x="65277" y="98994"/>
                </a:lnTo>
                <a:lnTo>
                  <a:pt x="60350" y="98645"/>
                </a:lnTo>
                <a:lnTo>
                  <a:pt x="55806" y="98251"/>
                </a:lnTo>
                <a:lnTo>
                  <a:pt x="51687" y="97817"/>
                </a:lnTo>
                <a:lnTo>
                  <a:pt x="48033" y="97347"/>
                </a:lnTo>
                <a:lnTo>
                  <a:pt x="44880" y="96844"/>
                </a:lnTo>
                <a:lnTo>
                  <a:pt x="42258" y="96315"/>
                </a:lnTo>
                <a:lnTo>
                  <a:pt x="40191" y="95763"/>
                </a:lnTo>
                <a:lnTo>
                  <a:pt x="38701" y="95195"/>
                </a:lnTo>
                <a:lnTo>
                  <a:pt x="37801" y="94615"/>
                </a:lnTo>
                <a:lnTo>
                  <a:pt x="37500" y="94030"/>
                </a:lnTo>
                <a:lnTo>
                  <a:pt x="37500" y="5970"/>
                </a:lnTo>
                <a:lnTo>
                  <a:pt x="37801" y="5385"/>
                </a:lnTo>
                <a:lnTo>
                  <a:pt x="38701" y="4805"/>
                </a:lnTo>
                <a:lnTo>
                  <a:pt x="40191" y="4237"/>
                </a:lnTo>
                <a:lnTo>
                  <a:pt x="42258" y="3685"/>
                </a:lnTo>
                <a:lnTo>
                  <a:pt x="44880" y="3156"/>
                </a:lnTo>
                <a:lnTo>
                  <a:pt x="48033" y="2653"/>
                </a:lnTo>
                <a:lnTo>
                  <a:pt x="51687" y="2183"/>
                </a:lnTo>
                <a:lnTo>
                  <a:pt x="55806" y="1749"/>
                </a:lnTo>
                <a:lnTo>
                  <a:pt x="60350" y="1355"/>
                </a:lnTo>
                <a:lnTo>
                  <a:pt x="65277" y="1006"/>
                </a:lnTo>
                <a:lnTo>
                  <a:pt x="70538" y="705"/>
                </a:lnTo>
                <a:lnTo>
                  <a:pt x="76082" y="454"/>
                </a:lnTo>
                <a:lnTo>
                  <a:pt x="81857" y="257"/>
                </a:lnTo>
                <a:lnTo>
                  <a:pt x="87807" y="115"/>
                </a:lnTo>
                <a:lnTo>
                  <a:pt x="93874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2576-13"/>
          <p:cNvSpPr/>
          <p:nvPr/>
        </p:nvSpPr>
        <p:spPr>
          <a:xfrm>
            <a:off x="609448" y="3501759"/>
            <a:ext cx="5389802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30"/>
                </a:lnTo>
                <a:lnTo>
                  <a:pt x="98864" y="119"/>
                </a:lnTo>
                <a:lnTo>
                  <a:pt x="98998" y="257"/>
                </a:lnTo>
                <a:lnTo>
                  <a:pt x="99129" y="455"/>
                </a:lnTo>
                <a:lnTo>
                  <a:pt x="99254" y="703"/>
                </a:lnTo>
                <a:lnTo>
                  <a:pt x="99372" y="1000"/>
                </a:lnTo>
                <a:lnTo>
                  <a:pt x="99485" y="1347"/>
                </a:lnTo>
                <a:lnTo>
                  <a:pt x="99586" y="1743"/>
                </a:lnTo>
                <a:lnTo>
                  <a:pt x="99680" y="2168"/>
                </a:lnTo>
                <a:lnTo>
                  <a:pt x="99762" y="2644"/>
                </a:lnTo>
                <a:lnTo>
                  <a:pt x="99833" y="3139"/>
                </a:lnTo>
                <a:lnTo>
                  <a:pt x="99892" y="3663"/>
                </a:lnTo>
                <a:lnTo>
                  <a:pt x="99939" y="4218"/>
                </a:lnTo>
                <a:lnTo>
                  <a:pt x="99972" y="4782"/>
                </a:lnTo>
                <a:lnTo>
                  <a:pt x="99993" y="5356"/>
                </a:lnTo>
                <a:lnTo>
                  <a:pt x="100000" y="5941"/>
                </a:lnTo>
                <a:lnTo>
                  <a:pt x="100000" y="94059"/>
                </a:lnTo>
                <a:lnTo>
                  <a:pt x="99993" y="94644"/>
                </a:lnTo>
                <a:lnTo>
                  <a:pt x="99972" y="95218"/>
                </a:lnTo>
                <a:lnTo>
                  <a:pt x="99939" y="95782"/>
                </a:lnTo>
                <a:lnTo>
                  <a:pt x="99892" y="96337"/>
                </a:lnTo>
                <a:lnTo>
                  <a:pt x="99833" y="96861"/>
                </a:lnTo>
                <a:lnTo>
                  <a:pt x="99762" y="97356"/>
                </a:lnTo>
                <a:lnTo>
                  <a:pt x="99680" y="97832"/>
                </a:lnTo>
                <a:lnTo>
                  <a:pt x="99586" y="98257"/>
                </a:lnTo>
                <a:lnTo>
                  <a:pt x="99485" y="98653"/>
                </a:lnTo>
                <a:lnTo>
                  <a:pt x="99372" y="99000"/>
                </a:lnTo>
                <a:lnTo>
                  <a:pt x="99254" y="99297"/>
                </a:lnTo>
                <a:lnTo>
                  <a:pt x="99129" y="99545"/>
                </a:lnTo>
                <a:lnTo>
                  <a:pt x="98998" y="99743"/>
                </a:lnTo>
                <a:lnTo>
                  <a:pt x="98864" y="99881"/>
                </a:lnTo>
                <a:lnTo>
                  <a:pt x="98727" y="99970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0"/>
                </a:lnTo>
                <a:lnTo>
                  <a:pt x="1136" y="99881"/>
                </a:lnTo>
                <a:lnTo>
                  <a:pt x="1002" y="99743"/>
                </a:lnTo>
                <a:lnTo>
                  <a:pt x="871" y="99545"/>
                </a:lnTo>
                <a:lnTo>
                  <a:pt x="746" y="99297"/>
                </a:lnTo>
                <a:lnTo>
                  <a:pt x="628" y="99000"/>
                </a:lnTo>
                <a:lnTo>
                  <a:pt x="515" y="98653"/>
                </a:lnTo>
                <a:lnTo>
                  <a:pt x="414" y="98257"/>
                </a:lnTo>
                <a:lnTo>
                  <a:pt x="320" y="97832"/>
                </a:lnTo>
                <a:lnTo>
                  <a:pt x="238" y="97356"/>
                </a:lnTo>
                <a:lnTo>
                  <a:pt x="167" y="96861"/>
                </a:lnTo>
                <a:lnTo>
                  <a:pt x="108" y="96337"/>
                </a:lnTo>
                <a:lnTo>
                  <a:pt x="61" y="95782"/>
                </a:lnTo>
                <a:lnTo>
                  <a:pt x="28" y="95218"/>
                </a:lnTo>
                <a:lnTo>
                  <a:pt x="7" y="94644"/>
                </a:lnTo>
                <a:lnTo>
                  <a:pt x="0" y="94059"/>
                </a:lnTo>
                <a:lnTo>
                  <a:pt x="0" y="5941"/>
                </a:lnTo>
                <a:lnTo>
                  <a:pt x="7" y="5356"/>
                </a:lnTo>
                <a:lnTo>
                  <a:pt x="28" y="4782"/>
                </a:lnTo>
                <a:lnTo>
                  <a:pt x="61" y="4218"/>
                </a:lnTo>
                <a:lnTo>
                  <a:pt x="108" y="3663"/>
                </a:lnTo>
                <a:lnTo>
                  <a:pt x="167" y="3139"/>
                </a:lnTo>
                <a:lnTo>
                  <a:pt x="238" y="2644"/>
                </a:lnTo>
                <a:lnTo>
                  <a:pt x="320" y="2168"/>
                </a:lnTo>
                <a:lnTo>
                  <a:pt x="414" y="1743"/>
                </a:lnTo>
                <a:lnTo>
                  <a:pt x="515" y="1347"/>
                </a:lnTo>
                <a:lnTo>
                  <a:pt x="628" y="1000"/>
                </a:lnTo>
                <a:lnTo>
                  <a:pt x="746" y="703"/>
                </a:lnTo>
                <a:lnTo>
                  <a:pt x="871" y="455"/>
                </a:lnTo>
                <a:lnTo>
                  <a:pt x="1002" y="257"/>
                </a:lnTo>
                <a:lnTo>
                  <a:pt x="1136" y="119"/>
                </a:lnTo>
                <a:lnTo>
                  <a:pt x="1273" y="30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2577-17"/>
          <p:cNvSpPr/>
          <p:nvPr/>
        </p:nvSpPr>
        <p:spPr>
          <a:xfrm>
            <a:off x="609448" y="3501759"/>
            <a:ext cx="76181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5"/>
                </a:lnTo>
                <a:lnTo>
                  <a:pt x="70972" y="257"/>
                </a:lnTo>
                <a:lnTo>
                  <a:pt x="61732" y="454"/>
                </a:lnTo>
                <a:lnTo>
                  <a:pt x="52860" y="705"/>
                </a:lnTo>
                <a:lnTo>
                  <a:pt x="44443" y="1006"/>
                </a:lnTo>
                <a:lnTo>
                  <a:pt x="36561" y="1355"/>
                </a:lnTo>
                <a:lnTo>
                  <a:pt x="29289" y="1749"/>
                </a:lnTo>
                <a:lnTo>
                  <a:pt x="22699" y="2183"/>
                </a:lnTo>
                <a:lnTo>
                  <a:pt x="16853" y="2653"/>
                </a:lnTo>
                <a:lnTo>
                  <a:pt x="11808" y="3156"/>
                </a:lnTo>
                <a:lnTo>
                  <a:pt x="7612" y="3685"/>
                </a:lnTo>
                <a:lnTo>
                  <a:pt x="4306" y="4237"/>
                </a:lnTo>
                <a:lnTo>
                  <a:pt x="1921" y="4805"/>
                </a:lnTo>
                <a:lnTo>
                  <a:pt x="482" y="5385"/>
                </a:lnTo>
                <a:lnTo>
                  <a:pt x="0" y="5970"/>
                </a:lnTo>
                <a:lnTo>
                  <a:pt x="0" y="94030"/>
                </a:lnTo>
                <a:lnTo>
                  <a:pt x="482" y="94615"/>
                </a:lnTo>
                <a:lnTo>
                  <a:pt x="1921" y="95195"/>
                </a:lnTo>
                <a:lnTo>
                  <a:pt x="4306" y="95763"/>
                </a:lnTo>
                <a:lnTo>
                  <a:pt x="7612" y="96315"/>
                </a:lnTo>
                <a:lnTo>
                  <a:pt x="11808" y="96844"/>
                </a:lnTo>
                <a:lnTo>
                  <a:pt x="16853" y="97347"/>
                </a:lnTo>
                <a:lnTo>
                  <a:pt x="22699" y="97817"/>
                </a:lnTo>
                <a:lnTo>
                  <a:pt x="29289" y="98251"/>
                </a:lnTo>
                <a:lnTo>
                  <a:pt x="36561" y="98645"/>
                </a:lnTo>
                <a:lnTo>
                  <a:pt x="44443" y="98994"/>
                </a:lnTo>
                <a:lnTo>
                  <a:pt x="52860" y="99295"/>
                </a:lnTo>
                <a:lnTo>
                  <a:pt x="61732" y="99546"/>
                </a:lnTo>
                <a:lnTo>
                  <a:pt x="70972" y="99743"/>
                </a:lnTo>
                <a:lnTo>
                  <a:pt x="80491" y="99885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1"/>
                </a:lnTo>
                <a:lnTo>
                  <a:pt x="87807" y="99885"/>
                </a:lnTo>
                <a:lnTo>
                  <a:pt x="81857" y="99743"/>
                </a:lnTo>
                <a:lnTo>
                  <a:pt x="76082" y="99546"/>
                </a:lnTo>
                <a:lnTo>
                  <a:pt x="70538" y="99295"/>
                </a:lnTo>
                <a:lnTo>
                  <a:pt x="65277" y="98994"/>
                </a:lnTo>
                <a:lnTo>
                  <a:pt x="60350" y="98645"/>
                </a:lnTo>
                <a:lnTo>
                  <a:pt x="55806" y="98251"/>
                </a:lnTo>
                <a:lnTo>
                  <a:pt x="51687" y="97817"/>
                </a:lnTo>
                <a:lnTo>
                  <a:pt x="48033" y="97347"/>
                </a:lnTo>
                <a:lnTo>
                  <a:pt x="44880" y="96844"/>
                </a:lnTo>
                <a:lnTo>
                  <a:pt x="42258" y="96315"/>
                </a:lnTo>
                <a:lnTo>
                  <a:pt x="40191" y="95763"/>
                </a:lnTo>
                <a:lnTo>
                  <a:pt x="38701" y="95195"/>
                </a:lnTo>
                <a:lnTo>
                  <a:pt x="37801" y="94615"/>
                </a:lnTo>
                <a:lnTo>
                  <a:pt x="37500" y="94030"/>
                </a:lnTo>
                <a:lnTo>
                  <a:pt x="37500" y="5970"/>
                </a:lnTo>
                <a:lnTo>
                  <a:pt x="37801" y="5385"/>
                </a:lnTo>
                <a:lnTo>
                  <a:pt x="38701" y="4805"/>
                </a:lnTo>
                <a:lnTo>
                  <a:pt x="40191" y="4237"/>
                </a:lnTo>
                <a:lnTo>
                  <a:pt x="42258" y="3685"/>
                </a:lnTo>
                <a:lnTo>
                  <a:pt x="44880" y="3156"/>
                </a:lnTo>
                <a:lnTo>
                  <a:pt x="48033" y="2653"/>
                </a:lnTo>
                <a:lnTo>
                  <a:pt x="51687" y="2183"/>
                </a:lnTo>
                <a:lnTo>
                  <a:pt x="55806" y="1749"/>
                </a:lnTo>
                <a:lnTo>
                  <a:pt x="60350" y="1355"/>
                </a:lnTo>
                <a:lnTo>
                  <a:pt x="65277" y="1006"/>
                </a:lnTo>
                <a:lnTo>
                  <a:pt x="70538" y="705"/>
                </a:lnTo>
                <a:lnTo>
                  <a:pt x="76082" y="454"/>
                </a:lnTo>
                <a:lnTo>
                  <a:pt x="81857" y="257"/>
                </a:lnTo>
                <a:lnTo>
                  <a:pt x="87807" y="115"/>
                </a:lnTo>
                <a:lnTo>
                  <a:pt x="93874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2577-14"/>
          <p:cNvSpPr/>
          <p:nvPr/>
        </p:nvSpPr>
        <p:spPr>
          <a:xfrm>
            <a:off x="6189702" y="3501759"/>
            <a:ext cx="5389802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12" y="0"/>
                </a:moveTo>
                <a:lnTo>
                  <a:pt x="98588" y="0"/>
                </a:lnTo>
                <a:lnTo>
                  <a:pt x="98727" y="30"/>
                </a:lnTo>
                <a:lnTo>
                  <a:pt x="98864" y="119"/>
                </a:lnTo>
                <a:lnTo>
                  <a:pt x="98998" y="257"/>
                </a:lnTo>
                <a:lnTo>
                  <a:pt x="99129" y="455"/>
                </a:lnTo>
                <a:lnTo>
                  <a:pt x="99254" y="703"/>
                </a:lnTo>
                <a:lnTo>
                  <a:pt x="99372" y="1000"/>
                </a:lnTo>
                <a:lnTo>
                  <a:pt x="99485" y="1347"/>
                </a:lnTo>
                <a:lnTo>
                  <a:pt x="99586" y="1743"/>
                </a:lnTo>
                <a:lnTo>
                  <a:pt x="99680" y="2168"/>
                </a:lnTo>
                <a:lnTo>
                  <a:pt x="99762" y="2644"/>
                </a:lnTo>
                <a:lnTo>
                  <a:pt x="99833" y="3139"/>
                </a:lnTo>
                <a:lnTo>
                  <a:pt x="99892" y="3663"/>
                </a:lnTo>
                <a:lnTo>
                  <a:pt x="99939" y="4218"/>
                </a:lnTo>
                <a:lnTo>
                  <a:pt x="99972" y="4782"/>
                </a:lnTo>
                <a:lnTo>
                  <a:pt x="99993" y="5356"/>
                </a:lnTo>
                <a:lnTo>
                  <a:pt x="100000" y="5941"/>
                </a:lnTo>
                <a:lnTo>
                  <a:pt x="100000" y="94059"/>
                </a:lnTo>
                <a:lnTo>
                  <a:pt x="99993" y="94644"/>
                </a:lnTo>
                <a:lnTo>
                  <a:pt x="99972" y="95218"/>
                </a:lnTo>
                <a:lnTo>
                  <a:pt x="99939" y="95782"/>
                </a:lnTo>
                <a:lnTo>
                  <a:pt x="99892" y="96337"/>
                </a:lnTo>
                <a:lnTo>
                  <a:pt x="99833" y="96861"/>
                </a:lnTo>
                <a:lnTo>
                  <a:pt x="99762" y="97356"/>
                </a:lnTo>
                <a:lnTo>
                  <a:pt x="99680" y="97832"/>
                </a:lnTo>
                <a:lnTo>
                  <a:pt x="99586" y="98257"/>
                </a:lnTo>
                <a:lnTo>
                  <a:pt x="99485" y="98653"/>
                </a:lnTo>
                <a:lnTo>
                  <a:pt x="99372" y="99000"/>
                </a:lnTo>
                <a:lnTo>
                  <a:pt x="99254" y="99297"/>
                </a:lnTo>
                <a:lnTo>
                  <a:pt x="99129" y="99545"/>
                </a:lnTo>
                <a:lnTo>
                  <a:pt x="98998" y="99743"/>
                </a:lnTo>
                <a:lnTo>
                  <a:pt x="98864" y="99881"/>
                </a:lnTo>
                <a:lnTo>
                  <a:pt x="98727" y="99970"/>
                </a:lnTo>
                <a:lnTo>
                  <a:pt x="98588" y="100000"/>
                </a:lnTo>
                <a:lnTo>
                  <a:pt x="1412" y="100000"/>
                </a:lnTo>
                <a:lnTo>
                  <a:pt x="1273" y="99970"/>
                </a:lnTo>
                <a:lnTo>
                  <a:pt x="1136" y="99881"/>
                </a:lnTo>
                <a:lnTo>
                  <a:pt x="1002" y="99743"/>
                </a:lnTo>
                <a:lnTo>
                  <a:pt x="871" y="99545"/>
                </a:lnTo>
                <a:lnTo>
                  <a:pt x="746" y="99297"/>
                </a:lnTo>
                <a:lnTo>
                  <a:pt x="628" y="99000"/>
                </a:lnTo>
                <a:lnTo>
                  <a:pt x="515" y="98653"/>
                </a:lnTo>
                <a:lnTo>
                  <a:pt x="414" y="98257"/>
                </a:lnTo>
                <a:lnTo>
                  <a:pt x="320" y="97832"/>
                </a:lnTo>
                <a:lnTo>
                  <a:pt x="238" y="97356"/>
                </a:lnTo>
                <a:lnTo>
                  <a:pt x="167" y="96861"/>
                </a:lnTo>
                <a:lnTo>
                  <a:pt x="108" y="96337"/>
                </a:lnTo>
                <a:lnTo>
                  <a:pt x="61" y="95782"/>
                </a:lnTo>
                <a:lnTo>
                  <a:pt x="28" y="95218"/>
                </a:lnTo>
                <a:lnTo>
                  <a:pt x="7" y="94644"/>
                </a:lnTo>
                <a:lnTo>
                  <a:pt x="0" y="94059"/>
                </a:lnTo>
                <a:lnTo>
                  <a:pt x="0" y="5941"/>
                </a:lnTo>
                <a:lnTo>
                  <a:pt x="7" y="5356"/>
                </a:lnTo>
                <a:lnTo>
                  <a:pt x="28" y="4782"/>
                </a:lnTo>
                <a:lnTo>
                  <a:pt x="61" y="4218"/>
                </a:lnTo>
                <a:lnTo>
                  <a:pt x="108" y="3663"/>
                </a:lnTo>
                <a:lnTo>
                  <a:pt x="167" y="3139"/>
                </a:lnTo>
                <a:lnTo>
                  <a:pt x="238" y="2644"/>
                </a:lnTo>
                <a:lnTo>
                  <a:pt x="320" y="2168"/>
                </a:lnTo>
                <a:lnTo>
                  <a:pt x="414" y="1743"/>
                </a:lnTo>
                <a:lnTo>
                  <a:pt x="515" y="1347"/>
                </a:lnTo>
                <a:lnTo>
                  <a:pt x="628" y="1000"/>
                </a:lnTo>
                <a:lnTo>
                  <a:pt x="746" y="703"/>
                </a:lnTo>
                <a:lnTo>
                  <a:pt x="871" y="455"/>
                </a:lnTo>
                <a:lnTo>
                  <a:pt x="1002" y="257"/>
                </a:lnTo>
                <a:lnTo>
                  <a:pt x="1136" y="119"/>
                </a:lnTo>
                <a:lnTo>
                  <a:pt x="1273" y="30"/>
                </a:lnTo>
                <a:lnTo>
                  <a:pt x="1412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7278582577-18"/>
          <p:cNvSpPr/>
          <p:nvPr/>
        </p:nvSpPr>
        <p:spPr>
          <a:xfrm>
            <a:off x="6189702" y="3501759"/>
            <a:ext cx="76181" cy="1276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29"/>
                </a:lnTo>
                <a:lnTo>
                  <a:pt x="80491" y="115"/>
                </a:lnTo>
                <a:lnTo>
                  <a:pt x="70972" y="257"/>
                </a:lnTo>
                <a:lnTo>
                  <a:pt x="61732" y="454"/>
                </a:lnTo>
                <a:lnTo>
                  <a:pt x="52860" y="705"/>
                </a:lnTo>
                <a:lnTo>
                  <a:pt x="44443" y="1006"/>
                </a:lnTo>
                <a:lnTo>
                  <a:pt x="36561" y="1355"/>
                </a:lnTo>
                <a:lnTo>
                  <a:pt x="29289" y="1749"/>
                </a:lnTo>
                <a:lnTo>
                  <a:pt x="22699" y="2183"/>
                </a:lnTo>
                <a:lnTo>
                  <a:pt x="16853" y="2653"/>
                </a:lnTo>
                <a:lnTo>
                  <a:pt x="11808" y="3156"/>
                </a:lnTo>
                <a:lnTo>
                  <a:pt x="7612" y="3685"/>
                </a:lnTo>
                <a:lnTo>
                  <a:pt x="4306" y="4237"/>
                </a:lnTo>
                <a:lnTo>
                  <a:pt x="1921" y="4805"/>
                </a:lnTo>
                <a:lnTo>
                  <a:pt x="482" y="5385"/>
                </a:lnTo>
                <a:lnTo>
                  <a:pt x="0" y="5970"/>
                </a:lnTo>
                <a:lnTo>
                  <a:pt x="0" y="94030"/>
                </a:lnTo>
                <a:lnTo>
                  <a:pt x="482" y="94615"/>
                </a:lnTo>
                <a:lnTo>
                  <a:pt x="1921" y="95195"/>
                </a:lnTo>
                <a:lnTo>
                  <a:pt x="4306" y="95763"/>
                </a:lnTo>
                <a:lnTo>
                  <a:pt x="7612" y="96315"/>
                </a:lnTo>
                <a:lnTo>
                  <a:pt x="11808" y="96844"/>
                </a:lnTo>
                <a:lnTo>
                  <a:pt x="16853" y="97347"/>
                </a:lnTo>
                <a:lnTo>
                  <a:pt x="22699" y="97817"/>
                </a:lnTo>
                <a:lnTo>
                  <a:pt x="29289" y="98251"/>
                </a:lnTo>
                <a:lnTo>
                  <a:pt x="36561" y="98645"/>
                </a:lnTo>
                <a:lnTo>
                  <a:pt x="44443" y="98994"/>
                </a:lnTo>
                <a:lnTo>
                  <a:pt x="52860" y="99295"/>
                </a:lnTo>
                <a:lnTo>
                  <a:pt x="61732" y="99546"/>
                </a:lnTo>
                <a:lnTo>
                  <a:pt x="70972" y="99743"/>
                </a:lnTo>
                <a:lnTo>
                  <a:pt x="80491" y="99885"/>
                </a:lnTo>
                <a:lnTo>
                  <a:pt x="90198" y="99971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71"/>
                </a:lnTo>
                <a:lnTo>
                  <a:pt x="87807" y="99885"/>
                </a:lnTo>
                <a:lnTo>
                  <a:pt x="81857" y="99743"/>
                </a:lnTo>
                <a:lnTo>
                  <a:pt x="76082" y="99546"/>
                </a:lnTo>
                <a:lnTo>
                  <a:pt x="70538" y="99295"/>
                </a:lnTo>
                <a:lnTo>
                  <a:pt x="65277" y="98994"/>
                </a:lnTo>
                <a:lnTo>
                  <a:pt x="60350" y="98645"/>
                </a:lnTo>
                <a:lnTo>
                  <a:pt x="55806" y="98251"/>
                </a:lnTo>
                <a:lnTo>
                  <a:pt x="51687" y="97817"/>
                </a:lnTo>
                <a:lnTo>
                  <a:pt x="48033" y="97347"/>
                </a:lnTo>
                <a:lnTo>
                  <a:pt x="44880" y="96844"/>
                </a:lnTo>
                <a:lnTo>
                  <a:pt x="42258" y="96315"/>
                </a:lnTo>
                <a:lnTo>
                  <a:pt x="40191" y="95763"/>
                </a:lnTo>
                <a:lnTo>
                  <a:pt x="38701" y="95195"/>
                </a:lnTo>
                <a:lnTo>
                  <a:pt x="37801" y="94615"/>
                </a:lnTo>
                <a:lnTo>
                  <a:pt x="37500" y="94030"/>
                </a:lnTo>
                <a:lnTo>
                  <a:pt x="37500" y="5970"/>
                </a:lnTo>
                <a:lnTo>
                  <a:pt x="37801" y="5385"/>
                </a:lnTo>
                <a:lnTo>
                  <a:pt x="38701" y="4805"/>
                </a:lnTo>
                <a:lnTo>
                  <a:pt x="40191" y="4237"/>
                </a:lnTo>
                <a:lnTo>
                  <a:pt x="42258" y="3685"/>
                </a:lnTo>
                <a:lnTo>
                  <a:pt x="44880" y="3156"/>
                </a:lnTo>
                <a:lnTo>
                  <a:pt x="48033" y="2653"/>
                </a:lnTo>
                <a:lnTo>
                  <a:pt x="51687" y="2183"/>
                </a:lnTo>
                <a:lnTo>
                  <a:pt x="55806" y="1749"/>
                </a:lnTo>
                <a:lnTo>
                  <a:pt x="60350" y="1355"/>
                </a:lnTo>
                <a:lnTo>
                  <a:pt x="65277" y="1006"/>
                </a:lnTo>
                <a:lnTo>
                  <a:pt x="70538" y="705"/>
                </a:lnTo>
                <a:lnTo>
                  <a:pt x="76082" y="454"/>
                </a:lnTo>
                <a:lnTo>
                  <a:pt x="81857" y="257"/>
                </a:lnTo>
                <a:lnTo>
                  <a:pt x="87807" y="115"/>
                </a:lnTo>
                <a:lnTo>
                  <a:pt x="93874" y="29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7278582573-8"/>
          <p:cNvSpPr/>
          <p:nvPr/>
        </p:nvSpPr>
        <p:spPr>
          <a:xfrm>
            <a:off x="609448" y="5006333"/>
            <a:ext cx="10970057" cy="561835"/>
          </a:xfrm>
          <a:prstGeom prst="roundRect">
            <a:avLst>
              <a:gd name="adj" fmla="val 13563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7278582570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7278582572-5"/>
          <p:cNvSpPr txBox="1"/>
          <p:nvPr/>
        </p:nvSpPr>
        <p:spPr>
          <a:xfrm>
            <a:off x="609448" y="191310"/>
            <a:ext cx="170486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06 · ETHICS</a:t>
            </a:r>
            <a:endParaRPr/>
          </a:p>
        </p:txBody>
      </p:sp>
      <p:sp>
        <p:nvSpPr>
          <p:cNvPr id="15" name="el-1787278582572-6"/>
          <p:cNvSpPr txBox="1"/>
          <p:nvPr/>
        </p:nvSpPr>
        <p:spPr>
          <a:xfrm>
            <a:off x="10151112" y="191310"/>
            <a:ext cx="1521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挑战、伦理与未来展望</a:t>
            </a:r>
            <a:endParaRPr/>
          </a:p>
        </p:txBody>
      </p:sp>
      <p:sp>
        <p:nvSpPr>
          <p:cNvPr id="16" name="el-1787278582572-4"/>
          <p:cNvSpPr txBox="1"/>
          <p:nvPr/>
        </p:nvSpPr>
        <p:spPr>
          <a:xfrm>
            <a:off x="609448" y="1303968"/>
            <a:ext cx="11531510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数据安全与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AI伦理</a:t>
            </a:r>
            <a:endParaRPr/>
          </a:p>
        </p:txBody>
      </p:sp>
      <p:sp>
        <p:nvSpPr>
          <p:cNvPr id="17" name="el-1787278582579-19"/>
          <p:cNvSpPr txBox="1"/>
          <p:nvPr/>
        </p:nvSpPr>
        <p:spPr>
          <a:xfrm>
            <a:off x="828468" y="2225728"/>
            <a:ext cx="528657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8" name="el-1787278582579-20"/>
          <p:cNvSpPr txBox="1"/>
          <p:nvPr/>
        </p:nvSpPr>
        <p:spPr>
          <a:xfrm>
            <a:off x="828468" y="2530452"/>
            <a:ext cx="511364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数据安全</a:t>
            </a:r>
            <a:endParaRPr/>
          </a:p>
        </p:txBody>
      </p:sp>
      <p:sp>
        <p:nvSpPr>
          <p:cNvPr id="19" name="el-1787278582579-21"/>
          <p:cNvSpPr txBox="1"/>
          <p:nvPr/>
        </p:nvSpPr>
        <p:spPr>
          <a:xfrm>
            <a:off x="828468" y="2892311"/>
            <a:ext cx="518449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AI可能泄露敏感信息，用户输入的数据可能被用于模型训练</a:t>
            </a:r>
            <a:endParaRPr/>
          </a:p>
        </p:txBody>
      </p:sp>
      <p:sp>
        <p:nvSpPr>
          <p:cNvPr id="20" name="el-1787278582579-22"/>
          <p:cNvSpPr txBox="1"/>
          <p:nvPr/>
        </p:nvSpPr>
        <p:spPr>
          <a:xfrm>
            <a:off x="6408722" y="2225728"/>
            <a:ext cx="528657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21" name="el-1787278582579-23"/>
          <p:cNvSpPr txBox="1"/>
          <p:nvPr/>
        </p:nvSpPr>
        <p:spPr>
          <a:xfrm>
            <a:off x="6408722" y="2530452"/>
            <a:ext cx="511364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算法偏见</a:t>
            </a:r>
            <a:endParaRPr/>
          </a:p>
        </p:txBody>
      </p:sp>
      <p:sp>
        <p:nvSpPr>
          <p:cNvPr id="22" name="el-1787278582579-24"/>
          <p:cNvSpPr txBox="1"/>
          <p:nvPr/>
        </p:nvSpPr>
        <p:spPr>
          <a:xfrm>
            <a:off x="6408722" y="2892311"/>
            <a:ext cx="518449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AI决策可能不公平，训练数据中的偏见会被放大</a:t>
            </a:r>
            <a:endParaRPr/>
          </a:p>
        </p:txBody>
      </p:sp>
      <p:sp>
        <p:nvSpPr>
          <p:cNvPr id="23" name="el-1787278582580-25"/>
          <p:cNvSpPr txBox="1"/>
          <p:nvPr/>
        </p:nvSpPr>
        <p:spPr>
          <a:xfrm>
            <a:off x="828468" y="3692211"/>
            <a:ext cx="528657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4" name="el-1787278582580-26"/>
          <p:cNvSpPr txBox="1"/>
          <p:nvPr/>
        </p:nvSpPr>
        <p:spPr>
          <a:xfrm>
            <a:off x="828468" y="3996935"/>
            <a:ext cx="511364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隐私保护</a:t>
            </a:r>
            <a:endParaRPr/>
          </a:p>
        </p:txBody>
      </p:sp>
      <p:sp>
        <p:nvSpPr>
          <p:cNvPr id="25" name="el-1787278582580-27"/>
          <p:cNvSpPr txBox="1"/>
          <p:nvPr/>
        </p:nvSpPr>
        <p:spPr>
          <a:xfrm>
            <a:off x="828468" y="4358794"/>
            <a:ext cx="5086983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用户数据被收集和使用，个人信息面临泄露风险</a:t>
            </a:r>
            <a:endParaRPr/>
          </a:p>
        </p:txBody>
      </p:sp>
      <p:sp>
        <p:nvSpPr>
          <p:cNvPr id="26" name="el-1787278582580-28"/>
          <p:cNvSpPr txBox="1"/>
          <p:nvPr/>
        </p:nvSpPr>
        <p:spPr>
          <a:xfrm>
            <a:off x="6408722" y="3692211"/>
            <a:ext cx="5286577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7" name="el-1787278582580-29"/>
          <p:cNvSpPr txBox="1"/>
          <p:nvPr/>
        </p:nvSpPr>
        <p:spPr>
          <a:xfrm>
            <a:off x="6408722" y="3996935"/>
            <a:ext cx="511364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透明性</a:t>
            </a:r>
            <a:endParaRPr/>
          </a:p>
        </p:txBody>
      </p:sp>
      <p:sp>
        <p:nvSpPr>
          <p:cNvPr id="28" name="el-1787278582581-30"/>
          <p:cNvSpPr txBox="1"/>
          <p:nvPr/>
        </p:nvSpPr>
        <p:spPr>
          <a:xfrm>
            <a:off x="6408722" y="4358794"/>
            <a:ext cx="518449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AI决策过程不可解释，黑盒模型难以追责</a:t>
            </a:r>
            <a:endParaRPr/>
          </a:p>
        </p:txBody>
      </p:sp>
      <p:sp>
        <p:nvSpPr>
          <p:cNvPr id="29" name="el-1787278582573-7"/>
          <p:cNvSpPr txBox="1"/>
          <p:nvPr/>
        </p:nvSpPr>
        <p:spPr>
          <a:xfrm>
            <a:off x="837990" y="5158694"/>
            <a:ext cx="1086149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旅游业特别关注：游客个人行程数据、消费偏好信息的保护与合规使用</a:t>
            </a:r>
            <a:endParaRPr/>
          </a:p>
        </p:txBody>
      </p:sp>
      <p:sp>
        <p:nvSpPr>
          <p:cNvPr id="30" name="el-1787278582573-9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1" name="el-1787278582573-10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35 / 37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589-1"/>
          <p:cNvCxnSpPr/>
          <p:nvPr/>
        </p:nvCxnSpPr>
        <p:spPr>
          <a:xfrm>
            <a:off x="0" y="51031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7278582590-3"/>
          <p:cNvCxnSpPr/>
          <p:nvPr/>
        </p:nvCxnSpPr>
        <p:spPr>
          <a:xfrm>
            <a:off x="2072211" y="291297"/>
            <a:ext cx="342814" cy="914"/>
          </a:xfrm>
          <a:prstGeom prst="line">
            <a:avLst/>
          </a:prstGeom>
          <a:ln w="28568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7278582594-11"/>
          <p:cNvSpPr/>
          <p:nvPr/>
        </p:nvSpPr>
        <p:spPr>
          <a:xfrm>
            <a:off x="609448" y="2239119"/>
            <a:ext cx="3555061" cy="1091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8" y="35"/>
                </a:lnTo>
                <a:lnTo>
                  <a:pt x="98275" y="140"/>
                </a:lnTo>
                <a:lnTo>
                  <a:pt x="98479" y="302"/>
                </a:lnTo>
                <a:lnTo>
                  <a:pt x="98679" y="535"/>
                </a:lnTo>
                <a:lnTo>
                  <a:pt x="98868" y="826"/>
                </a:lnTo>
                <a:lnTo>
                  <a:pt x="99046" y="1174"/>
                </a:lnTo>
                <a:lnTo>
                  <a:pt x="99218" y="1581"/>
                </a:lnTo>
                <a:lnTo>
                  <a:pt x="99371" y="2047"/>
                </a:lnTo>
                <a:lnTo>
                  <a:pt x="99514" y="2547"/>
                </a:lnTo>
                <a:lnTo>
                  <a:pt x="99639" y="3105"/>
                </a:lnTo>
                <a:lnTo>
                  <a:pt x="99746" y="3686"/>
                </a:lnTo>
                <a:lnTo>
                  <a:pt x="99836" y="4302"/>
                </a:lnTo>
                <a:lnTo>
                  <a:pt x="99907" y="4953"/>
                </a:lnTo>
                <a:lnTo>
                  <a:pt x="99957" y="5616"/>
                </a:lnTo>
                <a:lnTo>
                  <a:pt x="99989" y="6291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89" y="93709"/>
                </a:lnTo>
                <a:lnTo>
                  <a:pt x="99957" y="94384"/>
                </a:lnTo>
                <a:lnTo>
                  <a:pt x="99907" y="95047"/>
                </a:lnTo>
                <a:lnTo>
                  <a:pt x="99836" y="95698"/>
                </a:lnTo>
                <a:lnTo>
                  <a:pt x="99746" y="96314"/>
                </a:lnTo>
                <a:lnTo>
                  <a:pt x="99639" y="96895"/>
                </a:lnTo>
                <a:lnTo>
                  <a:pt x="99514" y="97453"/>
                </a:lnTo>
                <a:lnTo>
                  <a:pt x="99371" y="97953"/>
                </a:lnTo>
                <a:lnTo>
                  <a:pt x="99218" y="98419"/>
                </a:lnTo>
                <a:lnTo>
                  <a:pt x="99046" y="98826"/>
                </a:lnTo>
                <a:lnTo>
                  <a:pt x="98868" y="99174"/>
                </a:lnTo>
                <a:lnTo>
                  <a:pt x="98679" y="99465"/>
                </a:lnTo>
                <a:lnTo>
                  <a:pt x="98479" y="99698"/>
                </a:lnTo>
                <a:lnTo>
                  <a:pt x="98275" y="99860"/>
                </a:lnTo>
                <a:lnTo>
                  <a:pt x="98068" y="99965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2" y="99965"/>
                </a:lnTo>
                <a:lnTo>
                  <a:pt x="1725" y="99860"/>
                </a:lnTo>
                <a:lnTo>
                  <a:pt x="1521" y="99698"/>
                </a:lnTo>
                <a:lnTo>
                  <a:pt x="1321" y="99465"/>
                </a:lnTo>
                <a:lnTo>
                  <a:pt x="1132" y="99174"/>
                </a:lnTo>
                <a:lnTo>
                  <a:pt x="954" y="98826"/>
                </a:lnTo>
                <a:lnTo>
                  <a:pt x="782" y="98419"/>
                </a:lnTo>
                <a:lnTo>
                  <a:pt x="629" y="97953"/>
                </a:lnTo>
                <a:lnTo>
                  <a:pt x="486" y="97453"/>
                </a:lnTo>
                <a:lnTo>
                  <a:pt x="361" y="96895"/>
                </a:lnTo>
                <a:lnTo>
                  <a:pt x="254" y="96314"/>
                </a:lnTo>
                <a:lnTo>
                  <a:pt x="164" y="95698"/>
                </a:lnTo>
                <a:lnTo>
                  <a:pt x="93" y="95047"/>
                </a:lnTo>
                <a:lnTo>
                  <a:pt x="43" y="94384"/>
                </a:lnTo>
                <a:lnTo>
                  <a:pt x="11" y="93709"/>
                </a:lnTo>
                <a:lnTo>
                  <a:pt x="0" y="93023"/>
                </a:lnTo>
                <a:lnTo>
                  <a:pt x="0" y="6977"/>
                </a:lnTo>
                <a:lnTo>
                  <a:pt x="11" y="6291"/>
                </a:lnTo>
                <a:lnTo>
                  <a:pt x="43" y="5616"/>
                </a:lnTo>
                <a:lnTo>
                  <a:pt x="93" y="4953"/>
                </a:lnTo>
                <a:lnTo>
                  <a:pt x="164" y="4302"/>
                </a:lnTo>
                <a:lnTo>
                  <a:pt x="254" y="3686"/>
                </a:lnTo>
                <a:lnTo>
                  <a:pt x="361" y="3105"/>
                </a:lnTo>
                <a:lnTo>
                  <a:pt x="486" y="2547"/>
                </a:lnTo>
                <a:lnTo>
                  <a:pt x="629" y="2047"/>
                </a:lnTo>
                <a:lnTo>
                  <a:pt x="782" y="1581"/>
                </a:lnTo>
                <a:lnTo>
                  <a:pt x="954" y="1174"/>
                </a:lnTo>
                <a:lnTo>
                  <a:pt x="1132" y="826"/>
                </a:lnTo>
                <a:lnTo>
                  <a:pt x="1321" y="535"/>
                </a:lnTo>
                <a:lnTo>
                  <a:pt x="1521" y="302"/>
                </a:lnTo>
                <a:lnTo>
                  <a:pt x="1725" y="140"/>
                </a:lnTo>
                <a:lnTo>
                  <a:pt x="1932" y="35"/>
                </a:lnTo>
                <a:lnTo>
                  <a:pt x="2143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7278582595-12"/>
          <p:cNvSpPr/>
          <p:nvPr/>
        </p:nvSpPr>
        <p:spPr>
          <a:xfrm>
            <a:off x="4316871" y="2239119"/>
            <a:ext cx="3555061" cy="1091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8" y="35"/>
                </a:lnTo>
                <a:lnTo>
                  <a:pt x="98275" y="140"/>
                </a:lnTo>
                <a:lnTo>
                  <a:pt x="98479" y="302"/>
                </a:lnTo>
                <a:lnTo>
                  <a:pt x="98679" y="535"/>
                </a:lnTo>
                <a:lnTo>
                  <a:pt x="98868" y="826"/>
                </a:lnTo>
                <a:lnTo>
                  <a:pt x="99046" y="1174"/>
                </a:lnTo>
                <a:lnTo>
                  <a:pt x="99218" y="1581"/>
                </a:lnTo>
                <a:lnTo>
                  <a:pt x="99371" y="2047"/>
                </a:lnTo>
                <a:lnTo>
                  <a:pt x="99514" y="2547"/>
                </a:lnTo>
                <a:lnTo>
                  <a:pt x="99639" y="3105"/>
                </a:lnTo>
                <a:lnTo>
                  <a:pt x="99746" y="3686"/>
                </a:lnTo>
                <a:lnTo>
                  <a:pt x="99836" y="4302"/>
                </a:lnTo>
                <a:lnTo>
                  <a:pt x="99907" y="4953"/>
                </a:lnTo>
                <a:lnTo>
                  <a:pt x="99957" y="5616"/>
                </a:lnTo>
                <a:lnTo>
                  <a:pt x="99989" y="6291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89" y="93709"/>
                </a:lnTo>
                <a:lnTo>
                  <a:pt x="99957" y="94384"/>
                </a:lnTo>
                <a:lnTo>
                  <a:pt x="99907" y="95047"/>
                </a:lnTo>
                <a:lnTo>
                  <a:pt x="99836" y="95698"/>
                </a:lnTo>
                <a:lnTo>
                  <a:pt x="99746" y="96314"/>
                </a:lnTo>
                <a:lnTo>
                  <a:pt x="99639" y="96895"/>
                </a:lnTo>
                <a:lnTo>
                  <a:pt x="99514" y="97453"/>
                </a:lnTo>
                <a:lnTo>
                  <a:pt x="99371" y="97953"/>
                </a:lnTo>
                <a:lnTo>
                  <a:pt x="99218" y="98419"/>
                </a:lnTo>
                <a:lnTo>
                  <a:pt x="99046" y="98826"/>
                </a:lnTo>
                <a:lnTo>
                  <a:pt x="98868" y="99174"/>
                </a:lnTo>
                <a:lnTo>
                  <a:pt x="98679" y="99465"/>
                </a:lnTo>
                <a:lnTo>
                  <a:pt x="98479" y="99698"/>
                </a:lnTo>
                <a:lnTo>
                  <a:pt x="98275" y="99860"/>
                </a:lnTo>
                <a:lnTo>
                  <a:pt x="98068" y="99965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2" y="99965"/>
                </a:lnTo>
                <a:lnTo>
                  <a:pt x="1725" y="99860"/>
                </a:lnTo>
                <a:lnTo>
                  <a:pt x="1521" y="99698"/>
                </a:lnTo>
                <a:lnTo>
                  <a:pt x="1321" y="99465"/>
                </a:lnTo>
                <a:lnTo>
                  <a:pt x="1132" y="99174"/>
                </a:lnTo>
                <a:lnTo>
                  <a:pt x="954" y="98826"/>
                </a:lnTo>
                <a:lnTo>
                  <a:pt x="782" y="98419"/>
                </a:lnTo>
                <a:lnTo>
                  <a:pt x="629" y="97953"/>
                </a:lnTo>
                <a:lnTo>
                  <a:pt x="486" y="97453"/>
                </a:lnTo>
                <a:lnTo>
                  <a:pt x="361" y="96895"/>
                </a:lnTo>
                <a:lnTo>
                  <a:pt x="254" y="96314"/>
                </a:lnTo>
                <a:lnTo>
                  <a:pt x="164" y="95698"/>
                </a:lnTo>
                <a:lnTo>
                  <a:pt x="93" y="95047"/>
                </a:lnTo>
                <a:lnTo>
                  <a:pt x="43" y="94384"/>
                </a:lnTo>
                <a:lnTo>
                  <a:pt x="11" y="93709"/>
                </a:lnTo>
                <a:lnTo>
                  <a:pt x="0" y="93023"/>
                </a:lnTo>
                <a:lnTo>
                  <a:pt x="0" y="6977"/>
                </a:lnTo>
                <a:lnTo>
                  <a:pt x="11" y="6291"/>
                </a:lnTo>
                <a:lnTo>
                  <a:pt x="43" y="5616"/>
                </a:lnTo>
                <a:lnTo>
                  <a:pt x="93" y="4953"/>
                </a:lnTo>
                <a:lnTo>
                  <a:pt x="164" y="4302"/>
                </a:lnTo>
                <a:lnTo>
                  <a:pt x="254" y="3686"/>
                </a:lnTo>
                <a:lnTo>
                  <a:pt x="361" y="3105"/>
                </a:lnTo>
                <a:lnTo>
                  <a:pt x="486" y="2547"/>
                </a:lnTo>
                <a:lnTo>
                  <a:pt x="629" y="2047"/>
                </a:lnTo>
                <a:lnTo>
                  <a:pt x="782" y="1581"/>
                </a:lnTo>
                <a:lnTo>
                  <a:pt x="954" y="1174"/>
                </a:lnTo>
                <a:lnTo>
                  <a:pt x="1132" y="826"/>
                </a:lnTo>
                <a:lnTo>
                  <a:pt x="1321" y="535"/>
                </a:lnTo>
                <a:lnTo>
                  <a:pt x="1521" y="302"/>
                </a:lnTo>
                <a:lnTo>
                  <a:pt x="1725" y="140"/>
                </a:lnTo>
                <a:lnTo>
                  <a:pt x="1932" y="35"/>
                </a:lnTo>
                <a:lnTo>
                  <a:pt x="2143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7278582595-13"/>
          <p:cNvSpPr/>
          <p:nvPr/>
        </p:nvSpPr>
        <p:spPr>
          <a:xfrm>
            <a:off x="8024294" y="2239119"/>
            <a:ext cx="3555210" cy="1091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8" y="35"/>
                </a:lnTo>
                <a:lnTo>
                  <a:pt x="98275" y="140"/>
                </a:lnTo>
                <a:lnTo>
                  <a:pt x="98479" y="302"/>
                </a:lnTo>
                <a:lnTo>
                  <a:pt x="98679" y="535"/>
                </a:lnTo>
                <a:lnTo>
                  <a:pt x="98868" y="826"/>
                </a:lnTo>
                <a:lnTo>
                  <a:pt x="99046" y="1174"/>
                </a:lnTo>
                <a:lnTo>
                  <a:pt x="99218" y="1581"/>
                </a:lnTo>
                <a:lnTo>
                  <a:pt x="99371" y="2047"/>
                </a:lnTo>
                <a:lnTo>
                  <a:pt x="99514" y="2547"/>
                </a:lnTo>
                <a:lnTo>
                  <a:pt x="99639" y="3105"/>
                </a:lnTo>
                <a:lnTo>
                  <a:pt x="99746" y="3686"/>
                </a:lnTo>
                <a:lnTo>
                  <a:pt x="99836" y="4302"/>
                </a:lnTo>
                <a:lnTo>
                  <a:pt x="99907" y="4953"/>
                </a:lnTo>
                <a:lnTo>
                  <a:pt x="99957" y="5616"/>
                </a:lnTo>
                <a:lnTo>
                  <a:pt x="99989" y="6291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89" y="93709"/>
                </a:lnTo>
                <a:lnTo>
                  <a:pt x="99957" y="94384"/>
                </a:lnTo>
                <a:lnTo>
                  <a:pt x="99907" y="95047"/>
                </a:lnTo>
                <a:lnTo>
                  <a:pt x="99836" y="95698"/>
                </a:lnTo>
                <a:lnTo>
                  <a:pt x="99746" y="96314"/>
                </a:lnTo>
                <a:lnTo>
                  <a:pt x="99639" y="96895"/>
                </a:lnTo>
                <a:lnTo>
                  <a:pt x="99514" y="97453"/>
                </a:lnTo>
                <a:lnTo>
                  <a:pt x="99371" y="97953"/>
                </a:lnTo>
                <a:lnTo>
                  <a:pt x="99218" y="98419"/>
                </a:lnTo>
                <a:lnTo>
                  <a:pt x="99046" y="98826"/>
                </a:lnTo>
                <a:lnTo>
                  <a:pt x="98868" y="99174"/>
                </a:lnTo>
                <a:lnTo>
                  <a:pt x="98679" y="99465"/>
                </a:lnTo>
                <a:lnTo>
                  <a:pt x="98479" y="99698"/>
                </a:lnTo>
                <a:lnTo>
                  <a:pt x="98275" y="99860"/>
                </a:lnTo>
                <a:lnTo>
                  <a:pt x="98068" y="99965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2" y="99965"/>
                </a:lnTo>
                <a:lnTo>
                  <a:pt x="1725" y="99860"/>
                </a:lnTo>
                <a:lnTo>
                  <a:pt x="1521" y="99698"/>
                </a:lnTo>
                <a:lnTo>
                  <a:pt x="1321" y="99465"/>
                </a:lnTo>
                <a:lnTo>
                  <a:pt x="1132" y="99174"/>
                </a:lnTo>
                <a:lnTo>
                  <a:pt x="954" y="98826"/>
                </a:lnTo>
                <a:lnTo>
                  <a:pt x="782" y="98419"/>
                </a:lnTo>
                <a:lnTo>
                  <a:pt x="629" y="97953"/>
                </a:lnTo>
                <a:lnTo>
                  <a:pt x="486" y="97453"/>
                </a:lnTo>
                <a:lnTo>
                  <a:pt x="361" y="96895"/>
                </a:lnTo>
                <a:lnTo>
                  <a:pt x="254" y="96314"/>
                </a:lnTo>
                <a:lnTo>
                  <a:pt x="164" y="95698"/>
                </a:lnTo>
                <a:lnTo>
                  <a:pt x="93" y="95047"/>
                </a:lnTo>
                <a:lnTo>
                  <a:pt x="43" y="94384"/>
                </a:lnTo>
                <a:lnTo>
                  <a:pt x="11" y="93709"/>
                </a:lnTo>
                <a:lnTo>
                  <a:pt x="0" y="93023"/>
                </a:lnTo>
                <a:lnTo>
                  <a:pt x="0" y="6977"/>
                </a:lnTo>
                <a:lnTo>
                  <a:pt x="11" y="6291"/>
                </a:lnTo>
                <a:lnTo>
                  <a:pt x="43" y="5616"/>
                </a:lnTo>
                <a:lnTo>
                  <a:pt x="93" y="4953"/>
                </a:lnTo>
                <a:lnTo>
                  <a:pt x="164" y="4302"/>
                </a:lnTo>
                <a:lnTo>
                  <a:pt x="254" y="3686"/>
                </a:lnTo>
                <a:lnTo>
                  <a:pt x="361" y="3105"/>
                </a:lnTo>
                <a:lnTo>
                  <a:pt x="486" y="2547"/>
                </a:lnTo>
                <a:lnTo>
                  <a:pt x="629" y="2047"/>
                </a:lnTo>
                <a:lnTo>
                  <a:pt x="782" y="1581"/>
                </a:lnTo>
                <a:lnTo>
                  <a:pt x="954" y="1174"/>
                </a:lnTo>
                <a:lnTo>
                  <a:pt x="1132" y="826"/>
                </a:lnTo>
                <a:lnTo>
                  <a:pt x="1321" y="535"/>
                </a:lnTo>
                <a:lnTo>
                  <a:pt x="1521" y="302"/>
                </a:lnTo>
                <a:lnTo>
                  <a:pt x="1725" y="140"/>
                </a:lnTo>
                <a:lnTo>
                  <a:pt x="1932" y="35"/>
                </a:lnTo>
                <a:lnTo>
                  <a:pt x="2143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2595-14"/>
          <p:cNvSpPr/>
          <p:nvPr/>
        </p:nvSpPr>
        <p:spPr>
          <a:xfrm>
            <a:off x="609448" y="3482714"/>
            <a:ext cx="3555061" cy="1091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8" y="35"/>
                </a:lnTo>
                <a:lnTo>
                  <a:pt x="98275" y="140"/>
                </a:lnTo>
                <a:lnTo>
                  <a:pt x="98479" y="302"/>
                </a:lnTo>
                <a:lnTo>
                  <a:pt x="98679" y="535"/>
                </a:lnTo>
                <a:lnTo>
                  <a:pt x="98868" y="826"/>
                </a:lnTo>
                <a:lnTo>
                  <a:pt x="99046" y="1174"/>
                </a:lnTo>
                <a:lnTo>
                  <a:pt x="99218" y="1581"/>
                </a:lnTo>
                <a:lnTo>
                  <a:pt x="99371" y="2047"/>
                </a:lnTo>
                <a:lnTo>
                  <a:pt x="99514" y="2547"/>
                </a:lnTo>
                <a:lnTo>
                  <a:pt x="99639" y="3105"/>
                </a:lnTo>
                <a:lnTo>
                  <a:pt x="99746" y="3686"/>
                </a:lnTo>
                <a:lnTo>
                  <a:pt x="99836" y="4302"/>
                </a:lnTo>
                <a:lnTo>
                  <a:pt x="99907" y="4953"/>
                </a:lnTo>
                <a:lnTo>
                  <a:pt x="99957" y="5616"/>
                </a:lnTo>
                <a:lnTo>
                  <a:pt x="99989" y="6291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89" y="93709"/>
                </a:lnTo>
                <a:lnTo>
                  <a:pt x="99957" y="94384"/>
                </a:lnTo>
                <a:lnTo>
                  <a:pt x="99907" y="95047"/>
                </a:lnTo>
                <a:lnTo>
                  <a:pt x="99836" y="95698"/>
                </a:lnTo>
                <a:lnTo>
                  <a:pt x="99746" y="96314"/>
                </a:lnTo>
                <a:lnTo>
                  <a:pt x="99639" y="96895"/>
                </a:lnTo>
                <a:lnTo>
                  <a:pt x="99514" y="97453"/>
                </a:lnTo>
                <a:lnTo>
                  <a:pt x="99371" y="97953"/>
                </a:lnTo>
                <a:lnTo>
                  <a:pt x="99218" y="98419"/>
                </a:lnTo>
                <a:lnTo>
                  <a:pt x="99046" y="98826"/>
                </a:lnTo>
                <a:lnTo>
                  <a:pt x="98868" y="99174"/>
                </a:lnTo>
                <a:lnTo>
                  <a:pt x="98679" y="99465"/>
                </a:lnTo>
                <a:lnTo>
                  <a:pt x="98479" y="99698"/>
                </a:lnTo>
                <a:lnTo>
                  <a:pt x="98275" y="99860"/>
                </a:lnTo>
                <a:lnTo>
                  <a:pt x="98068" y="99965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2" y="99965"/>
                </a:lnTo>
                <a:lnTo>
                  <a:pt x="1725" y="99860"/>
                </a:lnTo>
                <a:lnTo>
                  <a:pt x="1521" y="99698"/>
                </a:lnTo>
                <a:lnTo>
                  <a:pt x="1321" y="99465"/>
                </a:lnTo>
                <a:lnTo>
                  <a:pt x="1132" y="99174"/>
                </a:lnTo>
                <a:lnTo>
                  <a:pt x="954" y="98826"/>
                </a:lnTo>
                <a:lnTo>
                  <a:pt x="782" y="98419"/>
                </a:lnTo>
                <a:lnTo>
                  <a:pt x="629" y="97953"/>
                </a:lnTo>
                <a:lnTo>
                  <a:pt x="486" y="97453"/>
                </a:lnTo>
                <a:lnTo>
                  <a:pt x="361" y="96895"/>
                </a:lnTo>
                <a:lnTo>
                  <a:pt x="254" y="96314"/>
                </a:lnTo>
                <a:lnTo>
                  <a:pt x="164" y="95698"/>
                </a:lnTo>
                <a:lnTo>
                  <a:pt x="93" y="95047"/>
                </a:lnTo>
                <a:lnTo>
                  <a:pt x="43" y="94384"/>
                </a:lnTo>
                <a:lnTo>
                  <a:pt x="11" y="93709"/>
                </a:lnTo>
                <a:lnTo>
                  <a:pt x="0" y="93023"/>
                </a:lnTo>
                <a:lnTo>
                  <a:pt x="0" y="6977"/>
                </a:lnTo>
                <a:lnTo>
                  <a:pt x="11" y="6291"/>
                </a:lnTo>
                <a:lnTo>
                  <a:pt x="43" y="5616"/>
                </a:lnTo>
                <a:lnTo>
                  <a:pt x="93" y="4953"/>
                </a:lnTo>
                <a:lnTo>
                  <a:pt x="164" y="4302"/>
                </a:lnTo>
                <a:lnTo>
                  <a:pt x="254" y="3686"/>
                </a:lnTo>
                <a:lnTo>
                  <a:pt x="361" y="3105"/>
                </a:lnTo>
                <a:lnTo>
                  <a:pt x="486" y="2547"/>
                </a:lnTo>
                <a:lnTo>
                  <a:pt x="629" y="2047"/>
                </a:lnTo>
                <a:lnTo>
                  <a:pt x="782" y="1581"/>
                </a:lnTo>
                <a:lnTo>
                  <a:pt x="954" y="1174"/>
                </a:lnTo>
                <a:lnTo>
                  <a:pt x="1132" y="826"/>
                </a:lnTo>
                <a:lnTo>
                  <a:pt x="1321" y="535"/>
                </a:lnTo>
                <a:lnTo>
                  <a:pt x="1521" y="302"/>
                </a:lnTo>
                <a:lnTo>
                  <a:pt x="1725" y="140"/>
                </a:lnTo>
                <a:lnTo>
                  <a:pt x="1932" y="35"/>
                </a:lnTo>
                <a:lnTo>
                  <a:pt x="2143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2596-15"/>
          <p:cNvSpPr/>
          <p:nvPr/>
        </p:nvSpPr>
        <p:spPr>
          <a:xfrm>
            <a:off x="4316871" y="3482714"/>
            <a:ext cx="3555061" cy="1091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8" y="35"/>
                </a:lnTo>
                <a:lnTo>
                  <a:pt x="98275" y="140"/>
                </a:lnTo>
                <a:lnTo>
                  <a:pt x="98479" y="302"/>
                </a:lnTo>
                <a:lnTo>
                  <a:pt x="98679" y="535"/>
                </a:lnTo>
                <a:lnTo>
                  <a:pt x="98868" y="826"/>
                </a:lnTo>
                <a:lnTo>
                  <a:pt x="99046" y="1174"/>
                </a:lnTo>
                <a:lnTo>
                  <a:pt x="99218" y="1581"/>
                </a:lnTo>
                <a:lnTo>
                  <a:pt x="99371" y="2047"/>
                </a:lnTo>
                <a:lnTo>
                  <a:pt x="99514" y="2547"/>
                </a:lnTo>
                <a:lnTo>
                  <a:pt x="99639" y="3105"/>
                </a:lnTo>
                <a:lnTo>
                  <a:pt x="99746" y="3686"/>
                </a:lnTo>
                <a:lnTo>
                  <a:pt x="99836" y="4302"/>
                </a:lnTo>
                <a:lnTo>
                  <a:pt x="99907" y="4953"/>
                </a:lnTo>
                <a:lnTo>
                  <a:pt x="99957" y="5616"/>
                </a:lnTo>
                <a:lnTo>
                  <a:pt x="99989" y="6291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89" y="93709"/>
                </a:lnTo>
                <a:lnTo>
                  <a:pt x="99957" y="94384"/>
                </a:lnTo>
                <a:lnTo>
                  <a:pt x="99907" y="95047"/>
                </a:lnTo>
                <a:lnTo>
                  <a:pt x="99836" y="95698"/>
                </a:lnTo>
                <a:lnTo>
                  <a:pt x="99746" y="96314"/>
                </a:lnTo>
                <a:lnTo>
                  <a:pt x="99639" y="96895"/>
                </a:lnTo>
                <a:lnTo>
                  <a:pt x="99514" y="97453"/>
                </a:lnTo>
                <a:lnTo>
                  <a:pt x="99371" y="97953"/>
                </a:lnTo>
                <a:lnTo>
                  <a:pt x="99218" y="98419"/>
                </a:lnTo>
                <a:lnTo>
                  <a:pt x="99046" y="98826"/>
                </a:lnTo>
                <a:lnTo>
                  <a:pt x="98868" y="99174"/>
                </a:lnTo>
                <a:lnTo>
                  <a:pt x="98679" y="99465"/>
                </a:lnTo>
                <a:lnTo>
                  <a:pt x="98479" y="99698"/>
                </a:lnTo>
                <a:lnTo>
                  <a:pt x="98275" y="99860"/>
                </a:lnTo>
                <a:lnTo>
                  <a:pt x="98068" y="99965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2" y="99965"/>
                </a:lnTo>
                <a:lnTo>
                  <a:pt x="1725" y="99860"/>
                </a:lnTo>
                <a:lnTo>
                  <a:pt x="1521" y="99698"/>
                </a:lnTo>
                <a:lnTo>
                  <a:pt x="1321" y="99465"/>
                </a:lnTo>
                <a:lnTo>
                  <a:pt x="1132" y="99174"/>
                </a:lnTo>
                <a:lnTo>
                  <a:pt x="954" y="98826"/>
                </a:lnTo>
                <a:lnTo>
                  <a:pt x="782" y="98419"/>
                </a:lnTo>
                <a:lnTo>
                  <a:pt x="629" y="97953"/>
                </a:lnTo>
                <a:lnTo>
                  <a:pt x="486" y="97453"/>
                </a:lnTo>
                <a:lnTo>
                  <a:pt x="361" y="96895"/>
                </a:lnTo>
                <a:lnTo>
                  <a:pt x="254" y="96314"/>
                </a:lnTo>
                <a:lnTo>
                  <a:pt x="164" y="95698"/>
                </a:lnTo>
                <a:lnTo>
                  <a:pt x="93" y="95047"/>
                </a:lnTo>
                <a:lnTo>
                  <a:pt x="43" y="94384"/>
                </a:lnTo>
                <a:lnTo>
                  <a:pt x="11" y="93709"/>
                </a:lnTo>
                <a:lnTo>
                  <a:pt x="0" y="93023"/>
                </a:lnTo>
                <a:lnTo>
                  <a:pt x="0" y="6977"/>
                </a:lnTo>
                <a:lnTo>
                  <a:pt x="11" y="6291"/>
                </a:lnTo>
                <a:lnTo>
                  <a:pt x="43" y="5616"/>
                </a:lnTo>
                <a:lnTo>
                  <a:pt x="93" y="4953"/>
                </a:lnTo>
                <a:lnTo>
                  <a:pt x="164" y="4302"/>
                </a:lnTo>
                <a:lnTo>
                  <a:pt x="254" y="3686"/>
                </a:lnTo>
                <a:lnTo>
                  <a:pt x="361" y="3105"/>
                </a:lnTo>
                <a:lnTo>
                  <a:pt x="486" y="2547"/>
                </a:lnTo>
                <a:lnTo>
                  <a:pt x="629" y="2047"/>
                </a:lnTo>
                <a:lnTo>
                  <a:pt x="782" y="1581"/>
                </a:lnTo>
                <a:lnTo>
                  <a:pt x="954" y="1174"/>
                </a:lnTo>
                <a:lnTo>
                  <a:pt x="1132" y="826"/>
                </a:lnTo>
                <a:lnTo>
                  <a:pt x="1321" y="535"/>
                </a:lnTo>
                <a:lnTo>
                  <a:pt x="1521" y="302"/>
                </a:lnTo>
                <a:lnTo>
                  <a:pt x="1725" y="140"/>
                </a:lnTo>
                <a:lnTo>
                  <a:pt x="1932" y="35"/>
                </a:lnTo>
                <a:lnTo>
                  <a:pt x="2143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2596-16"/>
          <p:cNvSpPr/>
          <p:nvPr/>
        </p:nvSpPr>
        <p:spPr>
          <a:xfrm>
            <a:off x="8024294" y="3482714"/>
            <a:ext cx="3555210" cy="109123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143" y="0"/>
                </a:moveTo>
                <a:lnTo>
                  <a:pt x="97857" y="0"/>
                </a:lnTo>
                <a:lnTo>
                  <a:pt x="98068" y="35"/>
                </a:lnTo>
                <a:lnTo>
                  <a:pt x="98275" y="140"/>
                </a:lnTo>
                <a:lnTo>
                  <a:pt x="98479" y="302"/>
                </a:lnTo>
                <a:lnTo>
                  <a:pt x="98679" y="535"/>
                </a:lnTo>
                <a:lnTo>
                  <a:pt x="98868" y="826"/>
                </a:lnTo>
                <a:lnTo>
                  <a:pt x="99046" y="1174"/>
                </a:lnTo>
                <a:lnTo>
                  <a:pt x="99218" y="1581"/>
                </a:lnTo>
                <a:lnTo>
                  <a:pt x="99371" y="2047"/>
                </a:lnTo>
                <a:lnTo>
                  <a:pt x="99514" y="2547"/>
                </a:lnTo>
                <a:lnTo>
                  <a:pt x="99639" y="3105"/>
                </a:lnTo>
                <a:lnTo>
                  <a:pt x="99746" y="3686"/>
                </a:lnTo>
                <a:lnTo>
                  <a:pt x="99836" y="4302"/>
                </a:lnTo>
                <a:lnTo>
                  <a:pt x="99907" y="4953"/>
                </a:lnTo>
                <a:lnTo>
                  <a:pt x="99957" y="5616"/>
                </a:lnTo>
                <a:lnTo>
                  <a:pt x="99989" y="6291"/>
                </a:lnTo>
                <a:lnTo>
                  <a:pt x="100000" y="6977"/>
                </a:lnTo>
                <a:lnTo>
                  <a:pt x="100000" y="93023"/>
                </a:lnTo>
                <a:lnTo>
                  <a:pt x="99989" y="93709"/>
                </a:lnTo>
                <a:lnTo>
                  <a:pt x="99957" y="94384"/>
                </a:lnTo>
                <a:lnTo>
                  <a:pt x="99907" y="95047"/>
                </a:lnTo>
                <a:lnTo>
                  <a:pt x="99836" y="95698"/>
                </a:lnTo>
                <a:lnTo>
                  <a:pt x="99746" y="96314"/>
                </a:lnTo>
                <a:lnTo>
                  <a:pt x="99639" y="96895"/>
                </a:lnTo>
                <a:lnTo>
                  <a:pt x="99514" y="97453"/>
                </a:lnTo>
                <a:lnTo>
                  <a:pt x="99371" y="97953"/>
                </a:lnTo>
                <a:lnTo>
                  <a:pt x="99218" y="98419"/>
                </a:lnTo>
                <a:lnTo>
                  <a:pt x="99046" y="98826"/>
                </a:lnTo>
                <a:lnTo>
                  <a:pt x="98868" y="99174"/>
                </a:lnTo>
                <a:lnTo>
                  <a:pt x="98679" y="99465"/>
                </a:lnTo>
                <a:lnTo>
                  <a:pt x="98479" y="99698"/>
                </a:lnTo>
                <a:lnTo>
                  <a:pt x="98275" y="99860"/>
                </a:lnTo>
                <a:lnTo>
                  <a:pt x="98068" y="99965"/>
                </a:lnTo>
                <a:lnTo>
                  <a:pt x="97857" y="100000"/>
                </a:lnTo>
                <a:lnTo>
                  <a:pt x="2143" y="100000"/>
                </a:lnTo>
                <a:lnTo>
                  <a:pt x="1932" y="99965"/>
                </a:lnTo>
                <a:lnTo>
                  <a:pt x="1725" y="99860"/>
                </a:lnTo>
                <a:lnTo>
                  <a:pt x="1521" y="99698"/>
                </a:lnTo>
                <a:lnTo>
                  <a:pt x="1321" y="99465"/>
                </a:lnTo>
                <a:lnTo>
                  <a:pt x="1132" y="99174"/>
                </a:lnTo>
                <a:lnTo>
                  <a:pt x="954" y="98826"/>
                </a:lnTo>
                <a:lnTo>
                  <a:pt x="782" y="98419"/>
                </a:lnTo>
                <a:lnTo>
                  <a:pt x="629" y="97953"/>
                </a:lnTo>
                <a:lnTo>
                  <a:pt x="486" y="97453"/>
                </a:lnTo>
                <a:lnTo>
                  <a:pt x="361" y="96895"/>
                </a:lnTo>
                <a:lnTo>
                  <a:pt x="254" y="96314"/>
                </a:lnTo>
                <a:lnTo>
                  <a:pt x="164" y="95698"/>
                </a:lnTo>
                <a:lnTo>
                  <a:pt x="93" y="95047"/>
                </a:lnTo>
                <a:lnTo>
                  <a:pt x="43" y="94384"/>
                </a:lnTo>
                <a:lnTo>
                  <a:pt x="11" y="93709"/>
                </a:lnTo>
                <a:lnTo>
                  <a:pt x="0" y="93023"/>
                </a:lnTo>
                <a:lnTo>
                  <a:pt x="0" y="6977"/>
                </a:lnTo>
                <a:lnTo>
                  <a:pt x="11" y="6291"/>
                </a:lnTo>
                <a:lnTo>
                  <a:pt x="43" y="5616"/>
                </a:lnTo>
                <a:lnTo>
                  <a:pt x="93" y="4953"/>
                </a:lnTo>
                <a:lnTo>
                  <a:pt x="164" y="4302"/>
                </a:lnTo>
                <a:lnTo>
                  <a:pt x="254" y="3686"/>
                </a:lnTo>
                <a:lnTo>
                  <a:pt x="361" y="3105"/>
                </a:lnTo>
                <a:lnTo>
                  <a:pt x="486" y="2547"/>
                </a:lnTo>
                <a:lnTo>
                  <a:pt x="629" y="2047"/>
                </a:lnTo>
                <a:lnTo>
                  <a:pt x="782" y="1581"/>
                </a:lnTo>
                <a:lnTo>
                  <a:pt x="954" y="1174"/>
                </a:lnTo>
                <a:lnTo>
                  <a:pt x="1132" y="826"/>
                </a:lnTo>
                <a:lnTo>
                  <a:pt x="1321" y="535"/>
                </a:lnTo>
                <a:lnTo>
                  <a:pt x="1521" y="302"/>
                </a:lnTo>
                <a:lnTo>
                  <a:pt x="1725" y="140"/>
                </a:lnTo>
                <a:lnTo>
                  <a:pt x="1932" y="35"/>
                </a:lnTo>
                <a:lnTo>
                  <a:pt x="2143" y="0"/>
                </a:lnTo>
                <a:close/>
              </a:path>
            </a:pathLst>
          </a:custGeom>
          <a:solidFill>
            <a:srgbClr val="F0E8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2592-8"/>
          <p:cNvSpPr/>
          <p:nvPr/>
        </p:nvSpPr>
        <p:spPr>
          <a:xfrm>
            <a:off x="609448" y="4802489"/>
            <a:ext cx="10970057" cy="561835"/>
          </a:xfrm>
          <a:prstGeom prst="roundRect">
            <a:avLst>
              <a:gd name="adj" fmla="val 13563"/>
            </a:avLst>
          </a:pr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7278582589-2"/>
          <p:cNvCxnSpPr/>
          <p:nvPr/>
        </p:nvCxnSpPr>
        <p:spPr>
          <a:xfrm>
            <a:off x="0" y="6361967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7278582591-5"/>
          <p:cNvSpPr txBox="1"/>
          <p:nvPr/>
        </p:nvSpPr>
        <p:spPr>
          <a:xfrm>
            <a:off x="609448" y="191310"/>
            <a:ext cx="195375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40" spc="225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06 · OUTLOOK</a:t>
            </a:r>
            <a:endParaRPr/>
          </a:p>
        </p:txBody>
      </p:sp>
      <p:sp>
        <p:nvSpPr>
          <p:cNvPr id="13" name="el-1787278582591-6"/>
          <p:cNvSpPr txBox="1"/>
          <p:nvPr/>
        </p:nvSpPr>
        <p:spPr>
          <a:xfrm>
            <a:off x="10151112" y="191310"/>
            <a:ext cx="1521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 spc="75">
                <a:solidFill>
                  <a:srgbClr val="3D2B1F">
                    <a:alpha val="50000"/>
                  </a:srgbClr>
                </a:solidFill>
                <a:latin typeface="Microsoft YaHei"/>
                <a:ea typeface="Microsoft YaHei"/>
                <a:cs typeface="Microsoft YaHei"/>
              </a:rPr>
              <a:t>挑战、伦理与未来展望</a:t>
            </a:r>
            <a:endParaRPr/>
          </a:p>
        </p:txBody>
      </p:sp>
      <p:sp>
        <p:nvSpPr>
          <p:cNvPr id="14" name="el-1787278582591-4"/>
          <p:cNvSpPr txBox="1"/>
          <p:nvPr/>
        </p:nvSpPr>
        <p:spPr>
          <a:xfrm>
            <a:off x="609448" y="1507812"/>
            <a:ext cx="11263353" cy="5027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未来展望与</a:t>
            </a:r>
            <a:r>
              <a:rPr b="1" i="1" sz="329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总结</a:t>
            </a:r>
            <a:endParaRPr/>
          </a:p>
        </p:txBody>
      </p:sp>
      <p:sp>
        <p:nvSpPr>
          <p:cNvPr id="15" name="el-1787278582630-17"/>
          <p:cNvSpPr txBox="1"/>
          <p:nvPr/>
        </p:nvSpPr>
        <p:spPr>
          <a:xfrm>
            <a:off x="761809" y="2391481"/>
            <a:ext cx="355658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6" name="el-1787278582630-18"/>
          <p:cNvSpPr txBox="1"/>
          <p:nvPr/>
        </p:nvSpPr>
        <p:spPr>
          <a:xfrm>
            <a:off x="761809" y="2677159"/>
            <a:ext cx="33703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认知前提</a:t>
            </a:r>
            <a:endParaRPr/>
          </a:p>
        </p:txBody>
      </p:sp>
      <p:sp>
        <p:nvSpPr>
          <p:cNvPr id="17" name="el-1787278582631-19"/>
          <p:cNvSpPr txBox="1"/>
          <p:nvPr/>
        </p:nvSpPr>
        <p:spPr>
          <a:xfrm>
            <a:off x="761809" y="2991406"/>
            <a:ext cx="3428982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AI是伙伴不是万能专家</a:t>
            </a:r>
            <a:endParaRPr/>
          </a:p>
        </p:txBody>
      </p:sp>
      <p:sp>
        <p:nvSpPr>
          <p:cNvPr id="18" name="el-1787278582631-20"/>
          <p:cNvSpPr txBox="1"/>
          <p:nvPr/>
        </p:nvSpPr>
        <p:spPr>
          <a:xfrm>
            <a:off x="4469233" y="2391481"/>
            <a:ext cx="355658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19" name="el-1787278582631-21"/>
          <p:cNvSpPr txBox="1"/>
          <p:nvPr/>
        </p:nvSpPr>
        <p:spPr>
          <a:xfrm>
            <a:off x="4469233" y="2677159"/>
            <a:ext cx="33703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行业应用</a:t>
            </a:r>
            <a:endParaRPr/>
          </a:p>
        </p:txBody>
      </p:sp>
      <p:sp>
        <p:nvSpPr>
          <p:cNvPr id="20" name="el-1787278582631-22"/>
          <p:cNvSpPr txBox="1"/>
          <p:nvPr/>
        </p:nvSpPr>
        <p:spPr>
          <a:xfrm>
            <a:off x="4469233" y="2991406"/>
            <a:ext cx="3471643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AI+旅游已全面落地</a:t>
            </a:r>
            <a:endParaRPr/>
          </a:p>
        </p:txBody>
      </p:sp>
      <p:sp>
        <p:nvSpPr>
          <p:cNvPr id="21" name="el-1787278582631-23"/>
          <p:cNvSpPr txBox="1"/>
          <p:nvPr/>
        </p:nvSpPr>
        <p:spPr>
          <a:xfrm>
            <a:off x="8176656" y="2391481"/>
            <a:ext cx="355673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2" name="el-1787278582631-24"/>
          <p:cNvSpPr txBox="1"/>
          <p:nvPr/>
        </p:nvSpPr>
        <p:spPr>
          <a:xfrm>
            <a:off x="8176656" y="2677159"/>
            <a:ext cx="33704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协作策略</a:t>
            </a:r>
            <a:endParaRPr/>
          </a:p>
        </p:txBody>
      </p:sp>
      <p:sp>
        <p:nvSpPr>
          <p:cNvPr id="23" name="el-1787278582631-25"/>
          <p:cNvSpPr txBox="1"/>
          <p:nvPr/>
        </p:nvSpPr>
        <p:spPr>
          <a:xfrm>
            <a:off x="8176656" y="2991406"/>
            <a:ext cx="3343808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四种模式灵活运用</a:t>
            </a:r>
            <a:endParaRPr/>
          </a:p>
        </p:txBody>
      </p:sp>
      <p:sp>
        <p:nvSpPr>
          <p:cNvPr id="24" name="el-1787278582632-26"/>
          <p:cNvSpPr txBox="1"/>
          <p:nvPr/>
        </p:nvSpPr>
        <p:spPr>
          <a:xfrm>
            <a:off x="761809" y="3635075"/>
            <a:ext cx="355658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04</a:t>
            </a:r>
            <a:endParaRPr/>
          </a:p>
        </p:txBody>
      </p:sp>
      <p:sp>
        <p:nvSpPr>
          <p:cNvPr id="25" name="el-1787278582632-27"/>
          <p:cNvSpPr txBox="1"/>
          <p:nvPr/>
        </p:nvSpPr>
        <p:spPr>
          <a:xfrm>
            <a:off x="761809" y="3920754"/>
            <a:ext cx="33703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沟通技巧</a:t>
            </a:r>
            <a:endParaRPr/>
          </a:p>
        </p:txBody>
      </p:sp>
      <p:sp>
        <p:nvSpPr>
          <p:cNvPr id="26" name="el-1787278582632-28"/>
          <p:cNvSpPr txBox="1"/>
          <p:nvPr/>
        </p:nvSpPr>
        <p:spPr>
          <a:xfrm>
            <a:off x="761809" y="4235000"/>
            <a:ext cx="3599627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Prompt工程是核心能力</a:t>
            </a:r>
            <a:endParaRPr/>
          </a:p>
        </p:txBody>
      </p:sp>
      <p:sp>
        <p:nvSpPr>
          <p:cNvPr id="27" name="el-1787278582632-29"/>
          <p:cNvSpPr txBox="1"/>
          <p:nvPr/>
        </p:nvSpPr>
        <p:spPr>
          <a:xfrm>
            <a:off x="4469233" y="3635075"/>
            <a:ext cx="3556585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05</a:t>
            </a:r>
            <a:endParaRPr/>
          </a:p>
        </p:txBody>
      </p:sp>
      <p:sp>
        <p:nvSpPr>
          <p:cNvPr id="28" name="el-1787278582632-30"/>
          <p:cNvSpPr txBox="1"/>
          <p:nvPr/>
        </p:nvSpPr>
        <p:spPr>
          <a:xfrm>
            <a:off x="4469233" y="3920754"/>
            <a:ext cx="33703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实战方法</a:t>
            </a:r>
            <a:endParaRPr/>
          </a:p>
        </p:txBody>
      </p:sp>
      <p:sp>
        <p:nvSpPr>
          <p:cNvPr id="29" name="el-1787278582632-31"/>
          <p:cNvSpPr txBox="1"/>
          <p:nvPr/>
        </p:nvSpPr>
        <p:spPr>
          <a:xfrm>
            <a:off x="4469233" y="4235000"/>
            <a:ext cx="3343659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拆解任务、迭代精修</a:t>
            </a:r>
            <a:endParaRPr/>
          </a:p>
        </p:txBody>
      </p:sp>
      <p:sp>
        <p:nvSpPr>
          <p:cNvPr id="30" name="el-1787278582632-32"/>
          <p:cNvSpPr txBox="1"/>
          <p:nvPr/>
        </p:nvSpPr>
        <p:spPr>
          <a:xfrm>
            <a:off x="8176656" y="3635075"/>
            <a:ext cx="355673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06</a:t>
            </a:r>
            <a:endParaRPr/>
          </a:p>
        </p:txBody>
      </p:sp>
      <p:sp>
        <p:nvSpPr>
          <p:cNvPr id="31" name="el-1787278582633-33"/>
          <p:cNvSpPr txBox="1"/>
          <p:nvPr/>
        </p:nvSpPr>
        <p:spPr>
          <a:xfrm>
            <a:off x="8176656" y="3920754"/>
            <a:ext cx="337047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风险意识</a:t>
            </a:r>
            <a:endParaRPr/>
          </a:p>
        </p:txBody>
      </p:sp>
      <p:sp>
        <p:nvSpPr>
          <p:cNvPr id="32" name="el-1787278582633-34"/>
          <p:cNvSpPr txBox="1"/>
          <p:nvPr/>
        </p:nvSpPr>
        <p:spPr>
          <a:xfrm>
            <a:off x="8176656" y="4235000"/>
            <a:ext cx="3343808" cy="1865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4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核验信息、守住底线</a:t>
            </a:r>
            <a:endParaRPr/>
          </a:p>
        </p:txBody>
      </p:sp>
      <p:sp>
        <p:nvSpPr>
          <p:cNvPr id="33" name="el-1787278582591-7"/>
          <p:cNvSpPr txBox="1"/>
          <p:nvPr/>
        </p:nvSpPr>
        <p:spPr>
          <a:xfrm>
            <a:off x="837990" y="4954851"/>
            <a:ext cx="1130030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FAF6F0"/>
                </a:solidFill>
                <a:latin typeface="Microsoft YaHei"/>
                <a:ea typeface="Microsoft YaHei"/>
                <a:cs typeface="Microsoft YaHei"/>
              </a:rPr>
              <a:t>趋势展望：AI Agent从单次响应进化为多步骤执行者，人机协作将更加深度化与智能化</a:t>
            </a:r>
            <a:endParaRPr/>
          </a:p>
        </p:txBody>
      </p:sp>
      <p:sp>
        <p:nvSpPr>
          <p:cNvPr id="34" name="el-1787278582592-9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35" name="el-1787278582592-10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36 / 37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FAF6F0"/>
            </a:gs>
            <a:gs pos="100000">
              <a:srgbClr val="F0E8DC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7278582709-1"/>
          <p:cNvCxnSpPr/>
          <p:nvPr/>
        </p:nvCxnSpPr>
        <p:spPr>
          <a:xfrm>
            <a:off x="0" y="6285786"/>
            <a:ext cx="12188952" cy="914"/>
          </a:xfrm>
          <a:prstGeom prst="line">
            <a:avLst/>
          </a:prstGeom>
          <a:ln w="9523" cap="flat">
            <a:solidFill>
              <a:srgbClr val="D4C4B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7278582712-7"/>
          <p:cNvSpPr txBox="1"/>
          <p:nvPr/>
        </p:nvSpPr>
        <p:spPr>
          <a:xfrm>
            <a:off x="609448" y="6480999"/>
            <a:ext cx="3156242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69" spc="75">
                <a:solidFill>
                  <a:srgbClr val="3D2B1F">
                    <a:alpha val="40000"/>
                  </a:srgbClr>
                </a:solidFill>
                <a:latin typeface="Microsoft YaHei"/>
                <a:ea typeface="Microsoft YaHei"/>
                <a:cs typeface="Microsoft YaHei"/>
              </a:rPr>
              <a:t>旅游管理专业本科教学课件 · 如何充分与AI协同</a:t>
            </a:r>
            <a:endParaRPr/>
          </a:p>
        </p:txBody>
      </p:sp>
      <p:sp>
        <p:nvSpPr>
          <p:cNvPr id="4" name="el-1787278582712-8"/>
          <p:cNvSpPr txBox="1"/>
          <p:nvPr/>
        </p:nvSpPr>
        <p:spPr>
          <a:xfrm>
            <a:off x="11049809" y="6480999"/>
            <a:ext cx="893650" cy="18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69" spc="150">
                <a:solidFill>
                  <a:srgbClr val="C75B39"/>
                </a:solidFill>
                <a:latin typeface="Microsoft YaHei"/>
                <a:ea typeface="Microsoft YaHei"/>
                <a:cs typeface="Microsoft YaHei"/>
              </a:rPr>
              <a:t>37 / 37</a:t>
            </a:r>
            <a:endParaRPr/>
          </a:p>
        </p:txBody>
      </p:sp>
      <p:cxnSp>
        <p:nvCxnSpPr>
          <p:cNvPr id="5" name="el-1787278582710-2"/>
          <p:cNvCxnSpPr/>
          <p:nvPr/>
        </p:nvCxnSpPr>
        <p:spPr>
          <a:xfrm>
            <a:off x="5789752" y="1085245"/>
            <a:ext cx="609448" cy="914"/>
          </a:xfrm>
          <a:prstGeom prst="line">
            <a:avLst/>
          </a:prstGeom>
          <a:ln w="38090" cap="flat">
            <a:solidFill>
              <a:srgbClr val="C75B3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7278582714-9"/>
          <p:cNvSpPr/>
          <p:nvPr/>
        </p:nvSpPr>
        <p:spPr>
          <a:xfrm>
            <a:off x="1809298" y="3739675"/>
            <a:ext cx="2729718" cy="1476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91" y="0"/>
                </a:moveTo>
                <a:lnTo>
                  <a:pt x="97209" y="0"/>
                </a:lnTo>
                <a:lnTo>
                  <a:pt x="97484" y="26"/>
                </a:lnTo>
                <a:lnTo>
                  <a:pt x="97753" y="103"/>
                </a:lnTo>
                <a:lnTo>
                  <a:pt x="98019" y="224"/>
                </a:lnTo>
                <a:lnTo>
                  <a:pt x="98279" y="397"/>
                </a:lnTo>
                <a:lnTo>
                  <a:pt x="98526" y="612"/>
                </a:lnTo>
                <a:lnTo>
                  <a:pt x="98758" y="871"/>
                </a:lnTo>
                <a:lnTo>
                  <a:pt x="98981" y="1172"/>
                </a:lnTo>
                <a:lnTo>
                  <a:pt x="99181" y="1517"/>
                </a:lnTo>
                <a:lnTo>
                  <a:pt x="99367" y="1888"/>
                </a:lnTo>
                <a:lnTo>
                  <a:pt x="99530" y="2302"/>
                </a:lnTo>
                <a:lnTo>
                  <a:pt x="99670" y="2733"/>
                </a:lnTo>
                <a:lnTo>
                  <a:pt x="99786" y="3190"/>
                </a:lnTo>
                <a:lnTo>
                  <a:pt x="99879" y="3672"/>
                </a:lnTo>
                <a:lnTo>
                  <a:pt x="99944" y="4164"/>
                </a:lnTo>
                <a:lnTo>
                  <a:pt x="99986" y="4664"/>
                </a:lnTo>
                <a:lnTo>
                  <a:pt x="100000" y="5172"/>
                </a:lnTo>
                <a:lnTo>
                  <a:pt x="100000" y="94828"/>
                </a:lnTo>
                <a:lnTo>
                  <a:pt x="99986" y="95336"/>
                </a:lnTo>
                <a:lnTo>
                  <a:pt x="99944" y="95836"/>
                </a:lnTo>
                <a:lnTo>
                  <a:pt x="99879" y="96328"/>
                </a:lnTo>
                <a:lnTo>
                  <a:pt x="99786" y="96810"/>
                </a:lnTo>
                <a:lnTo>
                  <a:pt x="99670" y="97267"/>
                </a:lnTo>
                <a:lnTo>
                  <a:pt x="99530" y="97698"/>
                </a:lnTo>
                <a:lnTo>
                  <a:pt x="99367" y="98112"/>
                </a:lnTo>
                <a:lnTo>
                  <a:pt x="99181" y="98483"/>
                </a:lnTo>
                <a:lnTo>
                  <a:pt x="98981" y="98828"/>
                </a:lnTo>
                <a:lnTo>
                  <a:pt x="98758" y="99129"/>
                </a:lnTo>
                <a:lnTo>
                  <a:pt x="98526" y="99388"/>
                </a:lnTo>
                <a:lnTo>
                  <a:pt x="98279" y="99603"/>
                </a:lnTo>
                <a:lnTo>
                  <a:pt x="98019" y="99776"/>
                </a:lnTo>
                <a:lnTo>
                  <a:pt x="97753" y="99897"/>
                </a:lnTo>
                <a:lnTo>
                  <a:pt x="97484" y="99974"/>
                </a:lnTo>
                <a:lnTo>
                  <a:pt x="97209" y="100000"/>
                </a:lnTo>
                <a:lnTo>
                  <a:pt x="2791" y="100000"/>
                </a:lnTo>
                <a:lnTo>
                  <a:pt x="2516" y="99974"/>
                </a:lnTo>
                <a:lnTo>
                  <a:pt x="2247" y="99897"/>
                </a:lnTo>
                <a:lnTo>
                  <a:pt x="1981" y="99776"/>
                </a:lnTo>
                <a:lnTo>
                  <a:pt x="1721" y="99603"/>
                </a:lnTo>
                <a:lnTo>
                  <a:pt x="1474" y="99388"/>
                </a:lnTo>
                <a:lnTo>
                  <a:pt x="1242" y="99129"/>
                </a:lnTo>
                <a:lnTo>
                  <a:pt x="1019" y="98828"/>
                </a:lnTo>
                <a:lnTo>
                  <a:pt x="819" y="98483"/>
                </a:lnTo>
                <a:lnTo>
                  <a:pt x="633" y="98112"/>
                </a:lnTo>
                <a:lnTo>
                  <a:pt x="470" y="97698"/>
                </a:lnTo>
                <a:lnTo>
                  <a:pt x="330" y="97267"/>
                </a:lnTo>
                <a:lnTo>
                  <a:pt x="214" y="96810"/>
                </a:lnTo>
                <a:lnTo>
                  <a:pt x="121" y="96328"/>
                </a:lnTo>
                <a:lnTo>
                  <a:pt x="56" y="95836"/>
                </a:lnTo>
                <a:lnTo>
                  <a:pt x="14" y="95336"/>
                </a:lnTo>
                <a:lnTo>
                  <a:pt x="0" y="94828"/>
                </a:lnTo>
                <a:lnTo>
                  <a:pt x="0" y="5172"/>
                </a:lnTo>
                <a:lnTo>
                  <a:pt x="14" y="4664"/>
                </a:lnTo>
                <a:lnTo>
                  <a:pt x="56" y="4164"/>
                </a:lnTo>
                <a:lnTo>
                  <a:pt x="121" y="3672"/>
                </a:lnTo>
                <a:lnTo>
                  <a:pt x="214" y="3190"/>
                </a:lnTo>
                <a:lnTo>
                  <a:pt x="330" y="2733"/>
                </a:lnTo>
                <a:lnTo>
                  <a:pt x="470" y="2302"/>
                </a:lnTo>
                <a:lnTo>
                  <a:pt x="633" y="1888"/>
                </a:lnTo>
                <a:lnTo>
                  <a:pt x="819" y="1517"/>
                </a:lnTo>
                <a:lnTo>
                  <a:pt x="1019" y="1172"/>
                </a:lnTo>
                <a:lnTo>
                  <a:pt x="1242" y="871"/>
                </a:lnTo>
                <a:lnTo>
                  <a:pt x="1474" y="612"/>
                </a:lnTo>
                <a:lnTo>
                  <a:pt x="1721" y="397"/>
                </a:lnTo>
                <a:lnTo>
                  <a:pt x="1981" y="224"/>
                </a:lnTo>
                <a:lnTo>
                  <a:pt x="2247" y="103"/>
                </a:lnTo>
                <a:lnTo>
                  <a:pt x="2516" y="26"/>
                </a:lnTo>
                <a:lnTo>
                  <a:pt x="2791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7278582715-12"/>
          <p:cNvSpPr/>
          <p:nvPr/>
        </p:nvSpPr>
        <p:spPr>
          <a:xfrm>
            <a:off x="1809298" y="3739675"/>
            <a:ext cx="2729718" cy="76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3" y="90198"/>
                </a:lnTo>
                <a:lnTo>
                  <a:pt x="54" y="80491"/>
                </a:lnTo>
                <a:lnTo>
                  <a:pt x="120" y="70972"/>
                </a:lnTo>
                <a:lnTo>
                  <a:pt x="212" y="61732"/>
                </a:lnTo>
                <a:lnTo>
                  <a:pt x="330" y="52860"/>
                </a:lnTo>
                <a:lnTo>
                  <a:pt x="470" y="44443"/>
                </a:lnTo>
                <a:lnTo>
                  <a:pt x="633" y="36561"/>
                </a:lnTo>
                <a:lnTo>
                  <a:pt x="817" y="29289"/>
                </a:lnTo>
                <a:lnTo>
                  <a:pt x="1020" y="22699"/>
                </a:lnTo>
                <a:lnTo>
                  <a:pt x="1240" y="16853"/>
                </a:lnTo>
                <a:lnTo>
                  <a:pt x="1475" y="11808"/>
                </a:lnTo>
                <a:lnTo>
                  <a:pt x="1723" y="7612"/>
                </a:lnTo>
                <a:lnTo>
                  <a:pt x="1981" y="4306"/>
                </a:lnTo>
                <a:lnTo>
                  <a:pt x="2246" y="1921"/>
                </a:lnTo>
                <a:lnTo>
                  <a:pt x="2517" y="482"/>
                </a:lnTo>
                <a:lnTo>
                  <a:pt x="2791" y="0"/>
                </a:lnTo>
                <a:lnTo>
                  <a:pt x="97209" y="0"/>
                </a:lnTo>
                <a:lnTo>
                  <a:pt x="97483" y="482"/>
                </a:lnTo>
                <a:lnTo>
                  <a:pt x="97754" y="1921"/>
                </a:lnTo>
                <a:lnTo>
                  <a:pt x="98019" y="4306"/>
                </a:lnTo>
                <a:lnTo>
                  <a:pt x="98277" y="7612"/>
                </a:lnTo>
                <a:lnTo>
                  <a:pt x="98525" y="11808"/>
                </a:lnTo>
                <a:lnTo>
                  <a:pt x="98760" y="16853"/>
                </a:lnTo>
                <a:lnTo>
                  <a:pt x="98980" y="22699"/>
                </a:lnTo>
                <a:lnTo>
                  <a:pt x="99183" y="29289"/>
                </a:lnTo>
                <a:lnTo>
                  <a:pt x="99367" y="36561"/>
                </a:lnTo>
                <a:lnTo>
                  <a:pt x="99530" y="44443"/>
                </a:lnTo>
                <a:lnTo>
                  <a:pt x="99670" y="52860"/>
                </a:lnTo>
                <a:lnTo>
                  <a:pt x="99788" y="61732"/>
                </a:lnTo>
                <a:lnTo>
                  <a:pt x="99880" y="70972"/>
                </a:lnTo>
                <a:lnTo>
                  <a:pt x="99946" y="80491"/>
                </a:lnTo>
                <a:lnTo>
                  <a:pt x="9998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7" y="93874"/>
                </a:lnTo>
                <a:lnTo>
                  <a:pt x="99946" y="87807"/>
                </a:lnTo>
                <a:lnTo>
                  <a:pt x="99880" y="81857"/>
                </a:lnTo>
                <a:lnTo>
                  <a:pt x="99788" y="76082"/>
                </a:lnTo>
                <a:lnTo>
                  <a:pt x="99670" y="70538"/>
                </a:lnTo>
                <a:lnTo>
                  <a:pt x="99530" y="65277"/>
                </a:lnTo>
                <a:lnTo>
                  <a:pt x="99367" y="60350"/>
                </a:lnTo>
                <a:lnTo>
                  <a:pt x="99183" y="55806"/>
                </a:lnTo>
                <a:lnTo>
                  <a:pt x="98980" y="51687"/>
                </a:lnTo>
                <a:lnTo>
                  <a:pt x="98760" y="48033"/>
                </a:lnTo>
                <a:lnTo>
                  <a:pt x="98525" y="44880"/>
                </a:lnTo>
                <a:lnTo>
                  <a:pt x="98277" y="42258"/>
                </a:lnTo>
                <a:lnTo>
                  <a:pt x="98019" y="40191"/>
                </a:lnTo>
                <a:lnTo>
                  <a:pt x="97754" y="38701"/>
                </a:lnTo>
                <a:lnTo>
                  <a:pt x="97483" y="37801"/>
                </a:lnTo>
                <a:lnTo>
                  <a:pt x="97209" y="37500"/>
                </a:lnTo>
                <a:lnTo>
                  <a:pt x="2791" y="37500"/>
                </a:lnTo>
                <a:lnTo>
                  <a:pt x="2517" y="37801"/>
                </a:lnTo>
                <a:lnTo>
                  <a:pt x="2246" y="38701"/>
                </a:lnTo>
                <a:lnTo>
                  <a:pt x="1981" y="40191"/>
                </a:lnTo>
                <a:lnTo>
                  <a:pt x="1723" y="42258"/>
                </a:lnTo>
                <a:lnTo>
                  <a:pt x="1475" y="44880"/>
                </a:lnTo>
                <a:lnTo>
                  <a:pt x="1240" y="48033"/>
                </a:lnTo>
                <a:lnTo>
                  <a:pt x="1020" y="51687"/>
                </a:lnTo>
                <a:lnTo>
                  <a:pt x="817" y="55806"/>
                </a:lnTo>
                <a:lnTo>
                  <a:pt x="633" y="60350"/>
                </a:lnTo>
                <a:lnTo>
                  <a:pt x="470" y="65277"/>
                </a:lnTo>
                <a:lnTo>
                  <a:pt x="330" y="70538"/>
                </a:lnTo>
                <a:lnTo>
                  <a:pt x="212" y="76082"/>
                </a:lnTo>
                <a:lnTo>
                  <a:pt x="120" y="81857"/>
                </a:lnTo>
                <a:lnTo>
                  <a:pt x="54" y="87807"/>
                </a:lnTo>
                <a:lnTo>
                  <a:pt x="13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7278582714-10"/>
          <p:cNvSpPr/>
          <p:nvPr/>
        </p:nvSpPr>
        <p:spPr>
          <a:xfrm>
            <a:off x="4729468" y="3739675"/>
            <a:ext cx="2729867" cy="1476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91" y="0"/>
                </a:moveTo>
                <a:lnTo>
                  <a:pt x="97209" y="0"/>
                </a:lnTo>
                <a:lnTo>
                  <a:pt x="97484" y="26"/>
                </a:lnTo>
                <a:lnTo>
                  <a:pt x="97753" y="103"/>
                </a:lnTo>
                <a:lnTo>
                  <a:pt x="98019" y="224"/>
                </a:lnTo>
                <a:lnTo>
                  <a:pt x="98279" y="397"/>
                </a:lnTo>
                <a:lnTo>
                  <a:pt x="98526" y="612"/>
                </a:lnTo>
                <a:lnTo>
                  <a:pt x="98758" y="871"/>
                </a:lnTo>
                <a:lnTo>
                  <a:pt x="98981" y="1172"/>
                </a:lnTo>
                <a:lnTo>
                  <a:pt x="99181" y="1517"/>
                </a:lnTo>
                <a:lnTo>
                  <a:pt x="99367" y="1888"/>
                </a:lnTo>
                <a:lnTo>
                  <a:pt x="99530" y="2302"/>
                </a:lnTo>
                <a:lnTo>
                  <a:pt x="99670" y="2733"/>
                </a:lnTo>
                <a:lnTo>
                  <a:pt x="99786" y="3190"/>
                </a:lnTo>
                <a:lnTo>
                  <a:pt x="99879" y="3672"/>
                </a:lnTo>
                <a:lnTo>
                  <a:pt x="99944" y="4164"/>
                </a:lnTo>
                <a:lnTo>
                  <a:pt x="99986" y="4664"/>
                </a:lnTo>
                <a:lnTo>
                  <a:pt x="100000" y="5172"/>
                </a:lnTo>
                <a:lnTo>
                  <a:pt x="100000" y="94828"/>
                </a:lnTo>
                <a:lnTo>
                  <a:pt x="99986" y="95336"/>
                </a:lnTo>
                <a:lnTo>
                  <a:pt x="99944" y="95836"/>
                </a:lnTo>
                <a:lnTo>
                  <a:pt x="99879" y="96328"/>
                </a:lnTo>
                <a:lnTo>
                  <a:pt x="99786" y="96810"/>
                </a:lnTo>
                <a:lnTo>
                  <a:pt x="99670" y="97267"/>
                </a:lnTo>
                <a:lnTo>
                  <a:pt x="99530" y="97698"/>
                </a:lnTo>
                <a:lnTo>
                  <a:pt x="99367" y="98112"/>
                </a:lnTo>
                <a:lnTo>
                  <a:pt x="99181" y="98483"/>
                </a:lnTo>
                <a:lnTo>
                  <a:pt x="98981" y="98828"/>
                </a:lnTo>
                <a:lnTo>
                  <a:pt x="98758" y="99129"/>
                </a:lnTo>
                <a:lnTo>
                  <a:pt x="98526" y="99388"/>
                </a:lnTo>
                <a:lnTo>
                  <a:pt x="98279" y="99603"/>
                </a:lnTo>
                <a:lnTo>
                  <a:pt x="98019" y="99776"/>
                </a:lnTo>
                <a:lnTo>
                  <a:pt x="97753" y="99897"/>
                </a:lnTo>
                <a:lnTo>
                  <a:pt x="97484" y="99974"/>
                </a:lnTo>
                <a:lnTo>
                  <a:pt x="97209" y="100000"/>
                </a:lnTo>
                <a:lnTo>
                  <a:pt x="2791" y="100000"/>
                </a:lnTo>
                <a:lnTo>
                  <a:pt x="2516" y="99974"/>
                </a:lnTo>
                <a:lnTo>
                  <a:pt x="2247" y="99897"/>
                </a:lnTo>
                <a:lnTo>
                  <a:pt x="1981" y="99776"/>
                </a:lnTo>
                <a:lnTo>
                  <a:pt x="1721" y="99603"/>
                </a:lnTo>
                <a:lnTo>
                  <a:pt x="1474" y="99388"/>
                </a:lnTo>
                <a:lnTo>
                  <a:pt x="1242" y="99129"/>
                </a:lnTo>
                <a:lnTo>
                  <a:pt x="1019" y="98828"/>
                </a:lnTo>
                <a:lnTo>
                  <a:pt x="819" y="98483"/>
                </a:lnTo>
                <a:lnTo>
                  <a:pt x="633" y="98112"/>
                </a:lnTo>
                <a:lnTo>
                  <a:pt x="470" y="97698"/>
                </a:lnTo>
                <a:lnTo>
                  <a:pt x="330" y="97267"/>
                </a:lnTo>
                <a:lnTo>
                  <a:pt x="214" y="96810"/>
                </a:lnTo>
                <a:lnTo>
                  <a:pt x="121" y="96328"/>
                </a:lnTo>
                <a:lnTo>
                  <a:pt x="56" y="95836"/>
                </a:lnTo>
                <a:lnTo>
                  <a:pt x="14" y="95336"/>
                </a:lnTo>
                <a:lnTo>
                  <a:pt x="0" y="94828"/>
                </a:lnTo>
                <a:lnTo>
                  <a:pt x="0" y="5172"/>
                </a:lnTo>
                <a:lnTo>
                  <a:pt x="14" y="4664"/>
                </a:lnTo>
                <a:lnTo>
                  <a:pt x="56" y="4164"/>
                </a:lnTo>
                <a:lnTo>
                  <a:pt x="121" y="3672"/>
                </a:lnTo>
                <a:lnTo>
                  <a:pt x="214" y="3190"/>
                </a:lnTo>
                <a:lnTo>
                  <a:pt x="330" y="2733"/>
                </a:lnTo>
                <a:lnTo>
                  <a:pt x="470" y="2302"/>
                </a:lnTo>
                <a:lnTo>
                  <a:pt x="633" y="1888"/>
                </a:lnTo>
                <a:lnTo>
                  <a:pt x="819" y="1517"/>
                </a:lnTo>
                <a:lnTo>
                  <a:pt x="1019" y="1172"/>
                </a:lnTo>
                <a:lnTo>
                  <a:pt x="1242" y="871"/>
                </a:lnTo>
                <a:lnTo>
                  <a:pt x="1474" y="612"/>
                </a:lnTo>
                <a:lnTo>
                  <a:pt x="1721" y="397"/>
                </a:lnTo>
                <a:lnTo>
                  <a:pt x="1981" y="224"/>
                </a:lnTo>
                <a:lnTo>
                  <a:pt x="2247" y="103"/>
                </a:lnTo>
                <a:lnTo>
                  <a:pt x="2516" y="26"/>
                </a:lnTo>
                <a:lnTo>
                  <a:pt x="2791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7278582715-13"/>
          <p:cNvSpPr/>
          <p:nvPr/>
        </p:nvSpPr>
        <p:spPr>
          <a:xfrm>
            <a:off x="4729468" y="3739675"/>
            <a:ext cx="2729867" cy="76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3" y="90198"/>
                </a:lnTo>
                <a:lnTo>
                  <a:pt x="54" y="80491"/>
                </a:lnTo>
                <a:lnTo>
                  <a:pt x="120" y="70972"/>
                </a:lnTo>
                <a:lnTo>
                  <a:pt x="212" y="61732"/>
                </a:lnTo>
                <a:lnTo>
                  <a:pt x="330" y="52860"/>
                </a:lnTo>
                <a:lnTo>
                  <a:pt x="470" y="44443"/>
                </a:lnTo>
                <a:lnTo>
                  <a:pt x="633" y="36561"/>
                </a:lnTo>
                <a:lnTo>
                  <a:pt x="817" y="29289"/>
                </a:lnTo>
                <a:lnTo>
                  <a:pt x="1020" y="22699"/>
                </a:lnTo>
                <a:lnTo>
                  <a:pt x="1240" y="16853"/>
                </a:lnTo>
                <a:lnTo>
                  <a:pt x="1475" y="11808"/>
                </a:lnTo>
                <a:lnTo>
                  <a:pt x="1723" y="7612"/>
                </a:lnTo>
                <a:lnTo>
                  <a:pt x="1981" y="4306"/>
                </a:lnTo>
                <a:lnTo>
                  <a:pt x="2246" y="1921"/>
                </a:lnTo>
                <a:lnTo>
                  <a:pt x="2517" y="482"/>
                </a:lnTo>
                <a:lnTo>
                  <a:pt x="2791" y="0"/>
                </a:lnTo>
                <a:lnTo>
                  <a:pt x="97209" y="0"/>
                </a:lnTo>
                <a:lnTo>
                  <a:pt x="97483" y="482"/>
                </a:lnTo>
                <a:lnTo>
                  <a:pt x="97754" y="1921"/>
                </a:lnTo>
                <a:lnTo>
                  <a:pt x="98019" y="4306"/>
                </a:lnTo>
                <a:lnTo>
                  <a:pt x="98277" y="7612"/>
                </a:lnTo>
                <a:lnTo>
                  <a:pt x="98525" y="11808"/>
                </a:lnTo>
                <a:lnTo>
                  <a:pt x="98760" y="16853"/>
                </a:lnTo>
                <a:lnTo>
                  <a:pt x="98980" y="22699"/>
                </a:lnTo>
                <a:lnTo>
                  <a:pt x="99183" y="29289"/>
                </a:lnTo>
                <a:lnTo>
                  <a:pt x="99367" y="36561"/>
                </a:lnTo>
                <a:lnTo>
                  <a:pt x="99530" y="44443"/>
                </a:lnTo>
                <a:lnTo>
                  <a:pt x="99670" y="52860"/>
                </a:lnTo>
                <a:lnTo>
                  <a:pt x="99788" y="61732"/>
                </a:lnTo>
                <a:lnTo>
                  <a:pt x="99880" y="70972"/>
                </a:lnTo>
                <a:lnTo>
                  <a:pt x="99946" y="80491"/>
                </a:lnTo>
                <a:lnTo>
                  <a:pt x="9998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7" y="93874"/>
                </a:lnTo>
                <a:lnTo>
                  <a:pt x="99946" y="87807"/>
                </a:lnTo>
                <a:lnTo>
                  <a:pt x="99880" y="81857"/>
                </a:lnTo>
                <a:lnTo>
                  <a:pt x="99788" y="76082"/>
                </a:lnTo>
                <a:lnTo>
                  <a:pt x="99670" y="70538"/>
                </a:lnTo>
                <a:lnTo>
                  <a:pt x="99530" y="65277"/>
                </a:lnTo>
                <a:lnTo>
                  <a:pt x="99367" y="60350"/>
                </a:lnTo>
                <a:lnTo>
                  <a:pt x="99183" y="55806"/>
                </a:lnTo>
                <a:lnTo>
                  <a:pt x="98980" y="51687"/>
                </a:lnTo>
                <a:lnTo>
                  <a:pt x="98760" y="48033"/>
                </a:lnTo>
                <a:lnTo>
                  <a:pt x="98525" y="44880"/>
                </a:lnTo>
                <a:lnTo>
                  <a:pt x="98277" y="42258"/>
                </a:lnTo>
                <a:lnTo>
                  <a:pt x="98019" y="40191"/>
                </a:lnTo>
                <a:lnTo>
                  <a:pt x="97754" y="38701"/>
                </a:lnTo>
                <a:lnTo>
                  <a:pt x="97483" y="37801"/>
                </a:lnTo>
                <a:lnTo>
                  <a:pt x="97209" y="37500"/>
                </a:lnTo>
                <a:lnTo>
                  <a:pt x="2791" y="37500"/>
                </a:lnTo>
                <a:lnTo>
                  <a:pt x="2517" y="37801"/>
                </a:lnTo>
                <a:lnTo>
                  <a:pt x="2246" y="38701"/>
                </a:lnTo>
                <a:lnTo>
                  <a:pt x="1981" y="40191"/>
                </a:lnTo>
                <a:lnTo>
                  <a:pt x="1723" y="42258"/>
                </a:lnTo>
                <a:lnTo>
                  <a:pt x="1475" y="44880"/>
                </a:lnTo>
                <a:lnTo>
                  <a:pt x="1240" y="48033"/>
                </a:lnTo>
                <a:lnTo>
                  <a:pt x="1020" y="51687"/>
                </a:lnTo>
                <a:lnTo>
                  <a:pt x="817" y="55806"/>
                </a:lnTo>
                <a:lnTo>
                  <a:pt x="633" y="60350"/>
                </a:lnTo>
                <a:lnTo>
                  <a:pt x="470" y="65277"/>
                </a:lnTo>
                <a:lnTo>
                  <a:pt x="330" y="70538"/>
                </a:lnTo>
                <a:lnTo>
                  <a:pt x="212" y="76082"/>
                </a:lnTo>
                <a:lnTo>
                  <a:pt x="120" y="81857"/>
                </a:lnTo>
                <a:lnTo>
                  <a:pt x="54" y="87807"/>
                </a:lnTo>
                <a:lnTo>
                  <a:pt x="13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7278582714-11"/>
          <p:cNvSpPr/>
          <p:nvPr/>
        </p:nvSpPr>
        <p:spPr>
          <a:xfrm>
            <a:off x="7649787" y="3739675"/>
            <a:ext cx="2729718" cy="14760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91" y="0"/>
                </a:moveTo>
                <a:lnTo>
                  <a:pt x="97209" y="0"/>
                </a:lnTo>
                <a:lnTo>
                  <a:pt x="97484" y="26"/>
                </a:lnTo>
                <a:lnTo>
                  <a:pt x="97753" y="103"/>
                </a:lnTo>
                <a:lnTo>
                  <a:pt x="98019" y="224"/>
                </a:lnTo>
                <a:lnTo>
                  <a:pt x="98279" y="397"/>
                </a:lnTo>
                <a:lnTo>
                  <a:pt x="98526" y="612"/>
                </a:lnTo>
                <a:lnTo>
                  <a:pt x="98758" y="871"/>
                </a:lnTo>
                <a:lnTo>
                  <a:pt x="98981" y="1172"/>
                </a:lnTo>
                <a:lnTo>
                  <a:pt x="99181" y="1517"/>
                </a:lnTo>
                <a:lnTo>
                  <a:pt x="99367" y="1888"/>
                </a:lnTo>
                <a:lnTo>
                  <a:pt x="99530" y="2302"/>
                </a:lnTo>
                <a:lnTo>
                  <a:pt x="99670" y="2733"/>
                </a:lnTo>
                <a:lnTo>
                  <a:pt x="99786" y="3190"/>
                </a:lnTo>
                <a:lnTo>
                  <a:pt x="99879" y="3672"/>
                </a:lnTo>
                <a:lnTo>
                  <a:pt x="99944" y="4164"/>
                </a:lnTo>
                <a:lnTo>
                  <a:pt x="99986" y="4664"/>
                </a:lnTo>
                <a:lnTo>
                  <a:pt x="100000" y="5172"/>
                </a:lnTo>
                <a:lnTo>
                  <a:pt x="100000" y="94828"/>
                </a:lnTo>
                <a:lnTo>
                  <a:pt x="99986" y="95336"/>
                </a:lnTo>
                <a:lnTo>
                  <a:pt x="99944" y="95836"/>
                </a:lnTo>
                <a:lnTo>
                  <a:pt x="99879" y="96328"/>
                </a:lnTo>
                <a:lnTo>
                  <a:pt x="99786" y="96810"/>
                </a:lnTo>
                <a:lnTo>
                  <a:pt x="99670" y="97267"/>
                </a:lnTo>
                <a:lnTo>
                  <a:pt x="99530" y="97698"/>
                </a:lnTo>
                <a:lnTo>
                  <a:pt x="99367" y="98112"/>
                </a:lnTo>
                <a:lnTo>
                  <a:pt x="99181" y="98483"/>
                </a:lnTo>
                <a:lnTo>
                  <a:pt x="98981" y="98828"/>
                </a:lnTo>
                <a:lnTo>
                  <a:pt x="98758" y="99129"/>
                </a:lnTo>
                <a:lnTo>
                  <a:pt x="98526" y="99388"/>
                </a:lnTo>
                <a:lnTo>
                  <a:pt x="98279" y="99603"/>
                </a:lnTo>
                <a:lnTo>
                  <a:pt x="98019" y="99776"/>
                </a:lnTo>
                <a:lnTo>
                  <a:pt x="97753" y="99897"/>
                </a:lnTo>
                <a:lnTo>
                  <a:pt x="97484" y="99974"/>
                </a:lnTo>
                <a:lnTo>
                  <a:pt x="97209" y="100000"/>
                </a:lnTo>
                <a:lnTo>
                  <a:pt x="2791" y="100000"/>
                </a:lnTo>
                <a:lnTo>
                  <a:pt x="2516" y="99974"/>
                </a:lnTo>
                <a:lnTo>
                  <a:pt x="2247" y="99897"/>
                </a:lnTo>
                <a:lnTo>
                  <a:pt x="1981" y="99776"/>
                </a:lnTo>
                <a:lnTo>
                  <a:pt x="1721" y="99603"/>
                </a:lnTo>
                <a:lnTo>
                  <a:pt x="1474" y="99388"/>
                </a:lnTo>
                <a:lnTo>
                  <a:pt x="1242" y="99129"/>
                </a:lnTo>
                <a:lnTo>
                  <a:pt x="1019" y="98828"/>
                </a:lnTo>
                <a:lnTo>
                  <a:pt x="819" y="98483"/>
                </a:lnTo>
                <a:lnTo>
                  <a:pt x="633" y="98112"/>
                </a:lnTo>
                <a:lnTo>
                  <a:pt x="470" y="97698"/>
                </a:lnTo>
                <a:lnTo>
                  <a:pt x="330" y="97267"/>
                </a:lnTo>
                <a:lnTo>
                  <a:pt x="214" y="96810"/>
                </a:lnTo>
                <a:lnTo>
                  <a:pt x="121" y="96328"/>
                </a:lnTo>
                <a:lnTo>
                  <a:pt x="56" y="95836"/>
                </a:lnTo>
                <a:lnTo>
                  <a:pt x="14" y="95336"/>
                </a:lnTo>
                <a:lnTo>
                  <a:pt x="0" y="94828"/>
                </a:lnTo>
                <a:lnTo>
                  <a:pt x="0" y="5172"/>
                </a:lnTo>
                <a:lnTo>
                  <a:pt x="14" y="4664"/>
                </a:lnTo>
                <a:lnTo>
                  <a:pt x="56" y="4164"/>
                </a:lnTo>
                <a:lnTo>
                  <a:pt x="121" y="3672"/>
                </a:lnTo>
                <a:lnTo>
                  <a:pt x="214" y="3190"/>
                </a:lnTo>
                <a:lnTo>
                  <a:pt x="330" y="2733"/>
                </a:lnTo>
                <a:lnTo>
                  <a:pt x="470" y="2302"/>
                </a:lnTo>
                <a:lnTo>
                  <a:pt x="633" y="1888"/>
                </a:lnTo>
                <a:lnTo>
                  <a:pt x="819" y="1517"/>
                </a:lnTo>
                <a:lnTo>
                  <a:pt x="1019" y="1172"/>
                </a:lnTo>
                <a:lnTo>
                  <a:pt x="1242" y="871"/>
                </a:lnTo>
                <a:lnTo>
                  <a:pt x="1474" y="612"/>
                </a:lnTo>
                <a:lnTo>
                  <a:pt x="1721" y="397"/>
                </a:lnTo>
                <a:lnTo>
                  <a:pt x="1981" y="224"/>
                </a:lnTo>
                <a:lnTo>
                  <a:pt x="2247" y="103"/>
                </a:lnTo>
                <a:lnTo>
                  <a:pt x="2516" y="26"/>
                </a:lnTo>
                <a:lnTo>
                  <a:pt x="2791" y="0"/>
                </a:ln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7278582715-14"/>
          <p:cNvSpPr/>
          <p:nvPr/>
        </p:nvSpPr>
        <p:spPr>
          <a:xfrm>
            <a:off x="7649787" y="3739675"/>
            <a:ext cx="2729718" cy="761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13" y="90198"/>
                </a:lnTo>
                <a:lnTo>
                  <a:pt x="54" y="80491"/>
                </a:lnTo>
                <a:lnTo>
                  <a:pt x="120" y="70972"/>
                </a:lnTo>
                <a:lnTo>
                  <a:pt x="212" y="61732"/>
                </a:lnTo>
                <a:lnTo>
                  <a:pt x="330" y="52860"/>
                </a:lnTo>
                <a:lnTo>
                  <a:pt x="470" y="44443"/>
                </a:lnTo>
                <a:lnTo>
                  <a:pt x="633" y="36561"/>
                </a:lnTo>
                <a:lnTo>
                  <a:pt x="817" y="29289"/>
                </a:lnTo>
                <a:lnTo>
                  <a:pt x="1020" y="22699"/>
                </a:lnTo>
                <a:lnTo>
                  <a:pt x="1240" y="16853"/>
                </a:lnTo>
                <a:lnTo>
                  <a:pt x="1475" y="11808"/>
                </a:lnTo>
                <a:lnTo>
                  <a:pt x="1723" y="7612"/>
                </a:lnTo>
                <a:lnTo>
                  <a:pt x="1981" y="4306"/>
                </a:lnTo>
                <a:lnTo>
                  <a:pt x="2246" y="1921"/>
                </a:lnTo>
                <a:lnTo>
                  <a:pt x="2517" y="482"/>
                </a:lnTo>
                <a:lnTo>
                  <a:pt x="2791" y="0"/>
                </a:lnTo>
                <a:lnTo>
                  <a:pt x="97209" y="0"/>
                </a:lnTo>
                <a:lnTo>
                  <a:pt x="97483" y="482"/>
                </a:lnTo>
                <a:lnTo>
                  <a:pt x="97754" y="1921"/>
                </a:lnTo>
                <a:lnTo>
                  <a:pt x="98019" y="4306"/>
                </a:lnTo>
                <a:lnTo>
                  <a:pt x="98277" y="7612"/>
                </a:lnTo>
                <a:lnTo>
                  <a:pt x="98525" y="11808"/>
                </a:lnTo>
                <a:lnTo>
                  <a:pt x="98760" y="16853"/>
                </a:lnTo>
                <a:lnTo>
                  <a:pt x="98980" y="22699"/>
                </a:lnTo>
                <a:lnTo>
                  <a:pt x="99183" y="29289"/>
                </a:lnTo>
                <a:lnTo>
                  <a:pt x="99367" y="36561"/>
                </a:lnTo>
                <a:lnTo>
                  <a:pt x="99530" y="44443"/>
                </a:lnTo>
                <a:lnTo>
                  <a:pt x="99670" y="52860"/>
                </a:lnTo>
                <a:lnTo>
                  <a:pt x="99788" y="61732"/>
                </a:lnTo>
                <a:lnTo>
                  <a:pt x="99880" y="70972"/>
                </a:lnTo>
                <a:lnTo>
                  <a:pt x="99946" y="80491"/>
                </a:lnTo>
                <a:lnTo>
                  <a:pt x="99987" y="90198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9987" y="93874"/>
                </a:lnTo>
                <a:lnTo>
                  <a:pt x="99946" y="87807"/>
                </a:lnTo>
                <a:lnTo>
                  <a:pt x="99880" y="81857"/>
                </a:lnTo>
                <a:lnTo>
                  <a:pt x="99788" y="76082"/>
                </a:lnTo>
                <a:lnTo>
                  <a:pt x="99670" y="70538"/>
                </a:lnTo>
                <a:lnTo>
                  <a:pt x="99530" y="65277"/>
                </a:lnTo>
                <a:lnTo>
                  <a:pt x="99367" y="60350"/>
                </a:lnTo>
                <a:lnTo>
                  <a:pt x="99183" y="55806"/>
                </a:lnTo>
                <a:lnTo>
                  <a:pt x="98980" y="51687"/>
                </a:lnTo>
                <a:lnTo>
                  <a:pt x="98760" y="48033"/>
                </a:lnTo>
                <a:lnTo>
                  <a:pt x="98525" y="44880"/>
                </a:lnTo>
                <a:lnTo>
                  <a:pt x="98277" y="42258"/>
                </a:lnTo>
                <a:lnTo>
                  <a:pt x="98019" y="40191"/>
                </a:lnTo>
                <a:lnTo>
                  <a:pt x="97754" y="38701"/>
                </a:lnTo>
                <a:lnTo>
                  <a:pt x="97483" y="37801"/>
                </a:lnTo>
                <a:lnTo>
                  <a:pt x="97209" y="37500"/>
                </a:lnTo>
                <a:lnTo>
                  <a:pt x="2791" y="37500"/>
                </a:lnTo>
                <a:lnTo>
                  <a:pt x="2517" y="37801"/>
                </a:lnTo>
                <a:lnTo>
                  <a:pt x="2246" y="38701"/>
                </a:lnTo>
                <a:lnTo>
                  <a:pt x="1981" y="40191"/>
                </a:lnTo>
                <a:lnTo>
                  <a:pt x="1723" y="42258"/>
                </a:lnTo>
                <a:lnTo>
                  <a:pt x="1475" y="44880"/>
                </a:lnTo>
                <a:lnTo>
                  <a:pt x="1240" y="48033"/>
                </a:lnTo>
                <a:lnTo>
                  <a:pt x="1020" y="51687"/>
                </a:lnTo>
                <a:lnTo>
                  <a:pt x="817" y="55806"/>
                </a:lnTo>
                <a:lnTo>
                  <a:pt x="633" y="60350"/>
                </a:lnTo>
                <a:lnTo>
                  <a:pt x="470" y="65277"/>
                </a:lnTo>
                <a:lnTo>
                  <a:pt x="330" y="70538"/>
                </a:lnTo>
                <a:lnTo>
                  <a:pt x="212" y="76082"/>
                </a:lnTo>
                <a:lnTo>
                  <a:pt x="120" y="81857"/>
                </a:lnTo>
                <a:lnTo>
                  <a:pt x="54" y="87807"/>
                </a:lnTo>
                <a:lnTo>
                  <a:pt x="13" y="93874"/>
                </a:lnTo>
                <a:lnTo>
                  <a:pt x="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75B3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7278582711-3"/>
          <p:cNvSpPr txBox="1"/>
          <p:nvPr/>
        </p:nvSpPr>
        <p:spPr>
          <a:xfrm>
            <a:off x="820588" y="1399492"/>
            <a:ext cx="10547627" cy="523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284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与AI协同的精髓在于</a:t>
            </a:r>
            <a:r>
              <a:rPr b="1" i="1" sz="284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分工</a:t>
            </a:r>
            <a:r>
              <a:rPr b="1" sz="284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而非</a:t>
            </a:r>
            <a:r>
              <a:rPr b="1" i="1" sz="284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替代</a:t>
            </a:r>
            <a:endParaRPr/>
          </a:p>
        </p:txBody>
      </p:sp>
      <p:sp>
        <p:nvSpPr>
          <p:cNvPr id="13" name="el-1787278582711-4"/>
          <p:cNvSpPr txBox="1"/>
          <p:nvPr/>
        </p:nvSpPr>
        <p:spPr>
          <a:xfrm>
            <a:off x="635194" y="1905976"/>
            <a:ext cx="10918563" cy="523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284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人类定义价值方向，AI放大执行效率</a:t>
            </a:r>
            <a:endParaRPr/>
          </a:p>
        </p:txBody>
      </p:sp>
      <p:sp>
        <p:nvSpPr>
          <p:cNvPr id="14" name="el-1787278582712-5"/>
          <p:cNvSpPr txBox="1"/>
          <p:nvPr/>
        </p:nvSpPr>
        <p:spPr>
          <a:xfrm>
            <a:off x="1192268" y="2412460"/>
            <a:ext cx="9804417" cy="523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284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最好的协作不是让AI做你的事</a:t>
            </a:r>
            <a:endParaRPr/>
          </a:p>
        </p:txBody>
      </p:sp>
      <p:sp>
        <p:nvSpPr>
          <p:cNvPr id="15" name="el-1787278582712-6"/>
          <p:cNvSpPr txBox="1"/>
          <p:nvPr/>
        </p:nvSpPr>
        <p:spPr>
          <a:xfrm>
            <a:off x="138733" y="2918945"/>
            <a:ext cx="11911338" cy="523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284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而是让你能做</a:t>
            </a:r>
            <a:r>
              <a:rPr b="1" i="1" sz="2840" spc="75">
                <a:solidFill>
                  <a:srgbClr val="C75B39"/>
                </a:solidFill>
                <a:latin typeface="STSong"/>
                <a:ea typeface="STSong"/>
                <a:cs typeface="STSong"/>
              </a:rPr>
              <a:t>更高层次</a:t>
            </a:r>
            <a:r>
              <a:rPr b="1" sz="2840" spc="75">
                <a:solidFill>
                  <a:srgbClr val="3D2B1F"/>
                </a:solidFill>
                <a:latin typeface="STSong"/>
                <a:ea typeface="STSong"/>
                <a:cs typeface="STSong"/>
              </a:rPr>
              <a:t>的事</a:t>
            </a:r>
            <a:endParaRPr/>
          </a:p>
        </p:txBody>
      </p:sp>
      <p:sp>
        <p:nvSpPr>
          <p:cNvPr id="16" name="el-1787278582716-15"/>
          <p:cNvSpPr txBox="1"/>
          <p:nvPr/>
        </p:nvSpPr>
        <p:spPr>
          <a:xfrm>
            <a:off x="1999750" y="3958696"/>
            <a:ext cx="265506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01</a:t>
            </a:r>
            <a:endParaRPr/>
          </a:p>
        </p:txBody>
      </p:sp>
      <p:sp>
        <p:nvSpPr>
          <p:cNvPr id="17" name="el-1787278582716-16"/>
          <p:cNvSpPr txBox="1"/>
          <p:nvPr/>
        </p:nvSpPr>
        <p:spPr>
          <a:xfrm>
            <a:off x="1999750" y="4263419"/>
            <a:ext cx="24687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今天开始</a:t>
            </a:r>
            <a:endParaRPr/>
          </a:p>
        </p:txBody>
      </p:sp>
      <p:sp>
        <p:nvSpPr>
          <p:cNvPr id="18" name="el-1787278582716-17"/>
          <p:cNvSpPr txBox="1"/>
          <p:nvPr/>
        </p:nvSpPr>
        <p:spPr>
          <a:xfrm>
            <a:off x="1999750" y="4596711"/>
            <a:ext cx="2348813" cy="4285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80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选择一个学习或工作任务，尝试用AI协同完成</a:t>
            </a:r>
            <a:endParaRPr/>
          </a:p>
        </p:txBody>
      </p:sp>
      <p:sp>
        <p:nvSpPr>
          <p:cNvPr id="19" name="el-1787278582716-18"/>
          <p:cNvSpPr txBox="1"/>
          <p:nvPr/>
        </p:nvSpPr>
        <p:spPr>
          <a:xfrm>
            <a:off x="4919920" y="3958696"/>
            <a:ext cx="2655210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02</a:t>
            </a:r>
            <a:endParaRPr/>
          </a:p>
        </p:txBody>
      </p:sp>
      <p:sp>
        <p:nvSpPr>
          <p:cNvPr id="20" name="el-1787278582716-19"/>
          <p:cNvSpPr txBox="1"/>
          <p:nvPr/>
        </p:nvSpPr>
        <p:spPr>
          <a:xfrm>
            <a:off x="4919920" y="4263419"/>
            <a:ext cx="246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建立协作记忆</a:t>
            </a:r>
            <a:endParaRPr/>
          </a:p>
        </p:txBody>
      </p:sp>
      <p:sp>
        <p:nvSpPr>
          <p:cNvPr id="21" name="el-1787278582716-20"/>
          <p:cNvSpPr txBox="1"/>
          <p:nvPr/>
        </p:nvSpPr>
        <p:spPr>
          <a:xfrm>
            <a:off x="4919920" y="4596711"/>
            <a:ext cx="2723201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把有效的prompt和流程沉淀下来</a:t>
            </a:r>
            <a:endParaRPr/>
          </a:p>
        </p:txBody>
      </p:sp>
      <p:sp>
        <p:nvSpPr>
          <p:cNvPr id="22" name="el-1787278582717-21"/>
          <p:cNvSpPr txBox="1"/>
          <p:nvPr/>
        </p:nvSpPr>
        <p:spPr>
          <a:xfrm>
            <a:off x="7840240" y="3958696"/>
            <a:ext cx="2655061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C75B39"/>
                </a:solidFill>
                <a:latin typeface="STSong"/>
                <a:ea typeface="STSong"/>
                <a:cs typeface="STSong"/>
              </a:rPr>
              <a:t>03</a:t>
            </a:r>
            <a:endParaRPr/>
          </a:p>
        </p:txBody>
      </p:sp>
      <p:sp>
        <p:nvSpPr>
          <p:cNvPr id="23" name="el-1787278582717-22"/>
          <p:cNvSpPr txBox="1"/>
          <p:nvPr/>
        </p:nvSpPr>
        <p:spPr>
          <a:xfrm>
            <a:off x="7840240" y="4263419"/>
            <a:ext cx="24687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>
                <a:solidFill>
                  <a:srgbClr val="3D2B1F"/>
                </a:solidFill>
                <a:latin typeface="STSong"/>
                <a:ea typeface="STSong"/>
                <a:cs typeface="STSong"/>
              </a:rPr>
              <a:t>保持批判思维</a:t>
            </a:r>
            <a:endParaRPr/>
          </a:p>
        </p:txBody>
      </p:sp>
      <p:sp>
        <p:nvSpPr>
          <p:cNvPr id="24" name="el-1787278582717-23"/>
          <p:cNvSpPr txBox="1"/>
          <p:nvPr/>
        </p:nvSpPr>
        <p:spPr>
          <a:xfrm>
            <a:off x="7840240" y="4596711"/>
            <a:ext cx="2540218" cy="214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D2B1F">
                    <a:alpha val="70000"/>
                  </a:srgbClr>
                </a:solidFill>
                <a:latin typeface="Microsoft YaHei"/>
                <a:ea typeface="Microsoft YaHei"/>
                <a:cs typeface="Microsoft YaHei"/>
              </a:rPr>
              <a:t>让AI成为助手，而非替代你的判断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37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2026-08-21T02:16:23.158Z</dcterms:created>
  <dcterms:modified xsi:type="dcterms:W3CDTF">2026-08-21T02:16:23.158Z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{"Label":"1","ContentProducer":"001191110108587665983J10000","ProduceID":"1649925227_ec5d3c28-e03d-4eb4-97b7-ac39131a78d7","ReservedCode1":"","ContentPropagator":"001191110108587665983J20000","PropagateID":"1649925227_ec5d3c28-e03d-4eb4-97b7-ac39131a78d7","ReservedCode2":""}</vt:lpwstr>
  </property>
</Properties>
</file>