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人次增速 vs 收入/消费增速（%）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同比增速（%）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Sheet1!$A$2:$A$7</c:f>
              <c:strCache>
                <c:ptCount val="6"/>
                <c:pt idx="0">
                  <c:v>万岁山 入园人次</c:v>
                </c:pt>
                <c:pt idx="1">
                  <c:v>万岁山 营收</c:v>
                </c:pt>
                <c:pt idx="2">
                  <c:v>村超 人次</c:v>
                </c:pt>
                <c:pt idx="3">
                  <c:v>村超 收入</c:v>
                </c:pt>
                <c:pt idx="4">
                  <c:v>苏超 景区游客</c:v>
                </c:pt>
                <c:pt idx="5">
                  <c:v>苏超 异地消费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146.9</c:v>
                </c:pt>
                <c:pt idx="1">
                  <c:v>136.5</c:v>
                </c:pt>
                <c:pt idx="2">
                  <c:v>13.28</c:v>
                </c:pt>
                <c:pt idx="3">
                  <c:v>4.38</c:v>
                </c:pt>
                <c:pt idx="4">
                  <c:v>17.71</c:v>
                </c:pt>
                <c:pt idx="5">
                  <c:v>26.48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开场明确：本章不是新课，是总验收。学生要用六周时间完成一个完整项目，并在最后一天公开路演。讲师的任务从「教」转为「评」。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让学生当场清点：以上六项产出你各完成了几项？缺的必须在两周内补齐，否则无法进入路演环节。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预算与编制的约束是刻意设置的：它迫使学生做取舍，而不是堆砌不切实际的设想。这也是真实项目的常态。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本章最终交付：完整项目包（纸质 + 电子）+ 12 页路演 deck + 现场路演。评分权重：方案 50%、路演 30%、答辩 20%。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建议全班三类命题均匀分布，这样路演时的互评更有价值。C 类最容易写成「一次性热闹」，要重点追问「活动之后留下什么」。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强调「记录官」角色：每次讨论都要留痕，这既是过程分依据，也是真实项目管理的必备动作。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进度检查是关键机制。真实项目里，失控通常发生在「中间没人看」的两周。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把规则讲在前面，避免期末争议。同时提醒：真实职场里延迟交付的代价远高于减半分数。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「真实团队不由你挑」是重要的职业提醒。允许学生自由组队，但要提前说明：路演评分中包含团队协作的过程评价。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过渡页。七步中的前六步学生其实都学过，本章的价值在于把它们按真实顺序串起来，并明确每一步的验收点。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最常见的失败是七步里只做了三步（立题—洞察—定位）就跳到表达。要提醒学生：没有第 ⑤ 步的方案，在答辩第一轮就会被问倒。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让学生把自己的立题读出来，全班判断是「宽」还是「窄」。宽的当场收缩，这是最有效的训练。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强调实地勘踏不可省略。很多方案的错误，走到现场十分钟就能发现。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 3 章已做过主张训练，本章的要求是：它必须与第 ② 步的证据形成闭环，不能是拍脑袋想出来的漂亮话。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提醒：路演中产品部分最容易被问「谁来干、多少钱」。所以触点表与成本表必须能对上。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「什么情况下这个方案不成立」是本章新增的硬要求，也是最见功力的一问。答不出这题的方案，说明主理人还没真正想过风险。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「主动讲风险」是路演的高阶技巧。评审听到团队自己说出最脆弱的地方并给出对策，信任度会显著提升。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把这张表提前发给学生，让他们按表自评。自评与终评差异最大的组，往往是最缺乏自我审视能力的一组。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中期汇报是本章最重要的机制。它把「期末才发现方案不成立」的风险提前了三周。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第三题是真实问题，必须给出可执行的步骤：私下沟通 → 明确分工与截止 → 记录 → 上报讲师。避免学生含糊回答「我会和他谈谈」。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过渡页。路演不是汇报，是说服。汇报说「我做了什么」，说服说「你为什么应该相信这件事成立」。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让学生站在评审视角思考，是提升路演质量最快的方式。可以在课堂上让学生轮流扮演评审，列出他们会问什么。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「请求」这一段最常被遗漏。很多学生路演讲完方案就结束了，没有说出他们要什么——这在真实路演中是致命的。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「每页不超过 30 个字」是硬约束。路演 deck 是给讲的人用的提词板，不是给读的人看的文档。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让学生各写三个钩子，全班投票选出最有冲击力的。通常场景钩子胜出——因为它有画面。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「说明这个数字不代表什么」是高阶技巧，能显著提升可信度。例如：「这个 52 元是人均综合收入，不含游客在县城的其他消费。」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这个比例分配是刻意设计的：学生天然倾向于讲故事，必须靠结构约束把时间留给商业与风险。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这是本章最重要的一句。很多学生以为讲得越多分越高，实际上「敢承认不足」才是加分项。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「不知道就说不知道」要反复强调。编造答案在答辩中几乎一定会被追问击穿，代价远高于坦诚。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最后一行是本章特有的：既然第 6 章讲了 AI，评审一定会问。坦诚披露反而加分，隐瞒则会严重扣分。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这个演练的产出直接决定终稿质量。被问倒的地方，就是方案真正的漏洞所在。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这些是技术问题，但直接影响评分。建议每组至少完整计时演练两次。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把时间分配写进 deck 的备注页，演练时对照。超时的组通常是因为产品段讲得太细。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录像回放的价值极高：学生会第一次看到自己的口头禅、站姿与时间失控。强烈建议安排。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过渡页。路演结束不等于课程结束，复盘是把一次经验转化为长期能力的关键环节。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提前公布量规，让学生知道被如何评价。这是本课程一贯的做法——标准先行，评价才有意义。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同伴评审的分值占总分 10%，要认真对待。要求反馈具象化，是为了避免「挺好的，加油」这类无效评价。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第四问最有价值：它把一次课程作业转化为可迁移的个人方法论。要求具体回答，不能写「学到了很多」。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让学生练习：用一句话说出你的项目机制。说不出来就说明方案还不够凝练——这是最好的自检工具。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这张图是全课程的收尾工具：用「收入增速 − 人次增速」判断结构健康度。万岁山与苏超为正，村超为负——后者正是第 2 章提出的那个警示的延续。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压缩是最痛苦也最有价值的环节。学生会舍不得删——要提醒他们：删掉的内容不是没做，是放在了附录里。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第二题是「关键假设检验」，是商业分析中最重要的一问。第三题是把课程落到实处的邀请——鼓励学生在课后继续推进。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课程总收束：请学生在课后完成个人期末反思（复盘四问，共 400 字），与项目包一并提交。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建议学生在课程结束后保留完整项目包，它可以直接作为求职作品集的一部分。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结课语：七章教的是方法，不是答案。真实世界里的每一个项目都有它独特的约束——愿你带着这套方法，去做出属于自己的判断。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949440" y="0"/>
            <a:ext cx="5242255" cy="6858000"/>
          </a:xfrm>
          <a:prstGeom prst="rect">
            <a:avLst/>
          </a:prstGeom>
          <a:solidFill>
            <a:srgbClr val="0A3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38360" y="685800"/>
            <a:ext cx="1371600" cy="1371600"/>
          </a:xfrm>
          <a:prstGeom prst="ellipse">
            <a:avLst/>
          </a:prstGeom>
          <a:solidFill>
            <a:srgbClr val="145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4480560"/>
            <a:ext cx="1828800" cy="1828800"/>
          </a:xfrm>
          <a:prstGeom prst="ellipse">
            <a:avLst/>
          </a:prstGeom>
          <a:solidFill>
            <a:srgbClr val="0F5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81360" y="3474720"/>
            <a:ext cx="731520" cy="731520"/>
          </a:xfrm>
          <a:prstGeom prst="ellipse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41732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文旅主理人 · 本科三年级专业课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1965960"/>
            <a:ext cx="6035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5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CHAPTER 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880360"/>
            <a:ext cx="62179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综合实战：从 0 到 1 策划并路演一个文旅项目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1560" y="4526280"/>
            <a:ext cx="1463040" cy="54864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4800600"/>
            <a:ext cx="5943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0" i="0">
                <a:solidFill>
                  <a:srgbClr val="CFE3E4"/>
                </a:solidFill>
                <a:latin typeface="Microsoft YaHei"/>
                <a:ea typeface="Microsoft YaHei"/>
                <a:cs typeface="Microsoft YaHei"/>
              </a:rPr>
              <a:t>把前六章的全部方法，压缩成一份能站上台、经得起追问的方案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598932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9FC4C7"/>
                </a:solidFill>
                <a:latin typeface="Microsoft YaHei"/>
                <a:ea typeface="Microsoft YaHei"/>
                <a:cs typeface="Microsoft YaHei"/>
              </a:rPr>
              <a:t>授课对象：旅游管理本科三年级 ｜ 建议学时：8 学时（含路演）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课程总回顾：七章是一条完整的链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总览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每一章的产出，都是下一章的输入；第 7 章是它们的总装车间。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配图建议：七章流程链，每章下方挂一个产出物图标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02 / 45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1 章 角色定位 → 输出：职业定位卡、家乡诊断卡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2 章 洞察与研究 → 输出：洞察输出包（三页）、画像卡（两张）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3 章 内容策划 → 输出：选题库（20 条）、一句话主张、30 秒脚本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4 章 产品与运营 → 输出：全旅程触点表、SOP、体验蓝图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5 章 商业与风控 → 输出：商业模式画布、三档测算、风险清单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6 章 AI 应用 → 输出：个人工作流、提示词库（含产出样例）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7 章 综合实战 → 输出：完整项目包 + 12 页路演 deck + 现场答辩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实战任务书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任务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配图建议：一份任务书封面，右侧列出范围与约束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03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任务：以 4—5 人小组为单位，从 0 到 1 策划一个真实可落地的文旅项目，并完成 12 分钟路演 + 8 分钟答辩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范围：地理范围限贵州省内（鼓励选择安顺及周边），需真实存在、可实地勘踏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约束：首年投入预算不超过 300 万元；团队编制不超过 15 人；须在 12 个月内启动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硬要求：所有数据必须可核查；所有 AI 使用必须披露；所有承诺必须可兑现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禁止：虚构目的地、虚构合作方、虚构政策、虚构客流预测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本章学习目标与知识地图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配图建议：本章知识地图流程条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04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49808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掌握从 0 到 1 的七步项目法与 12 页路演 deck 的标准结构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564559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82847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能整合前六章产出，形成逻辑一致、数据可核查、商业可成立的完整方案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96431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79311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方法目标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97599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会用路演说服结构组织表达，能在答辩中应对尖锐追问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11183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11183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194063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素养目标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2351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建立对团队与对结果的双重责任：说清分工、承认不足、给出下一步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8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31520" y="4288901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知识地图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58568" y="4307189"/>
            <a:ext cx="9137599" cy="134380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任务书 → 组队立题 → 六周时间表 → 七步项目法 → 各步产出与验收 → 路演结构 → 12 页 deck → 答辩应对 → 评审量规 → 复盘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三类可选命题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选题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配图建议：三张命题卡片，各自配一句挑战语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05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 存量提升型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已有的，怎么更好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选一个已有但增长乏力目的地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诊断问题并给出提升方案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重点考察洞察与产品迭代能力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例：一个客流下滑的古镇/景区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 从无到有型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没有的，怎么长出来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在一处非传统旅游地创造产品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重点考察叙事与内容策划能力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需更强的一手调研支撑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例：一个村寨、一条街、一片茶园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 事件运营型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一次活动，如何留下资产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策划一个节庆/赛事/市集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重点考察运营与商业测算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必须说明活动之后留下什么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例：村超式的群众赛事、主题节庆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组队与分工：不是一个人在战斗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组织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配图建议：五个人的角色卡片，各自标注职责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06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规模：4—5 人，建议覆盖四种角色，允许一人兼两角但不可缺角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角色一 洞察负责人：调研、访谈、数据与竞品分析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角色二 内容负责人：主张、选题、脚本与视觉统筹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角色三 产品与运营负责人：触点表、SOP、体验蓝图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角色四 商业负责人：画布、成本、三档测算、风险清单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必须指定：一位对外发言人（路演主讲）+ 一位记录官（每次会议留痕）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六周时间表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计划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配图建议：六周甘特图，每周一个里程碑节点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07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69057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169057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74470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" y="2057400"/>
            <a:ext cx="143454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第 1 周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组队、选题、实地勘踏，提交立项一页纸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40381" y="1188720"/>
            <a:ext cx="169057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440381" y="1188720"/>
            <a:ext cx="1690573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04792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68397" y="2057400"/>
            <a:ext cx="143454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第 2 周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完成洞察：访谈 ≥10 人、竞品拆解 ≥2 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13834" y="1188720"/>
            <a:ext cx="169057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13834" y="1188720"/>
            <a:ext cx="169057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921377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41850" y="2057400"/>
            <a:ext cx="143454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第 3 周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完成定位与内容：主张、选题库、脚本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87287" y="1188720"/>
            <a:ext cx="169057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87287" y="1188720"/>
            <a:ext cx="1690573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794830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15303" y="2057400"/>
            <a:ext cx="143454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第 4 周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完成产品与运营：触点表、SOP、体验蓝图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60740" y="1188720"/>
            <a:ext cx="169057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60740" y="1188720"/>
            <a:ext cx="169057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66828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88756" y="2057400"/>
            <a:ext cx="143454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第 5 周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完成商业与风控：画布、三档测算、风险清单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934194" y="1188720"/>
            <a:ext cx="169057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34194" y="1188720"/>
            <a:ext cx="1690573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541736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62210" y="2057400"/>
            <a:ext cx="143454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第 6 周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打磨路演 deck，预演两轮，正式路演与答辩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95528" y="4206605"/>
            <a:ext cx="10600639" cy="1435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每个周末有一次 15 分钟的进度检查；未通过检查的小组需在一周内补交。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交付物清单与验收标准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验收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配图建议：六行交付物清单，右列标注权重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08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3108960"/>
                <a:gridCol w="5486400"/>
                <a:gridCol w="209397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周次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交付物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验收标准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权重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 1 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立项一页纸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地点真实、问题具体、团队分工明确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 2 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洞察输出包 + 画像卡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机会点附证据、画像含访谈原话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15%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 3 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主张 + 选题库 + 脚本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主张经得起追问、选题含评分、脚本可执行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 4 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触点表 + SOP + 体验蓝图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触点无空缺、SOP 可照做、蓝图含预案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15%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 5 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画布 + 三档测算 + 风险清单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含保守档与压力测试、风险有优先级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 6 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 页 deck + 路演 + 答辩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结构完整、数据可核查、问答应对得当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30%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任一周交付物未按时提交，该周权重分减半；累计两次未交，取消路演资格。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课堂活动：组队与立题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配图建议：学生分组围坐，桌上摊开地图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09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课堂组织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25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完成组队、选定命题，并现场写出立项一页纸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自由组队（4—5 人），确定四种角色分工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选定命题类型与具体地点，讲师确认不重复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 15 分钟写出立项一页纸：地点、问题、初步判断、分工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各组用 60 秒宣读立项书，全班投票选出三个「最想听下去」的选题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鼓励跨宿舍、跨朋友圈组队——真实团队不由你挑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地点必须是有人真的去过的地方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立项书里禁止出现「打造 IP」这类表述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课堂产出：立项一页纸（含团队分工与地点说明）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模块一｜从 0 到 1 的七步法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配图建议：七级台阶通往一个舞台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10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把前六章压缩成一条可执行的路径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立题 ｜ 洞察 ｜ 定位 ｜ 产品 ｜ 商业 ｜ 风险 ｜ 表达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项目七步法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配图建议：七步阶梯，顶端是「路演」两个字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11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422937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1422937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40652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" y="2057400"/>
            <a:ext cx="1166905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① 立题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确定地点、问题与边界，写清不做什么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172745" y="1188720"/>
            <a:ext cx="1422937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72745" y="1188720"/>
            <a:ext cx="1422937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646469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00761" y="2057400"/>
            <a:ext cx="1166905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② 洞察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一手访谈 + 竞品拆解 + 数据核查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778562" y="1188720"/>
            <a:ext cx="1422937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778562" y="1188720"/>
            <a:ext cx="1422937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252286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06578" y="2057400"/>
            <a:ext cx="1166905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③ 定位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目标客群与一句话主张，明确取舍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384379" y="1188720"/>
            <a:ext cx="1422937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384379" y="1188720"/>
            <a:ext cx="1422937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85810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12395" y="2057400"/>
            <a:ext cx="1166905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④ 产品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触点表、SOP、体验蓝图与峰值设计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90196" y="1188720"/>
            <a:ext cx="1422937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990196" y="1188720"/>
            <a:ext cx="1422937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63920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18212" y="2057400"/>
            <a:ext cx="1166905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⑤ 商业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画布、单位经济模型、三档测算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596013" y="1188720"/>
            <a:ext cx="1422937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596013" y="1188720"/>
            <a:ext cx="1422937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069737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24029" y="2057400"/>
            <a:ext cx="1166905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⑥ 风险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四类风险清单、矩阵排序、止损条件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0201830" y="1188720"/>
            <a:ext cx="1422937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201830" y="1188720"/>
            <a:ext cx="1422937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675554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29846" y="2057400"/>
            <a:ext cx="1166905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⑦ 表达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12 页 deck、路演与答辩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95528" y="4206605"/>
            <a:ext cx="10600639" cy="1435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前六步的输出物已在第 1—5 章完成；本章负责把它们对齐、补缺并压缩成 12 页。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① 步 立题：把问题问窄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配图建议：一个宽泛问题与一个具体问题被分开放置的对比图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12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坏立题：「如何提升某县文旅产业」——太大，无法验证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好立题：「如何让从安顺市区自驾 40 分钟到某寨的亲子家庭，愿意停留 4 小时而不是 1 小时」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标准一：问题里包含具体的对象、行为与可观测的结果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标准二：必须写明「不做什么」——范围收缩是专业度的体现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标准三：问题必须在 12 个月内有可能被改善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② 步 洞察：回到证据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配图建议：实地勘踏照片：学生在现场记录与拍照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13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必做动作：至少 10 位真实访谈（每人 ≥15 分钟），保留原话记录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必做动作：至少 2 个竞品拆解，找出空位与体验断点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必做动作：至少实地勘踏一次，记录动线、停车、洗手间与拍照点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必做动作：核查每一个引用数据的来源、时间与口径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输出：三页洞察输出包 + 两张画像卡，附置信度标注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③ 步 定位：一句话与取舍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配图建议：一句话主张卡片，下方标注三个自检项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14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主张模板：为（人群）提供（价值），因为（可核查理由）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必须写明「我们不为谁服务」——这是取舍的证据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必须说明与竞品的差异在哪里，且差异要能被验证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必须对应到洞察中的机会点，不可凭空产生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自检：换掉地名后这句话还成立吗？若成立，说明定位不专属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④ 步 产品：把承诺变成流程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配图建议：触点表与体验蓝图并排展示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15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全旅程六阶段触点表必须填完，不得留空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至少设计 1 个峰值时刻与 1 个终点动作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至少 1 个环节达到参与度阶梯的第三级（扮演）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SOP 至少覆盖三个高频触点，含时限与检验方式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体验蓝图须标出脆弱支撑点与预案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⑤ 步 商业：让账经得起算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配图建议：三档测算表与盈亏平衡曲线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16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商业模式画布九宫格全部填写，不得空缺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单位经济模型：人均贡献毛利与盈亏平衡人次必须算出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三档测算：保守 / 中性 / 乐观，另加一次压力测试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成本清单：按固定、变动、半变动三类拆分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明确写出：什么情况下这个方案不成立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⑥ 步 风险：把最坏的情况讲在前面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配图建议：风险矩阵与止损清单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17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风险清单至少六条，覆盖安全、市场、政策、声誉四类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用风险矩阵排序，明确最高优先级事项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为高影响风险设定可观测的触发信号与止损时点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安全与合规类风险必须有具体预案，不得只写「加强管理」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在路演中主动讲风险——主动讲是专业，被问出来是失分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七步产出与验收对照表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验收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配图建议：七行对照表，最右列标红常见缺陷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18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926080"/>
                <a:gridCol w="4206240"/>
                <a:gridCol w="3374136"/>
              </a:tblGrid>
              <a:tr h="52578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步骤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核心产出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验收要点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常见缺陷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① 立题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立项一页纸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问题窄、有边界、有取舍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问题过宽、无边界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② 洞察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输出包 + 画像卡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有原话、有竞品、有勘踏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只有二手资料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③ 定位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一句话主张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有理由、有取舍、可验证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空话、换地名也成立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④ 产品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触点表 + SOP + 蓝图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无空缺、可照做、有预案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只讲创意不讲执行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⑤ 商业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画布 + 三档测算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含保守档与压力测试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只有乐观档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⑥ 风险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风险清单 + 止损线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有触发信号与止损时点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只写「加强管理」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⑦ 表达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 页 deck + 路演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结构完整、问答得当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堆砌文字、答不上追问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这张表就是评审量规的骨架，学生可据此自评。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里程碑检查：中期汇报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演练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配图建议：一组学生站在讲台汇报，其他学生举手质询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19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小组汇报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第 3 周末，每组用 5 分钟汇报前四步，接受全班质询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5 分钟汇报：立题、洞察、定位、产品初稿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5 分钟质询：其他组必须提出至少一个质疑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讲师给出书面反馈，标注必须修补的三处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各组 48 小时内提交修改说明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质询方必须具体，禁止说「我觉得挺好的」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被质疑方不得辩解，只能记录与回应证据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把各组的共性问题汇总，全班再讲一次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课堂产出：中期反馈表（每组三处必修问题）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启发思考题（一）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配图建议：三个问号配一张团队讨论照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20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你的方案里，哪一句话是你最没有把握的？如果评审正好追问这一句，你怎么办？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如果预算从 300 万元削减到 100 万元，你会保留什么、砍掉什么？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团队里如果有人全程不干活，你作为组长会怎么做？请给出具体步骤与时间。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模块二｜路演：把方案变成一次说服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配图建议：讲台上的演讲者与背后的投影屏幕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21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结构 · 证据 · 表达 · 问答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12 页结构 ｜ 开场 30 秒 ｜ 数据呈现 ｜ 答辩应对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路演的本质：回答评审心里的四个问题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配图建议：四个问号气泡围绕一位演讲者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22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问题一：这件事为什么值得做？（机会是否真实、是否够大）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问题二：为什么是你们？（团队与本地资源有何不可替代性）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问题三：它怎么赚钱、怎么不亏？（商业模型与成本结构）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问题四：如果出事怎么办？（风险识别与止损能力）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原则：评审不是来找茬的，他们是在寻找「可以相信」的理由——你要把理由给足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路演说服结构：六段式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配图建议：六段式结构横向流程条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23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169057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钩子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开场 30 秒给出最有力的事实或反差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不要从自我介绍或背景开始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让评审在第一分钟就想知道下文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40381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440381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440381" y="1645920"/>
            <a:ext cx="169057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586685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问题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3261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明确说出目的地当前的真问题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用数据或原话支撑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问题要具体到让人皱眉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13834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13834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313834" y="1645920"/>
            <a:ext cx="1690573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60138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洞察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96714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给出你的一手发现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说明为什么别人没看到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展示画像卡与访谈原话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87287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87287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187287" y="1645920"/>
            <a:ext cx="169057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33591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④ 方案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70167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主张 + 产品 + 体验设计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重点讲峰值与触点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配体验蓝图与 SOP 片段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60740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060740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60740" y="1645920"/>
            <a:ext cx="169057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07044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⑤ 账本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43620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商业模式与单位经济模型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三档测算与盈亏平衡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主动讲风险与止损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934194" y="1188720"/>
            <a:ext cx="16905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9934194" y="1188720"/>
            <a:ext cx="169057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934194" y="1645920"/>
            <a:ext cx="169057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080498" y="1234440"/>
            <a:ext cx="139796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⑥ 请求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117074" y="1901952"/>
            <a:ext cx="132481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明确你要什么：资金/资源/政策支持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说明 12 个月内的里程碑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以一句话收束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12 页路演 deck 的标准结构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配图建议：12 页 deck 缩略图排成两行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24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2743200"/>
                <a:gridCol w="5669280"/>
                <a:gridCol w="2459736"/>
              </a:tblGrid>
              <a:tr h="323556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页码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页面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核心内容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时长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封面与钩子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项目名 + 一句最有冲击力的事实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 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P2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问题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目的地当前的具体问题与证据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 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机会与数据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行业与本地数据，注明来源与口径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 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P4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用户洞察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两张画像卡 + 一句访谈原话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90 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竞品与空位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竞品拆解结论 + 我们的差异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 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P6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一句话主张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主张 + 取舍（不为谁服务）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45 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产品设计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全旅程触点表 + 峰值设计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120 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P8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体验蓝图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前后台支撑 + 脆弱点与预案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 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商业模式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画布 + 收入结构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 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P10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单位经济与三档测算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贡献毛利、盈亏平衡、三档结果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120 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32355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P11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风险与止损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风险矩阵 + 触发信号 + 止损线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 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2356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P12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团队与请求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分工、里程碑、我要什么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75 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合计约 12 分钟；每页不超过 30 个字正文，其余靠讲。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开场 30 秒：三种可用钩子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配图建议：三种钩子的示例卡片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25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事实钩子：「这个寨子去年接待了 X 万人次，但人均消费只有 Y 元——不到隔壁的三分之一。」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场景钩子：「上个月的一个下午，我们在寨口坐了两小时，只看到 3 个游客停下来拍照。」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反差钩子：「这里有全省最好的银饰锻造技艺，但游客能买到的大多是外地批发的。」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禁忌：不要以「大家好，我们是第 X 组」开头，也不要先讲背景与意义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要求：钩子必须在第一句就出现具体数字或具体场景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数据呈现：让数字自己说话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配图建议：一张标注了来源与时间的数据图表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26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一页一个结论：每页只放一个你想让评审记住的数字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标注三要素：数值 + 来源 + 时间（缺一不可）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对比优于绝对值：「仅为隔壁的三分之一」比「人均 52 元」更有力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口径要诚实：说明这个数字代表什么、不代表什么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图表极简：能用一句话说清就不用图，能用柱状图就不用饼图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讲故事 vs 讲数字：两者都要，但顺序有讲究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配图建议：一条时间轴，标注故事/洞察/商业三段的占比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27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前段用故事建立共情：让评审「看见」这个地方和人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中段用数字建立可信：让评审相信这件事是真实的、可衡量的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后段用账本建立安全：让评审相信钱不会打水漂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比例建议：故事 20%、洞察与方案 40%、商业与风险 40%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常见错误：故事讲太久，导致最关键的账本部分被压缩到最后一分钟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配图建议：一位演讲者站在台前，背后只有一页简洁的幻灯片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28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路演不是把你知道的都讲出来，而是让对方相信你没讲的部分也靠谱。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信息量不是说服力——结构、取舍与承认不足，才是信任的来源。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答辩应对：四个原则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配图建议：答辩场景，演讲者正在回应提问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29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原则一：先确认问题——「您是问……对吗？」避免答非所问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原则二：不知道就说不知道，并说明你会怎么查证、什么时候给答案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原则三：被质疑时回到证据，而不是回到观点——「我们的依据是……」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原则四：承认缺陷并提出补救，比强行辩护更有说服力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禁忌：不要说「这个问题我们没考虑到」之后就没有下文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常见尖锐问题与应对思路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配图建议：六行问答清单，右列高亮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30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2743200"/>
                <a:gridCol w="502005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尖锐问题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它在考什么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应对要点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你这个客流预测的依据是什么？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数据是否可核查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给出推算链条与每一环的假设，标注置信度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为什么不是别人来做这件事？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团队不可替代性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讲本地关系、一手积累与团队具体经历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同类项目在隔壁县失败了，你凭什么成功？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是否做过失败案例研究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说明已知失败原因，以及你针对性的差异设计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旺季超载怎么办？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运营与承载力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给出承载测算、分流方案与限流触发条件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如果半年客流只有预测的一半呢？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止损能力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给出止损触发信号与具体收缩动作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这些数据是 AI 生成的吗？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学术诚信与核查纪律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如实披露 AI 使用范围，并说明核查方式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提前把这张表当演练清单，每组必须至少完整演练一遍。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模拟答辩：互相问倒对方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演练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配图建议：两组学生对坐，一方提问一方记录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31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25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两组结对，一组讲 3 分钟，另一组用尖锐问题清单连续追问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 组讲 3 分钟核心方案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B 组按清单连续追问 5 个问题，每个问题不给超过 60 秒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互换角色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全班复盘：哪一个问题最难回答？为什么？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追问方不得接受「我们会加强」这类回答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被问方可以回答「我不知道」，但必须给出查证路径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记录被问倒的问题，回去补进方案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课堂产出：一份《最难回答的五个问题》清单，用于终稿补强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视觉与台风：技术性的 10 分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配图建议：演讲者站位与幻灯片字号示意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32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字号：正文不小于 24 号，标题不小于 32 号——后排要看得清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配色：一套主色 + 一种强调色即可，不要超过三种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站姿：面向观众而非屏幕，手势自然，不遮挡投影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节奏：每页讲完停顿一秒再翻页，不要连读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时间：最后 2 分钟必须留给「请求」页，超时会被强制打断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时间控制：12 分钟怎么分配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配图建议：12 分钟时间分配条状图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33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0:00—0:30 钩子：一句话抓住注意力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0:30—2:30 问题与数据：建立真实性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2:30—4:00 洞察与主张：建立独特性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4:00—7:00 产品与体验：建立可行性（最长的一段）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7:00—9:30 商业与三档测算：建立安全感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9:30—11:00 风险与止损：建立成熟度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11:00—12:00 团队与请求：明确说出你要什么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演练要求：至少两次完整计时，误差控制在 30 秒内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全流程模拟路演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演练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配图建议：学生在讲台上演练，台下评委计时打分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34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全流程演练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60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按正式流程完整演练：12 分钟路演 + 8 分钟答辩 + 5 分钟点评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每组完整走一遍，严格计时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讲师与其他组按量规打分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当场给出三条必改建议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各组 24 小时内提交修改版 deck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演练时必须用正式设备与正式场地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提问环节由讲师扮演最挑剔的投资人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录像回放是最有效的改进手段，条件允许务必录制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课堂产出：演练录像（如有）+ 评分表 + 必改建议三条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模块三｜评审、复盘与展望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配图建议：评分表与复盘笔记并置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35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评分是手段，复盘才是目的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量规 ｜ 同伴评审 ｜ 复盘四问 ｜ 下一步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路演评分量规（四档制）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量规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配图建议：量规表，四档用不同色块区分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36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4023360"/>
                <a:gridCol w="3657600"/>
                <a:gridCol w="209397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维度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优秀（90+）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合格（70—89）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待改进（&lt;70）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洞察质量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一手资料充分，证据链完整，含访谈原话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有调研但样本不足或来源单一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无一手资料，全靠二手推断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定位与创意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主张清晰，取舍明确，差异化可验证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有主张但差异不专属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空话套话，换地名也成立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产品可行性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触点表完整，SOP 可照做，有预案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有设计但执行细节缺失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只有创意，无执行方案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商业成立性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三档测算完整，含压力测试与止损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有测算但缺保守档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无测算或只有乐观档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风险控制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四类风险齐备，有触发信号与止损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有清单但无排序与预案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无风险分析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表达与答辩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结构清晰，问答坦诚有据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表达完整但问答偏弱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答非所问或编造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权重：方案 50%（洞察 10 / 定位 10 / 产品 10 / 商业 15 / 风险 5）、路演 30%、答辩 20%。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同伴评审：给别人打分也是学习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配图建议：学生填写同伴评审表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37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机制：每组评审另外两组，按量规打分并写三条具体反馈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要求一：反馈必须具体——指出第几页、哪句话、为什么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要求二：每条批评必须配一条建议，只批评不建议视为无效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要求三：禁止人身评价，只评价方案与表达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价值：看到别人的漏洞，往往比被指出自己的漏洞学得更快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复盘四问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配图建议：四张写着问题的卡片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38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第一问：最初的判断，哪些被证据证实了？哪些被推翻了？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第二问：哪一个决策是我们在信息不足时做的？如果重来会怎么做？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第三问：团队在哪一个环节效率最低？原因是什么？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第四问：这套方法里，哪一条你会带到下一份工作中去？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要求：四问各写 100 字，作为个人期末反思提交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对照案例：把成功项目当成一份路演来读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配图建议：三个项目的「一句话机制」卡片并排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39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万岁山 / 村超 / 苏超 | 它们会怎么讲自己的故事　｜　把三个 2024—2025 的现象级项目拆成路演结构，可以看到它们各自的最强论据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万岁山：用「80 元三日票 + 日均 3000 余场演出」论证内容密度打法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村超：用「近 700 场赛事、国家级媒体报道 1300 余次」论证群众路线的传播力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苏超：用「异地文旅消费 139.63 亿元、同比 +26.48%」论证赛事的经济外溢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三者共同点：都有一个可被一句话转述的核心机制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万岁山 2025 年：入园 2452.2 万人次（+146.9%）、综合营收 12.7 亿元（+136.5%）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村超：2025 年 1—8 月榕江接待 764.45 万人次（+13.28%）、旅游收入 81.9 亿元（+4.38%）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苏超：84 场比赛带动主场城市 A 级景区游客 2397.26 万人次（+17.71%）、异地文旅消费 139.63 亿元（+26.48%）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对照：村超的收入增速落后于人次增速，是路演中最应该被追问的一点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启示：好的项目都能被一句机制说清；说不清的项目，通常自己也还没想清楚。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来源：万岁山公开财报（2025）；榕江县文旅数据（2025）；江苏省文旅厅研报（2025）；中国日报 2025-10-31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三案例对照：规模与结构并重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40 / 45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万岁山：规模与营收同步高速增长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村超：收入增速落后人次增速 8.9 个百分点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苏超：消费增速跑赢人次增速 8.77 个百分点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判断项目健康度要看这两者的差值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数据来源：万岁山公开财报（2025）；榕江县文旅数据（2025 年 1—8 月）；江苏省文旅厅研报（2025）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终稿打磨：把 deck 砍到 12 页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配图建议：被大量删减的 deck 页面与一旁的口播稿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41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25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把你们的全部材料压缩成 12 页，每页正文不超过 30 字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先列出所有想放的内容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按 12 页结构逐页分配，放不下的删除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每页正文压缩到 30 字以内，其余转为口播稿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完整计时讲一遍，检查是否超时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删除的标准：这一页是否能帮助评审相信一个结论？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数据页优先保留对比与来源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口播稿单独写，不要和 deck 混在一起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课堂产出：12 页正式 deck + 一份口播稿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启发思考题（二）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配图建议：三个问号配一个沙漏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42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如果一个投资人只给你 12 分钟，你会放弃讲述方案的哪一部分？为什么？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你的方案中，哪一个数字如果被推翻，整个方案就不成立了？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课程结束后，你打算用多久把这份方案变成一件真实发生的事？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小结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配图建议：本章八条要点思维导图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43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72981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31520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1755648"/>
            <a:ext cx="6895837" cy="38130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本章是全课程的总装：前六章的六项产出是第 7 章的原材料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七步法：立题 → 洞察 → 定位 → 产品 → 商业 → 风险 → 表达，每步有明确验收标准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路演的本质是说服：回答「为什么值得做、为什么是你们、怎么不亏、出事怎么办」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12 页 deck 结构固定：钩子—问题—数据—洞察—竞品—主张—产品—蓝图—商业—测算—风险—请求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05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时间分配：产品 3 分钟、商业 2.5 分钟、风险 1.5 分钟，最后 1 分钟说清你要什么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06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答辩原则：确认问题、坦诚不知、回到证据、承认缺陷并给补救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07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评审看四件事：洞察质量、定位创意、产品可行性、商业成立性与风险控制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08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判断项目健康度用「收入增速 − 人次增速」，为正是结构改善，为负是被稀释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6269" y="1188720"/>
            <a:ext cx="3558497" cy="4498847"/>
          </a:xfrm>
          <a:prstGeom prst="roundRect">
            <a:avLst>
              <a:gd name="adj" fmla="val 6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30861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一句话带走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7437" y="1755648"/>
            <a:ext cx="3156161" cy="38130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路演不是把你知道的都讲出来，而是让对方相信你没讲的部分也靠谱。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延伸阅读与资源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延伸阅读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配图建议：六份资料封面横排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44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1243584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本课程第 1—6 章全部课件与工具表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3366" y="1243584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路演前请完整复盘，工具表可直接作为附录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1962911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1962911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2017776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《金字塔原理》（芭芭拉·明托）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33366" y="2017776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结构化表达的经典，对路演逻辑帮助最大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2737104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2737104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2791968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《精益创业》（埃里克·莱斯）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3366" y="2791968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理解小步验证与止损思维，与本章三档测算互补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3511296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511296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3566160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文化和旅游部及贵州省、安顺市公开文旅数据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3366" y="3566160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本地项目的必备数据底稿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285488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6928" y="4285488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4340351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万岁山 / 村超 / 苏超 公开报道合集（2024—2025）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33366" y="4340351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三个可对照的真实项目样本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059679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66928" y="5059679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60" y="5114543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中青旅（600138）年度报告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33366" y="5114543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理解成本结构与重资产风险的一手材料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全课程收束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配图建议：七章图标围成一个圆，中心写「文旅主理人」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第07章 综合实战：从0到1策划并路演一个文旅项目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45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554480"/>
            <a:ext cx="11057839" cy="3767327"/>
          </a:xfrm>
          <a:prstGeom prst="roundRect">
            <a:avLst>
              <a:gd name="adj" fmla="val 8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194560"/>
            <a:ext cx="11057839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从认知到实战，你已经走完一整圈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4207" y="3566160"/>
            <a:ext cx="8863279" cy="1389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七章方法已完整串联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一个真实项目已可交付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路演之后还有真实世界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下一件事：把方案变成现实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