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开场做一个现场演示：用 AI 在 3 分钟内生成 20 条选题，然后让学生挑毛病。学生会发现「快」不等于「对」——这正是本章的核心张力。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强调：本章不讲具体软件操作（工具半年一换），讲的是「能力类型 + 提示词结构 + 核查纪律」这套不会过时的东西。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补一句更重要的：AI 时代主理人的稀缺能力不是「会用工具」，而是「判断 AI 产出的真伪与优劣」。后者无法外包。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过渡页。先讲边界，再讲用法。跳过边界直接教工具，是绝大多数 AI 培训的通病。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本章交付物是「个人 AI 工作流 + 提示词库」，需提交至少 8 条经过验证可用的提示词，并附上产出样例。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「不会为错误后果负责」是根本性的边界。所有 AI 产出进入方案前，都必须有一个人签字——这个人就是主理人。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中间这一列是本章真正的重点。让学生记住：AI 的产出永远是候选，不是结论。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六要素中，学生最常漏的是 C（上下文）与 E（示例）。没有上下文的提示词，产出的必然是通用废话。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现场演示同一任务用两种提示词生成，对比产出。这个对比的冲击力远超讲解。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学生的普遍反馈是：加入「示例」这一条带来的改善最大。这本身就是一个重要发现——给样板比给描述有效。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可以现场演示一个「幻觉」实例：让 AI 编一个本地景区的游客数据，学生会看到它编得极其逼真。这个演示的教学效果非常强。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「不是降低可信度，是删除」——这条规则要严格执行。学生常想保留并加上「据说」，这是不允许的。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把第 3 章的「可核查」判据与此处的核查纪律串起来：AI 提高了虚构的便利性，因此核查纪律比以往任何时候都更重要。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过渡页。这两块是 AI 收益最高、风险相对可控的场景，适合作为学生入门的第一站。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一个实用技巧：让 AI 对选题做自评并给出理由，可以快速淘汰明显不合格项——但自评结果绝不能直接采信。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「生成反例」是一个高价值技巧：让学生看到 AI 认为什么是不该做的，往往比看该做的更有启发。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这是学生可以直接带走的资产。要求他们把这张表存入个人提示词库，并在第 7 章路演中实际使用。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「一次要多个版本」是使用 AI 最重要的习惯之一。只生成一个版本会导致学生直接采用，丧失了比较与判断的机会。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自检这一步非常实用：AI 的自我批评往往相当准确，能显著减少空话。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淘汰环节是本练习的核心。生成很容易，判断很难——这正是主理人的价值所在。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「人工改写最后 20%」是最实用的经验：AI 完成 80% 的结构，人补上 20% 的不可替代细节，质量就会明显不同。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「换地名测试」是一个极好用的自检技巧：如果你写的句子换个地名也成立，那它就是废话。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这个练习直接检验第 2 章访谈作业的质量：有真实原话的学生能改写，没做的改不出来。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过渡页。视觉是 AI 进步最快也最容易出问题的领域——尤其是「虚构场景被当成实景宣传」这一风险。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第三类与第四类的分界线是「游客是否会误认为这是实景」。只要会误导，就必须禁止或明确标注。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「排除项」最常被遗漏，但极其重要——尤其在需要避免生成扭曲文字与畸形手指时。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强制要求学生在每张 AI 生成图上标注用途声明——这是一个可以立刻执行的职业习惯。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这一页要严肃讲。「AI 生成图 + 未标注 + 用于招揽游客」在多数司法辖区都可能构成虚假宣传。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呼应第 3 章的「视觉一致性」原则：AI 时代一致性更难维持，因为生成太容易、太随机。流程是唯一的解药。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最终的「风格锚」是学生可以长期复用的资产。要求存入个人提示词库。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过渡页。AI 在数据分析上最大的价值是「读懂非结构化文本」——评论、访谈、游记。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强调：AI 可以告诉你「有多少人抱怨排队」，但「为什么排队、该怎么改」仍然需要人结合现场判断。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这个模板可以直接用于学生自己的项目：拉取真实评论做分析，比课堂示例有效得多。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「低频但严重」这一点很重要：一条关于护栏松动的评论，其重要性超过五十条关于排队长的评论。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这是第 2 章「数据口径纪律」在 AI 时代的延伸：AI 让错误更容易被批量生产，所以纪律更重要。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建议用学生第 1 章选定的家乡目的地做样本——这样分析结论可以直接回流到他们的项目。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最后一格「红队评审」值得强调：让 AI 扮演最挑剔的投资人来攻击你的方案，是提升质量最高效的方法之一。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提示词库是本章最有长期价值的产出。它属于个人资产，会随着使用不断增值。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过渡页。这一模块要让学生看到 AI 的两面：它既提效，也放大了犯错的速度与规模。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提醒学生注意最后一条数据：AI 应用的方向之一正是降低第 5 章讲的「人力成本占比 35%—50%」这一最大成本项。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不点名具体企业，避免不必要的争议；重点是让学生记住三种类型与「十分钟生产、三个月修复」的成本不对称。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「节制」这一条最容易被忽视，却在 AI 时代最重要：当生产变得零成本，克制就成了专业素养。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第三题是本章的终极问题。参考答案：承担责任、做出判断、到现场去——这三点无法外包。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作业：提交个人 AI 工作流说明 + 提示词库（至少 8 条，含产出样例）。第 7 章路演鼓励使用，但必须披露使用情况。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提醒：AI 工具的操作界面半年一换，不要花时间背操作；要掌握的是提示词结构与核查纪律，这两样不会过时。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 7 章是综合实战。提醒学生把前六章的所有交付物整理成项目包：洞察输出包、画像卡、选题库、脚本、触点表、SOP、体验蓝图、商业模式画布、三档测算、风险清单、提示词库。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0A3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38360" y="685800"/>
            <a:ext cx="1371600" cy="1371600"/>
          </a:xfrm>
          <a:prstGeom prst="ellipse">
            <a:avLst/>
          </a:prstGeom>
          <a:solidFill>
            <a:srgbClr val="145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4480560"/>
            <a:ext cx="1828800" cy="1828800"/>
          </a:xfrm>
          <a:prstGeom prst="ellipse">
            <a:avLst/>
          </a:prstGeom>
          <a:solidFill>
            <a:srgbClr val="0F5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81360" y="3474720"/>
            <a:ext cx="731520" cy="731520"/>
          </a:xfrm>
          <a:prstGeom prst="ellipse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4173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文旅主理人 · 本科三年级专业课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965960"/>
            <a:ext cx="6035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 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880360"/>
            <a:ext cx="62179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AI 工具在文旅场景中的应用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4526280"/>
            <a:ext cx="1463040" cy="54864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4800600"/>
            <a:ext cx="5943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CFE3E4"/>
                </a:solidFill>
                <a:latin typeface="Microsoft YaHei"/>
                <a:ea typeface="Microsoft YaHei"/>
                <a:cs typeface="Microsoft YaHei"/>
              </a:rPr>
              <a:t>选题、文案、视觉、数据分析——把 AI 变成团队里那个不会累的实习生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598932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9FC4C7"/>
                </a:solidFill>
                <a:latin typeface="Microsoft YaHei"/>
                <a:ea typeface="Microsoft YaHei"/>
                <a:cs typeface="Microsoft YaHei"/>
              </a:rPr>
              <a:t>授课对象：旅游管理本科三年级 ｜ 建议学时：4 学时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本章在课程中的位置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贯穿五步工作环的效率层：不改变方法论，改变执行成本。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配图建议：五步环图，外圈叠加一圈 AI 效率层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02 / 46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不替代洞察、策划与判断，它替代的是重复劳动与初稿生产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本章覆盖四类场景：选题、文案、视觉、数据分析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核心原则：AI 负责把 0 变成 60 分，人负责把 60 分变成 90 分并承担责任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本章交付物：一套个人 AI 工作流（含提示词库）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硬要求：任何 AI 产出的事实性内容，未经核查不得进入方案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金句一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配图建议：一个人与一支机械臂共同协作的示意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03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AI 不会取代主理人，但会用 AI 的主理人会取代不会用的。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技术的淘汰从来不是取代人，而是重新定义「合格」的门槛。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模块一｜认知：先搞清楚 AI 能做什么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配图建议：一个机器人与大脑图标之间的分界线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04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能力边界 · 提示词 · 事实核查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四类场景 ｜ 提示词结构 ｜ 幻觉 ｜ 核查纪律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本章学习目标与知识地图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配图建议：本章知识地图流程条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05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49808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理解 AI 在文旅场景中的四类应用与能力边界，掌握提示词的六要素结构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564559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82847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能用 AI 完成选题批量生成、多版本文案、视觉概念稿与评论文本分析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6431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9311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方法目标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7599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会用「事实核查四步法」验证 AI 产出，会把 AI 嵌入既有工作流而非孤立使用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11183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1183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194063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素养目标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2351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 AI 伦理底线：不虚构、不侵权、不欺骗，对 AI 参与的内容负责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8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31520" y="4288901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知识地图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58568" y="4307189"/>
            <a:ext cx="9137599" cy="134380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能力边界 → 四类应用场景 → 提示词六要素 → 幻觉识别 → 事实核查四步 → 选题/文案/视觉/数据四类实操 → 工作流搭建 → 伦理底线 → 案例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的能力边界：三件擅长、三件不擅长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配图建议：三对对照卡片，左侧绿色擅长、右侧橙色不擅长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06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169057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擅长 · 规模化初稿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批量生成选题、标题、文案变体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把长文本压缩为要点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按模板改写与润色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40381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40381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440381" y="1645920"/>
            <a:ext cx="169057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586685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擅长 · 结构化整理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3261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把杂乱评论归类成主题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把访谈记录编码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生成表格与清单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13834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13834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313834" y="1645920"/>
            <a:ext cx="169057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60138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擅长 · 视角模拟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6714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扮演不同客群提出质疑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生成反方意见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做方案的红队评审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87287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87287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187287" y="1645920"/>
            <a:ext cx="169057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33591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不擅长 · 事实真伪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70167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 confidently 编造数据与人名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对本地知识的准确性无保障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必须人工核查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60740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060740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60740" y="1645920"/>
            <a:ext cx="169057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07044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不擅长 · 现场判断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43620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不了解你的场地、团队与预算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不知道今天下了雨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无法替代实地观察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934194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9934194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934194" y="1645920"/>
            <a:ext cx="1690573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80498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不擅长 · 承担责任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17074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不会为错误后果负责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不理解品牌长期代价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最终决策必须由人做出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四类应用场景与对应能力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配图建议：四行对照表，中间一列「人必须做什么」高亮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07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291840"/>
                <a:gridCol w="3017520"/>
                <a:gridCol w="273405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场景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 能做什么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人必须做什么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选题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批量发散选题、按客群生成角度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判断哪些真能做、哪些有证据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生成大量无法落地的伪选题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多版本、多平台、多语气改写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核对事实、注入真实细节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 腔、空话、事实错误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视觉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概念图、分镜草图、物料初稿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判断可行性、确保真实性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虚构场景误导游客、版权问题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数据分析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文本归类、摘要、生成分析框架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确认口径、解释结论、做决策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口径混淆、结论过度解读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判断标准：AI 输出的是「可能性」，人负责把它变成「可执行的事实」。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提示词六要素：把模糊要求变成可执行指令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核心方法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R-T-C-C-F-E：角色、任务、上下文、约束、格式、示例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配图建议：六个字母组成的提示词结构图，每个字母配简短说明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08 / 46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R 角色：你是谁——「你是一位有十年经验的文旅内容策划」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T 任务：做什么——「为以下目的地生成 20 条短视频选题」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C 上下文：给背景——客群、资源、季节、预算、已有素材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C 约束：不能做什么——不虚构、不使用形容词、每条不超过 30 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F 格式：输出长什么样——表格、JSON、分点、含哪些列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E 示例：给一个样板——一条你认为合格的样例，让 AI 对齐标准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提示词对照：差的与好的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配图建议：左右两栏对比，右栏高亮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09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4846320"/>
                <a:gridCol w="456285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要素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差的提示词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好的提示词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（缺失）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你是一位专注西南少数民族村寨的目的地内容策划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写点关于苗寨的内容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生成 20 条面向省内自驾亲子家庭的短视频选题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上下文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（缺失）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目的地：贵州某苗寨，车程 2 小时；资源：银饰锻造、芦笙、长桌宴；限制：无专业演员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约束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写得好一点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禁止使用「打造/赋能/沉浸式」等空词；每条须含具体人物或时间；不得虚构数据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格式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（缺失）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输出为表格，列为：选题、目标客群、拍摄场景、所需人力、可核查性(高/中/低)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示例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（缺失）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示例：『跟着 78 岁的绣娘学一针，她说这花样是外婆教的』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差的提示词与好的提示词之间，产出质量通常相差一个数量级。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课堂练习：把一条坏提示词改好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配图建议：电脑屏幕上并排两个对话框与两份产出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10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把「帮我写一个苗寨的宣传文案」改写成符合六要素的提示词并执行对比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先按原提示词生成一次，保存结果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按六要素改写提示词，再生成一次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并排对比两份产出的差异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总结：哪一条要素的加入带来了最大改善？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重点观察加入「示例」前后的差异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注意加入「约束」后是否减少了空话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提醒：同一工具两次结果可能不同，关注结构而非细节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课堂产出：一份提示词改写前后对照 + 两份产出样本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幻觉：AI 最危险的特性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风险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配图建议：一张看似专业的图表，其中关键数字被标红并打上问号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11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表现：AI 会以非常自信的语气编造不存在的数据、人名、时间与文献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原因：模型优化目标是「生成看起来合理的续写」，不是「保证为真」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高发场景：具体数字、本地地名与人名、政策条文、引用文献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高危后果：编造的数据一旦进入方案并被采纳，会造成真实损失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应对原则：凡是具体的、可核查的、要对外发布的——一律人工核实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事实核查四步法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硬约束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配图建议：四步流程图，最后一步是一个「确认」印章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12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4572000"/>
                <a:gridCol w="465429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步骤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要做什么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判定标准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 溯源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要求 AI 给出信息来源，并逐一访问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链接可访问且内容对得上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 交叉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用第二个独立来源验证同一事实；冲突时以官方或一手来源为准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两个来源一致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 替换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 AI 给的数字替换成你已知的权威数据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优先使用文旅部、统计局、年报口径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 标注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在方案中标注来源、时间与口径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读者可自行复核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无法完成第 1、2 步的内容，一律不得使用——不是降低可信度，是删除。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配图建议：一张写着错误数字的海报，旁边是排队退票的游客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13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在文旅行业，一个编造的数字可能换来的是一场退票潮。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内容会转化为真实行为——游客会按你写的来，所以写错就有代价。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模块二｜选题与文案：AI 最成熟的两块阵地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配图建议：选题便签墙与文案稿并置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14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批量发散 · 多版本改写 · 人味注入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选题流程 ｜ 文案改写 ｜ AI 腔 ｜ 核查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辅助选题五步流程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配图建议：五步流程图，第 2、3 步标注 AI，其余标注人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15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361815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喂素材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把第 2 章的画像卡、资源清单与访谈原话交给 AI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5071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815071" y="1188720"/>
            <a:ext cx="206526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609959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3087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批量发散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一次生成 30—50 条，不做质量筛选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63215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063215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85810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91231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机器初筛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用评估表字段让 AI 自评并排序（仅供参考）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1359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11359" y="1188720"/>
            <a:ext cx="206526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106247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39375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人工判定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逐条判断可执行性与证据，删掉伪选题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559503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59503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354391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87519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回填池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保留的进入选题库，淘汰的记录淘汰原因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5528" y="4206605"/>
            <a:ext cx="10600639" cy="1435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AI 在这条流程里承担第 2、3 步；第 1、4、5 步必须由人完成。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批量选题：提示词的关键设计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配图建议：提示词文本截图，关键行高亮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16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先喂真实素材：画像卡、访谈原话、资源清单——没有素材的生成必然空洞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要求分维度发散：按客群、按场景、按时间、按情绪各生成一组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要求标注来源：每条选题后注明它对应哪一条素材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要求标注风险：让 AI 标出「可能不可执行」的条目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要求给反例：让 AI 同时生成 5 条「最不该做的选题」——反向筛选极有效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选题生成提示词模板（可直接套用）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配图建议：提示词模板卡片，可替换部分用虚线框标出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17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995781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模块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填入内容示例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你是一位熟悉西南地区目的地的内容策划，服务过多个县域文旅项目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素材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目标客群：省内自驾亲子家庭（车程 2 小时内）；资源：银饰锻造、芦笙队、长桌宴、梯田；访谈原话：『孩子最喜欢看打银子』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生成 40 条短视频选题，按客群/场景/时间/情绪四个维度各 10 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约束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禁止空词；每条必须含具体人物或具体时间；不得虚构数据；无法执行的直接标为『不可执行』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格式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表格输出：选题｜维度｜拍摄场景｜所需人力｜证据来源｜可执行性(高/中/低)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附加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同时输出 5 条你认为最不该做的选题，并说明理由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把这张表存进你的提示词库，替换「素材」部分即可复用。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文案生成：一次要多个版本，而不是一个答案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配图建议：同一内容的多个版本并排展示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18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要求多版本：同一诉求要 5—8 个版本，从中挑选而非直接采用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要求多语气：正式、口语、俏皮、沉稳各来一版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要求多长度：15 字标题、30 字开头、80 字正文分别生成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要求多平台：同一素材改写为短视频口播、图文标题、社群文案三种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要求自检：让 AI 逐条检查是否含有空话与无法核查的表述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文案提示词模板（多版本 · 多平台）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配图建议：提示词模板与三组成品输出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19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995781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模块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填入内容示例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你是一位文旅内容主编，擅长把抽象资源改写成有人物、有细节的短文案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素材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目的地：某苗寨；核心事实：78 岁的绣娘仍在带徒弟；长桌宴每天 18:00 开席；银饰锻造全程可观看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为同一素材生成：短视频口播稿 3 版、图文标题 5 条、社群文案 2 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约束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禁止使用「美丽/震撼/独特/沉浸式」等形容词；每条须含一个具体人物、时间或数量；不得超过 80 字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格式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分三组输出，每组标注目标平台与预估时长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附加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最后附一份自检表：逐条指出哪些句子属于空话、哪些事实需要核查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「附加」里的自检要求是提升质量的关键——让 AI 先自我批评一遍。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课堂练习：10 分钟生成 20 条选题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配图建议：学生对照两份清单划掉选题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20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用模板为你自己的项目生成 20 条选题，并人工淘汰一半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填入你的素材（画像卡 + 资源清单 + 访谈原话）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执行提示词，获得 30—40 条原始选题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逐条判断：有证据吗？能做吗？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淘汰至 20 条以内，写下淘汰理由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淘汰率低于 30% 说明你的判断太宽松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重点淘汰「看起来很好但没有证据」的条目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保留的每条必须能说出拍摄场景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课堂产出：20 条经人工筛选的选题库（含淘汰理由）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腔：三个特征与三种解法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配图建议：一段被标黄的 AI 腔文字与改写后的版本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21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特征一：排比与对仗泛滥——「不仅是…更是…」句式密集出现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特征二：形容词密度过高——「独特魅力」「深厚底蕴」「沉浸式体验」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特征三：缺乏具体信息——全篇没有可核查的人名、时间、数量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解法一：在提示词中明确禁用词表，并要求输出后自检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解法二：强制注入真实细节——把访谈原话与具体数据写进素材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解法三：人工改写最后 20%——把通用句替换成只有你知道的细节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腔 vs 人味：改写对照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配图建议：四行对照表，右列高亮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22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2560320"/>
                <a:gridCol w="520293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 腔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人味改写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这里不仅有美丽的自然风光，更有深厚的文化底蕴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排比 + 形容词 + 无信息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每天下午四点，寨子里的芦笙队会在鼓楼下集合，最年长的那位今年八十一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沉浸式体验非遗文化的独特魅力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术语堆砌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跟着绣娘学一针，她说这花样是她外婆教的，学不会可以拆了重来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是您周末休闲度假的理想选择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无差异化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从市区开车一小时四十分钟，停车场就在寨口，走两百米就到长桌宴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让您流连忘返，不虚此行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承诺过度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大多数人会待到天黑，因为长桌宴要等到灯亮起来才开席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判断方法：把句子里的地名换掉，如果依然通顺，说明它没有说任何专属的事。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课堂练习：给 AI 文案注入人味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配图建议：一页文稿，多处被划掉并手写替换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23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双人练习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拿一段 AI 生成的文案，用你访谈得到的真实细节把它改写到无法被替换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生成一段 100 字的 AI 文案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逐句做「换地名测试」，标出所有通用句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用访谈原话与具体事实替换这些句子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同桌验证：换掉地名后这段话还成立吗？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至少替换三处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优先加入人物与数字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改写后读一遍，检查是否仍然通顺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课堂产出：改写前后的对照文本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模块三｜视觉：概念、分镜与物料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配图建议：概念图、分镜草图、物料三件套并排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24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生成得快，判断要准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三类用途 ｜ 提示词 ｜ 一致性 ｜ 版权红线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 AI 的三类用途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配图建议：四类用途卡片，最后一类用红色标记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25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概念与氛围稿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用于内部讨论与方案提案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不对外发布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风险最低，效率最高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分镜与构图参考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给拍摄团队看构图与光线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替代手绘分镜的粗略环节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需标注「参考图，非实景」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对外物料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海报、头图、社媒配图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直接面向游客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风险最高：必须真实不可误导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禁止用途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不可把 AI 生成图当作实景宣传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不可虚构不存在的设施与景观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不可未经授权使用他人形象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视觉提示词六要素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配图建议：一张概念图旁边标注六个要素的引线说明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26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主体：画面里有什么——人物、建筑、物件，要具体到材质与状态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环境：在哪里、什么时间、什么季节、什么天气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光线：自然光/逆光/夜景/阴天，光线决定情绪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构图与镜头：远景、中景、特写；俯拍、平视、低角度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风格：写实摄影、手绘、水彩、电影感——明确指定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排除项：不想要什么——避免文字扭曲、避免过多人物、避免过度修图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配图建议：生成的概念图与提示词并排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27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995781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模块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填入内容示例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主体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一位七十多岁的苗族绣娘坐在木门槛上低头刺绣，手上有明显的皱纹与银镯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环境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贵州山区木结构村寨，清晨，薄雾，背景有梯田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清晨柔和侧光，无强烈阴影，自然光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镜头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中景，平视略低角度，浅景深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写实摄影风格，胶片质感，色彩克制不过饱和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排除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不要文字，不要游客，不要现代建筑，不要过度美颜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用途声明：本图仅用于内部概念讨论，不作为实景对外发布。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版权与真实性红线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红线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配图建议：一张标注「AI 生成」的水印示例图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28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红线一：不得将 AI 生成图作为实景用于宣传——这属于误导消费者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红线二：不得生成或模仿特定真实人物的形象用于商业用途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红线三：不得使用未经授权的字体、素材与品牌元素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红线四：参赛、投标与公开发布时，须遵守相应的 AI 使用披露要求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原则：当一幅图可能让游客产生错误预期时，就不要用它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视觉一致性：让 AI 输出像同一个品牌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配图建议：一组风格统一的图片拼贴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29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建立风格锚：固定一组描述词（色调、光线、镜头、质感），每次复用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建立素材库：把效果好的生成结果存下来，作为下次的参考输入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固定排除项：把常见的失真问题写进每次的提示词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人工统一：最后用同一套调色与模板统一处理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记住：一致性靠流程，不靠模型的偶然发挥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课堂练习：生成一组风格统一的视觉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配图建议：四张图并排，风格高度统一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30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用同一组风格锚生成 4 张概念图，检验一致性并做统一处理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先写下你的风格锚（色调/光线/镜头/质感/排除项）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用它生成 4 张不同场景的图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并排查看：它们像同一个品牌吗？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调整风格锚直到一致，并记录最终版本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一致性差的常见原因是描述词变化太大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把成功的一组存为模板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每张都要标注用途声明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课堂产出：4 张概念图 + 一份可直接复用的风格锚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模块四｜数据分析：让 AI 帮你读文本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配图建议：大量评论文本被整理成结构化图表的示意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31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评论 · 访谈 · 报告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流程 ｜ 评论挖掘 ｜ 口径 ｜ 工作流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辅助数据分析四步流程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配图建议：四步流程图，第 2、3 步标注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32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627299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64283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" y="2057400"/>
            <a:ext cx="2371267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准备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导出评论或访谈文本，做好脱敏与分段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77107" y="1188720"/>
            <a:ext cx="2627299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77107" y="1188720"/>
            <a:ext cx="2627299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45301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5123" y="2057400"/>
            <a:ext cx="2371267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归类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让 AI 按主题归类并给出每类的原始例句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87287" y="1188720"/>
            <a:ext cx="2627299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87287" y="1188720"/>
            <a:ext cx="2627299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6319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15303" y="2057400"/>
            <a:ext cx="2371267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量化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统计各主题频次，注意去重与口径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97467" y="1188720"/>
            <a:ext cx="2627299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97467" y="1188720"/>
            <a:ext cx="2627299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07337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25483" y="2057400"/>
            <a:ext cx="2371267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归因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人工把主题对应到触点表，形成改进动作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95528" y="4206605"/>
            <a:ext cx="10600639" cy="1435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AI 承担第 2、3 步的机械劳动；第 1、4 步的判断与归因必须由人完成。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评论文本挖掘提示词模板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配图建议：评论归类后的表格输出示例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33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995781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模块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填入内容示例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你是一位文旅用户体验研究员，擅长从游客评论中提取可行动的改进点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素材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以下是某景区近三个月的 200 条游客评论（附文本）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1) 按主题归类并命名；2) 每类给出 3 条原始例句；3) 统计每类占比；4) 标注情绪极性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约束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不得改写原句；不得推测评论中未提及的原因；无法归类的标为『其他』并单列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格式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表格：主题｜占比｜情绪极性｜三条原句｜可能对应触点（填『待人工判断』）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附加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列出你发现的 3 个反常现象（数量少但影响大的问题）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「不得推测未提及的原因」是关键约束——它把解释权保留给研究者。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评论挖掘的三个陷阱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风险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配图建议：一张情绪分布图，旁边标注三个陷阱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34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陷阱一：样本偏差——平台评论只代表愿意评论的人，通常两端（极好/极差）居多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陷阱二：频次误导——低频但严重的问题（如安全隐患）不应因数量少被忽略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陷阱三：语义误判——讽刺、反语与方言表达常被 AI 误判情绪极性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对策：AI 归类后必须人工抽检至少 20% 的样本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对策：把 AI 结论与现场观察交叉验证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与数据口径：不要让它替你做口径决策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风险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配图建议：一张数据表，不同口径的行被标红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35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问题：AI 会混合不同来源、不同年份、不同口径的数据而不加区分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表现：把「出游人次」与「游客人次」混用，把上半年数据说成全年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对策一：在提示词中明确要求注明每个数字的来源、时间与口径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对策二：优先让 AI 处理你已经核实过的数据，而不是让它去找数据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对策三：任何进入方案的数字，回到第 2 章的四项确认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课堂练习：用 AI 分析 100 条真实评论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配图建议：学生导出评论并用 AI 工具处理的屏幕截图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36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拉取一个真实目的地的 100 条评论，用 AI 归类并人工抽检验证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选定一个目的地，导出 100 条评论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用模板归类，得到主题表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人工抽检 20 条，检查归类与情绪判断是否准确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把结论对应到你自己的触点表，写出 2 条改进动作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优先选择差评集中的样本，信息密度更高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注意识别讽刺与反语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改进动作要能对应到具体触点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课堂产出：评论主题表 + 2 条改进动作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 AI 嵌进工作流，而不是孤立使用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工作流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配图建议：五步环外圈标注各阶段的 AI 用途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37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洞察阶段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访谈记录编码与归类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竞品资料摘要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生成反方质疑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15071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815071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15071" y="1645920"/>
            <a:ext cx="206526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61375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策划阶段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97951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批量选题与多版本文案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概念视觉稿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脚本初稿与分镜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63215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63215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63215" y="1645920"/>
            <a:ext cx="2065263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09519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组织阶段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46095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任务清单与排期生成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SOP 初稿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合同与清单模板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1359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311359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1359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57663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运营阶段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4239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评论归类与周报摘要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客诉话术生成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活动复盘框架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59503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559503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59503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05807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复盘阶段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42383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数据归因假设生成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方案自检（红队评审）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知识库沉淀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建立你的个人提示词库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配图建议：提示词库的目录结构示意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38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分类存放：选题、文案、视觉、数据、评审五类，每类至少 2 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记录版本：每次优化后保存新版，注明改善了什么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附产出样例：每条提示词附上一次好的产出，便于复用与对齐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可替换标记：把素材部分用占位符标出，方便快速替换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定期清理：每月删掉不再有效的提示词，避免库变成垃圾场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模块五｜案例、伦理与边界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配图建议：天平一侧是效率，一侧是风险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39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用得好是杠杆，用不好是事故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正向案例 ｜ 事故案例 ｜ 伦理五原则 ｜ 自我约束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正向案例：AI 在文旅行业的落地方向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配图建议：智能客服界面与多语种标识并置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40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AI + 文旅 | 从内容生产到服务提效　｜　2025 年以来，AI 在文旅领域的应用从概念走向日常，主要集中在内容生产、智能客服与数据分析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用生成式 AI 批量生产多语言、多平台的内容素材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用智能客服与问答系统处理高频咨询，释放人力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用数据分析辅助客流预测与舆情监测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 AI 辅助多语种服务，降低入境游客的沟通成本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年上半年国内居民出游 32.85 亿人次，同比 +20.6%；出游花费 3.15 万亿元，同比 +15.2%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年上半年电影票房 292.31 亿元、观影 6.41 亿人次，同比 +22.91% / +16.89%，内容消费持续扩张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年入境游客 1.54 亿人次，同比 +17%，多语种服务需求上升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国务院 2025 年印发《关于深入实施“人工智能+”行动的意见》，推动 AI 与经济社会各行业广泛深度融合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启示：AI 在文旅的落点不是「炫技」，而是降低成本结构中的人力与内容生产成本。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来源：文化和旅游部 2025-08-01；中国政府网 2025-08；中国旅游研究院《中国入境旅游发展年度报告2025》；国务院 2025 年“人工智能+”行动意见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事故案例：AI 内容翻车的三种典型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风险案例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配图建议：一张被公开质疑的 AI 宣传图，配社交媒体负面评论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41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翻车样本 | 快，不等于对　｜　行业内已多次出现因 AI 内容未经核查而引发争议的案例，类型高度相似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类型一：AI 生成图被当作实景宣传，游客到现场发现不存在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类型二：AI 编造的历史人物、年代与数据进入讲解词与展板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类型三：AI 文案套用通用模板，多个目的地出现雷同表述引发嘲讽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共同特征：追求发布速度与数量，跳过了人工核查环节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共同后果：口碑受损、信任成本上升，且修复周期远长于生产周期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高风险环节：具体数字、历史事实、实景图片、对外承诺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可控环节：内部讨论稿、创意发散、结构化整理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启示：AI 事故的成本结构很特殊：生产只花十分钟，修复可能要花三个月。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来源：行业公开报道综合（本课程归纳，不指向特定主体）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伦理五原则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伦理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配图建议：五个原则图标围成圆环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42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真实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不虚构事实、数据与场景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生成图不得冒充实景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存疑即删，不做模糊处理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15071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815071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15071" y="1645920"/>
            <a:ext cx="206526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61375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负责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97951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每一份对外内容有一个签字的人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错误发生时主动更正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不把责任推给工具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63215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63215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63215" y="1645920"/>
            <a:ext cx="2065263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09519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尊重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46095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不使用他人肖像与作品于商业用途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尊重本地文化与社区意愿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涉及非遗与民俗须征得同意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1359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311359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1359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57663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透明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4239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按要求披露 AI 参与情况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内部素材标注用途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不误导合作方与游客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59503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559503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59503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05807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⑤ 节制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42383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不因成本低而大量发布低质内容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不为凑数量牺牲质量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保持人的判断在环内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配图建议：三个问号配一个人与机器人的对话气泡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43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 AI 能在十分钟内完成你 80% 的工作，你打算把省下的时间用来做什么？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游客是否有权知道自己看到的内容由 AI 生成？你的理由是什么？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当 AI 生成的方案比你自己的更好时，你还能为这个项目贡献什么？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小结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配图建议：本章八条要点思维导图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44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72981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31520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1755648"/>
            <a:ext cx="6895837" cy="38130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擅长规模化初稿、结构化整理与视角模拟；不擅长事实真伪、现场判断与承担责任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提示词六要素：角色、任务、上下文、约束、格式、示例——缺上下文与示例是产出差的主因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幻觉是 AI 最危险的特性；事实核查四步法：溯源、交叉、替换、标注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选题与文案是收益最高的场景：多版本、多平台、多语气，并要求 AI 自检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05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腔三特征：排比泛滥、形容词过密、缺乏具体信息；用「换地名测试」自检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06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视觉三类用途中，对外物料风险最高；AI 生成图不得冒充实景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07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数据分析中 AI 负责归类与量化，人负责归因；注意样本偏差与低频高危问题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08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伦理五原则：真实、负责、尊重、透明、节制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6269" y="1188720"/>
            <a:ext cx="3558497" cy="4498847"/>
          </a:xfrm>
          <a:prstGeom prst="roundRect">
            <a:avLst>
              <a:gd name="adj" fmla="val 6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30861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一句话带走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437" y="1755648"/>
            <a:ext cx="3156161" cy="38130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AI 负责把 0 变成 60 分，人负责把 60 分变成 90 分，并为这 90 分负责。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延伸阅读与资源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延伸阅读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配图建议：六份资料封面横排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45 / 46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1243584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国务院《关于深入实施“人工智能+”行动的意见》（2025）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3366" y="1243584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理解国家层面 AI 应用的政策方向与重点领域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1962911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1962911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017776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生成式人工智能服务管理相关法规与规范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3366" y="2017776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了解标识、合规与内容责任的基本要求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737104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2737104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2791968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主流大模型官方提示词工程指南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3366" y="2791968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各厂商文档更新快，以官方最新为准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511296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11296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566160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文化和旅游部智慧旅游与数字化相关公开材料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3366" y="3566160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了解行业数字化的官方方向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285488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4285488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4340351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《中国入境旅游发展年度报告2025》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33366" y="4340351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理解多语种服务与国际化的真实需求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059679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6928" y="5059679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" y="5114543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本课程第 2 章《数据引用规范自查表》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33366" y="5114543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与 AI 核查纪律配合使用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本章收束与下章预告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配图建议：提示词库目录与写着「第 7 章：综合实战」的卡片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第06章 AI 工具在文旅场景中的应用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46 / 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554480"/>
            <a:ext cx="11057839" cy="3767327"/>
          </a:xfrm>
          <a:prstGeom prst="roundRect">
            <a:avLst>
              <a:gd name="adj" fmla="val 8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194560"/>
            <a:ext cx="1105783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带着工作流进入第 7 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7" y="3566160"/>
            <a:ext cx="8863279" cy="1389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个人 AI 工作流已成型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提示词库至少 8 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所有 AI 产出均已核查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下章任务：从 0 到 1 做一个完整项目并路演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