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不同客流下的年度利润（万元，示例模型）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年度利润（万元）</c:v>
                </c:pt>
              </c:strCache>
            </c:strRef>
          </c:tx>
          <c:spPr>
            <a:solidFill>
              <a:srgbClr val="0E6E7A"/>
            </a:solidFill>
          </c:spPr>
          <c:cat>
            <c:strRef>
              <c:f>Sheet1!$A$2:$A$6</c:f>
              <c:strCache>
                <c:ptCount val="5"/>
                <c:pt idx="0">
                  <c:v>5 万人次</c:v>
                </c:pt>
                <c:pt idx="1">
                  <c:v>8 万人次</c:v>
                </c:pt>
                <c:pt idx="2">
                  <c:v>10 万人次</c:v>
                </c:pt>
                <c:pt idx="3">
                  <c:v>13 万人次</c:v>
                </c:pt>
                <c:pt idx="4">
                  <c:v>16 万人次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-485</c:v>
                </c:pt>
                <c:pt idx="1">
                  <c:v>-194</c:v>
                </c:pt>
                <c:pt idx="2">
                  <c:v>0</c:v>
                </c:pt>
                <c:pt idx="3">
                  <c:v>291</c:v>
                </c:pt>
                <c:pt idx="4">
                  <c:v>582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>
                  <a:solidFill>
                    <a:srgbClr val="12313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古北水镇 2024 年：客流降 15%，利润由盈转亏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变化幅度</c:v>
                </c:pt>
              </c:strCache>
            </c:strRef>
          </c:tx>
          <c:spPr>
            <a:solidFill>
              <a:srgbClr val="0E6E7A"/>
            </a:solidFill>
          </c:spPr>
          <c:cat>
            <c:strRef>
              <c:f>Sheet1!$A$2:$A$4</c:f>
              <c:strCache>
                <c:ptCount val="3"/>
                <c:pt idx="0">
                  <c:v>游客人次变化(%)</c:v>
                </c:pt>
                <c:pt idx="1">
                  <c:v>营业收入变化(%)</c:v>
                </c:pt>
                <c:pt idx="2">
                  <c:v>归母净利润变化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-14.78</c:v>
                </c:pt>
                <c:pt idx="1">
                  <c:v>-24.46</c:v>
                </c:pt>
                <c:pt idx="2">
                  <c:v>-100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>
                  <a:solidFill>
                    <a:srgbClr val="12313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人均贡献收入对比（按公开数据测算，元/人次）</a:t>
            </a:r>
          </a:p>
        </c:rich>
      </c:tx>
      <c:layout/>
      <c:overlay val="0"/>
    </c:title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人均贡献（元/人次）</c:v>
                </c:pt>
              </c:strCache>
            </c:strRef>
          </c:tx>
          <c:spPr>
            <a:solidFill>
              <a:srgbClr val="0E6E7A"/>
            </a:solidFill>
          </c:spPr>
          <c:cat>
            <c:strRef>
              <c:f>Sheet1!$A$2:$A$4</c:f>
              <c:strCache>
                <c:ptCount val="3"/>
                <c:pt idx="0">
                  <c:v>阿那亚（2024）</c:v>
                </c:pt>
                <c:pt idx="1">
                  <c:v>万岁山（2025）</c:v>
                </c:pt>
                <c:pt idx="2">
                  <c:v>乌镇（2024）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649</c:v>
                </c:pt>
                <c:pt idx="1">
                  <c:v>52</c:v>
                </c:pt>
                <c:pt idx="2">
                  <c:v>226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>
                  <a:solidFill>
                    <a:srgbClr val="12313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开场做一次冲击：念一组数字——中青旅 2024 年营收 99.57 亿元、净利润仅 1.6 亿元，同比下滑 17.29%。行业很大，但赚钱很难。本章就是要讲清楚为什么。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提醒学生：本章是全课程中最「不浪漫」的一章，但也是决定项目生死的一章。第 7 章路演的评分表中，商业可行性占最高权重。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补充一个判据：判断一个文旅项目是否健康，先看它在客流下滑 30% 时是否还能活。活不下来，说明成本结构有问题。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过渡页。商业模式不是融资材料里的漂亮话，而是对「谁付钱、为什么付、付多少」的诚实回答。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本章三个交付物：商业模式画布（一页）、成本与盈亏平衡表、风险清单。三者是第 7 章路演的必备附件。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让学生当场填自己的项目。通常卡住的是「收入来源」与「成本结构」——这恰好说明方案还不成熟。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轻资产输出是近年重要趋势：中青旅 2024 年已在咸阳、威海、邯郸等地输出夜游与街区改造项目。这是重资产困局的一条出路。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最后一行要重点讲：补贴是一次性的、有条件的，不能作为可持续收入计入。学生的方案里这一条出现频率很高。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万岁山 80 元三日票是价值定价的反面典型——用超低价建立感知价值，再靠二消变现。这个打法的前提是极高的内容密度，否则就是单纯亏损。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强调：盈亏平衡人次是主理人必须每天盯的数字。低于它，项目就在失血。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这张图解释了重资产项目的本质：平衡点之前是煎熬，之后是加速。同时也解释了风险——客流一旦跌回平衡点以下，亏损会立刻出现。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这是本章最有冲击力的练习：多数学生会算出「目标客流仅够覆盖成本甚至不够」。这个发现本身就是重要的学习成果。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第二题的正确反应不是接受，而是：安全边际只有 20%，任何波动都会击穿。应降低成本结构或提高客单价。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过渡页。成本结构决定了一家公司的性格：固定成本高则激进且脆弱，变动成本高则保守且灵活。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半变动成本是学生的盲区。举例：客流超过某个值时必须增开一个服务窗口，人力成本就会跳升一档。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人力是最容易被低估的一项：员工到手 4000 元，企业实际支出可能接近 6000 元。这一点必须讲清楚。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古北水镇是最好的教学案例：客流只降 14.78%，营收降 24.46%，净利润却从微利转为亏损 1.23 亿元。这就是经营杠杆的放大效应。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让学生自己算：客流降 15%，为什么利润降了 100% 以上？答案就是固定成本占比过高导致的经营杠杆。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「利润是观点，现金是事实」是财务领域的经典表述。用一句通俗解释：赚了钱但账户没钱，公司照样会倒闭。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年卡与套票看似让利，实则是现金流工具——它在最缺钱的时候把钱收回来。这是文旅业常见的财务智慧。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这一页是评审标准的一部分：第 7 章路演评分表中，缺少保守档测算将直接扣分。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「先砍营销与内容，最后砍安全与合规」——这个优先级顺序是本章要传递的重要价值观。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第一题的现实答案：政府项目可能追求社会效益，地产配套可能追求物业增值——但主理人必须清楚自己在为谁承担亏损。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过渡页。风控不是悲观，而是专业。一个没有风险章节的方案是不完整的方案。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强调优先级：安全 &gt; 合规 &gt; 声誉 &gt; 市场。前两类是生存问题，后两类是发展问题。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要求学生至少列出六条风险。只列出「市场风险」一条的方案，说明思考还不够深入。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这一页要讲得严肃。可以引入一个真实事故案例作为警示——讲师可选用本地或行业内的公开事故通报。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「不删帖」这一条很重要：删帖会引发次生舆情，代价远高于原问题本身。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内容与广告合规直接关联第 3 章：宣传虚构既是声誉风险也是法律风险。这一点要和第 3 章的「可核查」判据串起来讲。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这是理解商业合同设计的绝佳案例。要让学生讨论：对赌促使运营方做了哪些事？其中有没有可能损害长期价值的动作？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提醒：买了保险不等于免责。安全管理缺失导致的事故，保险赔付之外仍可能追究刑责。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关键提醒：左下象限（低概率低影响）可以不管，但右下与右上象限（高影响）即使概率低也必须有预案——这就是黑天鹅。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这个练习的价值在于打破乐观偏差。学生通常不敢想失败，而主理人必须每天想。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第三题的参考答案：对不可核查的内容说不，对超出承载力的客流说不，对牺牲安全的成本压缩说不。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四个案例的账本形态完全不同。让学生先猜：哪一个的人均贡献毛利最高？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让学生算一下：21.96 亿元 ÷ 338.3 万人次 ≈ 649 元/人次。对比万岁山约 52 元/人次（12.7 亿 ÷ 2452.2 万），差异巨大——这就是度假型与门票型的本质区别。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讨论：迪士尼模式能否被中小项目借鉴？答案是借鉴「多层变现」的结构思路，而非其投入规模——哪怕只有餐饮与摄影两层，也比单一门票健康。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风险讨论：2000 余名演职人员是巨大的固定成本。若客流下滑，这套模式的亏损会非常快——这就是媒体提到的「长红之困」。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这是本章最重要的反面教材。让学生从中读出一条规律：固定成本占比超过 60% 的项目，客流波动会被放大三到五倍传导到利润。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关键教学方法：这张图要配一句警告——人均贡献高不等于更好。阿那亚靠高客单价，万岁山靠大规模，两者都能赚钱，关键是成本结构是否匹配。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这五个信号可以直接作为第 7 章路演的评分维度之一。让学生用它们给自己或他人的项目打分。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「禁止写加强管理」是刻意的约束——它迫使学生提出具体动作。这也是本课程对方案语言的一贯要求。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作业：完成商业模式画布 + 三档测算表 + 风险清单。第 6 章将讨论如何用 AI 提升这些工作的效率。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强烈建议学生完整读一遍中青旅年报中的「景区经营」部分——这是中文语境下少有的、披露颗粒度足够细的文旅项目成本数据。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 6 章会重做第 3、4 章的部分作业，让学生对比「手工做」与「用 AI 做」的效率与质量差异。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84048" cy="6858000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949440" y="0"/>
            <a:ext cx="5242255" cy="6858000"/>
          </a:xfrm>
          <a:prstGeom prst="rect">
            <a:avLst/>
          </a:prstGeom>
          <a:solidFill>
            <a:srgbClr val="0A3F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38360" y="685800"/>
            <a:ext cx="1371600" cy="1371600"/>
          </a:xfrm>
          <a:prstGeom prst="ellipse">
            <a:avLst/>
          </a:prstGeom>
          <a:solidFill>
            <a:srgbClr val="145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12480" y="4480560"/>
            <a:ext cx="1828800" cy="1828800"/>
          </a:xfrm>
          <a:prstGeom prst="ellipse">
            <a:avLst/>
          </a:prstGeom>
          <a:solidFill>
            <a:srgbClr val="0F5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881360" y="3474720"/>
            <a:ext cx="731520" cy="731520"/>
          </a:xfrm>
          <a:prstGeom prst="ellipse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417320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文旅主理人 · 本科三年级专业课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1965960"/>
            <a:ext cx="60350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5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CHAPTER 05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880360"/>
            <a:ext cx="621792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3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商业模式、成本结构与风险控制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51560" y="4526280"/>
            <a:ext cx="1463040" cy="54864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4800600"/>
            <a:ext cx="5943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0" i="0">
                <a:solidFill>
                  <a:srgbClr val="CFE3E4"/>
                </a:solidFill>
                <a:latin typeface="Microsoft YaHei"/>
                <a:ea typeface="Microsoft YaHei"/>
                <a:cs typeface="Microsoft YaHei"/>
              </a:rPr>
              <a:t>把理想换算成账：钱从哪来、漏在哪、什么时候会断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5989320"/>
            <a:ext cx="5943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0">
                <a:solidFill>
                  <a:srgbClr val="9FC4C7"/>
                </a:solidFill>
                <a:latin typeface="Microsoft YaHei"/>
                <a:ea typeface="Microsoft YaHei"/>
                <a:cs typeface="Microsoft YaHei"/>
              </a:rPr>
              <a:t>授课对象：旅游管理本科三年级 ｜ 建议学时：4 学时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本章在课程中的位置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170432"/>
            <a:ext cx="11057839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0" i="1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五步工作环的支撑层：所有创意最终都要通过这一关。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配图建议：五步环图，第五步「复盘」与商业层叠加高亮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02 / 45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673352"/>
            <a:ext cx="11057839" cy="405993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4 章设计了体验，本章回答「这套体验能不能持续运转下去」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商业模式回答钱从哪来，成本结构回答钱漏在哪，风控回答什么时候会断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核心判断：一个不能自我造血的项目，再动人的叙事也只是烧钱表演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本章交付物：一页商业模式画布、一张成本表、一份风险清单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硬要求：所有数字必须写明假设条件，能被复算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金句一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配图建议：天平一侧是创意灯泡，一侧是账单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03 / 45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188720"/>
            <a:ext cx="11057839" cy="449884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188720"/>
            <a:ext cx="82296" cy="449884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52728" y="1508760"/>
            <a:ext cx="959479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25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创意决定上限，成本决定生死。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500176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—— 本章观点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52728" y="5276087"/>
            <a:ext cx="95947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50" b="0" i="1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多数失败项目不是输在不够有创意，而是输在成本结构撑不到创意兑现的那天。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模块一｜商业模式：钱到底从哪来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配图建议：九宫格画布示意，中心写「文旅项目」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04 / 45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画布 · 模式 · 定价 · 单位经济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九宫格 ｜ 四种模式 ｜ 定价 ｜ 盈亏平衡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本章学习目标与知识地图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学习目标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配图建议：本章知识地图流程条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05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49808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掌握文旅版商业模式画布、四种收入模式与固定/变动成本的分类逻辑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81679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381679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564559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能力目标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82847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能搭建单位经济模型、完成盈亏平衡测算与三档情景测算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431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196431" y="1188720"/>
            <a:ext cx="2613583" cy="64008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379311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方法目标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97599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会用风险矩阵给风险排序，会识别重资产陷阱与现金流断点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11183" y="1188720"/>
            <a:ext cx="2613583" cy="278928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11183" y="1188720"/>
            <a:ext cx="2613583" cy="6400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194063" y="1444752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素养目标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12351" y="1901952"/>
            <a:ext cx="2211247" cy="19206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养成把创意换算成数字的习惯，敢于在方案里写明「什么情况下这个方案不成立」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160885"/>
            <a:ext cx="11057839" cy="1526682"/>
          </a:xfrm>
          <a:prstGeom prst="roundRect">
            <a:avLst>
              <a:gd name="adj" fmla="val 8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31520" y="4288901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知识地图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58568" y="4307189"/>
            <a:ext cx="9137599" cy="134380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商业模式画布 → 四种收入模式 → 定价方法 → 单位经济模型 → 盈亏平衡 → 成本分类 → 重资产陷阱 → 现金流 → 三档测算 → 风险四类 → 风险矩阵 → 案例 → 项目体检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文旅版商业模式画布（九宫格）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配图建议：九宫格画布，其中两格被标红表示待补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06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4206240"/>
                <a:gridCol w="4654296"/>
              </a:tblGrid>
              <a:tr h="420624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格子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要回答的问题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文旅项目的典型答案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客户细分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谁付钱？谁使用？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省内自驾家庭 / 亲子 / 年轻打卡 / 入境游客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价值主张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我替他解决什么？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两小时车程内的松弛周末、可被讲述的文化体验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渠道通路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他怎么知道、怎么买？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短视频内容 + OTA + 社群 + 旅行社分销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客户关系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怎么留住他？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会员权益、社群共创、节庆日历、回访机制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收入来源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钱从哪来？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门票 / 住宿餐饮 / 体验项目 / 商品 / 活动 / 政府补贴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核心资源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离不开什么？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场地与产权、内容团队、本地关系、IP 或品牌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关键活动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每天必须做什么？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内容生产、活动运营、服务履约、数据复盘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合作伙伴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谁在帮我？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本地商户、村委会、旅行社、平台、演艺团队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成本结构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钱花在哪？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人力（最大项）、折旧摊销、营销、维护、能耗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用法：一页纸填完，填不出来的格子就是你的方案缺口。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四种文旅收入模式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配图建议：四种模式的收入结构柱状对比图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07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门票型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收入随客流线性增长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上限明显，提价敏感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代表：传统观光景区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风险：政策限价与口碑反噬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7710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710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7107" y="1645920"/>
            <a:ext cx="2627299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341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二消型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998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靠餐饮、商品、体验变现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客单价弹性大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代表：万岁山、迪士尼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风险：依赖停留时长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728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728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87287" y="1645920"/>
            <a:ext cx="2627299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3359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会员 / 度假型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016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住宿与权益为主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复购与客单价双高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代表：阿那亚、度假区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风险：重资产与入住率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46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9746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746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377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④ 输出 / 轻资产型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34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输出管理与品牌，收管理费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不占资金，扩张快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代表：乌镇模式输出、中青旅拓展业务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风险：品牌被稀释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收入来源清单：把每一笔钱都列出来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配图建议：八行收入清单，最后一行标黄警告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08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3017520"/>
                <a:gridCol w="2377440"/>
                <a:gridCol w="3465576"/>
              </a:tblGrid>
              <a:tr h="46736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收入项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计费方式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毛利水平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受什么影响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门票 / 入园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人次 × 单价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中—高（成本相对固定）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客流、价格政策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住宿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间夜 × 房价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中（含折旧）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入住率、季节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餐饮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客单 × 人次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中—高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停留时长、口味口碑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商品 / 文创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件数 × 单价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设计与叙事、可带走的意愿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体验项目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人次 × 单价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参与意愿、人力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活动 / 演艺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票务或包场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波动大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内容质量、天气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场地 / 品牌合作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租金或分成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高（边际成本低）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品牌吸引力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政府补贴 / 专项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项目制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不确定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政策周期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警惕：把政府补贴计入常规收入，是方案中最常见的致命乐观。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定价三法与三条纪律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配图建议：三种定价方法的公式卡片并排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09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成本加成法：成本 ÷ (1 − 目标毛利率)——保证不亏，但可能脱离市场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竞争参照法：以同类产品价格带为锚——保证可卖，但可能牺牲利润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价值定价法：按游客感知价值定价——利润最高，但要求叙事与体验支撑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纪律一：价格结构比价格水平更重要（套票、时段票、权益分层）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纪律二：降价是最容易也最难逆转的决策——先试权益，再动价格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纪律三：任何价格变动必须同步更新全渠道，价格不一致是投诉高发源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单位经济模型：每个游客贡献多少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配图建议：单位经济模型计算表，最后一行高亮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10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3291840"/>
                <a:gridCol w="2194560"/>
                <a:gridCol w="3191256"/>
              </a:tblGrid>
              <a:tr h="52578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计算方式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示例数值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说明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人均门票收入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票价 × 购票率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80 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注意含折扣与免票人群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人均二消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餐饮+商品+体验 合计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65 元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停留时长是关键变量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人均总收入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门票 + 二消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145 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即客单价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人均变动成本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餐饮成本+耗材+分成+能耗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48 元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随人次增长的成本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人均贡献毛利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人均总收入 − 人均变动成本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97 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用于覆盖固定成本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年固定成本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人力+折旧+营销+维护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970 万元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与客流无关的部分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盈亏平衡人次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固定成本 ÷ 人均贡献毛利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 万人次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低于此数即亏损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这是本章最重要的工具：任何项目都要能算出「多少人才能不亏」。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盈亏平衡：客流与利润的关系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11 / 45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188720"/>
            <a:ext cx="3317351" cy="5120640"/>
          </a:xfrm>
          <a:prstGeom prst="roundRect">
            <a:avLst>
              <a:gd name="adj" fmla="val 7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444752"/>
            <a:ext cx="2915015" cy="4663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人均贡献毛利 97 元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年固定成本 970 万元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盈亏平衡点 10 万人次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越过平衡点后利润加速释放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112879" y="1188720"/>
          <a:ext cx="7511887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2879" y="6327647"/>
            <a:ext cx="7511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数据来源：课程示例模型（假设数值，仅用于方法演示）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课堂练习：算一次盈亏平衡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配图建议：学生用计算器与表格核算的场景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12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小组练习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为你第 4 章的项目估算固定成本与人均贡献毛利，算出盈亏平衡人次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列出年固定成本（人力、租金、折旧、营销、维护）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估算人均收入与人均变动成本，求贡献毛利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计算盈亏平衡人次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判断：你的目标客流是它的几倍？若不足 1.5 倍，方案需调整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允许估算，但必须写出估算依据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人力成本最容易低估——按 full-time 人数 × 年综合成本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提醒：低于 1.5 倍安全边际意味着高风险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课堂产出：一张盈亏平衡测算表（含假设说明）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启发思考题（一）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配图建议：三个问号配一张盈亏平衡曲线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13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为什么很多火爆一时的项目最终仍然亏损？请从成本结构角度给出至少两条解释。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如果你的项目盈亏平衡点是 10 万人次，而预测客流是 12 万人次，你会怎么做？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政府补贴应该被计入收入吗？在什么条件下可以？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模块二｜成本结构：钱到底漏在哪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配图建议：一个漏水的水桶，几个漏洞被标注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14 / 45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固定 · 变动 · 半变动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成本分类 ｜ 重资产陷阱 ｜ 现金流 ｜ 三档测算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成本分类：三种行为完全不同的钱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配图建议：三条成本曲线：水平线、斜线、阶梯线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15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固定成本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不随客流变化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人力基本工资、租金、折旧摊销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特点：客流下滑时不减少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风险：刚性越高，抗风险能力越弱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对策：提高外包与弹性用工比例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13834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13834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3834" y="1645920"/>
            <a:ext cx="3564026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60138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变动成本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随客流变化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6714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餐饮原材料、耗材、能耗、平台佣金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特点：与收入同向变化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风险：单位成本控制不当会吃掉毛利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对策：规模化采购与标准化配方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60740" y="1188720"/>
            <a:ext cx="3564026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60740" y="1188720"/>
            <a:ext cx="3564026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60740" y="1645920"/>
            <a:ext cx="3564026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07044" y="1234440"/>
            <a:ext cx="327141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半变动成本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阶梯式变化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3620" y="1901952"/>
            <a:ext cx="3198266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营销投放、临时用工、设备维护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特点：在一定区间固定，跨区间跳升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风险：容易被误判为固定成本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对策：识别阶梯点，提前规划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文旅项目典型成本清单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配图建议：成本清单表格，占比列用条形图表示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16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1645920"/>
                <a:gridCol w="2377440"/>
                <a:gridCol w="4654296"/>
              </a:tblGrid>
              <a:tr h="46736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成本项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类型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占比经验值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常见低估点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人力（含社保与管理费）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固定为主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35%—50%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低估综合成本，只算到手工资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折旧摊销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固定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10%—25%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重资产项目此项最高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营销与渠道佣金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半变动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8%—20%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平台佣金与投放叠加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维护与能耗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半变动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5%—12%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设施老化后维护费跳升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内容生产（活动/演艺）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变动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5%—15%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只算一场，不算全年更新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物料与耗材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变动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3%—8%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损耗率被忽略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保险与合规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固定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1%—3%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常被完全遗漏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673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财务与税费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固定/变动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视情况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未预留现金流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经验值仅供参考：实际结构取决于项目轻重资产比重与用工方式。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重资产陷阱：为什么大项目反而更脆弱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风险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配图建议：一座大楼的立面，其中「折旧」一层被高亮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17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机制：折旧摊销不随客流减少——客流下滑 20%，利润可能下滑 80%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例证：中青旅 2024 年营业成本同比 +5.21% 至 76.58 亿元，其中人工与折旧摊销等固定成本占比超 60%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例证：古北水镇 2024 年游客 -14.78%、营收 -24.46%，归母净亏损 1.23 亿元（含约 1.8 亿元折旧摊销）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对策一：轻资产输出——输出管理与品牌，收取管理费（中青旅已在咸阳、威海、邯郸等地实践）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对策二：弹性用工与业务外包，把固定成本转为变动成本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对策三：分期投入，用小步验证替代一次性重投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经营杠杆：为什么利润的波动远大于客流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数据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18 / 45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188720"/>
            <a:ext cx="3317351" cy="5120640"/>
          </a:xfrm>
          <a:prstGeom prst="roundRect">
            <a:avLst>
              <a:gd name="adj" fmla="val 7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444752"/>
            <a:ext cx="2915015" cy="4663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游客 129.84 万人次，同比 -14.78%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营业收入 5.55 亿元，同比 -24.46%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归母净亏损 1.23 亿元（上年同期盈利约 0.02 亿元）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折旧摊销约 1.8 亿元，属刚性成本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112879" y="1188720"/>
          <a:ext cx="7511887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2879" y="6327647"/>
            <a:ext cx="7511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数据来源：中青旅（600138）2024 年年度报告（2025-04-03）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现金流：利润是观点，现金是事实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配图建议：现金流曲线，收入与支出错位导致低谷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19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利润与现金不同：有利润也可能缺现金（应收账款、存货、预付款）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文旅业的特殊性：收入集中在旺季，支出全年发生——现金流天然错配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三条生存线：账上现金能否覆盖 3 个月 / 6 个月 / 12 个月固定支出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预警信号：开始用新项目的预收款支付旧项目的成本，即为危险信号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管理工具：滚动 13 周现金流表，每周更新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淡旺季现金流管理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配图建议：一年十二个月的现金流柱状图，淡季为负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20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旺季蓄水：旺季利润率目标应高于全年平均，用于补贴淡季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淡季控本：弹性用工、缩短营业时间、集中维护而非停业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预售锁客：早鸟票、年卡、套票在淡季前置销售，回流现金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账期管理：与供应商谈账期，与渠道谈结算周期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预留缓冲：至少预留相当于 3 个月固定成本的现金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三档情景测算：给自己留一条退路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配图建议：三档测算的柱状图对比，保守档标红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21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9694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926080"/>
                <a:gridCol w="2743200"/>
                <a:gridCol w="4288536"/>
              </a:tblGrid>
              <a:tr h="84124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情景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客流假设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客单价假设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结果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保守档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目标值 × 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目标值 × 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应仍能覆盖变动成本，亏损不超过可承受上限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中性档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目标值 × 100%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目标值 × 100%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达到盈亏平衡并有合理利润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乐观档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目标值 × 140%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目标值 × 110%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检验承载力与服务质量是否会崩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压力测试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保守档 + 成本 +20%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—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检验最坏情况下的生存期（月）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只做乐观档测算的方案，在评审中应直接判定为不合格。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课堂练习：三档测算与压力测试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配图建议：三张测算表并排，最右一张标红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22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小组练习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20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把上一练习的盈亏平衡模型扩成三档，并做一次压力测试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复制盈亏平衡表，分别按三档假设计算利润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在保守档基础上把成本上调 20%，计算可生存月数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写出：如果真到这一步，你会砍掉什么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各组汇报最脆弱的一项假设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追问「砍掉什么」时要具体到金额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提醒：先砍营销与内容，最后砍安全与合规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把各组的脆弱假设汇总成班级风险墙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课堂产出：三档测算表 + 一份「最坏情况下的止损清单」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启发思考题（二）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配图建议：三个问号配一张季节性现金流图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23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为什么有些项目明知会亏还要做？在什么情况下这是理性的？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轻资产输出听起来很美，它的前提条件是什么？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如果一个项目的全部利润都来自旺季三个月，它的组织能力会有什么问题？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模块三｜风险控制：先想清楚会怎么死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配图建议：四个警示标志排成一排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24 / 45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安全 · 市场 · 政策 · 声誉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四类风险 ｜ 风险矩阵 ｜ 红线 ｜ 预案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文旅项目的四类风险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框架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配图建议：四个风险图标，安全风险用红色高亮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25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安全风险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最不可触碰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设施、消防、食品、水域、天气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后果不可逆：人命、刑责、停业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必须投入，不得妥协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要求：预案 + 演练 + 保险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7710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710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7107" y="1645920"/>
            <a:ext cx="2627299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341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市场风险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最常见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998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客流不及预期、竞争加剧、消费降级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后果：现金流断裂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对策：三档测算与止损线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要求：设定明确的止损触发条件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728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728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87287" y="1645920"/>
            <a:ext cx="2627299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3359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政策与合规风险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最不可控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016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土地、环保、文物、价格、签证政策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后果：项目被叫停或整改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对策：前置合规审查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要求：关键证照清单化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46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9746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746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377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④ 声誉风险</a:t>
            </a:r>
          </a:p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E6F2F1"/>
                </a:solidFill>
                <a:latin typeface="Microsoft YaHei"/>
                <a:ea typeface="Microsoft YaHei"/>
                <a:cs typeface="Microsoft YaHei"/>
              </a:rPr>
              <a:t>传播最快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34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舆情事件、服务事故、内容争议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后果：客流断崖式下跌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对策：监测机制 + 响应流程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要求：2 小时内回应机制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风险清单与应对措施（模板）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配图建议：风险清单表格，概率与影响列用色块表示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26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9694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1280160"/>
                <a:gridCol w="1280160"/>
                <a:gridCol w="2743200"/>
                <a:gridCol w="4105656"/>
              </a:tblGrid>
              <a:tr h="60089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风险事件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概率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影响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预警信号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应对措施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旺季超载导致安全事故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极高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瞬时客流超过承载 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分时预约 + 限流 + 现场分流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主力活动因天气取消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天气预报预警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室内备选方案 + 退改政策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核心人员流失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关键岗位离职意向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SOP 沉淀 + 梯队培养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网络负面舆情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差评集中出现同类问题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 小时响应 + 公开整改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合作方违约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低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付款或交付异常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合同违约条款 + 备选供应商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政策调整（价格/用地）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低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政策征求意见稿发布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合规审查 + 多情景预案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概率与影响各分高/中/低三档，用于排出优先级。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安全红线：这一页没有讨论余地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红线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配图建议：安全巡检表与应急演练照片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27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设施安全：定期检测与巡检，记录留痕，过期即停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消防安全：通道、器材、演练三件事缺一不可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食品安全：供应商资质、留样、温度记录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水域与山地：警示标识、护栏、救援设备与人员值守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大型活动：容量测算、疏散预案、医疗点、保险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原则：任何以牺牲安全换取体验或成本的行为，都是不可接受的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声誉风险：一条差评的成本远高于它的字数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配图建议：舆情监测看板示意，右侧是响应流程图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28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监测：建立每日舆情巡查（平台评论、社交平台、新闻）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分级：一般抱怨（24 小时）／集中投诉（4 小时）／重大舆情（2 小时）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响应：事实优先，不辩解、不删帖、不推诿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修复：公开整改动作与时间，让用户看到变化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根因：回到第 4 章的触点表，把舆情对应到具体触点并整改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政策与合规：先问能不能做，再想怎么做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合规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配图建议：四张证件与文件图标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29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证照清单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营业执照、卫生、消防、食品经营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特种设备、演出、旅行社业务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每一项都要有责任人与有效期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7710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37710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7107" y="1645920"/>
            <a:ext cx="2627299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52341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用地与环保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5998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土地性质与用途合规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生态红线与文物保护限制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乡村旅游项目尤其要注意宅基地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728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728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87287" y="1645920"/>
            <a:ext cx="2627299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33359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内容与广告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016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宣传不得虚构与夸大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使用他人素材需授权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数据引用需注明来源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97467" y="1188720"/>
            <a:ext cx="2627299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97467" y="1188720"/>
            <a:ext cx="2627299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97467" y="1645920"/>
            <a:ext cx="2627299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43771" y="1234440"/>
            <a:ext cx="2334691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数据与隐私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80347" y="1901952"/>
            <a:ext cx="2261539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游客信息收集需告知同意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人脸识别等敏感技术应用受限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数据存储与访问权限管理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对赌与合同：用万岁山案例理解激励设计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案例延伸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配图建议：一份协议封面与关键条款高亮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30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背景：万岁山与运营方锦上添花文旅集团在 2025 年初签署对赌协议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约定：运营方需助推景区 2025 年全年销售额突破 11 亿元，方可获得全部服务费，否则分文不取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结果：2025 年综合营收 12.7 亿元，同比增长 136.5%，超过对赌目标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机制要点：把服务方报酬与结果强绑定，风险共担、收益共享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风险提示：对赌会激励短期冲量，可能透支品牌与用户体验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主理人视角：接受对赌前必须确认——目标是否可控？数据口径由谁认定？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保险与责任：把不可承受的风险转移出去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方法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配图建议：保单文件与投保清单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31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1234440"/>
            <a:ext cx="11057839" cy="44988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必配：公众责任险、雇主责任险、食品安全责任险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活动：大型活动需单独投保，含取消险（天气等不可抗力）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特种：高风险项目（漂流、攀岩、索道）需专项保险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要点：看清免赔额、免责条款与理赔流程，而不是只看保费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5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5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原则：保险转移的是财务损失，不能替代安全管理本身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风险矩阵：先处理哪一件事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配图建议：3×3 风险矩阵图，右上象限红色高亮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32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566928" y="1188720"/>
          <a:ext cx="11055096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825496"/>
              </a:tblGrid>
              <a:tr h="105156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概率 \ 影响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低影响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中影响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250" b="1" i="0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高影响</a:t>
                      </a:r>
                    </a:p>
                  </a:txBody>
                  <a:tcPr marL="73152" marR="73152" anchor="ctr">
                    <a:solidFill>
                      <a:srgbClr val="094C56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高概率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记录观察，季度复盘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立即制定措施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最高优先级：立即处理并上报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中概率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纳入日常管理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制定预案并指定责任人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专项投入，设置预警线</a:t>
                      </a:r>
                    </a:p>
                  </a:txBody>
                  <a:tcPr marL="73152" marR="73152" marT="36576" marB="36576" anchor="ctr">
                    <a:solidFill>
                      <a:srgbClr val="EEF2F1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1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低概率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记录在案即可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写进应急预案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sz="1150" b="0" i="0">
                          <a:solidFill>
                            <a:srgbClr val="12313B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仍需预案（黑天鹅事件）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66928" y="5504688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用法：把风险清单的每一项放进九宫格，从右上象限开始处理。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风险演练：你的项目在哪种情况下会死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配图建议：学生讨论场景，白板上写着三种情景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33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小组讨论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15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为你的项目设想三种「死亡情景」，并给出止损方案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列举三种可能导致项目终止的情景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为每种情景设定可观测的触发信号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给出止损动作与止损时点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全班投票：哪一个情景最被低估？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触发信号必须可观测（数字或事件）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止损时点要早于现金耗尽前三个月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鼓励说出最不愿意面对的那一件事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课堂产出：一份《项目死亡情景与止损清单》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启发思考题（三）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思考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配图建议：三个问号配一个停止标志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34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41247" y="170078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1261872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如果你的项目必须裁员 30% 才能活下去，你会先裁谁？这个决定的依据是什么？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274319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274319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41247" y="325526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281635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安全管理与体验设计冲突时，应该由谁来做最终决定？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297679"/>
            <a:ext cx="11057839" cy="1389887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4297679"/>
            <a:ext cx="73152" cy="1389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7" y="4809743"/>
            <a:ext cx="566928" cy="365760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370831"/>
            <a:ext cx="9686239" cy="1243583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对于一个主理人而言，「敢于说不」应该用在哪些时刻？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模块四｜案例：账本里的成败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配图建议：四个案例的经营数据卡片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35 / 45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280160"/>
            <a:ext cx="11057839" cy="4315967"/>
          </a:xfrm>
          <a:prstGeom prst="roundRect">
            <a:avLst>
              <a:gd name="adj" fmla="val 6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1691640"/>
            <a:ext cx="10143439" cy="35844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0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阿那亚 · 迪士尼 · 万岁山 · 乌镇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4315967"/>
            <a:ext cx="101434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0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度假变现 ｜ IP 变现 ｜ 规模变现 ｜ 重资产代价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案例一：阿那亚的度假型变现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配图建议：阿那亚民宿与餐饮场景，叠加收入结构饼图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36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阿那亚 | 用生活方式把空间卖出溢价　｜　阿那亚从度假地产起步，最终形成以住宿、餐饮、活动为主的度假型收入结构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以审美与社群建立品牌溢价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用全年活动日历维持入住率与复访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住宿与餐饮构成主要收入来源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内容投入被转化为资产价值与品牌资产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年举办各类活动 2000 余场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酒店年平均入住率 90% 以上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年接待游客 338.3 万人次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年园区总收入 21.96 亿元（人均贡献约 649 元）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启示：度假型模式的优势是客单价高、复购强；代价是重资产与高固定成本，入住率是生死线。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来源：人民日报海外版《滨海旅游“潮”起来》2025-08-15（人均贡献为按公开数据测算）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案例二：迪士尼的多层变现结构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配图建议：迪士尼商品店与酒店外观，标注各层收入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37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上海迪士尼 | 门票只是入口　｜　迪士尼以门票获客，通过商品、餐饮、酒店与 IP 授权实现多层变现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以独家园区维持到访理由与议价能力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商品与餐饮围绕 IP 设计，提高二消转化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影视内容与乐园体验互相导流，延长 IP 生命周期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持续扩建以维持增长预期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2024 年接待游客 1470 万人次，创历史新高，全球第五、中国第一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《疯狂动物城2》上映后主题商品销量较 2023 年再翻一番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近十年累计推出 80 余个全新娱乐演出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 10 月迎来第一亿名游客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启示：多层变现的前提是持续投入：更新停止的那一天，变现效率就开始衰减。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来源：TEA《2024年全球体验报告》；上海迪士尼度假区十周年发布（2026-01）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案例三：万岁山的规模变现与对赌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2624328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2024—2025 新案例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配图建议：万岁山客流与营收双曲线图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38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万岁山 | 用低价换规模，用规模换二消　｜　80 元三日无限次入园的低价策略，配合极高内容密度，实现规模与营收双增长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低价门票作为引流手段，不追求门票利润最大化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2000 余名演职人员、日均 3000 余场演出延长停留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银票与 NPC 机制提升参与与二消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与运营方签署 11 亿元销售额对赌协议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2025 年入园 2452.2 万人次（含三日无限次入园），同比 +146.9%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综合营收 12.7 亿元，同比 +136.5%；售票 1162.2 万张，同比 +119.1%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门票收入 7.9 亿元，占 62.2%，二消占比约 37.8%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营收轨迹：2023 年 1.8 亿元 → 2024 年 5.4 亿元 → 2025 年 12.7 亿元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启示：规模变现成立的前提是内容成本可控且可复用——一旦人力成本增速超过营收增速，模式即失效。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来源：万岁山武侠城公开财报数据；大河报 2025-07-02；中新经纬 2025-09-17；华夏时报 2025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案例四：乌镇与中青旅的重资产代价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经典案例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配图建议：中青旅财报关键数据截图，成本结构条形图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39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58368"/>
          </a:xfrm>
          <a:prstGeom prst="roundRect">
            <a:avLst>
              <a:gd name="adj" fmla="val 20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5528" y="1234440"/>
            <a:ext cx="1060063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乌镇 / 古北水镇 | 当固定成本超过弹性　｜　中青旅 2024 年出现「增收不增利」，暴露古镇重资产模式的结构性压力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1975104"/>
            <a:ext cx="5750076" cy="2752343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31520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做了什么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2487168"/>
            <a:ext cx="5347740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通过成本控制维持利润（乌镇净利润 +3.98% 主要来自降本）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推动轻资产输出：咸阳秦文化城市夜游、威海栖霞街、邯郸广府古城等项目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拓展科技场馆运营等新业务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旅行社业务 2024 年营收 19.5 亿元，同比 +58.1% 并实现扭亏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18172" y="1975104"/>
            <a:ext cx="5106594" cy="2752343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682764" y="210312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关键数据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9340" y="2487168"/>
            <a:ext cx="4704258" cy="21488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中青旅 2024 年营收 99.57 亿元，同比 +3.34%；归母净利润 1.6 亿元，同比 -17.29%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营业成本同比 +5.21% 至 76.58 亿元，人工与折旧摊销等固定成本占比超 60%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乌镇 2024 年游客 743.38 万人次，同比约 -3.71%；营收 16.81 亿元，同比 -5.81%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古北水镇游客 -14.78%、营收 -24.46%，归母净亏损 1.23 亿元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873751"/>
            <a:ext cx="11057839" cy="786384"/>
          </a:xfrm>
          <a:prstGeom prst="roundRect">
            <a:avLst>
              <a:gd name="adj" fmla="val 20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5528" y="4928615"/>
            <a:ext cx="10600639" cy="6766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启示：重资产项目的出路通常不在景区内部，而在输出能力与业务结构调整。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528" y="5440679"/>
            <a:ext cx="106006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来源：中青旅（600138）2024 年年度报告（2025-04-03）；界面新闻 2025-04-11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两种模式的效率对比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对比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40 / 45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66928" y="1188720"/>
            <a:ext cx="3317351" cy="5120640"/>
          </a:xfrm>
          <a:prstGeom prst="roundRect">
            <a:avLst>
              <a:gd name="adj" fmla="val 7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1444752"/>
            <a:ext cx="2915015" cy="4663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阿那亚：21.96 亿元 / 338.3 万人次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万岁山：12.7 亿元 / 2452.2 万人次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乌镇：16.81 亿元 / 743.38 万人次（景区公司口径）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人均贡献差异反映模式差异，不代表优劣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112879" y="1188720"/>
          <a:ext cx="7511887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112879" y="6327647"/>
            <a:ext cx="7511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0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数据来源：各案例公开经营数据测算（2024—2025）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财务健康的五个信号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判据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配图建议：五个指示灯，绿色表示健康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41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66928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① 二消占比上升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8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说明产品结构在改善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门票依赖度下降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比客流增长更值得关注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15071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815071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15071" y="1645920"/>
            <a:ext cx="2065263" cy="128016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961375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② 收入增速 &gt; 人次增速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97951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说明客单价在提升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第 2 章已建立的判断指标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为负即为结构恶化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063215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5063215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063215" y="1645920"/>
            <a:ext cx="2065263" cy="128016"/>
          </a:xfrm>
          <a:prstGeom prst="rect">
            <a:avLst/>
          </a:prstGeom>
          <a:solidFill>
            <a:srgbClr val="B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209519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③ 淡季不归零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46095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淡季仍能覆盖变动成本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说明有稳定的内容或客群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是全季运营能力的体现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11359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7311359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311359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57663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④ 固定成本可控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94239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固定成本占比不持续上升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弹性用工比例合理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客流下滑时损失有限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559503" y="1188720"/>
            <a:ext cx="206526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9559503" y="1188720"/>
            <a:ext cx="2065263" cy="566928"/>
          </a:xfrm>
          <a:prstGeom prst="roundRect">
            <a:avLst>
              <a:gd name="adj" fmla="val 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559503" y="1645920"/>
            <a:ext cx="2065263" cy="128016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05807" y="1234440"/>
            <a:ext cx="1772655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45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⑤ 现金缓冲充足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42383" y="1901952"/>
            <a:ext cx="1699503" cy="36301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账上现金覆盖 ≥3 个月固定支出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不依赖预付款周转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5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有明确的止损线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实战练习：给你的项目做一次财务体检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581912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互动 · 练习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配图建议：体检表样例，五项指标与结论栏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42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737360" cy="329184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2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个人练习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41448" y="1188720"/>
            <a:ext cx="1371600" cy="329184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18 分钟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16459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用五个信号给你的项目打分，并写出最严重的一项问题与对策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2148840"/>
            <a:ext cx="6634703" cy="2715767"/>
          </a:xfrm>
          <a:prstGeom prst="roundRect">
            <a:avLst>
              <a:gd name="adj" fmla="val 5000"/>
            </a:avLst>
          </a:prstGeom>
          <a:solidFill>
            <a:srgbClr val="EE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1520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操作步骤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8096" y="2679192"/>
            <a:ext cx="6232367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逐项打分：具备 / 部分具备 / 不具备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计算盈亏平衡人次与目标客流的安全边际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写出最严重的一项财务问题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2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2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给出一条在 30 天内可执行的改善动作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2799" y="2148840"/>
            <a:ext cx="4221967" cy="2715767"/>
          </a:xfrm>
          <a:prstGeom prst="roundRect">
            <a:avLst>
              <a:gd name="adj" fmla="val 5000"/>
            </a:avLst>
          </a:prstGeom>
          <a:solidFill>
            <a:srgbClr val="FAF7F0"/>
          </a:solidFill>
          <a:ln w="11430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567391" y="2286000"/>
            <a:ext cx="1188720" cy="292608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讲师提示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3967" y="2679192"/>
            <a:ext cx="3819631" cy="209397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改善动作必须量化（降本多少元 / 提升客单多少元）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禁止写「加强管理」这类无动作的表述</a:t>
            </a:r>
          </a:p>
          <a:p>
            <a:pPr>
              <a:lnSpc>
                <a:spcPct val="122000"/>
              </a:lnSpc>
              <a:spcAft>
                <a:spcPts val="700"/>
              </a:spcAft>
            </a:pPr>
            <a:r>
              <a:rPr sz="1200" b="1" i="0">
                <a:solidFill>
                  <a:srgbClr val="E08A2E"/>
                </a:solidFill>
                <a:latin typeface="Microsoft YaHei"/>
                <a:ea typeface="Microsoft YaHei"/>
                <a:cs typeface="Microsoft YaHei"/>
              </a:rPr>
              <a:t>▪  </a:t>
            </a:r>
            <a:r>
              <a:rPr sz="1200" b="0" i="0">
                <a:solidFill>
                  <a:srgbClr val="8A5A18"/>
                </a:solidFill>
                <a:latin typeface="Microsoft YaHei"/>
                <a:ea typeface="Microsoft YaHei"/>
                <a:cs typeface="Microsoft YaHei"/>
              </a:rPr>
              <a:t>同桌互相检查动作是否可执行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4992623"/>
            <a:ext cx="11057839" cy="603504"/>
          </a:xfrm>
          <a:prstGeom prst="roundRect">
            <a:avLst>
              <a:gd name="adj" fmla="val 2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5528" y="5047487"/>
            <a:ext cx="10600639" cy="49377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课堂产出：一页《项目财务体检表》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小结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配图建议：本章八条要点思维导图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43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7298173" cy="4498847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1430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31520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本章要点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8096" y="1755648"/>
            <a:ext cx="6895837" cy="381304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商业模式画布九宫格：填不出来的格子就是方案缺口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四种收入模式：门票型、二消型、会员度假型、轻资产输出型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单位经济模型是核心工具：人均贡献毛利决定盈亏平衡人次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成本分固定、变动、半变动三类；固定成本占比越高，经营杠杆越危险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05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重资产陷阱真实存在：古北水镇客流 -14.78% 却由盈转亏 1.23 亿元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06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利润是观点，现金是事实；至少预留 3 个月固定成本的现金缓冲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07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风险四类：安全（红线）、市场、政策合规、声誉；用风险矩阵排优先级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35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08  </a:t>
            </a:r>
            <a:r>
              <a:rPr sz="135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财务健康五信号：二消占比、收入增速 &gt; 人次增速、淡季不归零、固定成本可控、现金缓冲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6269" y="1188720"/>
            <a:ext cx="3558497" cy="4498847"/>
          </a:xfrm>
          <a:prstGeom prst="roundRect">
            <a:avLst>
              <a:gd name="adj" fmla="val 6000"/>
            </a:avLst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230861" y="1335024"/>
            <a:ext cx="1371600" cy="310896"/>
          </a:xfrm>
          <a:prstGeom prst="roundRect">
            <a:avLst>
              <a:gd name="adj" fmla="val 35000"/>
            </a:avLst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一句话带走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7437" y="1755648"/>
            <a:ext cx="3156161" cy="381304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先算清楚会怎么亏，才配谈怎么赚。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延伸阅读与资源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01368" y="900684"/>
            <a:ext cx="1097280" cy="292608"/>
          </a:xfrm>
          <a:prstGeom prst="roundRect">
            <a:avLst>
              <a:gd name="adj" fmla="val 35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延伸阅读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配图建议：六份资料封面横排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44 / 45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66928" y="1188720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1188720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1243584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《商业模式新生代》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33366" y="1243584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商业模式画布的原始方法，建议配合本章文旅版改编使用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1962911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1962911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2017776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中青旅（600138）2024—2025 年年度报告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33366" y="2017776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学习读上市公司财报，重点看景区业务的成本结构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2737104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2737104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2791968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《企业风险管理》基础教材章节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33366" y="2791968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系统了解风险识别、评估与应对的一般方法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3511296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3511296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3566160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文化和旅游部关于景区最大承载量与安全管理的规范性文件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33366" y="3566160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合规与安全要求的权威依据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4285488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EEF2F1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66928" y="4285488"/>
            <a:ext cx="64008" cy="627887"/>
          </a:xfrm>
          <a:prstGeom prst="rect">
            <a:avLst/>
          </a:prstGeom>
          <a:solidFill>
            <a:srgbClr val="0E6E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4340351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万岁山武侠城对赌协议相关公开报道（2025）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533366" y="4340351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理解激励设计与短期主义风险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059679"/>
            <a:ext cx="11057839" cy="627887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6DF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66928" y="5059679"/>
            <a:ext cx="64008" cy="627887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2960" y="5114543"/>
            <a:ext cx="6855860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《中国入境旅游发展年度报告2025》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33366" y="5114543"/>
            <a:ext cx="3980822" cy="5181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评估入境业务的机会与政策依赖度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94C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10896"/>
            <a:ext cx="11057839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本章收束与下章预告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969264"/>
            <a:ext cx="1051560" cy="50292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5833871"/>
            <a:ext cx="9594799" cy="475488"/>
          </a:xfrm>
          <a:prstGeom prst="roundRect">
            <a:avLst>
              <a:gd name="adj" fmla="val 18000"/>
            </a:avLst>
          </a:prstGeom>
          <a:solidFill>
            <a:srgbClr val="FAF7F0"/>
          </a:solidFill>
          <a:ln w="9525">
            <a:solidFill>
              <a:srgbClr val="E0CB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5833871"/>
            <a:ext cx="50292" cy="475488"/>
          </a:xfrm>
          <a:prstGeom prst="rect">
            <a:avLst/>
          </a:prstGeom>
          <a:solidFill>
            <a:srgbClr val="E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5888735"/>
            <a:ext cx="92290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1050" b="0" i="1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配图建议：账本与写着「第 6 章：AI 工具在文旅场景中的应用」的卡片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1908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第05章 商业模式、成本结构与风险控制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27487" y="6419088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950" b="0" i="0">
                <a:solidFill>
                  <a:srgbClr val="6B7A80"/>
                </a:solidFill>
                <a:latin typeface="Microsoft YaHei"/>
                <a:ea typeface="Microsoft YaHei"/>
                <a:cs typeface="Microsoft YaHei"/>
              </a:rPr>
              <a:t>45 / 45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6336792"/>
            <a:ext cx="11057839" cy="10972"/>
          </a:xfrm>
          <a:prstGeom prst="rect">
            <a:avLst/>
          </a:prstGeom>
          <a:solidFill>
            <a:srgbClr val="D6DF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554480"/>
            <a:ext cx="11057839" cy="3767327"/>
          </a:xfrm>
          <a:prstGeom prst="roundRect">
            <a:avLst>
              <a:gd name="adj" fmla="val 8000"/>
            </a:avLst>
          </a:prstGeom>
          <a:solidFill>
            <a:srgbClr val="E4EF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2194560"/>
            <a:ext cx="11057839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 i="0">
                <a:solidFill>
                  <a:srgbClr val="094C56"/>
                </a:solidFill>
                <a:latin typeface="Microsoft YaHei"/>
                <a:ea typeface="Microsoft YaHei"/>
                <a:cs typeface="Microsoft YaHei"/>
              </a:rPr>
              <a:t>带着账本进入第 6 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4207" y="3566160"/>
            <a:ext cx="8863279" cy="138988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01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商业模式画布已填完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02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三档测算与压力测试完成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03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风险清单已排出优先级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sz="1500" b="1" i="0">
                <a:solidFill>
                  <a:srgbClr val="0E6E7A"/>
                </a:solidFill>
                <a:latin typeface="Microsoft YaHei"/>
                <a:ea typeface="Microsoft YaHei"/>
                <a:cs typeface="Microsoft YaHei"/>
              </a:rPr>
              <a:t>04  </a:t>
            </a:r>
            <a:r>
              <a:rPr sz="1500" b="0" i="0">
                <a:solidFill>
                  <a:srgbClr val="12313B"/>
                </a:solidFill>
                <a:latin typeface="Microsoft YaHei"/>
                <a:ea typeface="Microsoft YaHei"/>
                <a:cs typeface="Microsoft YaHei"/>
              </a:rPr>
              <a:t>下章任务：用 AI 把这份工作量压到十分之一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