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游客情绪强度随行程时间的变化（示意）</a:t>
            </a: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情绪强度（示意值）</c:v>
                </c:pt>
              </c:strCache>
            </c:strRef>
          </c:tx>
          <c:spPr>
            <a:solidFill>
              <a:srgbClr val="0E6E7A"/>
            </a:solidFill>
          </c:spPr>
          <c:cat>
            <c:strRef>
              <c:f>Sheet1!$A$2:$A$7</c:f>
              <c:strCache>
                <c:ptCount val="6"/>
                <c:pt idx="0">
                  <c:v>到达</c:v>
                </c:pt>
                <c:pt idx="1">
                  <c:v>第一个节目</c:v>
                </c:pt>
                <c:pt idx="2">
                  <c:v>中段低谷</c:v>
                </c:pt>
                <c:pt idx="3">
                  <c:v>峰值时刻</c:v>
                </c:pt>
                <c:pt idx="4">
                  <c:v>离场前</c:v>
                </c:pt>
                <c:pt idx="5">
                  <c:v>到家后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6</c:v>
                </c:pt>
                <c:pt idx="2">
                  <c:v>3</c:v>
                </c:pt>
                <c:pt idx="3">
                  <c:v>9</c:v>
                </c:pt>
                <c:pt idx="4">
                  <c:v>7</c:v>
                </c:pt>
                <c:pt idx="5">
                  <c:v>4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000">
                  <a:solidFill>
                    <a:srgbClr val="12313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万岁山武侠城 2025 年营收结构（示意，按公开数据）</a:t>
            </a:r>
          </a:p>
        </c:rich>
      </c:tx>
      <c:layout/>
      <c:overlay val="0"/>
    </c:title>
    <c:autoTitleDeleted val="0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0E6E7A"/>
            </a:solidFill>
          </c:spPr>
          <c:cat>
            <c:strRef>
              <c:f>Sheet1!$A$2:$A$3</c:f>
              <c:strCache>
                <c:ptCount val="2"/>
                <c:pt idx="0">
                  <c:v>门票收入</c:v>
                </c:pt>
                <c:pt idx="1">
                  <c:v>其他综合收入（二消等）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62.2</c:v>
                </c:pt>
                <c:pt idx="1">
                  <c:v>37.8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/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Chart>
    </c:plotArea>
    <c:legend>
      <c:legendPos val="b"/>
      <c:overlay val="0"/>
    </c:legend>
    <c:dispBlanksAs val="gap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开场用第 3 章的脚本做引子：你承诺了什么？现在假设游客真的来了——他会遇到什么？本章解决「承诺—兑现」之间的巨大鸿沟。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强调一个残酷事实：游客不会因为你的内容写得好而原谅糟糕的厕所。功能层的失败会摧毁情绪层与意义层的所有努力。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峰终定律（Peak-End Rule）：人对一段经历的记忆主要由峰值时刻与结束时刻决定。这是本章最重要的理论工具。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过渡页。让学生接受一个定义转换：产品不是「景点列表」，而是「时间结构」。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本章三个交付物：全旅程触点表、一份 SOP、体验蓝图。第 5 章会基于触点表做成本测算。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动线是最容易被忽视的要素。举例：同一个寨子，从高处往下走与从低处往上爬，体验完全不同——前者省力且视野展开，后者疲惫且枯燥。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多数学生只设计第 ④ 阶段。但差评与流失往往发生在 ②③⑤ ——在路上、到达与离开这些「非核心」环节。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这张表是本章的核心工具。要求学生在做第 7 章路演时必须附此表，且不能留空。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教学要点：很多项目把资源平均分配，结果全程平淡。正确做法是压缩低谷、制造一个明确峰值、并设计好终点。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手绘而非电子表格是刻意的——手绘更快暴露问题，也便于课堂快速迭代。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过渡页。体验设计的本质是：在有限成本下，管理游客的注意力与情绪。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「有兜底」最体现专业度。万岁山能在单日数万人情况下维持运转，靠的就是兜底能力，而不是演出本身。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嗅觉味觉常被忽略却最有效：天水靠一碗麻辣烫出圈就是证明。提醒学生：气味管理也包括消除异味。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万岁山的银票 + NPC 机制就是把游客从第一级推到第三级。这是它区别于传统景区的关键设计。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提醒学生：机制设计不难，难的是核销与人力。一个需要 20 个演员的机制，在小团队项目里是不可执行的。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SOP 是迪士尼模式的核心。它让全球不同乐园的体验保持一致——这是「体验可预期」的技术基础。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「检验方式」这一列最常被遗漏。没有检验标准的 SOP 无法管理，也就无法改进。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交叉执行是本练习的精髓：写的人以为自己写清楚了，执行的人会发现全是漏洞。这个落差就是学习发生的地方。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第三题有明确答案：优先保兜底。峰值可以简化，但兜底失效会产生安全事故与口碑崩塌——这是不可逆的。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过渡页。设计是一次性的，运营是每天的。主理人的大部分时间其实花在这里。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「场」最容易被学生忽略。一个坏掉的扶手、一个异味卫生间，足以摧毁前面所有的情绪设计。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阿那亚 2024 年办 2000 余场活动，一个重要功能就是填平淡季。这是用内容解决容量问题的高级做法。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这些原则来自服务管理研究的经典结论。万岁山日均演出 3000 余场，一个重要设计目的就是分散人流、减少排队。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强调「为感受道歉不等于承认法律责任」——这一点要讲清楚，避免学生误以为道歉会带来风险。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「与宣传不符」这一行是本章与第 3 章的连接点。让学生回看自己第 3 章的脚本，检查有没有过度承诺。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「这是规定」是最典型的升级话术。要求学生在话术卡中明确禁用这类表达。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万岁山 2025 年门票收入 7.9 亿元，占综合营收 62.2%——说明二消占 37.8%。这个比例对一个以低价门票引流的项目而言是合理的，但对高端项目而言二消占比应更高。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讨论：门票占比高说明什么？对低价引流型项目是常态，但对度假型项目意味着产品结构单薄。阿那亚的收入以住宿餐饮活动为主，结构更健康。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阿那亚是最好的例子：业主社群既是用户也是内容生产者与传播者。它的 90% 入住率背后是强关系，而不是投放。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强调：如果周报写出来后下周没有任何动作改变，这份周报就是形式主义。数据与行动必须闭环。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第三题是管理伦理问题。正确方向：现场先保护游客感受、事后保护员工——当场否定员工会摧毁团队信任，但当场护短会摧毁游客信任。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四个案例分别代表四种运营范式。让学生思考：哪一种最依赖资金？哪一种最依赖人？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让学生理解：迪士尼最值得学的不是城堡，是「把一千个细节写成标准」的能力。这对任何规模的项目都适用。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这是本章最有启发的一点：内容密度同时解决了体验与容量两个问题。这是低成本高杠杆的运营智慧。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对比思考：社群提高了容错率——阿那亚的游客对偶发问题容忍度更高，因为他们感觉「这是我自己的地方」。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这一案例的现实价值：让学生看到运营的天花板。它会自然引出第 5 章关于成本结构与转型的讨论。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让学生为第 7 章的项目选择一种范式并说明匹配理由。选择依据应来自资源与预算，而不是个人喜好。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这是一个被严重低估的运营细分领域，也是旅游管理专业学生的差异化机会：外语 + 服务能力 + 文化解释力。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体验蓝图的价值在于暴露后台工作量。学生往往低估后台：一场 20 分钟的演出，后台可能需要 15 人准备两小时。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第二题的答案指向第 5 章：人力成本是刚性成本，客流一旦下滑，它会立刻变成负担。这是万岁山「长红之困」的根源之一。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作业：完成体验蓝图 + 一份 SOP。第 5 章会基于这份蓝图核算成本与风险。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推荐重点阅读服务蓝图方法——它是本章体验蓝图的直接依据，也是旅游管理专业学生较少接触但极具实用价值的工具。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 5 章会把本章的每一个后台支撑点换算成钱。提醒学生：蓝图上多画一条线，成本表上就多一笔支出。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949440" y="0"/>
            <a:ext cx="5242255" cy="6858000"/>
          </a:xfrm>
          <a:prstGeom prst="rect">
            <a:avLst/>
          </a:prstGeom>
          <a:solidFill>
            <a:srgbClr val="0A3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38360" y="685800"/>
            <a:ext cx="1371600" cy="1371600"/>
          </a:xfrm>
          <a:prstGeom prst="ellipse">
            <a:avLst/>
          </a:prstGeom>
          <a:solidFill>
            <a:srgbClr val="145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4480560"/>
            <a:ext cx="1828800" cy="1828800"/>
          </a:xfrm>
          <a:prstGeom prst="ellipse">
            <a:avLst/>
          </a:prstGeom>
          <a:solidFill>
            <a:srgbClr val="0F5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81360" y="3474720"/>
            <a:ext cx="731520" cy="731520"/>
          </a:xfrm>
          <a:prstGeom prst="ellipse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417320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文旅主理人 · 本科三年级专业课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1965960"/>
            <a:ext cx="6035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5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CHAPTER 04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880360"/>
            <a:ext cx="62179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3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产品设计与体验运营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51560" y="4526280"/>
            <a:ext cx="1463040" cy="54864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4800600"/>
            <a:ext cx="5943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0" i="0">
                <a:solidFill>
                  <a:srgbClr val="CFE3E4"/>
                </a:solidFill>
                <a:latin typeface="Microsoft YaHei"/>
                <a:ea typeface="Microsoft YaHei"/>
                <a:cs typeface="Microsoft YaHei"/>
              </a:rPr>
              <a:t>把内容承诺兑现成每一分钟：动线、节奏、触点与现场的真功夫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598932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9FC4C7"/>
                </a:solidFill>
                <a:latin typeface="Microsoft YaHei"/>
                <a:ea typeface="Microsoft YaHei"/>
                <a:cs typeface="Microsoft YaHei"/>
              </a:rPr>
              <a:t>授课对象：旅游管理本科三年级 ｜ 建议学时：6 学时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本章在课程中的位置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170432"/>
            <a:ext cx="110578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五步工作环的第三、四步：把策划落地为可运转的系统。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配图建议：五步环图，第三、四步「组织／运营」高亮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02 / 43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673352"/>
            <a:ext cx="11057839" cy="40599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3 章解决了「怎么说」，本章解决「来了之后到底发生什么」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产品设计 = 对游客时间的安排；体验运营 = 对这套安排的持续维护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最常见的失败：内容很动人，现场很拉胯——差评几乎全部来自这个落差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本章交付物：一份全旅程触点表、一份 SOP、一份体验蓝图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硬指标：任何设计必须能回答「谁来执行、多长时间、如何检验」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金句一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配图建议：一条体验曲线，峰顶与终点被高亮标记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03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188720"/>
            <a:ext cx="11057839" cy="449884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188720"/>
            <a:ext cx="82296" cy="449884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52728" y="1508760"/>
            <a:ext cx="959479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25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游客记得的从来不是全部，而是最高的那一点和最后的那一下。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500176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—— 本章观点（基于峰终定律）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2728" y="527608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1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资源有限，与其平均用力，不如在峰值与终点上集中投入。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模块一｜产品定义：你卖的到底是什么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配图建议：一条时间轴上标注着若干关键时刻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04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文旅产品 = 一段被设计过的时间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四要素 ｜ 全旅程 ｜ 触点表 ｜ 峰终定律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本章学习目标与知识地图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配图建议：本章知识地图流程条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05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49808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掌握产品四要素（动线、节奏、触点、峰值）与全旅程六阶段模型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564559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能力目标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82847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能独立绘制全旅程触点表、编写一份可执行 SOP 与一份体验蓝图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431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96431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379311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方法目标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97599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会用峰终定律分配有限资源，会用容量与排队管理应对高峰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11183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11183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194063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素养目标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2351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建立「现场即真相」的职业习惯：不到现场就不做判断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8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31520" y="4288901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知识地图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58568" y="4307189"/>
            <a:ext cx="9137599" cy="134380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产品定义 → 四要素 → 全旅程六阶段 → 触点表 → 峰终定律 → 体验设计五原则 → 参与度阶梯 → SOP → 运营四对象 → 容量与排队 → 客诉 → 二消与复购 → 案例 → 体验蓝图产出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产品四要素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配图建议：四要素示意图：路径、波形、握手点、星星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06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动线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人怎么走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决定游客看到什么、以什么顺序看到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好的动线制造节奏与期待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坏动线造成拥堵与折返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7710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710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7107" y="1645920"/>
            <a:ext cx="2627299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341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节奏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快慢怎么排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998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紧张与松弛交替，避免全程平铺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高密度节点之间要留喘息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节奏决定体力与情绪曲线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728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728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87287" y="1645920"/>
            <a:ext cx="2627299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3359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触点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在哪里与人相遇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016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每一个服务接触点都是产品的一部分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触点清单化管理，逐项定标准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最薄弱环节决定整体评价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46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9746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746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377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峰值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记住哪一下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34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主动设计 1—2 个高光时刻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峰值要能被拍照、被讲述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终点体验同样需要设计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全旅程六阶段：游客的时间不止在现场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配图建议：六阶段横向时间轴，每阶段配一个小图标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07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① 出发前：搜索、比较、预订、期待——这是内容真正起作用的阶段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② 在路上：导航、停车、接驳、找入口——焦虑感在此达到峰值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③ 到达：第一印象、验票、引导、寄存——决定整体心理锚点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④ 游玩中：动线、节奏、互动、餐饮、洗手间——体验主体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⑤ 离开：结账、返程、交通、送别——终点记忆的形成处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⑥ 回去后：照片、分享、复购、推荐——下一轮流量的起点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全旅程触点表（模板）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配图建议：触点表样例，最右列留白待填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08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2468880"/>
                <a:gridCol w="2377440"/>
                <a:gridCol w="2651760"/>
                <a:gridCol w="209397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阶段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典型触点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游客此刻的情绪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常见失败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我们的设计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出发前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搜索结果、预订页、确认短信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期待 + 不确定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信息不全、退改不清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完整信息 + 明确提示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在路上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导航、停车、接驳车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焦虑上升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最后三公里崩溃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前置导引 + 停车保障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到达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入口、验票、寄存、引导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评判开始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排队混乱、无人指引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一眼看懂的引导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游玩中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动线、演出、餐饮、洗手间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投入或失望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拥挤、厕所、价格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峰值设计 + 兜底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离开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结账、返程、送别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疲惫 + 回味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堵车、无送别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一个记忆点 + 顺畅离场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回去后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照片、评价、复购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回味或遗忘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无任何后续联系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内容回收 + 复购钩子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填完此表，你的产品才有了骨架；空白处就是风险所在。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峰终定律：资源该投在哪里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理论工具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09 / 43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188720"/>
            <a:ext cx="3317351" cy="5120640"/>
          </a:xfrm>
          <a:prstGeom prst="roundRect">
            <a:avLst>
              <a:gd name="adj" fmla="val 7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444752"/>
            <a:ext cx="2915015" cy="4663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记忆由峰值与终点决定，不是平均值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中段低谷不可避免，但要缩短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峰值前不要安排过长排队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终点必须设计一个正向动作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112879" y="1188720"/>
          <a:ext cx="7511887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2879" y="6327647"/>
            <a:ext cx="7511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数据来源：课程示意模型，理论依据为峰终定律（Peak-End Rule）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课堂练习：画出你项目的旅程地图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配图建议：学生手绘的旅程曲线图，横轴六阶段、纵轴情绪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10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用六阶段模型画出你项目的游客旅程，并标出三个风险点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横轴画出六阶段，纵轴画情绪曲线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标出你设计的峰值在哪里、终点是什么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找出三个最可能崩掉的环节，标红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给每个红色环节写一条最低成本的补救措施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要求必须包含「在路上」与「离开」两段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追问：你的峰值需要多少人配合？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提醒：补救措施必须今天就能执行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课堂产出：一张手绘旅程地图（含峰值、终点与三个风险点）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模块二｜体验设计：让每一分钟都被设计过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配图建议：五种感官的图标围成一个圈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11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五感 · 参与 · 标准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五原则 ｜ 五感 ｜ 参与度阶梯 ｜ SOP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体验设计五原则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配图建议：五边形，五个顶点标注五原则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12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可预期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承诺什么就兑现什么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不确定性是焦虑的来源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预期管理优于事后补救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15071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815071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15071" y="1645920"/>
            <a:ext cx="2065263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961375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有节奏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97951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张弛交替，不要全程高刺激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留白让体验被消化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体力曲线要被考虑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63215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5063215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063215" y="1645920"/>
            <a:ext cx="2065263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09519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可参与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46095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从观看到参与再到共创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参与感延长停留与记忆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参与门槛要低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11359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7311359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1359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57663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④ 有兜底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4239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天气、伤病、拥堵都要有预案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兜底质量决定口碑下限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应急预案要演练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559503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9559503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559503" y="1645920"/>
            <a:ext cx="2065263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05807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⑤ 可复述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42383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每个体验要有一个能讲的点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讲得出来才会传播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拍照点是复述的道具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五感设计：别只做视觉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配图建议：四种感官图标配对应场景小图（灯光／民乐／小吃／手作）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13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视觉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色彩、光影、标识系统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拍照点设计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夜间照明决定安全感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7710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710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7107" y="1645920"/>
            <a:ext cx="2627299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341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听觉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998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背景音乐与现场声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解说音量与音质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噪音是最隐蔽的体验杀手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728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728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87287" y="1645920"/>
            <a:ext cx="2627299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3359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嗅觉味觉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016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餐饮气味是最强记忆锚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本地食物即文化入口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气味管理包含卫生间与垃圾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46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9746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746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377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触觉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34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材质、温度、路面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可触摸的展品提升参与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无障碍与防滑是底线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参与度阶梯：从看客到共创者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配图建议：四级阶梯图，每级配一个小人图标（越来越活跃）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14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第一级 观看：游客是旁观者（如看演出）——成本最低，记忆最浅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第二级 体验：游客动手参与（如学一段绣法）——停留延长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第三级 扮演：游客进入角色（如 NPC 互动、银票任务）——记忆深刻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第四级 共创：游客产出内容并被采纳（如投稿、投票、共同创作）——自发传播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设计原则：不是所有环节都要做到第四级，但至少要有一个环节达到第三级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互动机制设计：从机制到执行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配图建议：五种机制卡片，右侧标注所需人力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15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14653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3108960"/>
                <a:gridCol w="3017520"/>
                <a:gridCol w="2825496"/>
              </a:tblGrid>
              <a:tr h="70104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机制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游客做什么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运营需要什么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风险点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任务集章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按地图打卡换奖励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点位设置、印章、核验人力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点位过密造成拥堵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NPC 互动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与角色对话、接任务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演员、剧本、培训与排班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演员状态不稳、边界失当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银票 / 代币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完成互动获得代币消费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代币设计、核销与结算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通货膨胀、黄牛套利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共创征集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投稿照片、故事、建议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征集渠道、评选与反馈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无反馈导致参与意愿下降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赛事竞猜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预测结果赢取权益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规则、奖品、结果公示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公平性质疑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任何互动机制都必须先算清人力成本与核销流程，否则会在现场失控。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SOP：把体验从个人能力变成组织能力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配图建议：一份 SOP 文档截图，步骤编号清晰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16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定义：标准作业程序——把一件事拆成可被任何人执行的步骤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为什么重要：没有 SOP，体验质量取决于当天是谁在岗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写法三要素：谁、在什么时间、做到什么程度、如何检验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颗粒度标准：让一个新人照着做，能做到 80 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配套三件事：培训（讲一遍）、演练（做一遍）、检查（查一遍）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SOP 模板：以「游客到达引导」为例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配图建议：SOP 表格，右列「检验方式」高亮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17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4206240"/>
                <a:gridCol w="2011680"/>
                <a:gridCol w="3191256"/>
              </a:tblGrid>
              <a:tr h="70104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步骤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动作标准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时限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检验方式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 迎宾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停车后 30 米内有人举手示意，使用统一问候语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≤10 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神秘顾客计时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 指引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明确告知验票口方向、洗手间位置、寄存点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≤30 秒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现场抽查提问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 验票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扫码成功后方可放行，异常时引导至服务台而非现场争论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≤60 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平均排队时长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 交代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说明今日演出时间表与必看项目，发放地图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≤60 秒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游客能否复述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 兜底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遇投诉立刻带离主线，交由专人处理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即时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投诉升级率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好的 SOP 有明确的时限与检验方式，否则等于没写。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课堂练习：写一份 5 步 SOP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配图建议：两组学生交换纸张，一组在模拟执行动作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18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小组练习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为你的项目选一个高频触点，写出一份五步 SOP 并交给另一组执行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选定触点（建议：到达、餐饮、洗手间、离场之一）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按模板写出五步，含时限与检验方式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交换给另一组，由对方按 SOP 模拟执行一次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执行方反馈：哪一步看不懂、哪一步做不到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重点看「对方能否照做」——这是唯一检验标准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常见问题是步骤写得太粗（如「热情服务」）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要求把形容词全部换成可观察的动作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课堂产出：一份经交叉执行验证的 SOP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启发思考题（一）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配图建议：三个问号配一张体验曲线图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19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如果只能改进一个触点，你会选哪一个？请说明你的选择依据来自什么证据。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为什么「全程无短板」往往不如「一个强峰值 + 及格的其他环节」？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在成本受限时，应优先削减体验的哪个部分：峰值、兜底还是常规服务？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模块三｜运营：把系统持续运转起来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配图建议：四个齿轮相互咬合转动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20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人 · 货 · 场 · 数据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四个对象 ｜ 容量管理 ｜ 客诉 ｜ 二消与复购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运营的四个对象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配图建议：四个格子，各配一个图标（人／箱／建筑／图表）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21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团队与游客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排班、培训、激励与情绪管理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游客流的引导与分流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一线员工状态即体验质量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7710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710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7107" y="1645920"/>
            <a:ext cx="2627299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341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货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产品与商品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998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库存、价格、品类更新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商品的叙事一致性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断货与滞销同样致命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728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728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87287" y="1645920"/>
            <a:ext cx="2627299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3359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场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空间与设施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016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清洁、维护、动线调整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安全巡检与隐患排除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设施故障是最常见的差评源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46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9746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746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377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记录与分析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34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客流、转化、客单、满意度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周报机制与异常预警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无数据则无法改进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容量与淡旺季管理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配图建议：客流柱状图，峰值被削平一部分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22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容量测算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先算瞬时承载量，再算日承载量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瓶颈往往在停车场与洗手间，不在景点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超过 80% 承载即需启动分流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3834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13834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3834" y="1645920"/>
            <a:ext cx="3564026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0138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削峰填谷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6714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价格杠杆：淡季折扣、平日票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内容杠杆：淡季排活动（阿那亚做法）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产品杠杆：推出淡季专属产品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60740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60740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60740" y="1645920"/>
            <a:ext cx="3564026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07044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高峰应对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3620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预约制与分时入场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增设临时服务点与引导人员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公开发布拥挤预警，管理预期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排队与等待：体验的最大杀手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配图建议：排队场景，上方标注「告知剩余时间」的提示牌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23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原则一：等待感比等待时间更重要——有事的等待比无事的等待好过得多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原则二：告知进度——「还要 15 分钟」比「请稍等」显著改善感受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原则三：公平感优先——插队引发的愤怒远超排队本身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原则四：把排队变成体验——队列本身可以设计内容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原则五：为特殊人群留通道——老人、儿童、残障人士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客诉处理：LAST 原则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170432"/>
            <a:ext cx="110578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Listen 倾听 · Apologize 道歉 · Solve 解决 · Thanks 感谢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配图建议：四步流程图，配一个服务人员与游客对话的场景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24 / 43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673352"/>
            <a:ext cx="11057839" cy="40599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倾听：先让对方说完，不打断、不辩解——情绪需要先被接住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道歉：为感受道歉，不必先定责任——「让您不舒服了，很抱歉」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解决：给出明确方案与时间，立刻可执行，不推诿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感谢：感谢对方指出问题，并说明会如何改进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红线：任何涉及安全与公平的投诉，必须当场升级，不得现场争论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常见客诉类型与应对要点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配图建议：五行对照表，最下一行被重点标注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25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926080"/>
                <a:gridCol w="3108960"/>
                <a:gridCol w="2825496"/>
              </a:tblGrid>
              <a:tr h="70104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投诉类型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根本原因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现场应对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根治措施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排队过久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容量测算不足 / 瓶颈未识别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告知进度 + 提供等候补偿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分时预约 + 扩容瓶颈点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价格争议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标价不清 / 二消预期落差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当场明码解释 + 合理补偿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全渠道统一价目公示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卫生问题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清洁频次与巡检缺失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立即处理 + 致歉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巡检表 + 责任到人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服务态度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员工状态与培训不足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主管介入 + 当场解决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培训 + 情绪管理机制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与宣传不符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内容承诺过度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坦诚说明 + 补偿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收敛宣传口径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最后一类最值得警惕：它说明第 3 章的内容承诺与第 4 章的现场兑现脱节了。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角色扮演：现场客诉处置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929384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角色扮演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配图建议：三人围站在服务台前模拟对话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26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角色扮演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三人一组：游客、一线员工、主管，处理一起真实客诉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抽取情境卡（排队/价格/卫生/宣传不符/安全）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员工先按 LAST 原则处理 3 分钟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主管在僵持时介入，给出方案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观察者评价：情绪是否被接住？方案是否可执行？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要求游客角色真实表达情绪，不要客气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禁止员工角色说「这是规定」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复盘重点：哪一句话让局势升级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课堂产出：一份《客诉处置话术卡》（本组最佳三句）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二消设计：让停留时间变成收入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商业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配图建议：四类二消图标，配对应的实物小图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27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本地食物即文化体验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价格带要覆盖不同客群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万岁山的平价策略延长停留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7710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710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7107" y="1645920"/>
            <a:ext cx="2627299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341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998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商品是「带得走的故事」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'可自用可送人是好商品的标准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迪士尼 IP 商品即典范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728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728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87287" y="1645920"/>
            <a:ext cx="2627299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3359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体验项目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016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手作、服饰、摄影等参与型付费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高毛利且强化记忆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需控制质量稳定性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46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9746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746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377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会员与权益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34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年卡、套票、权益包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提前锁定复购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需谨慎设计避免透支品牌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收入结构：门票依赖度是健康度指标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28 / 43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188720"/>
            <a:ext cx="3317351" cy="5120640"/>
          </a:xfrm>
          <a:prstGeom prst="roundRect">
            <a:avLst>
              <a:gd name="adj" fmla="val 7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444752"/>
            <a:ext cx="2915015" cy="4663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2025 年综合营收 12.7 亿元，同比 +136.5%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门票收入 7.9 亿元，占 62.2%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门票收入同比 +127.2%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二消占比的提升空间即是增长空间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112879" y="1188720"/>
          <a:ext cx="7511887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2879" y="6327647"/>
            <a:ext cx="7511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数据来源：万岁山武侠城 2025 年度公开经营数据（华夏时报等报道）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复购与社群：把一次流量变成长期资产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配图建议：社群聊天界面截图，含活动预告与共创征集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29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复购的三个前提：产品有更新、有权益激励、有关系连接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社群运营的核心不是发广告，是持续提供「内部人」的感觉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会员权益设计：优先体验、专属时段、共创参与权——比折扣更持久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老客带新客是最低成本的获客：设计明确的推荐机制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警惕：社群一旦变成广告群，价值会迅速归零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数据与周报：让运营可被管理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配图建议：一张周报表格，四段结构清晰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30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必看五数：客流、转化率、客单价、满意度、复购率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周报四段：本周数据 → 异常归因 → 已采取措施 → 下周动作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异常归因必须落到具体触点，不许写「天气原因」完事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数据不是为了汇报，是为了在下周做出不同动作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小团队极简版：一张表 + 每周 30 分钟复盘会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启发思考题（二）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配图建议：三个问号配洗手间标识与客流图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31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为什么很多项目宁愿花大钱做宣传，也不愿花小钱修洗手间？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如果你的项目旺季严重超载而淡季无人，哪一种杠杆最有效：价格、内容还是产品？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当一线员工与游客发生冲突时，主理人应该先保护谁？为什么？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模块四｜案例：运营如何决定成败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配图建议：四张案例现场照片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32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迪士尼 · 万岁山 · 阿那亚 · 乌镇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标准化 ｜ 内容密度 ｜ 社群 ｜ 承载力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案例一：迪士尼——把体验波动降到最低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配图建议：乐园内清洁与引导服务的现场照片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33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上海迪士尼 | 标准化即产品力　｜　迪士尼将服务流程标准化，使不同时间、不同员工的体验保持稳定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把体验拆解为可测量维度（等候、清洁、互动等）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演职人员是体验的一部分，纳入统一培训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持续上新园区与项目，制造复访理由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以标准化流程支撑高客流下的稳定性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年接待游客 1470 万人次，创历史新高，全球第五、中国第一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约四分之三游客将体验评价为「非常好」或「很好」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近 95% 游客为核心项目「热力追踪」打出高分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 10 月迎来开园以来第一亿名游客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启示：游客愿意为「一定不会出错」支付溢价——稳定性本身就是可定价的产品属性。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来源：TEA《2024年全球体验报告》；上海迪士尼度假区十周年发布（2026-01）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案例二：万岁山——用内容密度管理人流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2624328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2024—2025 新案例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配图建议：万岁山演出时刻表与分流的游客人群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34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万岁山武侠城 | 演得越多，排得越少　｜　开封万岁山以极高密度的演出与互动机制支撑超大客流下的体验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2000 余名演职人员，日均演出可达 3000 余场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把经典武侠 IP 拆成贯穿 4—8 小时的连续剧情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银票 + NPC 互动机制把游客从观看者变为参与者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80 元三日无限次入园，用时间换二消费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年入园 2452.2 万人次（含三日无限次入园），同比 +146.9%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年综合营收 12.7 亿元，同比 +136.5%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门票收入 7.9 亿元，占营收 62.2%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上半年入园 1024.2 万人次，同比 +239.33%；营收 6.04 亿元，同比 +162%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启示：高密度内容既是体验设计，也是容量管理手段——人分散了，排队就短了。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来源：万岁山武侠城公开财报数据；大河报 2025-07-02；中新经纬 2025-09-17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案例三：阿那亚——社群即运营系统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配图建议：阿那亚社区活动与居民聚会照片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35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阿那亚 | 让居民成为运营的一部分　｜　阿那亚把业主与访客社群纳入运营体系，形成自我运转的社区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以全年活动日历维持社区活跃度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让业主参与内容共创与活动组织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用审美一致性维系社区认同与行为默契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服务标准与社区规则共同维护体验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年举办各类活动 2000 余场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酒店年平均入住率 90% 以上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年接待游客 338.3 万人次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年园区总收入 21.96 亿元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启示：最高级的运营是让用户参与运营——关系越深，容错率越高。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来源：人民日报海外版《滨海旅游“潮”起来》2025-08-15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案例四：乌镇——承载力的另一面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配图建议：乌镇西栅水巷人流与夜景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36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乌镇 | 成熟景区在容量与体验之间　｜　乌镇以整体产权与统一运营著称，但也面临承载与品类老化的压力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统一规划与统一运营，避免业态碎片化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以戏剧节与会展获取高净值客群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通过沉浸式、场景化内容推动年轻化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近年推动二消场景与轻资产输出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年接待游客 743.38 万人次，同比约 -3.7%（东栅 213.05 万 / 西栅 530.33 万）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乌镇公司 2024 年营收 16.81 亿元，同比 -5.81%；净利润 2.95 亿元，同比 +3.98%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古北水镇 2024 年游客 129.84 万人次，同比 -14.78%；营收 5.55 亿元，同比 -24.46%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2019 年乌镇峰值为 918.26 万人次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启示：运营能力强不等于增长：当品类老化时，运营只能延缓下滑，无法逆转趋势。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来源：中青旅（600138）2024 年年度报告（2025-04-03）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四案例运营范式对比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对比框架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配图建议：四列对比表，每行高亮一格最优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37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9694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468880"/>
                <a:gridCol w="2468880"/>
                <a:gridCol w="2468880"/>
                <a:gridCol w="2459736"/>
              </a:tblGrid>
              <a:tr h="70104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维度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迪士尼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万岁山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阿那亚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乌镇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核心运营力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标准化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内容密度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社群关系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统一规划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峰值设计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旗舰项目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实景演出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节庆活动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戏剧节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容量策略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预约 + 分时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演出分流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活动填淡季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统一承载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二消占比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高（商品强）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37.8%（2025）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高（住宿餐饮）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主要风险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投入与更新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人力成本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审美依赖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品类老化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没有最优范式，只有与自身资源匹配的范式。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2025 新增变量：入境游客的服务运营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2624328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2024—2025 新案例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配图建议：多语种指示牌与移动支付引导的现场照片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38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入境便利化 | 服务运营的新战场　｜　免签扩容与支付便利化后，入境游客规模快速回升，服务运营出现新需求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完善多语种标识与讲解服务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解决移动支付、退税与外币兑换等便利性问题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在主要口岸与城市提供信息与咨询服务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设计面向外国游客的差异化产品与内容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年入境游客 1.3 亿人次，同比 +61%；总花费 942 亿美元，同比 +78%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年入境游客 1.54 亿人次，同比 +17%；国际旅游收入 1311 亿美元，同比 +39%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年上半年上海接待入境游客 424.8 万人次，同比 +38.5%；离境退税商品销售额同比 +85%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年上半年海南入出境外国人 66.3 万人次，同比 +48%，其中 89% 为免签入境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启示：入境游的运营瓶颈往往不在景点，而在支付、语言与标识这些「小事」上。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来源：中国旅游研究院《中国入境旅游发展年度报告2025》；中国政府网 2025-08；参考消息 2025-07-09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实战练习：绘制一份体验蓝图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配图建议：体验蓝图示意图：上层游客动作，下层后台支撑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39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小组练习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把你项目的全旅程拆成「前台可见—后台支撑」两层，画出体验蓝图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上层画游客可见动作（六阶段）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下层对应写后台支撑（人员/系统/物资）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标出三个最脆弱的支撑点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为每个脆弱点写一条预案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重点看「看不见的部分」——那才是运营的真正工作量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追问：这个支撑需要几个人、多少钱？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提醒：预案要具体到谁在什么情况下做什么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课堂产出：一份体验蓝图（含脆弱点与预案），作为本章作业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启发思考题（三）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配图建议：三个问号配一个人力排班表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40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如果你的项目明年客流翻三倍，最先崩溃的会是哪一环？你打算提前做什么？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万岁山用 2000 名演职人员支撑 3000 余场日演出，这套模式的人力成本上限在哪里？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对于一个小团队项目，SOP 应该写多细？过细与过粗各自的风险是什么？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小结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配图建议：本章七条要点思维导图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41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72981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31520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本章要点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1755648"/>
            <a:ext cx="6895837" cy="38130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产品是一段被设计过的时间；四要素为动线、节奏、触点、峰值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全旅程六阶段中，差评最常发生在「在路上 / 到达 / 离开」这些非核心环节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峰终定律决定了资源分配方式：压缩低谷、制造峰值、设计终点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体验设计五原则：可预期、有节奏、可参与、有兜底、可复述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05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参与度阶梯从观看到共创，至少应有一个环节达到「扮演」级别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06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SOP 让体验从个人能力变成组织能力，必须含时限与检验方式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07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运营管人货场数据四对象；容量、排队、客诉、二消与复购是日常主战场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6269" y="1188720"/>
            <a:ext cx="3558497" cy="4498847"/>
          </a:xfrm>
          <a:prstGeom prst="roundRect">
            <a:avLst>
              <a:gd name="adj" fmla="val 6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30861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一句话带走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7437" y="1755648"/>
            <a:ext cx="3156161" cy="38130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内容让人来，运营让人再来；前者是承诺，后者是兑现。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延伸阅读与资源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延伸阅读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配图建议：六份资料封面横排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42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1243584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《体验经济》（派恩与吉尔摩）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33366" y="1243584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理解体验作为经济提供物的基本框架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1962911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1962911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2017776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服务蓝图（Service Blueprint）方法资料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33366" y="2017776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本章体验蓝图的理论源头，重点看可视线与内部互动线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2737104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2737104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2791968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中国旅游研究院《中国旅游景区度假区发展报告（2024—2025）》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3366" y="2791968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行业对沉浸式与演艺趋势的权威判断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3511296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3511296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3566160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上海迪士尼度假区公开运营材料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3366" y="3566160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学习大型项目的标准化与满意度管理表述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285488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66928" y="4285488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4340351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万岁山武侠城 2025 年度经营数据报道合集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33366" y="4340351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用真实数据理解内容密度模式的收益与代价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059679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66928" y="5059679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2960" y="5114543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中国旅游研究院《中国入境旅游发展年度报告2025》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33366" y="5114543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入境服务运营的需求侧依据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本章收束与下章预告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配图建议：体验蓝图与写着「第 5 章：商业模式、成本结构与风险控制」的卡片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第04章 产品设计与体验运营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43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554480"/>
            <a:ext cx="11057839" cy="3767327"/>
          </a:xfrm>
          <a:prstGeom prst="roundRect">
            <a:avLst>
              <a:gd name="adj" fmla="val 8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194560"/>
            <a:ext cx="11057839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带着体验蓝图进入第 5 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4207" y="3566160"/>
            <a:ext cx="8863279" cy="1389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全旅程触点表已填完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一份经交叉验证的 SOP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体验蓝图含脆弱点与预案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下章任务：算清楚这笔账能不能成立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