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选题评估得分（六项总分，满分 30）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评估总分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Sheet1!$A$2:$A$6</c:f>
              <c:strCache>
                <c:ptCount val="5"/>
                <c:pt idx="0">
                  <c:v>本地老人做的一道菜</c:v>
                </c:pt>
                <c:pt idx="1">
                  <c:v>节气里的农事</c:v>
                </c:pt>
                <c:pt idx="2">
                  <c:v>景区全景航拍</c:v>
                </c:pt>
                <c:pt idx="3">
                  <c:v>游客的真实问路</c:v>
                </c:pt>
                <c:pt idx="4">
                  <c:v>节庆活动预告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</c:v>
                </c:pt>
                <c:pt idx="1">
                  <c:v>24</c:v>
                </c:pt>
                <c:pt idx="2">
                  <c:v>17</c:v>
                </c:pt>
                <c:pt idx="3">
                  <c:v>25</c:v>
                </c:pt>
                <c:pt idx="4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案例的传播量级（亿次 / 万人次）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量级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Sheet1!$A$2:$A$5</c:f>
              <c:strCache>
                <c:ptCount val="4"/>
                <c:pt idx="0">
                  <c:v>天水文旅传播量（亿次）</c:v>
                </c:pt>
                <c:pt idx="1">
                  <c:v>苏超节目曝光（亿次）</c:v>
                </c:pt>
                <c:pt idx="2">
                  <c:v>苏超话题播放（亿次）</c:v>
                </c:pt>
                <c:pt idx="3">
                  <c:v>阿勒泰全年游客（万人次）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720</c:v>
                </c:pt>
                <c:pt idx="1">
                  <c:v>38</c:v>
                </c:pt>
                <c:pt idx="2">
                  <c:v>1.7</c:v>
                </c:pt>
                <c:pt idx="3">
                  <c:v>3800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开场先做一件事：随机播放三条学生预习时提交的短视频，让全班说「好在哪」。通常学生的回答是「拍得好看」——这正是本章要打破的浅层认知。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强调：内容不是产品的包装，是产品的第一层体验。游客在到达之前，已经通过内容「体验」了一次——这次体验的质量决定了他是否真的来。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现场演示：放两张同一机位的照片，一张无人、一张有一位身着民族服饰的老人回头。学生会立刻感受到差异——差异不是风景，是人。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过渡页。这一模块要完成一次认知重构：从「做宣传」到「做产品」。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本章三个交付物：选题库（20 条）、一句主张、内容脚本（含分镜）。第 4 章会把脚本里的体验承诺落成可执行的服务标准。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多数学生的内容停留在第一层。检查方法：看完你的内容，观众知道下一步该做什么吗？如果答案是「不知道」，这条内容就浪费了。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提醒学生：2024—2025 年的爆款几乎都是「活动本身成为内容源」——万岁山的演出、村超的比赛、苏超的看台。这是成本最高但回报最持久的形态。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「可被复述」这一条最实用。检验方法：把你的内容给同学看 10 秒，让他复述——复述出来的那句话，就是真正传播的东西。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现场练习：把「风景优美」改写成一句有细节的话。好的改写如「早上六点，雾从山谷往上走，十分钟后整个寨子只剩屋顶」。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学生会发现高频开头大致三类：冲突式（出问题了）、身份式（只有本地人知道）、反差式（以为…其实…）。这个清单直接可用于后续脚本写作。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过渡页。核心观点：灵感不可靠，机制可靠。主理人的价值是建立机制，而不是自己天天想点子。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比例建议：① 占四成、② 占三成、③ 占三成。只有③ 会让内容失去生命力，只有② 会陷入无序。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强调「不即时判断」：采集阶段不要自我审查，否则会扼杀大量潜在好选题。判断放在评分环节统一做。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「可核查性 1 分直接否决」是底线规则。文旅内容一旦出现虚构，反噬极大——这一点用第 5 章的风险案例会再讲一次。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航拍全景是典型的「看起来很美但转化低」的选题。它满足情绪层，但缺少人与行动层——这正是学生最常犯的错误。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这一练习会暴露一个问题：学生写的往往是「标题」而非「选题」。要反复纠正：选题 = 谁 + 在什么场景 + 发生什么 + 观众能做什么。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阿那亚 2024 年举办 2000 余场活动，平均每天 5 场以上——这就是内容日历的力量。它没有依赖灵感，而是依赖排期机制。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第三题是伦理问题：答案是等待或换角度，绝不加工虚构。这一点在第 5 章风险控制与第 6 章 AI 伦理中都会再次出现。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过渡页。叙事是可学的技术，不是天赋。本章要让学生相信这一点。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让学生为同一素材分别写三种结构的开头，体会差异。这是理解叙事结构最快的方式。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现场示范：把一段典型的景区简介（建于某年、面积多少、级别 4A）改写成有人有冲突有细节的三句话。反差会非常强烈。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这张表建议学生拍照。它是把官方腔调改成人话的最直接工具。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这是本章最实用的一页。要求每位学生当场写出自己项目的一句话主张，并让同桌追问「因为后面这句是真的吗」。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这个练习的张力很强，学生会第一次体验到「自己的方案经不起追问」。这正是目的——早暴露比交付后被客户问倒好得多。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「以地名开头」是最常见的错误。原因很简单：陌生人对你的地名没有任何先验兴趣，他只关心这件事与自己有什么关系。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让学生把自己的选题全部按这个规则改写一遍，通常选题的传播潜力会明显提升。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用万岁山佐证：游客不是被「宋代建筑精美」打动，而是被「我也是江湖中人」打动。用村超佐证：不是被足球水平打动，而是被「这是我们村的事」打动。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「可拍性设计」是被严重低估的能力。主理人应该像设计动线一样设计拍照点：光线、背景、站位、安全性都要考虑。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六个案例覆盖六种内容打法。让学生先猜：哪一种打法的单条内容成本最高？答案是戏剧节与赛事，但它们的内容资产寿命也最长。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让学生做一个观察练习：随机看阿那亚的 10 张海报，能否不看 logo 就认出是它？能认出，就说明一致性成立。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关键学习点：迪士尼的每一件商品都是叙事的延伸。让学生思考：你的目的地，游客能带走什么「故事的容器」？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这一案例的现实意义在于：乌镇已经做了戏剧节这样的顶级内容，2024 年客流依然下滑。说明单靠一个内容 IP 不够，需要内容体系的持续更新。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720 亿次传播量是极有冲击力的数据。但要追问：这 720 亿次里，有多少转化成了实际到访？又有多少到访转化成了满意？内容引爆只是开始。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这是本章的最高阶内容：机制设计 &gt; 内容生产。主理人真正的能力是设计「让别人替你传播」的机制。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入境渠道这一行常被忽略。2025 年入境游客 1.54 亿人次、外国游客占比 22%，但绝大多数国内目的地没有合格的英文内容。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注意量级差异巨大且不可比（传播次数与人次不是同一口径）。这正是第 2 章「口径纪律」的实战检验点——提醒学生不要把这些数字混用。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这是本章的核心产出。常见问题是学生写得太满：30 秒塞进 200 字旁白。要求他们删到 80 字以内，故事反而更清楚。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第一题答案通常在行动层或产品承接层。第三题留到第 6 章：AI 会降低生产门槛，价值将转移到「判断选题真伪」与「承担内容后果」上。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作业：完成 20 条选题库 + 一句主张 + 一条 30 秒脚本。第 4 章将把脚本中的体验承诺转化为可执行的运营标准。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推荐学生重点看平台发布的文旅数据报告——它同时提供了热度数据与客群结构，是做选题的直接依据。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 4 章要解决一个关键问题：内容承诺了什么，现场就必须兑现什么。两者脱节是差评的最大来源。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0A3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38360" y="685800"/>
            <a:ext cx="1371600" cy="1371600"/>
          </a:xfrm>
          <a:prstGeom prst="ellipse">
            <a:avLst/>
          </a:prstGeom>
          <a:solidFill>
            <a:srgbClr val="145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4480560"/>
            <a:ext cx="1828800" cy="1828800"/>
          </a:xfrm>
          <a:prstGeom prst="ellipse">
            <a:avLst/>
          </a:prstGeom>
          <a:solidFill>
            <a:srgbClr val="0F5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81360" y="3474720"/>
            <a:ext cx="731520" cy="731520"/>
          </a:xfrm>
          <a:prstGeom prst="ellipse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4173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文旅主理人 · 本科三年级专业课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965960"/>
            <a:ext cx="6035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 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880360"/>
            <a:ext cx="62179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内容策划与叙事表达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4526280"/>
            <a:ext cx="1463040" cy="54864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4800600"/>
            <a:ext cx="5943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CFE3E4"/>
                </a:solidFill>
                <a:latin typeface="Microsoft YaHei"/>
                <a:ea typeface="Microsoft YaHei"/>
                <a:cs typeface="Microsoft YaHei"/>
              </a:rPr>
              <a:t>把资源翻译成故事：让陌生人愿意来、来了愿意说、说了有人信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598932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9FC4C7"/>
                </a:solidFill>
                <a:latin typeface="Microsoft YaHei"/>
                <a:ea typeface="Microsoft YaHei"/>
                <a:cs typeface="Microsoft YaHei"/>
              </a:rPr>
              <a:t>授课对象：旅游管理本科三年级 ｜ 建议学时：4 学时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本章在课程中的位置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五步工作环的第二步：把洞察翻译成可被传播的表达。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配图建议：五步环图，第二步「策划」高亮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02 / 41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2 章解决了「为谁做」，第 3 章解决「怎么说他才听得进去」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内容的三重任务：让人知道 → 让人想来 → 让人来了之后有话可说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常见误解：内容是宣传部门的事——错，内容是产品的第一层界面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本章交付物：一套选题库（20 条）、一句主张、一条成片级内容脚本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评判标准不靠主观喜好，而靠可观察的行为指标（完播、收藏、问路、到访）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金句一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配图建议：同一片山水的两张照片：一张普通风光照，一张配有人物与故事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03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风景不会自己说话，是故事让风景有了名字。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同一片山水可以有无数种讲法，讲法决定了它吸引谁。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模块一｜重新理解内容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配图建议：内容二字被拆解成多个组成部分的图示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04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内容不是宣传，是产品的一部分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三个层次 ｜ 四种形态 ｜ 四个判据 ｜ 选题机制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本章学习目标与知识地图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配图建议：本章知识地图流程条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05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49808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理解内容的三个层次与四种形态，掌握选题评估与叙事结构的基本方法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564559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82847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能独立产出一套 20 条选题库、一句品牌主张与一条可执行的脚本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6431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9311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方法目标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7599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会用「人—冲突—细节」三要素改写抽象表述，会用评分表筛选题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11183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1183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194063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素养目标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2351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建立对真实的敬畏：不虚构、不夸大，用可核查的细节支撑叙事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8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31520" y="4288901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知识地图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58568" y="4307189"/>
            <a:ext cx="9137599" cy="134380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内容三重任务 → 三层次与四形态 → 好内容四判据 → 选题来源与流程 → 选题评估表 → 叙事结构 → 三要素 → 一句话主张 → 标题与开头 → 视觉原则 → 案例 → 脚本产出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内容的三个层次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配图建议：三层漏斗：知道 → 想来 → 行动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06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信息层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让人知道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有什么、在哪、多少钱、怎么去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准确是第一要求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做不好会导致到了现场才发现被骗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情绪层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让人想来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松弛、惊喜、陪伴、热血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由画面节奏与人物状态传递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是转化为行动的关键层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行动层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让人能做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明确的下一步：收藏、导航、报名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把心动变成动作只差一个指令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最容易被忽略的一层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内容四形态：各自的适用与代价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配图建议：四种内容形态的图标横排，下方标注适用层级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07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3200400"/>
                <a:gridCol w="2377440"/>
                <a:gridCol w="337413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形态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擅长解决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制作成本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主要风险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图文（海报 / 长图 / 推文）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信息密度高、便于收藏与转发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低—中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容易被划走，情绪传递弱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短视频（15—60 秒）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快速建立兴趣、触达陌生人群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中（剪辑与时间成本）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同质化严重、生命周期短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直播 / 实时内容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建立信任、促成即时转化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中—高（人力与准备）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不可控、对现场要求高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活动 / 事件本身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制造话题、形成可持续的内容源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一旦失败成本巨大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选择依据不是「哪种火」，而是「我要解决的属于哪一层的问题」。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好内容的四个判据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判据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配图建议：四个勾选框，右侧是反例文案被红笔划掉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08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一、可核查：所有事实性表述能被验证——时间、地点、人物、数据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二、有具体的人：没有人物的风景，传播效率会显著下降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三、有可被复述的句子：观众能转述给别人，才叫传播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四、有明确的下一步：看完知道该做什么，而不是「挺好的」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反例对照：「这里风景优美、历史悠久、民风淳朴」——四条判据一条都不满足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配图建议：一堆形容词被划掉，旁边留下一句具体的描述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09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形容词是内容的敌人，细节是内容的朋友。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所有人都说自己「美丽」「独特」，于是这些词不再传递任何信息。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课堂练习：拆解 10 条你收藏的短视频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配图建议：手机屏幕网格中排列多条视频封面，标注前 3 秒画面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10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每人拿出预习时收集的短视频，用四个判据逐条打分并找出共同规律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四人一组，每人展示 2 条，共 8—10 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用四判据打分（每项 1—5 分）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统计：哪一条判据得分最低？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总结：这些视频在前 3 秒做了什么？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强制关注前 3 秒——那里的设计密度最高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注意区分「拍得好」与「传播得好」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记录出现频率最高的三种开头方式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课堂产出：一份《高传播内容开头方式清单》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模块二｜选题：内容的源头不能靠灵感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配图建议：流水线示意：原料入口到成品出口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11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把选题变成一条可运转的流水线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三个来源 ｜ 五步流程 ｜ 评估表 ｜ 内容日历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选题的三个来源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配图建议：三条支流汇入一条主河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12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用户真问过的问题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评论区、私信、客服记录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每个重复出现的问题都是一条选题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天然自带需求，转化率最高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现场真实发生的事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当天天气、突发事件、有趣的游客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时效性强，拍摄成本最低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真实感是最大的说服力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日历上的确定性节点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节气、节庆、赛事、假期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可提前策划，保证供给稳定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是内容日历的骨架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选题生产五步流程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配图建议：五步循环图，第一步「采集」用漏斗图标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13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361815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采集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建立选题池，随时记录，不即时判断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5071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815071" y="1188720"/>
            <a:ext cx="206526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609959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3087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初筛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剔除不可核查、不可执行、有风险的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63215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063215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85810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91231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评分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用评估表打分，排序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1359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11359" y="1188720"/>
            <a:ext cx="206526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106247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39375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排期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按节点与产能排入内容日历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559503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59503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354391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87519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复盘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发布后回看数据，反哺选题池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5528" y="4206605"/>
            <a:ext cx="10600639" cy="1435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关键在第一步：选题池必须随时可写，主理人随身要有记录工具。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选题评估表（每项 1—5 分）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配图建议：评分表样例，六行打分并给出总分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14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4754880"/>
                <a:gridCol w="410565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评估项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高分特征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为什么重要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相关性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与目标客群的真实兴趣直接对应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决定内容能否触达对的人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可核查性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事实有据可查，细节真实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决定长期信任与口碑风险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可执行性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现有资源与预算内可完成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决定会不会烂尾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传播潜力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有可复述的句子或画面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决定自然流量规模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转化价值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能导向明确的下一步动作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决定内容是否产生业务结果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时效价值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能在未来半年内被反复使用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决定内容资产能否积累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用法：六项总分低于 18 分的选题不排期；「可核查性」为 1 分直接否决。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选题评分示例：五条选题的取舍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示例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15 / 41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低于 18 分不排期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可核查性为 1 分直接否决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航拍类选题常因转化价值低而落选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高分组共同点：有人 + 有下一步动作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数据来源：课程示例数据，评估维度见《选题评估表》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模拟选题会：20 分钟产出 10 条选题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配图建议：白板上写满便签，学生围站讨论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16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为你第 2 章选定的目标客群，现场产出 10 条选题并评分排序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前 8 分钟：自由发散，一律记录不评判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中间 6 分钟：用评估表逐条打分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后 4 分钟：排序并选出前 3 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各组用 1 分钟汇报前 3 条及评分依据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严禁在发散阶段否定他人想法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要求至少 3 条来自「用户真问过的问题」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提醒：选题不是标题，是一个可拍的具体场景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课堂产出：小组选题清单（10 条，含评分与排序）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内容日历：把不确定性装进确定的节奏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配图建议：一张月度内容日历表格，不同颜色区分栏目类型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17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先排确定节点：节气、节庆、赛事、假期，这些是日历的骨架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再排常规栏目：固定栏目能降低决策成本，也培养用户期待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留出机动位：20% 的排期留给现场突发事件与热点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匹配产能：按团队实际产能排期，宁可少而精，不要多而烂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复盘入表：每条内容发布后回填数据，三个月后就能看出规律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启发思考题（一）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配图建议：三个问号，配一个摄像机与一张日历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18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如果你的选题全部来自「日历上的确定节点」，你的内容会失去什么？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为什么航拍大片往往叫好不叫座（播放高、转化低）？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当真实事件不够精彩时，主理人应选择等待，还是选择加工？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模块三｜叙事：让故事替你说话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配图建议：故事板：四个格子组成一段叙事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19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人 · 冲突 · 细节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三种结构 ｜ 三要素 ｜ 一句话主张 ｜ 标题与开头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三种常用叙事结构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配图建议：三种结构的曲线示意：折线、弧线、V 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20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问题—解决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最适合功能性内容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开头抛出用户真实困扰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中段给出方案与过程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结尾展示结果与改变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适用于攻略、服务说明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人物—旅程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最适合目的地叙事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以具体人物为线索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跟随他的行动推进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在细节处停留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适用于纪录片、长图文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反差—揭示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最适合短视频开头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先给出一个错误预期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再揭示真实情况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反差越大越抓人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适用于 15—30 秒内容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叙事三要素：人、冲突、细节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核心方法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配图建议：三要素三角形，中心写「故事」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21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人：必须有具体的人——有名字、有身份、有一句他自己说的话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冲突：不是戏剧化的矛盾，是「想做却受阻」的张力（如想赶集却下雨）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细节：一个可验证的具体信息胜过十个形容词（几点、多少、什么味道）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检验：删掉三要素中任何一个，故事是否立刻变平淡？若是，说明写对了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常见错误：把「历史沿革」当叙事——年代和事件不等于故事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改写练习：从抽象到具体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配图建议：左右两栏对照，左栏划掉的形容词，右栏高亮的具体句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22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3108960"/>
                <a:gridCol w="502005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抽象表述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问题所在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具体改写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历史悠久，文化底蕴深厚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无时间、无人物、无证据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这座祠堂的梁上刻着 1786 年，最后一次修是 1993 年，出钱的三十七个人名字都在墙上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民族风情浓郁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形容词堆砌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每逢初一，寨里的芦笙队会在鼓楼下集合，最年长的那位今年八十一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服务贴心周到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无法验证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下车有人接，行李有人提，进寨先喝一碗油茶——这是寨里的老规矩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景色宜人，四季皆宜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无差异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三月的油菜花只开十二天，四月之后是插秧，水面会变成镜子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改写的关键动作：把形容词换成「可核对的事实 + 具体的人 + 具体的时间/数量」。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一句话主张：定位陈述的写法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模板：为（目标人群）提供（独特价值），因为（可信理由）。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配图建议：一句话主张的填空模板，三处留白用不同颜色标注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23 / 41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示例 A：为省内 2 小时车程的年轻家庭，提供能让孩子跑一整天的山谷营地，因为这里有 6 个无动力设施与全程无车动线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示例 B：为第一次来贵州的入境游客，提供能听懂英文讲解的苗寨半日体验，因为寨里有 12 位能双语讲解的本地向导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要求一：必须能读出目标人群——不能是「所有人」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要求二：「因为」后面必须是可核查的事实，不能是形容词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要求三：一句话写完，不超过 60 字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课堂练习：主张互怼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配图建议：两人对坐，中间一张写着主张的纸，旁边堆着追问便签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24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双人练习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写出你项目的一句话主张，同桌负责挑毛病直到无法反驳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每人 3 分钟写主张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交换，同桌逐项追问：人群具体吗？理由可核查吗？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被问倒的一方当场修改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改到同桌无法反驳为止，举手示意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追问必须从「证据在哪」开始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禁止用「大家都知道」作为理由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记录最难回答的三个问题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课堂产出：经过三轮修改的一句话主张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标题与开头：三秒决定生死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配图建议：手机信息流截图，三条标题对比，两条被划掉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25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标题三型：疑问型（这里为什么…）、身份型（只有本地人知道的…）、数字型（3 个…/12 天…）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开头三秒：先给结果或反差，再交代背景——背景放在最后或直接省掉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避免：以地名开头的标题（「XX景区欢迎您」几乎无人点击）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避免：形容词开头的标题（「美丽的」「震撼的」已完全失效）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检验：把标题给一个不了解此地的人看，他能在两秒内说出「这跟我有关」吗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标题改写对照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配图建议：四行对照表，右侧改写列高亮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26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2926080"/>
                <a:gridCol w="502005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原稿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改写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美丽的苗寨欢迎您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地名+形容词，无信息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为什么这个寨子的人要在门口摆一碗酒？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XX景区一日游攻略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过于泛化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带爸妈去苗寨，这 4 个地方千万别安排在下午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震撼！这里的风景绝了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情绪词空洞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海拔 1200 米的寨子，一年有 90 天在云里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非遗文化传承体验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术语距离感强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跟着 78 岁的绣娘学一针，她说这花样是她外婆教的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好标题的共同点：提出一个具体的、读者想知道答案的问题。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配图建议：游客穿上民族服饰微笑的照片，配手写金句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27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不要告诉别人这里有多好，告诉别人他在这里会是谁。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身份代入比品质说服更有力——这是 2024—2025 爆款内容的共同底层逻辑。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视觉三原则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配图建议：同一场景两张对比图：一张无人、一张有人，右侧是拍照打卡点标识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28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一致性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色调、字体、构图风格统一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一致性累积成识别度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阿那亚即依靠审美一致性建立品牌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有人入镜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同机位有人与无人，传播效率差异显著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人物提供尺度感与情绪入口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优先拍背影与侧脸，避免摆拍感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可拍性设计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主动设计「值得拍照的点」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考虑普通手机能否拍好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拍照点即免费传播位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模块四｜案例：内容即产品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配图建议：六张案例图片拼成的时间线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29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阿那亚 · 迪士尼 · 乌镇 · 万岁山 · 天水 · 苏超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审美一致性 ｜ IP 叙事 ｜ 戏剧节 ｜ 短视频引爆 ｜ 话题接龙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案例一：阿那亚的内容即审美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配图建议：阿那亚系列海报拼贴，色调高度统一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30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阿那亚 | 用一致性建立识别度　｜　阿那亚把建筑、活动、平面与服务话术统一在同一套审美体系下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以孤独图书馆、沙丘美术馆等建筑作为可拍符号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所有视觉输出共用一套色调与排版规范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以戏剧节、音乐节构成全年内容日历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让业主与访客成为内容的共同生产者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年举办各类活动 2000 余场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酒店年平均入住率 90% 以上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338.3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年园区总收入 21.96 亿元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启示：一致性不是限制创意，而是让创意可累积——每一条内容都在为同一个品牌资产添砖。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来源：人民日报海外版《滨海旅游“潮”起来》2025-08-15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案例二：迪士尼的 IP 叙事闭环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配图建议：电影海报与乐园商品并排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31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上海迪士尼 | 内容、体验与商品互相续命　｜　迪士尼的叙事不是单次传播，而是影视、乐园与商品之间的循环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以独家园区制造「非来不可」的理由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影视上映与乐园活动同步，形成双向导流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商品与餐饮围绕 IP 设计，延长叙事到回家之后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用标准化服务保证叙事承诺被兑现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1470 万人次，全球第五、中国第一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超 90% 受访游客到访前已知晓疯狂动物城园区，四分之一游客专为该园区而来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《疯狂动物城2》上映后，相关主题商品销量较 2023 年又翻一番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约四分之三游客评价体验为「非常好」或「很好」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启示：叙事的终点不是让人来，而是让人带着故事回去——商品就是带回故事的容器。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来源：TEA《2024年全球体验报告》；上海迪士尼度假区十周年发布（2026-01）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案例三：乌镇戏剧节——内容成为产品本身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配图建议：乌镇戏剧节户外演出现场，观众围坐在水边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32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乌镇戏剧节 | 用内容重定义一座古镇　｜　乌镇以戏剧节建立文化高度，把观光型古镇升级为文化目的地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引入国际与国内剧目，形成年度文化事件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以戏剧内容吸引高净值与年轻客群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把古镇空间改造为演出场景，形成独特体验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以活动内容带动住宿与二消，拉长停留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年乌镇景区接待游客 743.38 万人次（东栅 213.05 万 / 西栅 530.33 万），同比约 -3.7%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乌镇公司 2024 年营收 16.81 亿元，同比 -5.81%；净利润 2.95 亿元，同比 +3.98%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对比 2019 年峰值 918.26 万人次，仍差近 200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全国古镇古城已超 2800 个，51.3% 受访者认为古镇存在相似性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启示：即便是运营最强的古镇，也需要持续的内容更新来对抗品类老化——内容不是加分项，是续命项。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来源：中青旅 2024 年年度报告（2025-04-03）；中国旅游研究院《2024中国古镇旅游发展报告》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案例四：天水与阿勒泰——一条内容改写一座城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配图建议：天水麻辣烫摊位排队与阿勒泰草原剧照并置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33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天水麻辣烫 / 《我的阿勒泰》| 内容引爆的威力与代价　｜　2024 年 3 月天水因美食短视频出圈；5 月电视剧《我的阿勒泰》带动新疆阿勒泰旅游激增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天水：以一碗麻辣烫为入口，串联麦积山等既有资源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天水：快速组织专线、志愿者与免费公交承接流量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阿勒泰：以影视叙事建立「旷野与松弛」的情感入口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阿勒泰：以全域四季定位与 9 家滑雪场承接长期需求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天水 2024 年前 9 月接待游客 5348.08 万人次、旅游花费 307.35 亿元，同比 +25.29% / +28.66%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截至 2024 年 11 月初，天水麻辣烫相关文旅传播量超 720 亿次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阿勒泰《我的阿勒泰》播出 20 天后接待超 286 万人次、旅游收入 20.45 亿元，同比 +42.05% / +77.98%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阿勒泰截至 2024 年 11 月末累计接待 3800 万人次、收入 335 亿元，同比 +27% / +28.6%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启示：内容负责制造「想去」，供给负责决定「值不值」——两者缺一，流量就会变成风险。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来源：天水市文旅局（澎湃研究所 2024 十大热门目的地）；阿勒泰地区文旅数据（中国金融新闻网 2024-12-27）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案例五：苏超话题接龙与村超新媒体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配图建议：话题接龙截图与村超看台人流拼贴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34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苏超 / 村超 | 让内容由参与者共同生产　｜　2025 年苏超与村超都把内容生产的权力交给了参与者，形成自传播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苏超：以「为城市荣誉而战」为情绪锚点，制造城市间互动话题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苏超：媒体与网友共创「名里带州的都是兄弟」等话题接龙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村超：以本地居民为主角，用非遗展演与草根故事构成内容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村超：近 700 场赛事持续供给素材，形成长期内容流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苏超节目曝光量超 38 亿次，单场比赛弹幕参与量达 20 万次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「名里带州的都是兄弟」系列短视频全网播放量超 1.7 亿次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苏超前两轮场均上座 8798 人，第三轮场均突破万人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村超近 700 场系列赛事被国家级主流媒体报道 1300 余次，央视报道超 130 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启示：最高级的内容策划不是自己生产内容，而是设计出让别人愿意生产内容的机制。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来源：江苏省人民政府 2025-06-02；中国日报 2025-10-31；榕江县文旅数据（2025）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平台差异：同一内容的不同讲法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配图建议：四个平台图标，各自配一段内容示意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35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14653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2926080"/>
                <a:gridCol w="3017520"/>
                <a:gridCol w="282549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平台特征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内容偏好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发布要点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常见误区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短视频平台（推荐流）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强开头、强情绪、15—45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前 3 秒给结果，结尾给动作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把宣传片直接剪短上传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图文 / 社区平台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信息完整、便于收藏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图文要能独立看懂，标题具体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只发美图不写信息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私域 / 社群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熟人信任、复购导向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高频少量、有明确回应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把群当广告位群发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海外 / 入境渠道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语言与文化解释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英文信息、支付与交通说明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中文内容直接机翻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同一素材要在不同平台换讲法，复制粘贴等于放弃一半效果。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内容引爆的量级参照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36 / 41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天水：麻辣烫相关文旅传播量超 720 亿次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苏超：节目曝光超 38 亿次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苏超：话题接龙短视频播放超 1.7 亿次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阿勒泰：2024 年累计接待 3800 万人次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数据来源：天水市文旅局（2024）；江苏省广电总台（2025）；阿勒泰地区文旅数据（2024）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实战练习：为家乡写一条内容脚本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配图建议：分镜表模板：时间轴 + 画面 + 旁白三栏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37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为你第 2 章的目标客群，写一条 30 秒短视频脚本（含分镜）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先写一句话主张与三要素（人/冲突/细节）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按 0—3 秒 / 3—15 秒 / 15—30 秒分三段写画面与旁白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最后必须有一个明确的下一步动作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同桌按四判据打分，低于 15 分重写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0—3 秒必须出现人或反差，禁止用航拍开场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旁白不超过 80 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「下一步动作」要具体到能被执行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课堂产出：一条 30 秒脚本（分镜表），作为本章作业提交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启发思考题（二）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配图建议：三个问号配一支笔与一个机器人图标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38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如果你的内容被大量转发但没人来，问题最可能出在哪一层？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主理人应该在多大程度上「设计」真实事件？设计的边界在哪里？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当 AI 能在十分钟内生成 20 条选题和脚本时，内容策划这份工作的价值还剩什么？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小结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配图建议：本章七条要点思维导图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39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72981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31520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1755648"/>
            <a:ext cx="6895837" cy="38130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内容是产品的第一层界面，不是事后包装；三重任务是让人知道、想来、能做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好内容四判据：可核查、有具体的人、可被复述、有明确的下一步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选题靠机制不靠灵感：三个来源（用户问题/现场事件/日历节点）+ 五步流程 + 六项评分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叙事是可学的技术：三种结构（问题—解决/人物—旅程/反差—揭示）+ 三要素（人/冲突/细节）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05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一句话主张模板：为（人群）提供（价值），因为（可核查理由）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06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视觉三原则：一致性、有人入镜、可拍性设计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07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最高阶的内容策划是设计机制，让别人替你生产内容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6269" y="1188720"/>
            <a:ext cx="3558497" cy="4498847"/>
          </a:xfrm>
          <a:prstGeom prst="roundRect">
            <a:avLst>
              <a:gd name="adj" fmla="val 6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30861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一句话带走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437" y="1755648"/>
            <a:ext cx="3156161" cy="38130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不要告诉别人这里有多好，告诉别人他在这里会是谁。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延伸阅读与资源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延伸阅读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配图建议：六份资料封面横排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40 / 41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1243584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《故事经济学》（罗伯特·麦基）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3366" y="1243584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理解故事如何驱动商业决策，重点看「故事的八大阶段」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1962911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1962911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017776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《爆款文案》类写作方法书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3366" y="2017776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练习标题与开头，配合本章改写表使用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737104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2737104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2791968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中国旅游研究院《中国旅游景区度假区发展报告（2024—2025）》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3366" y="2791968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了解沉浸式与演艺内容的行业趋势判断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511296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11296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566160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抖音 / 各平台《2025 暑期城市文旅数据报告》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3366" y="3566160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平台侧的一手热度与客群结构数据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285488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4285488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4340351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上海迪士尼度假区官方十周年发布材料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33366" y="4340351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学习 IP 与内容联动的完整表述方式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059679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6928" y="5059679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" y="5114543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万岁山武侠城相关公开报道合集（2025）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33366" y="5114543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中文语境下内容密度打法的最佳样本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本章收束与下章预告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配图建议：脚本纸与写着「第 4 章：产品设计与体验运营」的卡片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第03章 内容策划与叙事表达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41 / 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554480"/>
            <a:ext cx="11057839" cy="3767327"/>
          </a:xfrm>
          <a:prstGeom prst="roundRect">
            <a:avLst>
              <a:gd name="adj" fmla="val 8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194560"/>
            <a:ext cx="1105783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带着脚本进入第 4 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7" y="3566160"/>
            <a:ext cx="8863279" cy="1389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20 条选题库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一句经过互怼的主张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一条 30 秒脚本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下章任务：把承诺变成可执行的体验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