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title>
      <c:tx>
        <c:rich>
          <a:bodyPr/>
          <a:lstStyle/>
          <a:p>
            <a:r>
              <a:rPr sz="1300" b="1" i="0">
                <a:solidFill>
                  <a:srgbClr val="094C56"/>
                </a:solidFill>
                <a:latin typeface="Microsoft YaHei"/>
                <a:ea typeface="Microsoft YaHei"/>
                <a:cs typeface="Microsoft YaHei"/>
              </a:rPr>
              <a:t>村超与苏超：人次增速 vs 消费/收入增速（%）</a:t>
            </a:r>
          </a:p>
        </c:rich>
      </c:tx>
      <c:layout/>
      <c:overlay val="0"/>
    </c:title>
    <c:autoTitleDeleted val="0"/>
    <c:plotArea>
      <c:barChart>
        <c:barDir val="col"/>
        <c:grouping val="clustered"/>
        <c:ser>
          <c:idx val="0"/>
          <c:order val="0"/>
          <c:tx>
            <c:strRef>
              <c:f>Sheet1!$B$1</c:f>
              <c:strCache>
                <c:ptCount val="1"/>
                <c:pt idx="0">
                  <c:v>同比增速（%）</c:v>
                </c:pt>
              </c:strCache>
            </c:strRef>
          </c:tx>
          <c:spPr>
            <a:solidFill>
              <a:srgbClr val="0E6E7A"/>
            </a:solidFill>
          </c:spPr>
          <c:cat>
            <c:strRef>
              <c:f>Sheet1!$A$2:$A$5</c:f>
              <c:strCache>
                <c:ptCount val="4"/>
                <c:pt idx="0">
                  <c:v>村超 人次</c:v>
                </c:pt>
                <c:pt idx="1">
                  <c:v>村超 收入</c:v>
                </c:pt>
                <c:pt idx="2">
                  <c:v>苏超 景区游客</c:v>
                </c:pt>
                <c:pt idx="3">
                  <c:v>苏超 异地文旅消费</c:v>
                </c:pt>
              </c:strCache>
            </c:strRef>
          </c:cat>
          <c:val>
            <c:numRef>
              <c:f>Sheet1!$B$2:$B$5</c:f>
              <c:numCache>
                <c:formatCode>General</c:formatCode>
                <c:ptCount val="4"/>
                <c:pt idx="0">
                  <c:v>13.28</c:v>
                </c:pt>
                <c:pt idx="1">
                  <c:v>4.38</c:v>
                </c:pt>
                <c:pt idx="2">
                  <c:v>17.71</c:v>
                </c:pt>
                <c:pt idx="3">
                  <c:v>26.48</c:v>
                </c:pt>
              </c:numCache>
            </c:numRef>
          </c:val>
        </c:ser>
        <c:dLbls>
          <c:txPr>
            <a:bodyPr/>
            <a:lstStyle/>
            <a:p>
              <a:pPr>
                <a:defRPr sz="1000">
                  <a:solidFill>
                    <a:srgbClr val="12313B"/>
                  </a:solidFill>
                </a:defRPr>
              </a:pPr>
            </a:p>
          </c:txPr>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delete val="0"/>
        <c:axPos val="l"/>
        <c:majorGridlines/>
        <c:majorTickMark val="out"/>
        <c:minorTickMark val="none"/>
        <c:tickLblPos val="nextTo"/>
        <c:crossAx val="-2068027336"/>
        <c:crosses val="autoZero"/>
      </c:valAx>
    </c:plotArea>
    <c:dispBlanksAs val="gap"/>
  </c:chart>
  <c:txPr>
    <a:bodyPr/>
    <a:lstStyle/>
    <a:p>
      <a:pPr>
        <a:defRPr sz="1100">
          <a:latin typeface="Microsoft YaHe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开场检查第 1 章作业：家乡诊断卡与游客访谈笔记。没有完成访谈的学生，其判断在本章课堂上不具有发言权——这是本课程对一手资料的硬要求。</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强调可追溯性。本学期学生的方案被要求加脚注：任何一个断言后面必须有来源，否则视为未完成。</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追问学生：你上一次做方案，有多少结论是有证据支撑的？诚实回答通常是低于三成。</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三层不是并列关系，是收敛关系：宏观划定可能性空间，中观确定竞争格局，微观找到切口。</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本章有两个交付物：洞察输出包（三页）与用户画像卡（每人至少两张）。二者在第 3 章内容策划中直接使用。</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常见错误是把宏观数据当成论据。举例：行业增长 14.8% 不等于你的项目会增长 14.8%——这是典型的合成谬误。</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反复强调：研报不能直接当结论用，只能当假设来源。学生最常犯的错误是把研报里的数字直接抄进方案并当作自己项目的预测。</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这一页要练。第 1 章的村超案例就是典型：榕江 2025 年 1—8 月人次 +13.28%、收入仅 +4.38%，如果不看口径就下「增长强劲」的结论，会完全误判。</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这是纠偏效果最好的一个练习。学生会第一次意识到，自己习以为常的写法其实漏洞百出。典型错误至少四处：时间误用、口径混淆、范围跳跃、推论无据。</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贵州是极好的教学样本：自然资源（喀斯特）、文化资源（苗侗非遗）、产业资源（茶、酒）、生活资源（村寨日常与村超）。提醒学生：多数方案只用了第一类。</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让学生用这个矩阵重估自己第 1 章诊断卡里的资源。常见发现：他们原来认为最有价值的资源，在「可商业化」上只有 2 分。</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强调「替代者」概念：对安顺某景区而言，竞争对手未必是另一个景区，可能是「周末在家休息」或「去贵阳吃一顿」。预算与时间的竞争才是真实竞争。</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提醒：差评是最便宜的商业情报。让学生各自去拉 100 条差评做词频统计，通常能在 20 分钟内找到 3 个明确痛点。</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限时是设计的一部分。真实项目里主理人常常只有半天做竞品判断，训练的是「在有限信息下做出可辩护的判断」。</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第三题是本章核心。答案：隔着支付意愿与行为成本。问卷测量的是态度，态度与行为之间存在巨大鸿沟——这也是为什么要做观察与付费测试。</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过渡页。核心提醒：掏钱的人、使用的人、影响的人，往往不是同一个。研究错对象是最昂贵的错误。</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让学生分析一次自己的家庭出行：谁发起？谁拍板？通常学生会发现自己是发起者，而父母是决策者——这解释了为什么写给年轻人的内容和写给家长的内容必须不同。</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结合第 1 章入境数据：2024 年入境游客 1.3 亿人次（+61%），2025 年 1.54 亿人次（+17%），外国游客占比提升至 22%。这是尚未被充分开发的细分市场。</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第 ⑧ 项是关键防线：没有证据的画像只是想象。要求每张画像卡至少附一句真实访谈原话。</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强调一个洞察：触发几乎总发生在内容端，流失几乎总发生在流程端。因此内容负责拉新，运营负责留存 —— 这两件事必须由同一个人统合，那就是主理人。</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万岁山的成功可以被解释：功能层（80 元三日票、平价餐饮）做到极致，情绪层（NPC 互动、仙侠巡游）提供惊喜，意义层（武侠情怀）提供归属。三层都占了。</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用万岁山佐证：游客买的不是宋代建筑，而是「我也是江湖中人」的身份感。用阿那亚佐证：买的不是海景房，是「我是有审美的人」。</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这一步会暴露学生访谈质量的差距。做过真访谈的学生能写出原话，没做的只能编——这正是本练习的筛选作用。</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三种方法回答三种不同问题。用错方法是学生最常见的失误：想了解动机却发问卷，想量化规模却只做访谈。</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强调访谈的饱和原则：8—15 人通常就能听到重复的答案，此时再访谈边际收益很低。本科生常误以为样本越多越好，其实质性研究追求的是信息饱和而非数量。</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置信度这一条是专业与业余的分界。敢于写「低置信度」的学生，反而更值得信任。</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让学生两两练习「追问细节」这一条：一方说「上次旅行体验不好」，另一方必须连续追问三次直到获得一个具体场景。这个练习效果非常直观。</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「能接受多少钱」是最典型的坏问题——人在假设情境下的价格回答几乎没有预测力。要问实际支出。</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这是本章最生动的一环。扮演者被要求用真实经历，学生会发现真实故事自带细节与矛盾，编造的故事则空洞——这本身就是最好的教学。</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补充一条实战经验：问卷回收后先看年龄与居住地分布，如果与你的目标客群不符，这份数据就不能用——很多学生在这里翻车。</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观察法的最大优势是绕过「社交礼貌偏差」——游客当面会说好，但脚会投票。带学生做一次校内动线观察作为练习，效果立竿见影。</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第三题没有标准答案，但好的回答会区分：平台数据反映「已发生的行为」，访谈反映「动机与情境」。冲突往往意味着样本差异，需要补证而非二选一。</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三个案例分别示范三种洞察方式：阿那亚洞察价值观，迪士尼量化体验，村超与苏超洞察人群结构。</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方法论要点：阿那亚的用户研究不是发问卷，而是「在内容实践中观察谁会被吸引」。这是一种以行动换洞察的做法，成本低但要求审美判断力。</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关键学习点：不要问「满不满意」，要问「哪个环节让你想离开」。迪士尼的指标能对应到具体改进动作，这就是可管理性。</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这是本章最重要的数据对比：苏超的异地文旅消费增长 26.48% 跑赢人次增长 17.71%（结构在改善），而村超收入增长 4.38% 落后于人次增长 13.28%（结构在恶化）。同一类赛事，结果分岔——差别在于产品有没有接住。</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教给学生一个通用指标：收入增速减去人次增速。为正说明客单价在提升（健康），为负说明在被稀释（危险）。这个指标在第 5 章会再次用到。</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强调「我们不为谁服务」这一行——它是洞察输出包里最有价值也最常被遗漏的一行。没有取舍的产品最后会变成什么都不是。</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这个练习训练的是「把复杂洞察压缩成一句可传播的话」——这恰恰是主理人日常最重要的表达工作。30 字限制是刻意的。</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布置作业：完成洞察输出包三页 + 两张画像卡。第 3 章将直接基于画像卡做内容策划。</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要求学生至少读本地统计公报，并且能说出本市近两年的游客人次与花费增速。这是做本地项目的最低门槛。</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第 3 章要求学生预先收集 10 条自己认为好的文旅短视频并说明好在哪，课堂会直接用于拆解练习。</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384048" cy="6858000"/>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6949440" y="0"/>
            <a:ext cx="5242255" cy="6858000"/>
          </a:xfrm>
          <a:prstGeom prst="rect">
            <a:avLst/>
          </a:prstGeom>
          <a:solidFill>
            <a:srgbClr val="0A3F4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Oval 4"/>
          <p:cNvSpPr/>
          <p:nvPr/>
        </p:nvSpPr>
        <p:spPr>
          <a:xfrm>
            <a:off x="9738360" y="685800"/>
            <a:ext cx="1371600" cy="1371600"/>
          </a:xfrm>
          <a:prstGeom prst="ellipse">
            <a:avLst/>
          </a:prstGeom>
          <a:solidFill>
            <a:srgbClr val="145C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8412480" y="4480560"/>
            <a:ext cx="1828800" cy="1828800"/>
          </a:xfrm>
          <a:prstGeom prst="ellipse">
            <a:avLst/>
          </a:prstGeom>
          <a:solidFill>
            <a:srgbClr val="0F55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Oval 6"/>
          <p:cNvSpPr/>
          <p:nvPr/>
        </p:nvSpPr>
        <p:spPr>
          <a:xfrm>
            <a:off x="10881360" y="3474720"/>
            <a:ext cx="731520" cy="731520"/>
          </a:xfrm>
          <a:prstGeom prst="ellipse">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051560" y="1417320"/>
            <a:ext cx="6035040" cy="457200"/>
          </a:xfrm>
          <a:prstGeom prst="rect">
            <a:avLst/>
          </a:prstGeom>
          <a:noFill/>
        </p:spPr>
        <p:txBody>
          <a:bodyPr wrap="square" anchor="t" lIns="0" rIns="0" tIns="0" bIns="0">
            <a:spAutoFit/>
          </a:bodyPr>
          <a:lstStyle/>
          <a:p>
            <a:pPr algn="l">
              <a:lnSpc>
                <a:spcPct val="125000"/>
              </a:lnSpc>
              <a:spcBef>
                <a:spcPts val="0"/>
              </a:spcBef>
              <a:spcAft>
                <a:spcPts val="600"/>
              </a:spcAft>
            </a:pPr>
            <a:r>
              <a:rPr sz="1500" b="1" i="0">
                <a:solidFill>
                  <a:srgbClr val="E08A2E"/>
                </a:solidFill>
                <a:latin typeface="Microsoft YaHei"/>
                <a:ea typeface="Microsoft YaHei"/>
                <a:cs typeface="Microsoft YaHei"/>
              </a:rPr>
              <a:t>文旅主理人 · 本科三年级专业课</a:t>
            </a:r>
          </a:p>
        </p:txBody>
      </p:sp>
      <p:sp>
        <p:nvSpPr>
          <p:cNvPr id="9" name="TextBox 8"/>
          <p:cNvSpPr txBox="1"/>
          <p:nvPr/>
        </p:nvSpPr>
        <p:spPr>
          <a:xfrm>
            <a:off x="1051560" y="1965960"/>
            <a:ext cx="6035040" cy="548640"/>
          </a:xfrm>
          <a:prstGeom prst="rect">
            <a:avLst/>
          </a:prstGeom>
          <a:noFill/>
        </p:spPr>
        <p:txBody>
          <a:bodyPr wrap="square" anchor="t" lIns="0" rIns="0" tIns="0" bIns="0">
            <a:spAutoFit/>
          </a:bodyPr>
          <a:lstStyle/>
          <a:p>
            <a:pPr algn="l">
              <a:lnSpc>
                <a:spcPct val="125000"/>
              </a:lnSpc>
              <a:spcBef>
                <a:spcPts val="0"/>
              </a:spcBef>
              <a:spcAft>
                <a:spcPts val="600"/>
              </a:spcAft>
            </a:pPr>
            <a:r>
              <a:rPr sz="5400" b="1" i="0">
                <a:solidFill>
                  <a:srgbClr val="FFFFFF"/>
                </a:solidFill>
                <a:latin typeface="Microsoft YaHei"/>
                <a:ea typeface="Microsoft YaHei"/>
                <a:cs typeface="Microsoft YaHei"/>
              </a:rPr>
              <a:t>CHAPTER 02</a:t>
            </a:r>
          </a:p>
        </p:txBody>
      </p:sp>
      <p:sp>
        <p:nvSpPr>
          <p:cNvPr id="10" name="TextBox 9"/>
          <p:cNvSpPr txBox="1"/>
          <p:nvPr/>
        </p:nvSpPr>
        <p:spPr>
          <a:xfrm>
            <a:off x="1051560" y="2880360"/>
            <a:ext cx="6217920" cy="1371600"/>
          </a:xfrm>
          <a:prstGeom prst="rect">
            <a:avLst/>
          </a:prstGeom>
          <a:noFill/>
        </p:spPr>
        <p:txBody>
          <a:bodyPr wrap="square" anchor="t" lIns="0" rIns="0" tIns="0" bIns="0">
            <a:spAutoFit/>
          </a:bodyPr>
          <a:lstStyle/>
          <a:p>
            <a:pPr algn="l">
              <a:lnSpc>
                <a:spcPct val="115000"/>
              </a:lnSpc>
              <a:spcBef>
                <a:spcPts val="0"/>
              </a:spcBef>
              <a:spcAft>
                <a:spcPts val="600"/>
              </a:spcAft>
            </a:pPr>
            <a:r>
              <a:rPr sz="3200" b="1" i="0">
                <a:solidFill>
                  <a:srgbClr val="FFFFFF"/>
                </a:solidFill>
                <a:latin typeface="Microsoft YaHei"/>
                <a:ea typeface="Microsoft YaHei"/>
                <a:cs typeface="Microsoft YaHei"/>
              </a:rPr>
              <a:t>目的地洞察与用户研究</a:t>
            </a:r>
          </a:p>
        </p:txBody>
      </p:sp>
      <p:sp>
        <p:nvSpPr>
          <p:cNvPr id="11" name="Rectangle 10"/>
          <p:cNvSpPr/>
          <p:nvPr/>
        </p:nvSpPr>
        <p:spPr>
          <a:xfrm>
            <a:off x="1051560" y="4526280"/>
            <a:ext cx="1463040" cy="54864"/>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051560" y="4800600"/>
            <a:ext cx="5943600" cy="914400"/>
          </a:xfrm>
          <a:prstGeom prst="rect">
            <a:avLst/>
          </a:prstGeom>
          <a:noFill/>
        </p:spPr>
        <p:txBody>
          <a:bodyPr wrap="square" anchor="t" lIns="0" rIns="0" tIns="0" bIns="0">
            <a:spAutoFit/>
          </a:bodyPr>
          <a:lstStyle/>
          <a:p>
            <a:pPr algn="l">
              <a:lnSpc>
                <a:spcPct val="135000"/>
              </a:lnSpc>
              <a:spcBef>
                <a:spcPts val="0"/>
              </a:spcBef>
              <a:spcAft>
                <a:spcPts val="600"/>
              </a:spcAft>
            </a:pPr>
            <a:r>
              <a:rPr sz="1450" b="0" i="0">
                <a:solidFill>
                  <a:srgbClr val="CFE3E4"/>
                </a:solidFill>
                <a:latin typeface="Microsoft YaHei"/>
                <a:ea typeface="Microsoft YaHei"/>
                <a:cs typeface="Microsoft YaHei"/>
              </a:rPr>
              <a:t>把「我觉得」变成「我证明」：用一手资料和可信数据支撑每一个判断</a:t>
            </a:r>
          </a:p>
        </p:txBody>
      </p:sp>
      <p:sp>
        <p:nvSpPr>
          <p:cNvPr id="13" name="TextBox 12"/>
          <p:cNvSpPr txBox="1"/>
          <p:nvPr/>
        </p:nvSpPr>
        <p:spPr>
          <a:xfrm>
            <a:off x="1051560" y="5989320"/>
            <a:ext cx="5943600" cy="365760"/>
          </a:xfrm>
          <a:prstGeom prst="rect">
            <a:avLst/>
          </a:prstGeom>
          <a:noFill/>
        </p:spPr>
        <p:txBody>
          <a:bodyPr wrap="square" anchor="t" lIns="0" rIns="0" tIns="0" bIns="0">
            <a:spAutoFit/>
          </a:bodyPr>
          <a:lstStyle/>
          <a:p>
            <a:pPr algn="l">
              <a:lnSpc>
                <a:spcPct val="125000"/>
              </a:lnSpc>
              <a:spcBef>
                <a:spcPts val="0"/>
              </a:spcBef>
              <a:spcAft>
                <a:spcPts val="600"/>
              </a:spcAft>
            </a:pPr>
            <a:r>
              <a:rPr sz="1150" b="0" i="0">
                <a:solidFill>
                  <a:srgbClr val="9FC4C7"/>
                </a:solidFill>
                <a:latin typeface="Microsoft YaHei"/>
                <a:ea typeface="Microsoft YaHei"/>
                <a:cs typeface="Microsoft YaHei"/>
              </a:rPr>
              <a:t>授课对象：旅游管理本科三年级 ｜ 建议学时：4 学时</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本章在课程中的位置</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定位</a:t>
            </a:r>
          </a:p>
        </p:txBody>
      </p:sp>
      <p:sp>
        <p:nvSpPr>
          <p:cNvPr id="7" name="TextBox 6"/>
          <p:cNvSpPr txBox="1"/>
          <p:nvPr/>
        </p:nvSpPr>
        <p:spPr>
          <a:xfrm>
            <a:off x="566928" y="1170432"/>
            <a:ext cx="11057839" cy="384048"/>
          </a:xfrm>
          <a:prstGeom prst="rect">
            <a:avLst/>
          </a:prstGeom>
          <a:noFill/>
        </p:spPr>
        <p:txBody>
          <a:bodyPr wrap="square" anchor="t" lIns="0" rIns="0" tIns="0" bIns="0">
            <a:spAutoFit/>
          </a:bodyPr>
          <a:lstStyle/>
          <a:p>
            <a:pPr algn="l">
              <a:lnSpc>
                <a:spcPct val="125000"/>
              </a:lnSpc>
              <a:spcBef>
                <a:spcPts val="0"/>
              </a:spcBef>
              <a:spcAft>
                <a:spcPts val="600"/>
              </a:spcAft>
            </a:pPr>
            <a:r>
              <a:rPr sz="1350" b="0" i="1">
                <a:solidFill>
                  <a:srgbClr val="094C56"/>
                </a:solidFill>
                <a:latin typeface="Microsoft YaHei"/>
                <a:ea typeface="Microsoft YaHei"/>
                <a:cs typeface="Microsoft YaHei"/>
              </a:rPr>
              <a:t>五步工作环的第一环，决定后面四步的地基是否牢靠。</a:t>
            </a:r>
          </a:p>
        </p:txBody>
      </p:sp>
      <p:sp>
        <p:nvSpPr>
          <p:cNvPr id="8" name="Rounded Rectangle 7"/>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配图建议：五步环流程图，第一步「洞察」高亮，其余四步置灰</a:t>
            </a:r>
          </a:p>
        </p:txBody>
      </p:sp>
      <p:sp>
        <p:nvSpPr>
          <p:cNvPr id="11" name="TextBox 10"/>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2" name="TextBox 11"/>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02 / 42</a:t>
            </a:r>
          </a:p>
        </p:txBody>
      </p:sp>
      <p:sp>
        <p:nvSpPr>
          <p:cNvPr id="13" name="Rectangle 12"/>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1673352"/>
            <a:ext cx="11057839" cy="4059935"/>
          </a:xfrm>
          <a:prstGeom prst="rect">
            <a:avLst/>
          </a:prstGeom>
          <a:noFill/>
        </p:spPr>
        <p:txBody>
          <a:bodyPr wrap="square" anchor="t" lIns="0" rIns="0" tIns="0" bIns="0">
            <a:spAutoFit/>
          </a:bodyPr>
          <a:lstStyle/>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第 1 章回答「我是谁」，第 2 章回答「我为谁、在什么条件下做判断」</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洞察的输出物只有三样：机会点、约束条件、目标人群</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洞察没做扎实的典型症状：方案里全是「打造 IP」「赋能」这类无法验证的词</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本章之后，你在第 3—7 章写的每一句话，都应该能追溯到一条证据</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硬要求：本章所有结论必须标明来源——一手访谈、公开数据或可复现的观察</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金句一</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配图建议：轮盘赌与一份带脚注的研究报告的对比图</a:t>
            </a:r>
          </a:p>
        </p:txBody>
      </p:sp>
      <p:sp>
        <p:nvSpPr>
          <p:cNvPr id="9" name="TextBox 8"/>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0" name="TextBox 9"/>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03 / 42</a:t>
            </a:r>
          </a:p>
        </p:txBody>
      </p:sp>
      <p:sp>
        <p:nvSpPr>
          <p:cNvPr id="11" name="Rectangle 10"/>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566928" y="1188720"/>
            <a:ext cx="11057839" cy="4498847"/>
          </a:xfrm>
          <a:prstGeom prst="roundRect">
            <a:avLst>
              <a:gd name="adj" fmla="val 6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566928" y="1188720"/>
            <a:ext cx="82296" cy="449884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252728" y="1508760"/>
            <a:ext cx="9594799" cy="3584447"/>
          </a:xfrm>
          <a:prstGeom prst="rect">
            <a:avLst/>
          </a:prstGeom>
          <a:noFill/>
        </p:spPr>
        <p:txBody>
          <a:bodyPr wrap="square" anchor="ctr" lIns="0" rIns="0" tIns="0" bIns="0">
            <a:spAutoFit/>
          </a:bodyPr>
          <a:lstStyle/>
          <a:p>
            <a:pPr algn="ctr">
              <a:lnSpc>
                <a:spcPct val="130000"/>
              </a:lnSpc>
              <a:spcBef>
                <a:spcPts val="0"/>
              </a:spcBef>
              <a:spcAft>
                <a:spcPts val="600"/>
              </a:spcAft>
            </a:pPr>
            <a:r>
              <a:rPr sz="2500" b="1" i="0">
                <a:solidFill>
                  <a:srgbClr val="094C56"/>
                </a:solidFill>
                <a:latin typeface="Microsoft YaHei"/>
                <a:ea typeface="Microsoft YaHei"/>
                <a:cs typeface="Microsoft YaHei"/>
              </a:rPr>
              <a:t>没有洞察的策划，本质是一场包装得很精致的赌博。</a:t>
            </a:r>
          </a:p>
        </p:txBody>
      </p:sp>
      <p:sp>
        <p:nvSpPr>
          <p:cNvPr id="15" name="TextBox 14"/>
          <p:cNvSpPr txBox="1"/>
          <p:nvPr/>
        </p:nvSpPr>
        <p:spPr>
          <a:xfrm>
            <a:off x="1252728" y="5001767"/>
            <a:ext cx="9594799" cy="365760"/>
          </a:xfrm>
          <a:prstGeom prst="rect">
            <a:avLst/>
          </a:prstGeom>
          <a:noFill/>
        </p:spPr>
        <p:txBody>
          <a:bodyPr wrap="square" anchor="t" lIns="0" rIns="0" tIns="0" bIns="0">
            <a:spAutoFit/>
          </a:bodyPr>
          <a:lstStyle/>
          <a:p>
            <a:pPr algn="r">
              <a:lnSpc>
                <a:spcPct val="125000"/>
              </a:lnSpc>
              <a:spcBef>
                <a:spcPts val="0"/>
              </a:spcBef>
              <a:spcAft>
                <a:spcPts val="600"/>
              </a:spcAft>
            </a:pPr>
            <a:r>
              <a:rPr sz="1250" b="0" i="0">
                <a:solidFill>
                  <a:srgbClr val="6B7A80"/>
                </a:solidFill>
                <a:latin typeface="Microsoft YaHei"/>
                <a:ea typeface="Microsoft YaHei"/>
                <a:cs typeface="Microsoft YaHei"/>
              </a:rPr>
              <a:t>—— 本章观点</a:t>
            </a:r>
          </a:p>
        </p:txBody>
      </p:sp>
      <p:sp>
        <p:nvSpPr>
          <p:cNvPr id="16" name="TextBox 15"/>
          <p:cNvSpPr txBox="1"/>
          <p:nvPr/>
        </p:nvSpPr>
        <p:spPr>
          <a:xfrm>
            <a:off x="1252728" y="5276087"/>
            <a:ext cx="9594799" cy="365760"/>
          </a:xfrm>
          <a:prstGeom prst="rect">
            <a:avLst/>
          </a:prstGeom>
          <a:noFill/>
        </p:spPr>
        <p:txBody>
          <a:bodyPr wrap="square" anchor="t" lIns="0" rIns="0" tIns="0" bIns="0">
            <a:spAutoFit/>
          </a:bodyPr>
          <a:lstStyle/>
          <a:p>
            <a:pPr algn="ctr">
              <a:lnSpc>
                <a:spcPct val="125000"/>
              </a:lnSpc>
              <a:spcBef>
                <a:spcPts val="0"/>
              </a:spcBef>
              <a:spcAft>
                <a:spcPts val="600"/>
              </a:spcAft>
            </a:pPr>
            <a:r>
              <a:rPr sz="1150" b="0" i="1">
                <a:solidFill>
                  <a:srgbClr val="0E6E7A"/>
                </a:solidFill>
                <a:latin typeface="Microsoft YaHei"/>
                <a:ea typeface="Microsoft YaHei"/>
                <a:cs typeface="Microsoft YaHei"/>
              </a:rPr>
              <a:t>赌博偶尔也能赢，但它不构成专业能力——专业能力是可复现的。</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模块一｜洞察的框架：先看结构，再看细节</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配图建议：望远镜由远及近三层推进的示意</a:t>
            </a:r>
          </a:p>
        </p:txBody>
      </p:sp>
      <p:sp>
        <p:nvSpPr>
          <p:cNvPr id="9" name="TextBox 8"/>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0" name="TextBox 9"/>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04 / 42</a:t>
            </a:r>
          </a:p>
        </p:txBody>
      </p:sp>
      <p:sp>
        <p:nvSpPr>
          <p:cNvPr id="11" name="Rectangle 10"/>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566928" y="1280160"/>
            <a:ext cx="11057839" cy="4315967"/>
          </a:xfrm>
          <a:prstGeom prst="roundRect">
            <a:avLst>
              <a:gd name="adj" fmla="val 6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1024128" y="1691640"/>
            <a:ext cx="10143439" cy="3584447"/>
          </a:xfrm>
          <a:prstGeom prst="rect">
            <a:avLst/>
          </a:prstGeom>
          <a:noFill/>
        </p:spPr>
        <p:txBody>
          <a:bodyPr wrap="square" anchor="ctr" lIns="0" rIns="0" tIns="0" bIns="0">
            <a:spAutoFit/>
          </a:bodyPr>
          <a:lstStyle/>
          <a:p>
            <a:pPr algn="ctr">
              <a:lnSpc>
                <a:spcPct val="125000"/>
              </a:lnSpc>
              <a:spcBef>
                <a:spcPts val="0"/>
              </a:spcBef>
              <a:spcAft>
                <a:spcPts val="600"/>
              </a:spcAft>
            </a:pPr>
            <a:r>
              <a:rPr sz="3000" b="1" i="0">
                <a:solidFill>
                  <a:srgbClr val="094C56"/>
                </a:solidFill>
                <a:latin typeface="Microsoft YaHei"/>
                <a:ea typeface="Microsoft YaHei"/>
                <a:cs typeface="Microsoft YaHei"/>
              </a:rPr>
              <a:t>宏观看懂趋势，中观看懂竞争，微观看懂人</a:t>
            </a:r>
          </a:p>
        </p:txBody>
      </p:sp>
      <p:sp>
        <p:nvSpPr>
          <p:cNvPr id="14" name="TextBox 13"/>
          <p:cNvSpPr txBox="1"/>
          <p:nvPr/>
        </p:nvSpPr>
        <p:spPr>
          <a:xfrm>
            <a:off x="1024128" y="4315967"/>
            <a:ext cx="10143439" cy="914400"/>
          </a:xfrm>
          <a:prstGeom prst="rect">
            <a:avLst/>
          </a:prstGeom>
          <a:noFill/>
        </p:spPr>
        <p:txBody>
          <a:bodyPr wrap="square" anchor="t" lIns="0" rIns="0" tIns="0" bIns="0">
            <a:spAutoFit/>
          </a:bodyPr>
          <a:lstStyle/>
          <a:p>
            <a:pPr algn="ctr">
              <a:lnSpc>
                <a:spcPct val="125000"/>
              </a:lnSpc>
              <a:spcBef>
                <a:spcPts val="0"/>
              </a:spcBef>
              <a:spcAft>
                <a:spcPts val="600"/>
              </a:spcAft>
            </a:pPr>
            <a:r>
              <a:rPr sz="1300" b="0" i="0">
                <a:solidFill>
                  <a:srgbClr val="0E6E7A"/>
                </a:solidFill>
                <a:latin typeface="Microsoft YaHei"/>
                <a:ea typeface="Microsoft YaHei"/>
                <a:cs typeface="Microsoft YaHei"/>
              </a:rPr>
              <a:t>宏观 ｜ 中观 ｜ 微观 ｜ 数据纪律</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本章学习目标与知识地图</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学习目标</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配图建议：本章知识地图流程条，八个节点串联</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05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2613583" cy="2789285"/>
          </a:xfrm>
          <a:prstGeom prst="roundRect">
            <a:avLst>
              <a:gd name="adj" fmla="val 8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1188720"/>
            <a:ext cx="2613583" cy="64008"/>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ounded Rectangle 14"/>
          <p:cNvSpPr/>
          <p:nvPr/>
        </p:nvSpPr>
        <p:spPr>
          <a:xfrm>
            <a:off x="749808" y="1444752"/>
            <a:ext cx="1371600" cy="310896"/>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知识目标</a:t>
            </a:r>
          </a:p>
        </p:txBody>
      </p:sp>
      <p:sp>
        <p:nvSpPr>
          <p:cNvPr id="16" name="TextBox 15"/>
          <p:cNvSpPr txBox="1"/>
          <p:nvPr/>
        </p:nvSpPr>
        <p:spPr>
          <a:xfrm>
            <a:off x="768096" y="1901952"/>
            <a:ext cx="2211247" cy="1920605"/>
          </a:xfrm>
          <a:prstGeom prst="rect">
            <a:avLst/>
          </a:prstGeom>
          <a:noFill/>
        </p:spPr>
        <p:txBody>
          <a:bodyPr wrap="square" anchor="t" lIns="0" rIns="0" tIns="0" bIns="0">
            <a:spAutoFit/>
          </a:bodyPr>
          <a:lstStyle/>
          <a:p>
            <a:pPr algn="l">
              <a:lnSpc>
                <a:spcPct val="130000"/>
              </a:lnSpc>
              <a:spcBef>
                <a:spcPts val="0"/>
              </a:spcBef>
              <a:spcAft>
                <a:spcPts val="600"/>
              </a:spcAft>
            </a:pPr>
            <a:r>
              <a:rPr sz="1300" b="0" i="0">
                <a:solidFill>
                  <a:srgbClr val="12313B"/>
                </a:solidFill>
                <a:latin typeface="Microsoft YaHei"/>
                <a:ea typeface="Microsoft YaHei"/>
                <a:cs typeface="Microsoft YaHei"/>
              </a:rPr>
              <a:t>掌握宏观—中观—微观三层洞察框架，以及四类数据来源的适用边界</a:t>
            </a:r>
          </a:p>
        </p:txBody>
      </p:sp>
      <p:sp>
        <p:nvSpPr>
          <p:cNvPr id="17" name="Rounded Rectangle 16"/>
          <p:cNvSpPr/>
          <p:nvPr/>
        </p:nvSpPr>
        <p:spPr>
          <a:xfrm>
            <a:off x="3381679" y="1188720"/>
            <a:ext cx="2613583" cy="2789285"/>
          </a:xfrm>
          <a:prstGeom prst="roundRect">
            <a:avLst>
              <a:gd name="adj" fmla="val 8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3381679" y="1188720"/>
            <a:ext cx="2613583" cy="6400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3564559" y="1444752"/>
            <a:ext cx="1371600" cy="310896"/>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能力目标</a:t>
            </a:r>
          </a:p>
        </p:txBody>
      </p:sp>
      <p:sp>
        <p:nvSpPr>
          <p:cNvPr id="20" name="TextBox 19"/>
          <p:cNvSpPr txBox="1"/>
          <p:nvPr/>
        </p:nvSpPr>
        <p:spPr>
          <a:xfrm>
            <a:off x="3582847" y="1901952"/>
            <a:ext cx="2211247" cy="1920605"/>
          </a:xfrm>
          <a:prstGeom prst="rect">
            <a:avLst/>
          </a:prstGeom>
          <a:noFill/>
        </p:spPr>
        <p:txBody>
          <a:bodyPr wrap="square" anchor="t" lIns="0" rIns="0" tIns="0" bIns="0">
            <a:spAutoFit/>
          </a:bodyPr>
          <a:lstStyle/>
          <a:p>
            <a:pPr algn="l">
              <a:lnSpc>
                <a:spcPct val="130000"/>
              </a:lnSpc>
              <a:spcBef>
                <a:spcPts val="0"/>
              </a:spcBef>
              <a:spcAft>
                <a:spcPts val="600"/>
              </a:spcAft>
            </a:pPr>
            <a:r>
              <a:rPr sz="1300" b="0" i="0">
                <a:solidFill>
                  <a:srgbClr val="12313B"/>
                </a:solidFill>
                <a:latin typeface="Microsoft YaHei"/>
                <a:ea typeface="Microsoft YaHei"/>
                <a:cs typeface="Microsoft YaHei"/>
              </a:rPr>
              <a:t>能独立完成一次合格的用户访谈、一次竞品拆解与一份洞察输出包</a:t>
            </a:r>
          </a:p>
        </p:txBody>
      </p:sp>
      <p:sp>
        <p:nvSpPr>
          <p:cNvPr id="21" name="Rounded Rectangle 20"/>
          <p:cNvSpPr/>
          <p:nvPr/>
        </p:nvSpPr>
        <p:spPr>
          <a:xfrm>
            <a:off x="6196431" y="1188720"/>
            <a:ext cx="2613583" cy="2789285"/>
          </a:xfrm>
          <a:prstGeom prst="roundRect">
            <a:avLst>
              <a:gd name="adj" fmla="val 8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196431" y="1188720"/>
            <a:ext cx="2613583" cy="64008"/>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ounded Rectangle 22"/>
          <p:cNvSpPr/>
          <p:nvPr/>
        </p:nvSpPr>
        <p:spPr>
          <a:xfrm>
            <a:off x="6379311" y="1444752"/>
            <a:ext cx="1371600" cy="310896"/>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方法目标</a:t>
            </a:r>
          </a:p>
        </p:txBody>
      </p:sp>
      <p:sp>
        <p:nvSpPr>
          <p:cNvPr id="24" name="TextBox 23"/>
          <p:cNvSpPr txBox="1"/>
          <p:nvPr/>
        </p:nvSpPr>
        <p:spPr>
          <a:xfrm>
            <a:off x="6397599" y="1901952"/>
            <a:ext cx="2211247" cy="1920605"/>
          </a:xfrm>
          <a:prstGeom prst="rect">
            <a:avLst/>
          </a:prstGeom>
          <a:noFill/>
        </p:spPr>
        <p:txBody>
          <a:bodyPr wrap="square" anchor="t" lIns="0" rIns="0" tIns="0" bIns="0">
            <a:spAutoFit/>
          </a:bodyPr>
          <a:lstStyle/>
          <a:p>
            <a:pPr algn="l">
              <a:lnSpc>
                <a:spcPct val="130000"/>
              </a:lnSpc>
              <a:spcBef>
                <a:spcPts val="0"/>
              </a:spcBef>
              <a:spcAft>
                <a:spcPts val="600"/>
              </a:spcAft>
            </a:pPr>
            <a:r>
              <a:rPr sz="1300" b="0" i="0">
                <a:solidFill>
                  <a:srgbClr val="12313B"/>
                </a:solidFill>
                <a:latin typeface="Microsoft YaHei"/>
                <a:ea typeface="Microsoft YaHei"/>
                <a:cs typeface="Microsoft YaHei"/>
              </a:rPr>
              <a:t>会用「决策链五角色」分析真实购买行为，能识别常见数据口径陷阱</a:t>
            </a:r>
          </a:p>
        </p:txBody>
      </p:sp>
      <p:sp>
        <p:nvSpPr>
          <p:cNvPr id="25" name="Rounded Rectangle 24"/>
          <p:cNvSpPr/>
          <p:nvPr/>
        </p:nvSpPr>
        <p:spPr>
          <a:xfrm>
            <a:off x="9011183" y="1188720"/>
            <a:ext cx="2613583" cy="2789285"/>
          </a:xfrm>
          <a:prstGeom prst="roundRect">
            <a:avLst>
              <a:gd name="adj" fmla="val 8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9011183" y="1188720"/>
            <a:ext cx="2613583" cy="6400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94063" y="1444752"/>
            <a:ext cx="1371600" cy="310896"/>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素养目标</a:t>
            </a:r>
          </a:p>
        </p:txBody>
      </p:sp>
      <p:sp>
        <p:nvSpPr>
          <p:cNvPr id="28" name="TextBox 27"/>
          <p:cNvSpPr txBox="1"/>
          <p:nvPr/>
        </p:nvSpPr>
        <p:spPr>
          <a:xfrm>
            <a:off x="9212351" y="1901952"/>
            <a:ext cx="2211247" cy="1920605"/>
          </a:xfrm>
          <a:prstGeom prst="rect">
            <a:avLst/>
          </a:prstGeom>
          <a:noFill/>
        </p:spPr>
        <p:txBody>
          <a:bodyPr wrap="square" anchor="t" lIns="0" rIns="0" tIns="0" bIns="0">
            <a:spAutoFit/>
          </a:bodyPr>
          <a:lstStyle/>
          <a:p>
            <a:pPr algn="l">
              <a:lnSpc>
                <a:spcPct val="130000"/>
              </a:lnSpc>
              <a:spcBef>
                <a:spcPts val="0"/>
              </a:spcBef>
              <a:spcAft>
                <a:spcPts val="600"/>
              </a:spcAft>
            </a:pPr>
            <a:r>
              <a:rPr sz="1300" b="0" i="0">
                <a:solidFill>
                  <a:srgbClr val="12313B"/>
                </a:solidFill>
                <a:latin typeface="Microsoft YaHei"/>
                <a:ea typeface="Microsoft YaHei"/>
                <a:cs typeface="Microsoft YaHei"/>
              </a:rPr>
              <a:t>养成先找一手资料、再下判断的职业习惯，敢于承认「目前证据不足」</a:t>
            </a:r>
          </a:p>
        </p:txBody>
      </p:sp>
      <p:sp>
        <p:nvSpPr>
          <p:cNvPr id="29" name="Rounded Rectangle 28"/>
          <p:cNvSpPr/>
          <p:nvPr/>
        </p:nvSpPr>
        <p:spPr>
          <a:xfrm>
            <a:off x="566928" y="4160885"/>
            <a:ext cx="11057839" cy="1526682"/>
          </a:xfrm>
          <a:prstGeom prst="roundRect">
            <a:avLst>
              <a:gd name="adj" fmla="val 8000"/>
            </a:avLst>
          </a:prstGeom>
          <a:solidFill>
            <a:srgbClr val="FAF7F0"/>
          </a:solidFill>
          <a:ln w="11430">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ounded Rectangle 29"/>
          <p:cNvSpPr/>
          <p:nvPr/>
        </p:nvSpPr>
        <p:spPr>
          <a:xfrm>
            <a:off x="731520" y="4288901"/>
            <a:ext cx="1371600" cy="310896"/>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知识地图</a:t>
            </a:r>
          </a:p>
        </p:txBody>
      </p:sp>
      <p:sp>
        <p:nvSpPr>
          <p:cNvPr id="31" name="TextBox 30"/>
          <p:cNvSpPr txBox="1"/>
          <p:nvPr/>
        </p:nvSpPr>
        <p:spPr>
          <a:xfrm>
            <a:off x="2258568" y="4307189"/>
            <a:ext cx="9137599" cy="1343802"/>
          </a:xfrm>
          <a:prstGeom prst="rect">
            <a:avLst/>
          </a:prstGeom>
          <a:noFill/>
        </p:spPr>
        <p:txBody>
          <a:bodyPr wrap="square" anchor="t" lIns="0" rIns="0" tIns="0" bIns="0">
            <a:spAutoFit/>
          </a:bodyPr>
          <a:lstStyle/>
          <a:p>
            <a:pPr algn="l">
              <a:lnSpc>
                <a:spcPct val="130000"/>
              </a:lnSpc>
              <a:spcBef>
                <a:spcPts val="0"/>
              </a:spcBef>
              <a:spcAft>
                <a:spcPts val="600"/>
              </a:spcAft>
            </a:pPr>
            <a:r>
              <a:rPr sz="1250" b="0" i="0">
                <a:solidFill>
                  <a:srgbClr val="094C56"/>
                </a:solidFill>
                <a:latin typeface="Microsoft YaHei"/>
                <a:ea typeface="Microsoft YaHei"/>
                <a:cs typeface="Microsoft YaHei"/>
              </a:rPr>
              <a:t>洞察的三层结构 → 数据来源与口径纪律 → 资源盘点与竞品拆解 → 用户定义与决策链 → 客群分层与画像 → 研究方法（访谈/问卷/观察） → 案例验证 → 洞察输出包</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洞察的三层结构</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框架</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配图建议：三层同心方框，从外到内标注宏观／中观／微观</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06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3564026"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566928" y="1188720"/>
            <a:ext cx="3564026" cy="566928"/>
          </a:xfrm>
          <a:prstGeom prst="roundRect">
            <a:avLst>
              <a:gd name="adj" fmla="val 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566928" y="1645920"/>
            <a:ext cx="3564026" cy="128016"/>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13232" y="1234440"/>
            <a:ext cx="3271418"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宏观</a:t>
            </a:r>
          </a:p>
          <a:p>
            <a:pPr algn="ctr">
              <a:lnSpc>
                <a:spcPct val="125000"/>
              </a:lnSpc>
              <a:spcBef>
                <a:spcPts val="0"/>
              </a:spcBef>
              <a:spcAft>
                <a:spcPts val="0"/>
              </a:spcAft>
            </a:pPr>
            <a:r>
              <a:rPr sz="1000" b="0" i="0">
                <a:solidFill>
                  <a:srgbClr val="E6F2F1"/>
                </a:solidFill>
                <a:latin typeface="Microsoft YaHei"/>
                <a:ea typeface="Microsoft YaHei"/>
                <a:cs typeface="Microsoft YaHei"/>
              </a:rPr>
              <a:t>趋势与政策</a:t>
            </a:r>
          </a:p>
        </p:txBody>
      </p:sp>
      <p:sp>
        <p:nvSpPr>
          <p:cNvPr id="17" name="TextBox 16"/>
          <p:cNvSpPr txBox="1"/>
          <p:nvPr/>
        </p:nvSpPr>
        <p:spPr>
          <a:xfrm>
            <a:off x="749808" y="1901952"/>
            <a:ext cx="3198266"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行业总量与增速、政策与签证等外生变量</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作用：判断这件事值不值得做、现在做是否合适</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典型证据：文旅部统计、地方统计公报</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误用：用宏观增长论证自己的项目一定能成</a:t>
            </a:r>
          </a:p>
        </p:txBody>
      </p:sp>
      <p:sp>
        <p:nvSpPr>
          <p:cNvPr id="18" name="Rounded Rectangle 17"/>
          <p:cNvSpPr/>
          <p:nvPr/>
        </p:nvSpPr>
        <p:spPr>
          <a:xfrm>
            <a:off x="4313834" y="1188720"/>
            <a:ext cx="3564026"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4313834" y="1188720"/>
            <a:ext cx="3564026" cy="566928"/>
          </a:xfrm>
          <a:prstGeom prst="roundRect">
            <a:avLst>
              <a:gd name="adj" fmla="val 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4313834" y="1645920"/>
            <a:ext cx="3564026" cy="128016"/>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460138" y="1234440"/>
            <a:ext cx="3271418"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中观</a:t>
            </a:r>
          </a:p>
          <a:p>
            <a:pPr algn="ctr">
              <a:lnSpc>
                <a:spcPct val="125000"/>
              </a:lnSpc>
              <a:spcBef>
                <a:spcPts val="0"/>
              </a:spcBef>
              <a:spcAft>
                <a:spcPts val="0"/>
              </a:spcAft>
            </a:pPr>
            <a:r>
              <a:rPr sz="1000" b="0" i="0">
                <a:solidFill>
                  <a:srgbClr val="E6F2F1"/>
                </a:solidFill>
                <a:latin typeface="Microsoft YaHei"/>
                <a:ea typeface="Microsoft YaHei"/>
                <a:cs typeface="Microsoft YaHei"/>
              </a:rPr>
              <a:t>竞争格局</a:t>
            </a:r>
          </a:p>
        </p:txBody>
      </p:sp>
      <p:sp>
        <p:nvSpPr>
          <p:cNvPr id="22" name="TextBox 21"/>
          <p:cNvSpPr txBox="1"/>
          <p:nvPr/>
        </p:nvSpPr>
        <p:spPr>
          <a:xfrm>
            <a:off x="4496714" y="1901952"/>
            <a:ext cx="3198266"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同类目的地/产品的数量、定位与强弱</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作用：找到差异化空间与价格带</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典型证据：竞品拆解、平台榜单与评价</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误用：只挑弱对手比，回避真正的替代者</a:t>
            </a:r>
          </a:p>
        </p:txBody>
      </p:sp>
      <p:sp>
        <p:nvSpPr>
          <p:cNvPr id="23" name="Rounded Rectangle 22"/>
          <p:cNvSpPr/>
          <p:nvPr/>
        </p:nvSpPr>
        <p:spPr>
          <a:xfrm>
            <a:off x="8060740" y="1188720"/>
            <a:ext cx="3564026"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ounded Rectangle 23"/>
          <p:cNvSpPr/>
          <p:nvPr/>
        </p:nvSpPr>
        <p:spPr>
          <a:xfrm>
            <a:off x="8060740" y="1188720"/>
            <a:ext cx="3564026" cy="566928"/>
          </a:xfrm>
          <a:prstGeom prst="roundRect">
            <a:avLst>
              <a:gd name="adj" fmla="val 5000"/>
            </a:avLst>
          </a:prstGeom>
          <a:solidFill>
            <a:srgbClr val="B8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8060740" y="1645920"/>
            <a:ext cx="3564026" cy="128016"/>
          </a:xfrm>
          <a:prstGeom prst="rect">
            <a:avLst/>
          </a:prstGeom>
          <a:solidFill>
            <a:srgbClr val="B8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8207044" y="1234440"/>
            <a:ext cx="3271418"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微观</a:t>
            </a:r>
          </a:p>
          <a:p>
            <a:pPr algn="ctr">
              <a:lnSpc>
                <a:spcPct val="125000"/>
              </a:lnSpc>
              <a:spcBef>
                <a:spcPts val="0"/>
              </a:spcBef>
              <a:spcAft>
                <a:spcPts val="0"/>
              </a:spcAft>
            </a:pPr>
            <a:r>
              <a:rPr sz="1000" b="0" i="0">
                <a:solidFill>
                  <a:srgbClr val="E6F2F1"/>
                </a:solidFill>
                <a:latin typeface="Microsoft YaHei"/>
                <a:ea typeface="Microsoft YaHei"/>
                <a:cs typeface="Microsoft YaHei"/>
              </a:rPr>
              <a:t>人与场景</a:t>
            </a:r>
          </a:p>
        </p:txBody>
      </p:sp>
      <p:sp>
        <p:nvSpPr>
          <p:cNvPr id="27" name="TextBox 26"/>
          <p:cNvSpPr txBox="1"/>
          <p:nvPr/>
        </p:nvSpPr>
        <p:spPr>
          <a:xfrm>
            <a:off x="8243620" y="1901952"/>
            <a:ext cx="3198266"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谁在买、为什么买、什么时候放弃</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作用：确定叙事角度与产品结构</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典型证据：访谈、观察、评论文本</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误用：只访谈身边人，样本严重偏斜</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数据来源地图：四类来源与各自的坑</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方法</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配图建议：四个数据源图标围成一圈，中心写「假设—验证」</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07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graphicFrame>
        <p:nvGraphicFramePr>
          <p:cNvPr id="13" name="Table 12"/>
          <p:cNvGraphicFramePr>
            <a:graphicFrameLocks noGrp="1"/>
          </p:cNvGraphicFramePr>
          <p:nvPr/>
        </p:nvGraphicFramePr>
        <p:xfrm>
          <a:off x="566928" y="1188720"/>
          <a:ext cx="11055096" cy="4206240"/>
        </p:xfrm>
        <a:graphic>
          <a:graphicData uri="http://schemas.openxmlformats.org/drawingml/2006/table">
            <a:tbl>
              <a:tblPr firstRow="1" bandRow="1">
                <a:tableStyleId>{5C22544A-7EE6-4342-B048-85BDC9FD1C3A}</a:tableStyleId>
              </a:tblPr>
              <a:tblGrid>
                <a:gridCol w="2103120"/>
                <a:gridCol w="3200400"/>
                <a:gridCol w="3017520"/>
                <a:gridCol w="2734056"/>
              </a:tblGrid>
              <a:tr h="841248">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来源类型</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典型例子</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能回答什么</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主要风险</a:t>
                      </a:r>
                    </a:p>
                  </a:txBody>
                  <a:tcPr marL="73152" marR="73152" anchor="ctr">
                    <a:solidFill>
                      <a:srgbClr val="094C56"/>
                    </a:solidFill>
                  </a:tcPr>
                </a:tc>
              </a:tr>
              <a:tr h="841248">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官方统计</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文旅部、统计局、地方公报</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总量、增速、结构（城乡/季度）</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口径变化、发布滞后、不含非正规经营</a:t>
                      </a:r>
                    </a:p>
                  </a:txBody>
                  <a:tcPr marL="73152" marR="73152" marT="36576" marB="36576" anchor="ctr">
                    <a:solidFill>
                      <a:srgbClr val="FFFFFF"/>
                    </a:solidFill>
                  </a:tcPr>
                </a:tc>
              </a:tr>
              <a:tr h="841248">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平台数据</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OTA、地图、短视频指数</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热度、搜索与转化趋势</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平台算法变动、样本偏年轻</a:t>
                      </a:r>
                    </a:p>
                  </a:txBody>
                  <a:tcPr marL="73152" marR="73152" marT="36576" marB="36576" anchor="ctr">
                    <a:solidFill>
                      <a:srgbClr val="EEF2F1"/>
                    </a:solidFill>
                  </a:tcPr>
                </a:tc>
              </a:tr>
              <a:tr h="841248">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商业研究</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券商研报、行业报告</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竞争格局与商业模式拆解</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质量参差、数据可能二次转引</a:t>
                      </a:r>
                    </a:p>
                  </a:txBody>
                  <a:tcPr marL="73152" marR="73152" marT="36576" marB="36576" anchor="ctr">
                    <a:solidFill>
                      <a:srgbClr val="FFFFFF"/>
                    </a:solidFill>
                  </a:tcPr>
                </a:tc>
              </a:tr>
              <a:tr h="841248">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一手资料</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访谈、问卷、实地观察、神秘顾客</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动机、决策链、真实体验断点</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样本量小、执行者主观偏差</a:t>
                      </a:r>
                    </a:p>
                  </a:txBody>
                  <a:tcPr marL="73152" marR="73152" marT="36576" marB="36576" anchor="ctr">
                    <a:solidFill>
                      <a:srgbClr val="EEF2F1"/>
                    </a:solidFill>
                  </a:tcPr>
                </a:tc>
              </a:tr>
            </a:tbl>
          </a:graphicData>
        </a:graphic>
      </p:graphicFrame>
      <p:sp>
        <p:nvSpPr>
          <p:cNvPr id="14" name="TextBox 13"/>
          <p:cNvSpPr txBox="1"/>
          <p:nvPr/>
        </p:nvSpPr>
        <p:spPr>
          <a:xfrm>
            <a:off x="566928" y="5504688"/>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100" b="0" i="1">
                <a:solidFill>
                  <a:srgbClr val="6B7A80"/>
                </a:solidFill>
                <a:latin typeface="Microsoft YaHei"/>
                <a:ea typeface="Microsoft YaHei"/>
                <a:cs typeface="Microsoft YaHei"/>
              </a:rPr>
              <a:t>原则：二手资料用来提假设，一手资料用来验证假设。反过来用就是本末倒置。</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数据口径纪律：引用前必须确认的四件事</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硬约束</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配图建议：一张数据引用检查清单，四项各打勾</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08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1234440"/>
            <a:ext cx="11057839" cy="4498847"/>
          </a:xfrm>
          <a:prstGeom prst="rect">
            <a:avLst/>
          </a:prstGeom>
          <a:noFill/>
        </p:spPr>
        <p:txBody>
          <a:bodyPr wrap="square" anchor="t" lIns="0" rIns="0" tIns="0" bIns="0">
            <a:spAutoFit/>
          </a:bodyPr>
          <a:lstStyle/>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一确认时间：数据的统计区间是哪一段？2024 全年还是 2025 上半年？</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二确认口径：「出游人次」与「游客人次」不同——前者可能含多次出行与重复计数</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三确认范围：全省、全市还是单个景区？行政口径与市场口径常常不一致</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四确认来源：原始发布方是谁？转引几次？能否给出可访问的链接</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纪律：无法确认以上四项的数据，在方案里不得作为论据出现</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课堂练习：这段话里有几处数据错误？</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581912"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互动 · 练习</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配图建议：一份被红笔圈出多处错误的方案截图</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09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737360" cy="329184"/>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小组讨论</a:t>
            </a:r>
          </a:p>
        </p:txBody>
      </p:sp>
      <p:sp>
        <p:nvSpPr>
          <p:cNvPr id="14" name="Rounded Rectangle 13"/>
          <p:cNvSpPr/>
          <p:nvPr/>
        </p:nvSpPr>
        <p:spPr>
          <a:xfrm>
            <a:off x="2441448" y="1188720"/>
            <a:ext cx="1371600" cy="329184"/>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8 分钟</a:t>
            </a:r>
          </a:p>
        </p:txBody>
      </p:sp>
      <p:sp>
        <p:nvSpPr>
          <p:cNvPr id="15" name="TextBox 14"/>
          <p:cNvSpPr txBox="1"/>
          <p:nvPr/>
        </p:nvSpPr>
        <p:spPr>
          <a:xfrm>
            <a:off x="566928" y="1645920"/>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600" b="1" i="0">
                <a:solidFill>
                  <a:srgbClr val="094C56"/>
                </a:solidFill>
                <a:latin typeface="Microsoft YaHei"/>
                <a:ea typeface="Microsoft YaHei"/>
                <a:cs typeface="Microsoft YaHei"/>
              </a:rPr>
              <a:t>找出下面这段方案表述中的全部问题并改写</a:t>
            </a:r>
          </a:p>
        </p:txBody>
      </p:sp>
      <p:sp>
        <p:nvSpPr>
          <p:cNvPr id="16" name="Rounded Rectangle 15"/>
          <p:cNvSpPr/>
          <p:nvPr/>
        </p:nvSpPr>
        <p:spPr>
          <a:xfrm>
            <a:off x="566928" y="2148840"/>
            <a:ext cx="6634703" cy="2715767"/>
          </a:xfrm>
          <a:prstGeom prst="roundRect">
            <a:avLst>
              <a:gd name="adj" fmla="val 5000"/>
            </a:avLst>
          </a:prstGeom>
          <a:solidFill>
            <a:srgbClr val="EEF2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731520" y="2286000"/>
            <a:ext cx="1188720" cy="292608"/>
          </a:xfrm>
          <a:prstGeom prst="roundRect">
            <a:avLst>
              <a:gd name="adj" fmla="val 35000"/>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操作步骤</a:t>
            </a:r>
          </a:p>
        </p:txBody>
      </p:sp>
      <p:sp>
        <p:nvSpPr>
          <p:cNvPr id="18" name="TextBox 17"/>
          <p:cNvSpPr txBox="1"/>
          <p:nvPr/>
        </p:nvSpPr>
        <p:spPr>
          <a:xfrm>
            <a:off x="768096" y="2679192"/>
            <a:ext cx="6232367" cy="2093975"/>
          </a:xfrm>
          <a:prstGeom prst="rect">
            <a:avLst/>
          </a:prstGeom>
          <a:noFill/>
        </p:spPr>
        <p:txBody>
          <a:bodyPr wrap="square" anchor="t" lIns="0" rIns="0" tIns="0" bIns="0">
            <a:spAutoFit/>
          </a:bodyPr>
          <a:lstStyle/>
          <a:p>
            <a:pPr>
              <a:lnSpc>
                <a:spcPct val="120000"/>
              </a:lnSpc>
              <a:spcAft>
                <a:spcPts val="600"/>
              </a:spcAft>
            </a:pPr>
            <a:r>
              <a:rPr sz="1250" b="1" i="0">
                <a:solidFill>
                  <a:srgbClr val="0E6E7A"/>
                </a:solidFill>
                <a:latin typeface="Microsoft YaHei"/>
                <a:ea typeface="Microsoft YaHei"/>
                <a:cs typeface="Microsoft YaHei"/>
              </a:rPr>
              <a:t>01  </a:t>
            </a:r>
            <a:r>
              <a:rPr sz="1250" b="0" i="0">
                <a:solidFill>
                  <a:srgbClr val="12313B"/>
                </a:solidFill>
                <a:latin typeface="Microsoft YaHei"/>
                <a:ea typeface="Microsoft YaHei"/>
                <a:cs typeface="Microsoft YaHei"/>
              </a:rPr>
              <a:t>材料：「我国 2025 年旅游人次达 32.85 亿，说明旅游市场持续火爆，本项目预计首年接待 50 万人次」</a:t>
            </a:r>
          </a:p>
          <a:p>
            <a:pPr>
              <a:lnSpc>
                <a:spcPct val="120000"/>
              </a:lnSpc>
              <a:spcAft>
                <a:spcPts val="600"/>
              </a:spcAft>
            </a:pPr>
            <a:r>
              <a:rPr sz="1250" b="1" i="0">
                <a:solidFill>
                  <a:srgbClr val="0E6E7A"/>
                </a:solidFill>
                <a:latin typeface="Microsoft YaHei"/>
                <a:ea typeface="Microsoft YaHei"/>
                <a:cs typeface="Microsoft YaHei"/>
              </a:rPr>
              <a:t>02  </a:t>
            </a:r>
            <a:r>
              <a:rPr sz="1250" b="0" i="0">
                <a:solidFill>
                  <a:srgbClr val="12313B"/>
                </a:solidFill>
                <a:latin typeface="Microsoft YaHei"/>
                <a:ea typeface="Microsoft YaHei"/>
                <a:cs typeface="Microsoft YaHei"/>
              </a:rPr>
              <a:t>找出其中关于时间、口径、范围与推论的错误</a:t>
            </a:r>
          </a:p>
          <a:p>
            <a:pPr>
              <a:lnSpc>
                <a:spcPct val="120000"/>
              </a:lnSpc>
              <a:spcAft>
                <a:spcPts val="600"/>
              </a:spcAft>
            </a:pPr>
            <a:r>
              <a:rPr sz="1250" b="1" i="0">
                <a:solidFill>
                  <a:srgbClr val="0E6E7A"/>
                </a:solidFill>
                <a:latin typeface="Microsoft YaHei"/>
                <a:ea typeface="Microsoft YaHei"/>
                <a:cs typeface="Microsoft YaHei"/>
              </a:rPr>
              <a:t>03  </a:t>
            </a:r>
            <a:r>
              <a:rPr sz="1250" b="0" i="0">
                <a:solidFill>
                  <a:srgbClr val="12313B"/>
                </a:solidFill>
                <a:latin typeface="Microsoft YaHei"/>
                <a:ea typeface="Microsoft YaHei"/>
                <a:cs typeface="Microsoft YaHei"/>
              </a:rPr>
              <a:t>改写为一段经得起追问的表述</a:t>
            </a:r>
          </a:p>
          <a:p>
            <a:pPr>
              <a:lnSpc>
                <a:spcPct val="120000"/>
              </a:lnSpc>
              <a:spcAft>
                <a:spcPts val="600"/>
              </a:spcAft>
            </a:pPr>
            <a:r>
              <a:rPr sz="1250" b="1" i="0">
                <a:solidFill>
                  <a:srgbClr val="0E6E7A"/>
                </a:solidFill>
                <a:latin typeface="Microsoft YaHei"/>
                <a:ea typeface="Microsoft YaHei"/>
                <a:cs typeface="Microsoft YaHei"/>
              </a:rPr>
              <a:t>04  </a:t>
            </a:r>
            <a:r>
              <a:rPr sz="1250" b="0" i="0">
                <a:solidFill>
                  <a:srgbClr val="12313B"/>
                </a:solidFill>
                <a:latin typeface="Microsoft YaHei"/>
                <a:ea typeface="Microsoft YaHei"/>
                <a:cs typeface="Microsoft YaHei"/>
              </a:rPr>
              <a:t>每组派一人朗读改写后的版本</a:t>
            </a:r>
          </a:p>
        </p:txBody>
      </p:sp>
      <p:sp>
        <p:nvSpPr>
          <p:cNvPr id="19" name="Rounded Rectangle 18"/>
          <p:cNvSpPr/>
          <p:nvPr/>
        </p:nvSpPr>
        <p:spPr>
          <a:xfrm>
            <a:off x="7402799" y="2148840"/>
            <a:ext cx="4221967" cy="2715767"/>
          </a:xfrm>
          <a:prstGeom prst="roundRect">
            <a:avLst>
              <a:gd name="adj" fmla="val 5000"/>
            </a:avLst>
          </a:prstGeom>
          <a:solidFill>
            <a:srgbClr val="FAF7F0"/>
          </a:solidFill>
          <a:ln w="11430">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7567391" y="2286000"/>
            <a:ext cx="1188720" cy="292608"/>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讲师提示</a:t>
            </a:r>
          </a:p>
        </p:txBody>
      </p:sp>
      <p:sp>
        <p:nvSpPr>
          <p:cNvPr id="21" name="TextBox 20"/>
          <p:cNvSpPr txBox="1"/>
          <p:nvPr/>
        </p:nvSpPr>
        <p:spPr>
          <a:xfrm>
            <a:off x="7603967" y="2679192"/>
            <a:ext cx="3819631" cy="2093975"/>
          </a:xfrm>
          <a:prstGeom prst="rect">
            <a:avLst/>
          </a:prstGeom>
          <a:noFill/>
        </p:spPr>
        <p:txBody>
          <a:bodyPr wrap="square" anchor="t" lIns="0" rIns="0" tIns="0" bIns="0">
            <a:spAutoFit/>
          </a:bodyPr>
          <a:lstStyle/>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提示：32.85 亿是上半年数据，且是全国口径</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追问：全国数据与你这一个项目之间缺了哪几步推理？</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引导：正确做法是从本地基数与可达客流倒推，而非从全国分摊</a:t>
            </a:r>
          </a:p>
        </p:txBody>
      </p:sp>
      <p:sp>
        <p:nvSpPr>
          <p:cNvPr id="22" name="Rounded Rectangle 21"/>
          <p:cNvSpPr/>
          <p:nvPr/>
        </p:nvSpPr>
        <p:spPr>
          <a:xfrm>
            <a:off x="566928" y="4992623"/>
            <a:ext cx="11057839" cy="603504"/>
          </a:xfrm>
          <a:prstGeom prst="roundRect">
            <a:avLst>
              <a:gd name="adj" fmla="val 2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95528" y="5047487"/>
            <a:ext cx="10600639" cy="493776"/>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课堂产出：改写前后对照，收入《数据引用规范自查表》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资源盘点：不只盘点风景</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框架</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配图建议：四宫格：山水／节庆／茶园／早市各一张实景小图</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10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2627299"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566928" y="1188720"/>
            <a:ext cx="2627299" cy="566928"/>
          </a:xfrm>
          <a:prstGeom prst="roundRect">
            <a:avLst>
              <a:gd name="adj" fmla="val 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566928" y="1645920"/>
            <a:ext cx="2627299" cy="128016"/>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13232" y="1234440"/>
            <a:ext cx="2334691"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450" b="1" i="0">
                <a:solidFill>
                  <a:srgbClr val="FFFFFF"/>
                </a:solidFill>
                <a:latin typeface="Microsoft YaHei"/>
                <a:ea typeface="Microsoft YaHei"/>
                <a:cs typeface="Microsoft YaHei"/>
              </a:rPr>
              <a:t>自然资源</a:t>
            </a:r>
          </a:p>
        </p:txBody>
      </p:sp>
      <p:sp>
        <p:nvSpPr>
          <p:cNvPr id="17" name="TextBox 16"/>
          <p:cNvSpPr txBox="1"/>
          <p:nvPr/>
        </p:nvSpPr>
        <p:spPr>
          <a:xfrm>
            <a:off x="749808" y="1901952"/>
            <a:ext cx="2261539"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山、水、气候、植被、星空</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看稀缺性与可进入性</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季节性往往决定成本结构</a:t>
            </a:r>
          </a:p>
        </p:txBody>
      </p:sp>
      <p:sp>
        <p:nvSpPr>
          <p:cNvPr id="18" name="Rounded Rectangle 17"/>
          <p:cNvSpPr/>
          <p:nvPr/>
        </p:nvSpPr>
        <p:spPr>
          <a:xfrm>
            <a:off x="3377107" y="1188720"/>
            <a:ext cx="2627299"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3377107" y="1188720"/>
            <a:ext cx="2627299" cy="566928"/>
          </a:xfrm>
          <a:prstGeom prst="roundRect">
            <a:avLst>
              <a:gd name="adj" fmla="val 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3377107" y="1645920"/>
            <a:ext cx="2627299" cy="128016"/>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523411" y="1234440"/>
            <a:ext cx="2334691"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450" b="1" i="0">
                <a:solidFill>
                  <a:srgbClr val="FFFFFF"/>
                </a:solidFill>
                <a:latin typeface="Microsoft YaHei"/>
                <a:ea typeface="Microsoft YaHei"/>
                <a:cs typeface="Microsoft YaHei"/>
              </a:rPr>
              <a:t>文化资源</a:t>
            </a:r>
          </a:p>
        </p:txBody>
      </p:sp>
      <p:sp>
        <p:nvSpPr>
          <p:cNvPr id="22" name="TextBox 21"/>
          <p:cNvSpPr txBox="1"/>
          <p:nvPr/>
        </p:nvSpPr>
        <p:spPr>
          <a:xfrm>
            <a:off x="3559987" y="1901952"/>
            <a:ext cx="2261539"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非遗、节庆、饮食、方言、技艺</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看是否仍在日常生活中活着</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活态文化比展陈更有体验价值</a:t>
            </a:r>
          </a:p>
        </p:txBody>
      </p:sp>
      <p:sp>
        <p:nvSpPr>
          <p:cNvPr id="23" name="Rounded Rectangle 22"/>
          <p:cNvSpPr/>
          <p:nvPr/>
        </p:nvSpPr>
        <p:spPr>
          <a:xfrm>
            <a:off x="6187287" y="1188720"/>
            <a:ext cx="2627299"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ounded Rectangle 23"/>
          <p:cNvSpPr/>
          <p:nvPr/>
        </p:nvSpPr>
        <p:spPr>
          <a:xfrm>
            <a:off x="6187287" y="1188720"/>
            <a:ext cx="2627299" cy="566928"/>
          </a:xfrm>
          <a:prstGeom prst="roundRect">
            <a:avLst>
              <a:gd name="adj" fmla="val 5000"/>
            </a:avLst>
          </a:prstGeom>
          <a:solidFill>
            <a:srgbClr val="B8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6187287" y="1645920"/>
            <a:ext cx="2627299" cy="128016"/>
          </a:xfrm>
          <a:prstGeom prst="rect">
            <a:avLst/>
          </a:prstGeom>
          <a:solidFill>
            <a:srgbClr val="B8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6333591" y="1234440"/>
            <a:ext cx="2334691"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450" b="1" i="0">
                <a:solidFill>
                  <a:srgbClr val="FFFFFF"/>
                </a:solidFill>
                <a:latin typeface="Microsoft YaHei"/>
                <a:ea typeface="Microsoft YaHei"/>
                <a:cs typeface="Microsoft YaHei"/>
              </a:rPr>
              <a:t>产业资源</a:t>
            </a:r>
          </a:p>
        </p:txBody>
      </p:sp>
      <p:sp>
        <p:nvSpPr>
          <p:cNvPr id="27" name="TextBox 26"/>
          <p:cNvSpPr txBox="1"/>
          <p:nvPr/>
        </p:nvSpPr>
        <p:spPr>
          <a:xfrm>
            <a:off x="6370167" y="1901952"/>
            <a:ext cx="2261539"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农业、手工业、工业遗产、特色产业</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可转化为体验与商品</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是差异化的低成本来源</a:t>
            </a:r>
          </a:p>
        </p:txBody>
      </p:sp>
      <p:sp>
        <p:nvSpPr>
          <p:cNvPr id="28" name="Rounded Rectangle 27"/>
          <p:cNvSpPr/>
          <p:nvPr/>
        </p:nvSpPr>
        <p:spPr>
          <a:xfrm>
            <a:off x="8997467" y="1188720"/>
            <a:ext cx="2627299"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ounded Rectangle 28"/>
          <p:cNvSpPr/>
          <p:nvPr/>
        </p:nvSpPr>
        <p:spPr>
          <a:xfrm>
            <a:off x="8997467" y="1188720"/>
            <a:ext cx="2627299" cy="566928"/>
          </a:xfrm>
          <a:prstGeom prst="roundRect">
            <a:avLst>
              <a:gd name="adj" fmla="val 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8997467" y="1645920"/>
            <a:ext cx="2627299" cy="128016"/>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9143771" y="1234440"/>
            <a:ext cx="2334691"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450" b="1" i="0">
                <a:solidFill>
                  <a:srgbClr val="FFFFFF"/>
                </a:solidFill>
                <a:latin typeface="Microsoft YaHei"/>
                <a:ea typeface="Microsoft YaHei"/>
                <a:cs typeface="Microsoft YaHei"/>
              </a:rPr>
              <a:t>生活资源</a:t>
            </a:r>
          </a:p>
        </p:txBody>
      </p:sp>
      <p:sp>
        <p:nvSpPr>
          <p:cNvPr id="32" name="TextBox 31"/>
          <p:cNvSpPr txBox="1"/>
          <p:nvPr/>
        </p:nvSpPr>
        <p:spPr>
          <a:xfrm>
            <a:off x="9180347" y="1901952"/>
            <a:ext cx="2261539"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本地人的日常、市集、街巷、口述史</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最容易被忽略，也最难被复制</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是「真实感」的主要来源</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资源价值评估矩阵</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工具</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配图建议：五边形评分雷达示意，标注红线区</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11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graphicFrame>
        <p:nvGraphicFramePr>
          <p:cNvPr id="13" name="Table 12"/>
          <p:cNvGraphicFramePr>
            <a:graphicFrameLocks noGrp="1"/>
          </p:cNvGraphicFramePr>
          <p:nvPr/>
        </p:nvGraphicFramePr>
        <p:xfrm>
          <a:off x="566928" y="1188720"/>
          <a:ext cx="11055096" cy="4206240"/>
        </p:xfrm>
        <a:graphic>
          <a:graphicData uri="http://schemas.openxmlformats.org/drawingml/2006/table">
            <a:tbl>
              <a:tblPr firstRow="1" bandRow="1">
                <a:tableStyleId>{5C22544A-7EE6-4342-B048-85BDC9FD1C3A}</a:tableStyleId>
              </a:tblPr>
              <a:tblGrid>
                <a:gridCol w="2011680"/>
                <a:gridCol w="3291840"/>
                <a:gridCol w="3017520"/>
                <a:gridCol w="2734056"/>
              </a:tblGrid>
              <a:tr h="701040">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维度</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高分特征</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低分特征</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为什么重要</a:t>
                      </a:r>
                    </a:p>
                  </a:txBody>
                  <a:tcPr marL="73152" marR="73152" anchor="ctr">
                    <a:solidFill>
                      <a:srgbClr val="094C56"/>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稀缺性</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外地难以见到，具有地理或文化独占</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随处可见、可批量复制</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决定游客是否值得专程前来</a:t>
                      </a:r>
                    </a:p>
                  </a:txBody>
                  <a:tcPr marL="73152" marR="73152" marT="36576" marB="36576" anchor="ctr">
                    <a:solidFill>
                      <a:srgbClr val="FFFFFF"/>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可体验性</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能动手、能参与、能拍照</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只能远观或听讲解</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决定停留时长与满意度</a:t>
                      </a:r>
                    </a:p>
                  </a:txBody>
                  <a:tcPr marL="73152" marR="73152" marT="36576" marB="36576" anchor="ctr">
                    <a:solidFill>
                      <a:srgbClr val="EEF2F1"/>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可叙事性</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有具体人物、冲突与细节</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只有抽象概念与年代</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决定传播效率</a:t>
                      </a:r>
                    </a:p>
                  </a:txBody>
                  <a:tcPr marL="73152" marR="73152" marT="36576" marB="36576" anchor="ctr">
                    <a:solidFill>
                      <a:srgbClr val="FFFFFF"/>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可商业化</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能形成明确的付费点与二消</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无法收费或收费即破坏体验</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决定项目能否自我造血</a:t>
                      </a:r>
                    </a:p>
                  </a:txBody>
                  <a:tcPr marL="73152" marR="73152" marT="36576" marB="36576" anchor="ctr">
                    <a:solidFill>
                      <a:srgbClr val="EEF2F1"/>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承载力</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旺季不超载、不影响居民生活</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超负荷即体验崩塌</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决定规模上限与口碑风险</a:t>
                      </a:r>
                    </a:p>
                  </a:txBody>
                  <a:tcPr marL="73152" marR="73152" marT="36576" marB="36576" anchor="ctr">
                    <a:solidFill>
                      <a:srgbClr val="FFFFFF"/>
                    </a:solidFill>
                  </a:tcPr>
                </a:tc>
              </a:tr>
            </a:tbl>
          </a:graphicData>
        </a:graphic>
      </p:graphicFrame>
      <p:sp>
        <p:nvSpPr>
          <p:cNvPr id="14" name="TextBox 13"/>
          <p:cNvSpPr txBox="1"/>
          <p:nvPr/>
        </p:nvSpPr>
        <p:spPr>
          <a:xfrm>
            <a:off x="566928" y="5504688"/>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100" b="0" i="1">
                <a:solidFill>
                  <a:srgbClr val="6B7A80"/>
                </a:solidFill>
                <a:latin typeface="Microsoft YaHei"/>
                <a:ea typeface="Microsoft YaHei"/>
                <a:cs typeface="Microsoft YaHei"/>
              </a:rPr>
              <a:t>用法：每项 1—5 分，任何一项低于 2 分的资源不建议作为核心卖点。</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竞品拆解：不是抄，是找空位</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方法</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配图建议：六列拆解表的空白模板示意</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12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1234440"/>
            <a:ext cx="11057839" cy="4498847"/>
          </a:xfrm>
          <a:prstGeom prst="rect">
            <a:avLst/>
          </a:prstGeom>
          <a:noFill/>
        </p:spPr>
        <p:txBody>
          <a:bodyPr wrap="square" anchor="t" lIns="0" rIns="0" tIns="0" bIns="0">
            <a:spAutoFit/>
          </a:bodyPr>
          <a:lstStyle/>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第一步：确定真正的替代者——不是同类景区，而是争夺同一段时间与同一笔预算的产品</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第二步：按「定位—客群—产品—价格—渠道—内容」六项逐条记录</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第三步：找评价文本里的高频抱怨，那往往是最容易切入的痛点</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第四步：标出对手「做不了或不愿做」的事，那才是你的空位</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第五步：用一页纸写出结论，避免拆解变成资料堆砌</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竞品拆解表（模板）</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工具</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配图建议：拆解表实物感截图，最后一行为空等待填写</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13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graphicFrame>
        <p:nvGraphicFramePr>
          <p:cNvPr id="13" name="Table 12"/>
          <p:cNvGraphicFramePr>
            <a:graphicFrameLocks noGrp="1"/>
          </p:cNvGraphicFramePr>
          <p:nvPr/>
        </p:nvGraphicFramePr>
        <p:xfrm>
          <a:off x="566928" y="1188720"/>
          <a:ext cx="11055096" cy="4206240"/>
        </p:xfrm>
        <a:graphic>
          <a:graphicData uri="http://schemas.openxmlformats.org/drawingml/2006/table">
            <a:tbl>
              <a:tblPr firstRow="1" bandRow="1">
                <a:tableStyleId>{5C22544A-7EE6-4342-B048-85BDC9FD1C3A}</a:tableStyleId>
              </a:tblPr>
              <a:tblGrid>
                <a:gridCol w="2194560"/>
                <a:gridCol w="4754880"/>
                <a:gridCol w="4105656"/>
              </a:tblGrid>
              <a:tr h="525780">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拆解项</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要回答的问题</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证据来源</a:t>
                      </a:r>
                    </a:p>
                  </a:txBody>
                  <a:tcPr marL="73152" marR="73152" anchor="ctr">
                    <a:solidFill>
                      <a:srgbClr val="094C56"/>
                    </a:solidFill>
                  </a:tcPr>
                </a:tc>
              </a:tr>
              <a:tr h="52578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定位与主张</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它对外声称自己是什么？一句话怎么说？</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官网、宣传物料、账号简介</a:t>
                      </a:r>
                    </a:p>
                  </a:txBody>
                  <a:tcPr marL="73152" marR="73152" marT="36576" marB="36576" anchor="ctr">
                    <a:solidFill>
                      <a:srgbClr val="FFFFFF"/>
                    </a:solidFill>
                  </a:tcPr>
                </a:tc>
              </a:tr>
              <a:tr h="52578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客群结构</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谁是主力？家庭、情侣、学生还是银发？</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评论区、现场观察、产品组合</a:t>
                      </a:r>
                    </a:p>
                  </a:txBody>
                  <a:tcPr marL="73152" marR="73152" marT="36576" marB="36576" anchor="ctr">
                    <a:solidFill>
                      <a:srgbClr val="EEF2F1"/>
                    </a:solidFill>
                  </a:tcPr>
                </a:tc>
              </a:tr>
              <a:tr h="52578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产品组合</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有几条线路/几个付费点？停留多久？</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售票页面、行程单</a:t>
                      </a:r>
                    </a:p>
                  </a:txBody>
                  <a:tcPr marL="73152" marR="73152" marT="36576" marB="36576" anchor="ctr">
                    <a:solidFill>
                      <a:srgbClr val="FFFFFF"/>
                    </a:solidFill>
                  </a:tcPr>
                </a:tc>
              </a:tr>
              <a:tr h="52578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价格带</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门票与主要二消各是多少？有无套票？</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OTA 页面、现场价目表</a:t>
                      </a:r>
                    </a:p>
                  </a:txBody>
                  <a:tcPr marL="73152" marR="73152" marT="36576" marB="36576" anchor="ctr">
                    <a:solidFill>
                      <a:srgbClr val="EEF2F1"/>
                    </a:solidFill>
                  </a:tcPr>
                </a:tc>
              </a:tr>
              <a:tr h="52578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渠道与内容</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它靠什么获得流量？发布频率如何？</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平台搜索量、账号更新记录</a:t>
                      </a:r>
                    </a:p>
                  </a:txBody>
                  <a:tcPr marL="73152" marR="73152" marT="36576" marB="36576" anchor="ctr">
                    <a:solidFill>
                      <a:srgbClr val="FFFFFF"/>
                    </a:solidFill>
                  </a:tcPr>
                </a:tc>
              </a:tr>
              <a:tr h="52578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体验断点</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用户抱怨最多的是什么？</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差评文本、游记中的负面段落</a:t>
                      </a:r>
                    </a:p>
                  </a:txBody>
                  <a:tcPr marL="73152" marR="73152" marT="36576" marB="36576" anchor="ctr">
                    <a:solidFill>
                      <a:srgbClr val="EEF2F1"/>
                    </a:solidFill>
                  </a:tcPr>
                </a:tc>
              </a:tr>
              <a:tr h="52578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我们的空位</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对手做不了/不愿做的是什么？</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以上各项交叉比对</a:t>
                      </a:r>
                    </a:p>
                  </a:txBody>
                  <a:tcPr marL="73152" marR="73152" marT="36576" marB="36576" anchor="ctr">
                    <a:solidFill>
                      <a:srgbClr val="FFFFFF"/>
                    </a:solidFill>
                  </a:tcPr>
                </a:tc>
              </a:tr>
            </a:tbl>
          </a:graphicData>
        </a:graphic>
      </p:graphicFrame>
      <p:sp>
        <p:nvSpPr>
          <p:cNvPr id="14" name="TextBox 13"/>
          <p:cNvSpPr txBox="1"/>
          <p:nvPr/>
        </p:nvSpPr>
        <p:spPr>
          <a:xfrm>
            <a:off x="566928" y="5504688"/>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100" b="0" i="1">
                <a:solidFill>
                  <a:srgbClr val="6B7A80"/>
                </a:solidFill>
                <a:latin typeface="Microsoft YaHei"/>
                <a:ea typeface="Microsoft YaHei"/>
                <a:cs typeface="Microsoft YaHei"/>
              </a:rPr>
              <a:t>拆到「体验断点」为止——那才是机会所在。</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课堂练习：15 分钟竞品快拆</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581912"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互动 · 练习</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配图建议：计时器与两张手写拆解卡的照片</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14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737360" cy="329184"/>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小组练习</a:t>
            </a:r>
          </a:p>
        </p:txBody>
      </p:sp>
      <p:sp>
        <p:nvSpPr>
          <p:cNvPr id="14" name="Rounded Rectangle 13"/>
          <p:cNvSpPr/>
          <p:nvPr/>
        </p:nvSpPr>
        <p:spPr>
          <a:xfrm>
            <a:off x="2441448" y="1188720"/>
            <a:ext cx="1371600" cy="329184"/>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15 分钟</a:t>
            </a:r>
          </a:p>
        </p:txBody>
      </p:sp>
      <p:sp>
        <p:nvSpPr>
          <p:cNvPr id="15" name="TextBox 14"/>
          <p:cNvSpPr txBox="1"/>
          <p:nvPr/>
        </p:nvSpPr>
        <p:spPr>
          <a:xfrm>
            <a:off x="566928" y="1645920"/>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600" b="1" i="0">
                <a:solidFill>
                  <a:srgbClr val="094C56"/>
                </a:solidFill>
                <a:latin typeface="Microsoft YaHei"/>
                <a:ea typeface="Microsoft YaHei"/>
                <a:cs typeface="Microsoft YaHei"/>
              </a:rPr>
              <a:t>对你第 1 章选定的家乡目的地，找出两个真实竞品并完成快拆</a:t>
            </a:r>
          </a:p>
        </p:txBody>
      </p:sp>
      <p:sp>
        <p:nvSpPr>
          <p:cNvPr id="16" name="Rounded Rectangle 15"/>
          <p:cNvSpPr/>
          <p:nvPr/>
        </p:nvSpPr>
        <p:spPr>
          <a:xfrm>
            <a:off x="566928" y="2148840"/>
            <a:ext cx="6634703" cy="2715767"/>
          </a:xfrm>
          <a:prstGeom prst="roundRect">
            <a:avLst>
              <a:gd name="adj" fmla="val 5000"/>
            </a:avLst>
          </a:prstGeom>
          <a:solidFill>
            <a:srgbClr val="EEF2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731520" y="2286000"/>
            <a:ext cx="1188720" cy="292608"/>
          </a:xfrm>
          <a:prstGeom prst="roundRect">
            <a:avLst>
              <a:gd name="adj" fmla="val 35000"/>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操作步骤</a:t>
            </a:r>
          </a:p>
        </p:txBody>
      </p:sp>
      <p:sp>
        <p:nvSpPr>
          <p:cNvPr id="18" name="TextBox 17"/>
          <p:cNvSpPr txBox="1"/>
          <p:nvPr/>
        </p:nvSpPr>
        <p:spPr>
          <a:xfrm>
            <a:off x="768096" y="2679192"/>
            <a:ext cx="6232367" cy="2093975"/>
          </a:xfrm>
          <a:prstGeom prst="rect">
            <a:avLst/>
          </a:prstGeom>
          <a:noFill/>
        </p:spPr>
        <p:txBody>
          <a:bodyPr wrap="square" anchor="t" lIns="0" rIns="0" tIns="0" bIns="0">
            <a:spAutoFit/>
          </a:bodyPr>
          <a:lstStyle/>
          <a:p>
            <a:pPr>
              <a:lnSpc>
                <a:spcPct val="120000"/>
              </a:lnSpc>
              <a:spcAft>
                <a:spcPts val="600"/>
              </a:spcAft>
            </a:pPr>
            <a:r>
              <a:rPr sz="1250" b="1" i="0">
                <a:solidFill>
                  <a:srgbClr val="0E6E7A"/>
                </a:solidFill>
                <a:latin typeface="Microsoft YaHei"/>
                <a:ea typeface="Microsoft YaHei"/>
                <a:cs typeface="Microsoft YaHei"/>
              </a:rPr>
              <a:t>01  </a:t>
            </a:r>
            <a:r>
              <a:rPr sz="1250" b="0" i="0">
                <a:solidFill>
                  <a:srgbClr val="12313B"/>
                </a:solidFill>
                <a:latin typeface="Microsoft YaHei"/>
                <a:ea typeface="Microsoft YaHei"/>
                <a:cs typeface="Microsoft YaHei"/>
              </a:rPr>
              <a:t>确定两个竞品：一个最强、一个最像</a:t>
            </a:r>
          </a:p>
          <a:p>
            <a:pPr>
              <a:lnSpc>
                <a:spcPct val="120000"/>
              </a:lnSpc>
              <a:spcAft>
                <a:spcPts val="600"/>
              </a:spcAft>
            </a:pPr>
            <a:r>
              <a:rPr sz="1250" b="1" i="0">
                <a:solidFill>
                  <a:srgbClr val="0E6E7A"/>
                </a:solidFill>
                <a:latin typeface="Microsoft YaHei"/>
                <a:ea typeface="Microsoft YaHei"/>
                <a:cs typeface="Microsoft YaHei"/>
              </a:rPr>
              <a:t>02  </a:t>
            </a:r>
            <a:r>
              <a:rPr sz="1250" b="0" i="0">
                <a:solidFill>
                  <a:srgbClr val="12313B"/>
                </a:solidFill>
                <a:latin typeface="Microsoft YaHei"/>
                <a:ea typeface="Microsoft YaHei"/>
                <a:cs typeface="Microsoft YaHei"/>
              </a:rPr>
              <a:t>只填定位、客群、价格带、体验断点四项</a:t>
            </a:r>
          </a:p>
          <a:p>
            <a:pPr>
              <a:lnSpc>
                <a:spcPct val="120000"/>
              </a:lnSpc>
              <a:spcAft>
                <a:spcPts val="600"/>
              </a:spcAft>
            </a:pPr>
            <a:r>
              <a:rPr sz="1250" b="1" i="0">
                <a:solidFill>
                  <a:srgbClr val="0E6E7A"/>
                </a:solidFill>
                <a:latin typeface="Microsoft YaHei"/>
                <a:ea typeface="Microsoft YaHei"/>
                <a:cs typeface="Microsoft YaHei"/>
              </a:rPr>
              <a:t>03  </a:t>
            </a:r>
            <a:r>
              <a:rPr sz="1250" b="0" i="0">
                <a:solidFill>
                  <a:srgbClr val="12313B"/>
                </a:solidFill>
                <a:latin typeface="Microsoft YaHei"/>
                <a:ea typeface="Microsoft YaHei"/>
                <a:cs typeface="Microsoft YaHei"/>
              </a:rPr>
              <a:t>写出一句「我们的空位是……」</a:t>
            </a:r>
          </a:p>
          <a:p>
            <a:pPr>
              <a:lnSpc>
                <a:spcPct val="120000"/>
              </a:lnSpc>
              <a:spcAft>
                <a:spcPts val="600"/>
              </a:spcAft>
            </a:pPr>
            <a:r>
              <a:rPr sz="1250" b="1" i="0">
                <a:solidFill>
                  <a:srgbClr val="0E6E7A"/>
                </a:solidFill>
                <a:latin typeface="Microsoft YaHei"/>
                <a:ea typeface="Microsoft YaHei"/>
                <a:cs typeface="Microsoft YaHei"/>
              </a:rPr>
              <a:t>04  </a:t>
            </a:r>
            <a:r>
              <a:rPr sz="1250" b="0" i="0">
                <a:solidFill>
                  <a:srgbClr val="12313B"/>
                </a:solidFill>
                <a:latin typeface="Microsoft YaHei"/>
                <a:ea typeface="Microsoft YaHei"/>
                <a:cs typeface="Microsoft YaHei"/>
              </a:rPr>
              <a:t>两组互换，互相挑证据漏洞</a:t>
            </a:r>
          </a:p>
        </p:txBody>
      </p:sp>
      <p:sp>
        <p:nvSpPr>
          <p:cNvPr id="19" name="Rounded Rectangle 18"/>
          <p:cNvSpPr/>
          <p:nvPr/>
        </p:nvSpPr>
        <p:spPr>
          <a:xfrm>
            <a:off x="7402799" y="2148840"/>
            <a:ext cx="4221967" cy="2715767"/>
          </a:xfrm>
          <a:prstGeom prst="roundRect">
            <a:avLst>
              <a:gd name="adj" fmla="val 5000"/>
            </a:avLst>
          </a:prstGeom>
          <a:solidFill>
            <a:srgbClr val="FAF7F0"/>
          </a:solidFill>
          <a:ln w="11430">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7567391" y="2286000"/>
            <a:ext cx="1188720" cy="292608"/>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讲师提示</a:t>
            </a:r>
          </a:p>
        </p:txBody>
      </p:sp>
      <p:sp>
        <p:nvSpPr>
          <p:cNvPr id="21" name="TextBox 20"/>
          <p:cNvSpPr txBox="1"/>
          <p:nvPr/>
        </p:nvSpPr>
        <p:spPr>
          <a:xfrm>
            <a:off x="7603967" y="2679192"/>
            <a:ext cx="3819631" cy="2093975"/>
          </a:xfrm>
          <a:prstGeom prst="rect">
            <a:avLst/>
          </a:prstGeom>
          <a:noFill/>
        </p:spPr>
        <p:txBody>
          <a:bodyPr wrap="square" anchor="t" lIns="0" rIns="0" tIns="0" bIns="0">
            <a:spAutoFit/>
          </a:bodyPr>
          <a:lstStyle/>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限时压迫是刻意的：真实工作没有充裕时间</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允许用手机查资料，但必须记录来源</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互挑环节最有价值，务必留足 4 分钟</a:t>
            </a:r>
          </a:p>
        </p:txBody>
      </p:sp>
      <p:sp>
        <p:nvSpPr>
          <p:cNvPr id="22" name="Rounded Rectangle 21"/>
          <p:cNvSpPr/>
          <p:nvPr/>
        </p:nvSpPr>
        <p:spPr>
          <a:xfrm>
            <a:off x="566928" y="4992623"/>
            <a:ext cx="11057839" cy="603504"/>
          </a:xfrm>
          <a:prstGeom prst="roundRect">
            <a:avLst>
              <a:gd name="adj" fmla="val 2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95528" y="5047487"/>
            <a:ext cx="10600639" cy="493776"/>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课堂产出：两张竞品快拆卡 + 一句空位判断</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启发思考题（一）</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思考</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配图建议：三个问号配一张问卷与钱包的对比图</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15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1057839" cy="1389887"/>
          </a:xfrm>
          <a:prstGeom prst="roundRect">
            <a:avLst>
              <a:gd name="adj" fmla="val 16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1188720"/>
            <a:ext cx="73152" cy="138988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ounded Rectangle 14"/>
          <p:cNvSpPr/>
          <p:nvPr/>
        </p:nvSpPr>
        <p:spPr>
          <a:xfrm>
            <a:off x="841247" y="1700783"/>
            <a:ext cx="566928" cy="365760"/>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Q1</a:t>
            </a:r>
          </a:p>
        </p:txBody>
      </p:sp>
      <p:sp>
        <p:nvSpPr>
          <p:cNvPr id="16" name="TextBox 15"/>
          <p:cNvSpPr txBox="1"/>
          <p:nvPr/>
        </p:nvSpPr>
        <p:spPr>
          <a:xfrm>
            <a:off x="1572768" y="1261872"/>
            <a:ext cx="9686239" cy="1243583"/>
          </a:xfrm>
          <a:prstGeom prst="rect">
            <a:avLst/>
          </a:prstGeom>
          <a:noFill/>
        </p:spPr>
        <p:txBody>
          <a:bodyPr wrap="square" anchor="ctr" lIns="0" rIns="0" tIns="0" bIns="0">
            <a:spAutoFit/>
          </a:bodyPr>
          <a:lstStyle/>
          <a:p>
            <a:pPr algn="l">
              <a:lnSpc>
                <a:spcPct val="125000"/>
              </a:lnSpc>
              <a:spcBef>
                <a:spcPts val="0"/>
              </a:spcBef>
              <a:spcAft>
                <a:spcPts val="600"/>
              </a:spcAft>
            </a:pPr>
            <a:r>
              <a:rPr sz="1500" b="1" i="0">
                <a:solidFill>
                  <a:srgbClr val="12313B"/>
                </a:solidFill>
                <a:latin typeface="Microsoft YaHei"/>
                <a:ea typeface="Microsoft YaHei"/>
                <a:cs typeface="Microsoft YaHei"/>
              </a:rPr>
              <a:t>如果你的目的地最大的竞争优势是「便宜」，这在资源价值矩阵里意味着什么风险？</a:t>
            </a:r>
          </a:p>
        </p:txBody>
      </p:sp>
      <p:sp>
        <p:nvSpPr>
          <p:cNvPr id="17" name="Rounded Rectangle 16"/>
          <p:cNvSpPr/>
          <p:nvPr/>
        </p:nvSpPr>
        <p:spPr>
          <a:xfrm>
            <a:off x="566928" y="2743199"/>
            <a:ext cx="11057839" cy="1389887"/>
          </a:xfrm>
          <a:prstGeom prst="roundRect">
            <a:avLst>
              <a:gd name="adj" fmla="val 16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566928" y="2743199"/>
            <a:ext cx="73152" cy="138988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841247" y="3255263"/>
            <a:ext cx="566928" cy="365760"/>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Q2</a:t>
            </a:r>
          </a:p>
        </p:txBody>
      </p:sp>
      <p:sp>
        <p:nvSpPr>
          <p:cNvPr id="20" name="TextBox 19"/>
          <p:cNvSpPr txBox="1"/>
          <p:nvPr/>
        </p:nvSpPr>
        <p:spPr>
          <a:xfrm>
            <a:off x="1572768" y="2816351"/>
            <a:ext cx="9686239" cy="1243583"/>
          </a:xfrm>
          <a:prstGeom prst="rect">
            <a:avLst/>
          </a:prstGeom>
          <a:noFill/>
        </p:spPr>
        <p:txBody>
          <a:bodyPr wrap="square" anchor="ctr" lIns="0" rIns="0" tIns="0" bIns="0">
            <a:spAutoFit/>
          </a:bodyPr>
          <a:lstStyle/>
          <a:p>
            <a:pPr algn="l">
              <a:lnSpc>
                <a:spcPct val="125000"/>
              </a:lnSpc>
              <a:spcBef>
                <a:spcPts val="0"/>
              </a:spcBef>
              <a:spcAft>
                <a:spcPts val="600"/>
              </a:spcAft>
            </a:pPr>
            <a:r>
              <a:rPr sz="1500" b="1" i="0">
                <a:solidFill>
                  <a:srgbClr val="12313B"/>
                </a:solidFill>
                <a:latin typeface="Microsoft YaHei"/>
                <a:ea typeface="Microsoft YaHei"/>
                <a:cs typeface="Microsoft YaHei"/>
              </a:rPr>
              <a:t>为什么很多目的地做了大量问卷，却依然做不出正确的产品决策？</a:t>
            </a:r>
          </a:p>
        </p:txBody>
      </p:sp>
      <p:sp>
        <p:nvSpPr>
          <p:cNvPr id="21" name="Rounded Rectangle 20"/>
          <p:cNvSpPr/>
          <p:nvPr/>
        </p:nvSpPr>
        <p:spPr>
          <a:xfrm>
            <a:off x="566928" y="4297679"/>
            <a:ext cx="11057839" cy="1389887"/>
          </a:xfrm>
          <a:prstGeom prst="roundRect">
            <a:avLst>
              <a:gd name="adj" fmla="val 16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297679"/>
            <a:ext cx="73152" cy="138988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ounded Rectangle 22"/>
          <p:cNvSpPr/>
          <p:nvPr/>
        </p:nvSpPr>
        <p:spPr>
          <a:xfrm>
            <a:off x="841247" y="4809743"/>
            <a:ext cx="566928" cy="365760"/>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Q3</a:t>
            </a:r>
          </a:p>
        </p:txBody>
      </p:sp>
      <p:sp>
        <p:nvSpPr>
          <p:cNvPr id="24" name="TextBox 23"/>
          <p:cNvSpPr txBox="1"/>
          <p:nvPr/>
        </p:nvSpPr>
        <p:spPr>
          <a:xfrm>
            <a:off x="1572768" y="4370831"/>
            <a:ext cx="9686239" cy="1243583"/>
          </a:xfrm>
          <a:prstGeom prst="rect">
            <a:avLst/>
          </a:prstGeom>
          <a:noFill/>
        </p:spPr>
        <p:txBody>
          <a:bodyPr wrap="square" anchor="ctr" lIns="0" rIns="0" tIns="0" bIns="0">
            <a:spAutoFit/>
          </a:bodyPr>
          <a:lstStyle/>
          <a:p>
            <a:pPr algn="l">
              <a:lnSpc>
                <a:spcPct val="125000"/>
              </a:lnSpc>
              <a:spcBef>
                <a:spcPts val="0"/>
              </a:spcBef>
              <a:spcAft>
                <a:spcPts val="600"/>
              </a:spcAft>
            </a:pPr>
            <a:r>
              <a:rPr sz="1500" b="1" i="0">
                <a:solidFill>
                  <a:srgbClr val="12313B"/>
                </a:solidFill>
                <a:latin typeface="Microsoft YaHei"/>
                <a:ea typeface="Microsoft YaHei"/>
                <a:cs typeface="Microsoft YaHei"/>
              </a:rPr>
              <a:t>「游客说想要」和「游客真的会付费」，中间隔着什么？</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模块二｜用户研究：先定义「谁」，再谈「要什么」</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配图建议：一个家庭出行场景：父母、孩子、老人各自的表情与关注点不同</a:t>
            </a:r>
          </a:p>
        </p:txBody>
      </p:sp>
      <p:sp>
        <p:nvSpPr>
          <p:cNvPr id="9" name="TextBox 8"/>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0" name="TextBox 9"/>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16 / 42</a:t>
            </a:r>
          </a:p>
        </p:txBody>
      </p:sp>
      <p:sp>
        <p:nvSpPr>
          <p:cNvPr id="11" name="Rectangle 10"/>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566928" y="1280160"/>
            <a:ext cx="11057839" cy="4315967"/>
          </a:xfrm>
          <a:prstGeom prst="roundRect">
            <a:avLst>
              <a:gd name="adj" fmla="val 6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1024128" y="1691640"/>
            <a:ext cx="10143439" cy="3584447"/>
          </a:xfrm>
          <a:prstGeom prst="rect">
            <a:avLst/>
          </a:prstGeom>
          <a:noFill/>
        </p:spPr>
        <p:txBody>
          <a:bodyPr wrap="square" anchor="ctr" lIns="0" rIns="0" tIns="0" bIns="0">
            <a:spAutoFit/>
          </a:bodyPr>
          <a:lstStyle/>
          <a:p>
            <a:pPr algn="ctr">
              <a:lnSpc>
                <a:spcPct val="125000"/>
              </a:lnSpc>
              <a:spcBef>
                <a:spcPts val="0"/>
              </a:spcBef>
              <a:spcAft>
                <a:spcPts val="600"/>
              </a:spcAft>
            </a:pPr>
            <a:r>
              <a:rPr sz="3000" b="1" i="0">
                <a:solidFill>
                  <a:srgbClr val="094C56"/>
                </a:solidFill>
                <a:latin typeface="Microsoft YaHei"/>
                <a:ea typeface="Microsoft YaHei"/>
                <a:cs typeface="Microsoft YaHei"/>
              </a:rPr>
              <a:t>用户不等于游客</a:t>
            </a:r>
          </a:p>
        </p:txBody>
      </p:sp>
      <p:sp>
        <p:nvSpPr>
          <p:cNvPr id="14" name="TextBox 13"/>
          <p:cNvSpPr txBox="1"/>
          <p:nvPr/>
        </p:nvSpPr>
        <p:spPr>
          <a:xfrm>
            <a:off x="1024128" y="4315967"/>
            <a:ext cx="10143439" cy="914400"/>
          </a:xfrm>
          <a:prstGeom prst="rect">
            <a:avLst/>
          </a:prstGeom>
          <a:noFill/>
        </p:spPr>
        <p:txBody>
          <a:bodyPr wrap="square" anchor="t" lIns="0" rIns="0" tIns="0" bIns="0">
            <a:spAutoFit/>
          </a:bodyPr>
          <a:lstStyle/>
          <a:p>
            <a:pPr algn="ctr">
              <a:lnSpc>
                <a:spcPct val="125000"/>
              </a:lnSpc>
              <a:spcBef>
                <a:spcPts val="0"/>
              </a:spcBef>
              <a:spcAft>
                <a:spcPts val="600"/>
              </a:spcAft>
            </a:pPr>
            <a:r>
              <a:rPr sz="1300" b="0" i="0">
                <a:solidFill>
                  <a:srgbClr val="0E6E7A"/>
                </a:solidFill>
                <a:latin typeface="Microsoft YaHei"/>
                <a:ea typeface="Microsoft YaHei"/>
                <a:cs typeface="Microsoft YaHei"/>
              </a:rPr>
              <a:t>决策链 ｜ 客群分层 ｜ 画像 ｜ 需求层次</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决策链五角色</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框架</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配图建议：五个角色图标排成一列，箭头指向「成交」</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17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2065263"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566928" y="1188720"/>
            <a:ext cx="2065263" cy="566928"/>
          </a:xfrm>
          <a:prstGeom prst="roundRect">
            <a:avLst>
              <a:gd name="adj" fmla="val 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566928" y="1645920"/>
            <a:ext cx="2065263" cy="128016"/>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13232" y="1234440"/>
            <a:ext cx="1772655"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发起者</a:t>
            </a:r>
          </a:p>
          <a:p>
            <a:pPr algn="ctr">
              <a:lnSpc>
                <a:spcPct val="125000"/>
              </a:lnSpc>
              <a:spcBef>
                <a:spcPts val="0"/>
              </a:spcBef>
              <a:spcAft>
                <a:spcPts val="0"/>
              </a:spcAft>
            </a:pPr>
            <a:r>
              <a:rPr sz="1000" b="0" i="0">
                <a:solidFill>
                  <a:srgbClr val="E6F2F1"/>
                </a:solidFill>
                <a:latin typeface="Microsoft YaHei"/>
                <a:ea typeface="Microsoft YaHei"/>
                <a:cs typeface="Microsoft YaHei"/>
              </a:rPr>
              <a:t>提出想去的人</a:t>
            </a:r>
          </a:p>
        </p:txBody>
      </p:sp>
      <p:sp>
        <p:nvSpPr>
          <p:cNvPr id="17" name="TextBox 16"/>
          <p:cNvSpPr txBox="1"/>
          <p:nvPr/>
        </p:nvSpPr>
        <p:spPr>
          <a:xfrm>
            <a:off x="749808" y="1901952"/>
            <a:ext cx="1699503"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可能是刷到视频的孩子</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决定了目的地进入备选集</a:t>
            </a:r>
          </a:p>
        </p:txBody>
      </p:sp>
      <p:sp>
        <p:nvSpPr>
          <p:cNvPr id="18" name="Rounded Rectangle 17"/>
          <p:cNvSpPr/>
          <p:nvPr/>
        </p:nvSpPr>
        <p:spPr>
          <a:xfrm>
            <a:off x="2815071" y="1188720"/>
            <a:ext cx="2065263"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2815071" y="1188720"/>
            <a:ext cx="2065263" cy="566928"/>
          </a:xfrm>
          <a:prstGeom prst="roundRect">
            <a:avLst>
              <a:gd name="adj" fmla="val 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2815071" y="1645920"/>
            <a:ext cx="2065263" cy="128016"/>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2961375" y="1234440"/>
            <a:ext cx="1772655"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影响者</a:t>
            </a:r>
          </a:p>
          <a:p>
            <a:pPr algn="ctr">
              <a:lnSpc>
                <a:spcPct val="125000"/>
              </a:lnSpc>
              <a:spcBef>
                <a:spcPts val="0"/>
              </a:spcBef>
              <a:spcAft>
                <a:spcPts val="0"/>
              </a:spcAft>
            </a:pPr>
            <a:r>
              <a:rPr sz="1000" b="0" i="0">
                <a:solidFill>
                  <a:srgbClr val="E6F2F1"/>
                </a:solidFill>
                <a:latin typeface="Microsoft YaHei"/>
                <a:ea typeface="Microsoft YaHei"/>
                <a:cs typeface="Microsoft YaHei"/>
              </a:rPr>
              <a:t>提供意见的人</a:t>
            </a:r>
          </a:p>
        </p:txBody>
      </p:sp>
      <p:sp>
        <p:nvSpPr>
          <p:cNvPr id="22" name="TextBox 21"/>
          <p:cNvSpPr txBox="1"/>
          <p:nvPr/>
        </p:nvSpPr>
        <p:spPr>
          <a:xfrm>
            <a:off x="2997951" y="1901952"/>
            <a:ext cx="1699503"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朋友、博主、同事的评价</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内容营销真正作用的对象</a:t>
            </a:r>
          </a:p>
        </p:txBody>
      </p:sp>
      <p:sp>
        <p:nvSpPr>
          <p:cNvPr id="23" name="Rounded Rectangle 22"/>
          <p:cNvSpPr/>
          <p:nvPr/>
        </p:nvSpPr>
        <p:spPr>
          <a:xfrm>
            <a:off x="5063215" y="1188720"/>
            <a:ext cx="2065263"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ounded Rectangle 23"/>
          <p:cNvSpPr/>
          <p:nvPr/>
        </p:nvSpPr>
        <p:spPr>
          <a:xfrm>
            <a:off x="5063215" y="1188720"/>
            <a:ext cx="2065263" cy="566928"/>
          </a:xfrm>
          <a:prstGeom prst="roundRect">
            <a:avLst>
              <a:gd name="adj" fmla="val 5000"/>
            </a:avLst>
          </a:prstGeom>
          <a:solidFill>
            <a:srgbClr val="B8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063215" y="1645920"/>
            <a:ext cx="2065263" cy="128016"/>
          </a:xfrm>
          <a:prstGeom prst="rect">
            <a:avLst/>
          </a:prstGeom>
          <a:solidFill>
            <a:srgbClr val="B8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209519" y="1234440"/>
            <a:ext cx="1772655"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决策者</a:t>
            </a:r>
          </a:p>
          <a:p>
            <a:pPr algn="ctr">
              <a:lnSpc>
                <a:spcPct val="125000"/>
              </a:lnSpc>
              <a:spcBef>
                <a:spcPts val="0"/>
              </a:spcBef>
              <a:spcAft>
                <a:spcPts val="0"/>
              </a:spcAft>
            </a:pPr>
            <a:r>
              <a:rPr sz="1000" b="0" i="0">
                <a:solidFill>
                  <a:srgbClr val="E6F2F1"/>
                </a:solidFill>
                <a:latin typeface="Microsoft YaHei"/>
                <a:ea typeface="Microsoft YaHei"/>
                <a:cs typeface="Microsoft YaHei"/>
              </a:rPr>
              <a:t>最终拍板的人</a:t>
            </a:r>
          </a:p>
        </p:txBody>
      </p:sp>
      <p:sp>
        <p:nvSpPr>
          <p:cNvPr id="27" name="TextBox 26"/>
          <p:cNvSpPr txBox="1"/>
          <p:nvPr/>
        </p:nvSpPr>
        <p:spPr>
          <a:xfrm>
            <a:off x="5246095" y="1901952"/>
            <a:ext cx="1699503"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通常掌握预算</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关注安全、性价比、时间安排</a:t>
            </a:r>
          </a:p>
        </p:txBody>
      </p:sp>
      <p:sp>
        <p:nvSpPr>
          <p:cNvPr id="28" name="Rounded Rectangle 27"/>
          <p:cNvSpPr/>
          <p:nvPr/>
        </p:nvSpPr>
        <p:spPr>
          <a:xfrm>
            <a:off x="7311359" y="1188720"/>
            <a:ext cx="2065263"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ounded Rectangle 28"/>
          <p:cNvSpPr/>
          <p:nvPr/>
        </p:nvSpPr>
        <p:spPr>
          <a:xfrm>
            <a:off x="7311359" y="1188720"/>
            <a:ext cx="2065263" cy="566928"/>
          </a:xfrm>
          <a:prstGeom prst="roundRect">
            <a:avLst>
              <a:gd name="adj" fmla="val 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7311359" y="1645920"/>
            <a:ext cx="2065263" cy="128016"/>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7457663" y="1234440"/>
            <a:ext cx="1772655"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购买者</a:t>
            </a:r>
          </a:p>
          <a:p>
            <a:pPr algn="ctr">
              <a:lnSpc>
                <a:spcPct val="125000"/>
              </a:lnSpc>
              <a:spcBef>
                <a:spcPts val="0"/>
              </a:spcBef>
              <a:spcAft>
                <a:spcPts val="0"/>
              </a:spcAft>
            </a:pPr>
            <a:r>
              <a:rPr sz="1000" b="0" i="0">
                <a:solidFill>
                  <a:srgbClr val="E6F2F1"/>
                </a:solidFill>
                <a:latin typeface="Microsoft YaHei"/>
                <a:ea typeface="Microsoft YaHei"/>
                <a:cs typeface="Microsoft YaHei"/>
              </a:rPr>
              <a:t>下单付款的人</a:t>
            </a:r>
          </a:p>
        </p:txBody>
      </p:sp>
      <p:sp>
        <p:nvSpPr>
          <p:cNvPr id="32" name="TextBox 31"/>
          <p:cNvSpPr txBox="1"/>
          <p:nvPr/>
        </p:nvSpPr>
        <p:spPr>
          <a:xfrm>
            <a:off x="7494239" y="1901952"/>
            <a:ext cx="1699503"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关注流程顺畅与退改政策</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转化率的最后一道门槛</a:t>
            </a:r>
          </a:p>
        </p:txBody>
      </p:sp>
      <p:sp>
        <p:nvSpPr>
          <p:cNvPr id="33" name="Rounded Rectangle 32"/>
          <p:cNvSpPr/>
          <p:nvPr/>
        </p:nvSpPr>
        <p:spPr>
          <a:xfrm>
            <a:off x="9559503" y="1188720"/>
            <a:ext cx="2065263"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9559503" y="1188720"/>
            <a:ext cx="2065263" cy="566928"/>
          </a:xfrm>
          <a:prstGeom prst="roundRect">
            <a:avLst>
              <a:gd name="adj" fmla="val 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9559503" y="1645920"/>
            <a:ext cx="2065263" cy="128016"/>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9705807" y="1234440"/>
            <a:ext cx="1772655"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使用者</a:t>
            </a:r>
          </a:p>
          <a:p>
            <a:pPr algn="ctr">
              <a:lnSpc>
                <a:spcPct val="125000"/>
              </a:lnSpc>
              <a:spcBef>
                <a:spcPts val="0"/>
              </a:spcBef>
              <a:spcAft>
                <a:spcPts val="0"/>
              </a:spcAft>
            </a:pPr>
            <a:r>
              <a:rPr sz="1000" b="0" i="0">
                <a:solidFill>
                  <a:srgbClr val="E6F2F1"/>
                </a:solidFill>
                <a:latin typeface="Microsoft YaHei"/>
                <a:ea typeface="Microsoft YaHei"/>
                <a:cs typeface="Microsoft YaHei"/>
              </a:rPr>
              <a:t>实际体验的人</a:t>
            </a:r>
          </a:p>
        </p:txBody>
      </p:sp>
      <p:sp>
        <p:nvSpPr>
          <p:cNvPr id="37" name="TextBox 36"/>
          <p:cNvSpPr txBox="1"/>
          <p:nvPr/>
        </p:nvSpPr>
        <p:spPr>
          <a:xfrm>
            <a:off x="9742383" y="1901952"/>
            <a:ext cx="1699503"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决定是否复购与推荐</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体验设计的真正对象</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四类典型客群画像（2024—2025 视角）</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客群</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配图建议：四类人群的剪影图标横排，各自配一个行李箱标签</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18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graphicFrame>
        <p:nvGraphicFramePr>
          <p:cNvPr id="13" name="Table 12"/>
          <p:cNvGraphicFramePr>
            <a:graphicFrameLocks noGrp="1"/>
          </p:cNvGraphicFramePr>
          <p:nvPr/>
        </p:nvGraphicFramePr>
        <p:xfrm>
          <a:off x="566928" y="1188720"/>
          <a:ext cx="11055096" cy="4206240"/>
        </p:xfrm>
        <a:graphic>
          <a:graphicData uri="http://schemas.openxmlformats.org/drawingml/2006/table">
            <a:tbl>
              <a:tblPr firstRow="1" bandRow="1">
                <a:tableStyleId>{5C22544A-7EE6-4342-B048-85BDC9FD1C3A}</a:tableStyleId>
              </a:tblPr>
              <a:tblGrid>
                <a:gridCol w="2011680"/>
                <a:gridCol w="3108960"/>
                <a:gridCol w="3017520"/>
                <a:gridCol w="2916936"/>
              </a:tblGrid>
              <a:tr h="841248">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客群</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核心诉求</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决策关键</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对产品的要求</a:t>
                      </a:r>
                    </a:p>
                  </a:txBody>
                  <a:tcPr marL="73152" marR="73152" anchor="ctr">
                    <a:solidFill>
                      <a:srgbClr val="094C56"/>
                    </a:solidFill>
                  </a:tcPr>
                </a:tc>
              </a:tr>
              <a:tr h="841248">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Z 世代学生 / 年轻白领</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出片、社交货币、性价比</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内容热度 + 人均价格</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高可拍性、强主题、可接受簡陋住宿</a:t>
                      </a:r>
                    </a:p>
                  </a:txBody>
                  <a:tcPr marL="73152" marR="73152" marT="36576" marB="36576" anchor="ctr">
                    <a:solidFill>
                      <a:srgbClr val="FFFFFF"/>
                    </a:solidFill>
                  </a:tcPr>
                </a:tc>
              </a:tr>
              <a:tr h="841248">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亲子家庭</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安全、教育性、不折腾</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行程强度与安全保障</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动线平缓、有解说、餐饮可靠</a:t>
                      </a:r>
                    </a:p>
                  </a:txBody>
                  <a:tcPr marL="73152" marR="73152" marT="36576" marB="36576" anchor="ctr">
                    <a:solidFill>
                      <a:srgbClr val="EEF2F1"/>
                    </a:solidFill>
                  </a:tcPr>
                </a:tc>
              </a:tr>
              <a:tr h="841248">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银发与康养</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舒适、节奏慢、医疗保障</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口碑与熟人推荐</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无障碍、少台阶、医疗可达</a:t>
                      </a:r>
                    </a:p>
                  </a:txBody>
                  <a:tcPr marL="73152" marR="73152" marT="36576" marB="36576" anchor="ctr">
                    <a:solidFill>
                      <a:srgbClr val="FFFFFF"/>
                    </a:solidFill>
                  </a:tcPr>
                </a:tc>
              </a:tr>
              <a:tr h="841248">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入境游客</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文化差异体验、便利度</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签证、支付与语言服务</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英文标识、可退税、移动支付引导</a:t>
                      </a:r>
                    </a:p>
                  </a:txBody>
                  <a:tcPr marL="73152" marR="73152" marT="36576" marB="36576" anchor="ctr">
                    <a:solidFill>
                      <a:srgbClr val="EEF2F1"/>
                    </a:solidFill>
                  </a:tcPr>
                </a:tc>
              </a:tr>
            </a:tbl>
          </a:graphicData>
        </a:graphic>
      </p:graphicFrame>
      <p:sp>
        <p:nvSpPr>
          <p:cNvPr id="14" name="TextBox 13"/>
          <p:cNvSpPr txBox="1"/>
          <p:nvPr/>
        </p:nvSpPr>
        <p:spPr>
          <a:xfrm>
            <a:off x="566928" y="5504688"/>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100" b="0" i="1">
                <a:solidFill>
                  <a:srgbClr val="6B7A80"/>
                </a:solidFill>
                <a:latin typeface="Microsoft YaHei"/>
                <a:ea typeface="Microsoft YaHei"/>
                <a:cs typeface="Microsoft YaHei"/>
              </a:rPr>
              <a:t>入境游客是当前增长最快的细分市场之一，却最常被本科方案忽略。</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用户画像卡：八个必填字段</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工具</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配图建议：一张填写完整的画像卡样例，右侧有照片与引语气泡</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19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1234440"/>
            <a:ext cx="11057839" cy="4498847"/>
          </a:xfrm>
          <a:prstGeom prst="rect">
            <a:avLst/>
          </a:prstGeom>
          <a:noFill/>
        </p:spPr>
        <p:txBody>
          <a:bodyPr wrap="square" anchor="t" lIns="0" rIns="0" tIns="0" bIns="0">
            <a:spAutoFit/>
          </a:bodyPr>
          <a:lstStyle/>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① 身份标签：年龄、职业、同行人、居住地与到达半径</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② 出行情境：什么时候来、待多久、和谁来、预算区间</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③ 触发点：是什么让他产生了这个念头（一条视频？朋友推荐？）</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④ 核心诉求：一句话说清他真正想获得什么（情绪 / 功能 / 意义）</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⑤ 决策障碍：什么会让他放弃（价格、距离、安全、麻烦）</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⑥ 信息来源：他信任谁——平台、博主、熟人还是官方</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⑦ 体验断点：过去类似行程中他最不满的环节</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⑧ 可验证信号：你凭什么说这是真的（引用访谈原话或数据）</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画像示例：三个真实切片</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示例</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配图建议：三张人物卡片并排，各自配一句引语</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20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graphicFrame>
        <p:nvGraphicFramePr>
          <p:cNvPr id="13" name="Table 12"/>
          <p:cNvGraphicFramePr>
            <a:graphicFrameLocks noGrp="1"/>
          </p:cNvGraphicFramePr>
          <p:nvPr/>
        </p:nvGraphicFramePr>
        <p:xfrm>
          <a:off x="566928" y="1188720"/>
          <a:ext cx="11055096" cy="4206240"/>
        </p:xfrm>
        <a:graphic>
          <a:graphicData uri="http://schemas.openxmlformats.org/drawingml/2006/table">
            <a:tbl>
              <a:tblPr firstRow="1" bandRow="1">
                <a:tableStyleId>{5C22544A-7EE6-4342-B048-85BDC9FD1C3A}</a:tableStyleId>
              </a:tblPr>
              <a:tblGrid>
                <a:gridCol w="2377440"/>
                <a:gridCol w="2926080"/>
                <a:gridCol w="2926080"/>
                <a:gridCol w="2825496"/>
              </a:tblGrid>
              <a:tr h="1051560">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画像</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触发点</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核心诉求</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放弃原因</a:t>
                      </a:r>
                    </a:p>
                  </a:txBody>
                  <a:tcPr marL="73152" marR="73152" anchor="ctr">
                    <a:solidFill>
                      <a:srgbClr val="094C56"/>
                    </a:solidFill>
                  </a:tcPr>
                </a:tc>
              </a:tr>
              <a:tr h="105156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「周末逃离者」25—32 岁、省内城市白领、自驾 2 小时圈</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周五晚刷到一条 15 秒的露营视频</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短暂脱离工作、能拍照发圈</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预订流程复杂、天气不确定</a:t>
                      </a:r>
                    </a:p>
                  </a:txBody>
                  <a:tcPr marL="73152" marR="73152" marT="36576" marB="36576" anchor="ctr">
                    <a:solidFill>
                      <a:srgbClr val="FFFFFF"/>
                    </a:solidFill>
                  </a:tcPr>
                </a:tc>
              </a:tr>
              <a:tr h="105156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「带孩子看世界」35—42 岁、亲子、暑期出行</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家长群里的推荐与研学宣传</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让孩子学到东西且不累</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行程过密、餐饮卫生存疑</a:t>
                      </a:r>
                    </a:p>
                  </a:txBody>
                  <a:tcPr marL="73152" marR="73152" marT="36576" marB="36576" anchor="ctr">
                    <a:solidFill>
                      <a:srgbClr val="EEF2F1"/>
                    </a:solidFill>
                  </a:tcPr>
                </a:tc>
              </a:tr>
              <a:tr h="105156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「重返故乡者」45 岁以上、外出务工返乡探亲兼旅游</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亲友聚会时的口碑</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熟悉感与体面待客</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无适合家庭聚会的场景</a:t>
                      </a:r>
                    </a:p>
                  </a:txBody>
                  <a:tcPr marL="73152" marR="73152" marT="36576" marB="36576" anchor="ctr">
                    <a:solidFill>
                      <a:srgbClr val="FFFFFF"/>
                    </a:solidFill>
                  </a:tcPr>
                </a:tc>
              </a:tr>
            </a:tbl>
          </a:graphicData>
        </a:graphic>
      </p:graphicFrame>
      <p:sp>
        <p:nvSpPr>
          <p:cNvPr id="14" name="TextBox 13"/>
          <p:cNvSpPr txBox="1"/>
          <p:nvPr/>
        </p:nvSpPr>
        <p:spPr>
          <a:xfrm>
            <a:off x="566928" y="5504688"/>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100" b="0" i="1">
                <a:solidFill>
                  <a:srgbClr val="6B7A80"/>
                </a:solidFill>
                <a:latin typeface="Microsoft YaHei"/>
                <a:ea typeface="Microsoft YaHei"/>
                <a:cs typeface="Microsoft YaHei"/>
              </a:rPr>
              <a:t>三张卡片的共性是：触发点都在内容里，放弃原因都在流程里。</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需求三层次：功能 · 情绪 · 意义</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框架</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配图建议：三层金字塔，底层功能、中层情绪、顶层意义</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21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3564026"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566928" y="1188720"/>
            <a:ext cx="3564026" cy="566928"/>
          </a:xfrm>
          <a:prstGeom prst="roundRect">
            <a:avLst>
              <a:gd name="adj" fmla="val 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566928" y="1645920"/>
            <a:ext cx="3564026" cy="128016"/>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13232" y="1234440"/>
            <a:ext cx="3271418"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功能层</a:t>
            </a:r>
          </a:p>
          <a:p>
            <a:pPr algn="ctr">
              <a:lnSpc>
                <a:spcPct val="125000"/>
              </a:lnSpc>
              <a:spcBef>
                <a:spcPts val="0"/>
              </a:spcBef>
              <a:spcAft>
                <a:spcPts val="0"/>
              </a:spcAft>
            </a:pPr>
            <a:r>
              <a:rPr sz="1000" b="0" i="0">
                <a:solidFill>
                  <a:srgbClr val="E6F2F1"/>
                </a:solidFill>
                <a:latin typeface="Microsoft YaHei"/>
                <a:ea typeface="Microsoft YaHei"/>
                <a:cs typeface="Microsoft YaHei"/>
              </a:rPr>
              <a:t>能不能解决</a:t>
            </a:r>
          </a:p>
        </p:txBody>
      </p:sp>
      <p:sp>
        <p:nvSpPr>
          <p:cNvPr id="17" name="TextBox 16"/>
          <p:cNvSpPr txBox="1"/>
          <p:nvPr/>
        </p:nvSpPr>
        <p:spPr>
          <a:xfrm>
            <a:off x="749808" y="1901952"/>
            <a:ext cx="3198266"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交通、住宿、餐饮、安全、卫生</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做不好会直接产生差评</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做好只是及格线，不构成传播理由</a:t>
            </a:r>
          </a:p>
        </p:txBody>
      </p:sp>
      <p:sp>
        <p:nvSpPr>
          <p:cNvPr id="18" name="Rounded Rectangle 17"/>
          <p:cNvSpPr/>
          <p:nvPr/>
        </p:nvSpPr>
        <p:spPr>
          <a:xfrm>
            <a:off x="4313834" y="1188720"/>
            <a:ext cx="3564026"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4313834" y="1188720"/>
            <a:ext cx="3564026" cy="566928"/>
          </a:xfrm>
          <a:prstGeom prst="roundRect">
            <a:avLst>
              <a:gd name="adj" fmla="val 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4313834" y="1645920"/>
            <a:ext cx="3564026" cy="128016"/>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460138" y="1234440"/>
            <a:ext cx="3271418"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情绪层</a:t>
            </a:r>
          </a:p>
          <a:p>
            <a:pPr algn="ctr">
              <a:lnSpc>
                <a:spcPct val="125000"/>
              </a:lnSpc>
              <a:spcBef>
                <a:spcPts val="0"/>
              </a:spcBef>
              <a:spcAft>
                <a:spcPts val="0"/>
              </a:spcAft>
            </a:pPr>
            <a:r>
              <a:rPr sz="1000" b="0" i="0">
                <a:solidFill>
                  <a:srgbClr val="E6F2F1"/>
                </a:solidFill>
                <a:latin typeface="Microsoft YaHei"/>
                <a:ea typeface="Microsoft YaHei"/>
                <a:cs typeface="Microsoft YaHei"/>
              </a:rPr>
              <a:t>感觉怎么样</a:t>
            </a:r>
          </a:p>
        </p:txBody>
      </p:sp>
      <p:sp>
        <p:nvSpPr>
          <p:cNvPr id="22" name="TextBox 21"/>
          <p:cNvSpPr txBox="1"/>
          <p:nvPr/>
        </p:nvSpPr>
        <p:spPr>
          <a:xfrm>
            <a:off x="4496714" y="1901952"/>
            <a:ext cx="3198266"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松弛、惊喜、陪伴、被重视</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是复购与推荐的主要驱动</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由服务细节与节奏设计决定</a:t>
            </a:r>
          </a:p>
        </p:txBody>
      </p:sp>
      <p:sp>
        <p:nvSpPr>
          <p:cNvPr id="23" name="Rounded Rectangle 22"/>
          <p:cNvSpPr/>
          <p:nvPr/>
        </p:nvSpPr>
        <p:spPr>
          <a:xfrm>
            <a:off x="8060740" y="1188720"/>
            <a:ext cx="3564026"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ounded Rectangle 23"/>
          <p:cNvSpPr/>
          <p:nvPr/>
        </p:nvSpPr>
        <p:spPr>
          <a:xfrm>
            <a:off x="8060740" y="1188720"/>
            <a:ext cx="3564026" cy="566928"/>
          </a:xfrm>
          <a:prstGeom prst="roundRect">
            <a:avLst>
              <a:gd name="adj" fmla="val 5000"/>
            </a:avLst>
          </a:prstGeom>
          <a:solidFill>
            <a:srgbClr val="B8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8060740" y="1645920"/>
            <a:ext cx="3564026" cy="128016"/>
          </a:xfrm>
          <a:prstGeom prst="rect">
            <a:avLst/>
          </a:prstGeom>
          <a:solidFill>
            <a:srgbClr val="B8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8207044" y="1234440"/>
            <a:ext cx="3271418"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350" b="1" i="0">
                <a:solidFill>
                  <a:srgbClr val="FFFFFF"/>
                </a:solidFill>
                <a:latin typeface="Microsoft YaHei"/>
                <a:ea typeface="Microsoft YaHei"/>
                <a:cs typeface="Microsoft YaHei"/>
              </a:rPr>
              <a:t>意义层</a:t>
            </a:r>
          </a:p>
          <a:p>
            <a:pPr algn="ctr">
              <a:lnSpc>
                <a:spcPct val="125000"/>
              </a:lnSpc>
              <a:spcBef>
                <a:spcPts val="0"/>
              </a:spcBef>
              <a:spcAft>
                <a:spcPts val="0"/>
              </a:spcAft>
            </a:pPr>
            <a:r>
              <a:rPr sz="1000" b="0" i="0">
                <a:solidFill>
                  <a:srgbClr val="E6F2F1"/>
                </a:solidFill>
                <a:latin typeface="Microsoft YaHei"/>
                <a:ea typeface="Microsoft YaHei"/>
                <a:cs typeface="Microsoft YaHei"/>
              </a:rPr>
              <a:t>对我意味着什么</a:t>
            </a:r>
          </a:p>
        </p:txBody>
      </p:sp>
      <p:sp>
        <p:nvSpPr>
          <p:cNvPr id="27" name="TextBox 26"/>
          <p:cNvSpPr txBox="1"/>
          <p:nvPr/>
        </p:nvSpPr>
        <p:spPr>
          <a:xfrm>
            <a:off x="8243620" y="1901952"/>
            <a:ext cx="3198266"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身份认同、亲子记忆、文化归属感</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最强也最难的一层</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需要真实的文化内容与尊重</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金句二</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配图建议：一个人站在镜子前，镜中是穿着古装的自己</a:t>
            </a:r>
          </a:p>
        </p:txBody>
      </p:sp>
      <p:sp>
        <p:nvSpPr>
          <p:cNvPr id="9" name="TextBox 8"/>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0" name="TextBox 9"/>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22 / 42</a:t>
            </a:r>
          </a:p>
        </p:txBody>
      </p:sp>
      <p:sp>
        <p:nvSpPr>
          <p:cNvPr id="11" name="Rectangle 10"/>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566928" y="1188720"/>
            <a:ext cx="11057839" cy="4498847"/>
          </a:xfrm>
          <a:prstGeom prst="roundRect">
            <a:avLst>
              <a:gd name="adj" fmla="val 6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566928" y="1188720"/>
            <a:ext cx="82296" cy="449884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252728" y="1508760"/>
            <a:ext cx="9594799" cy="3584447"/>
          </a:xfrm>
          <a:prstGeom prst="rect">
            <a:avLst/>
          </a:prstGeom>
          <a:noFill/>
        </p:spPr>
        <p:txBody>
          <a:bodyPr wrap="square" anchor="ctr" lIns="0" rIns="0" tIns="0" bIns="0">
            <a:spAutoFit/>
          </a:bodyPr>
          <a:lstStyle/>
          <a:p>
            <a:pPr algn="ctr">
              <a:lnSpc>
                <a:spcPct val="130000"/>
              </a:lnSpc>
              <a:spcBef>
                <a:spcPts val="0"/>
              </a:spcBef>
              <a:spcAft>
                <a:spcPts val="600"/>
              </a:spcAft>
            </a:pPr>
            <a:r>
              <a:rPr sz="2500" b="1" i="0">
                <a:solidFill>
                  <a:srgbClr val="094C56"/>
                </a:solidFill>
                <a:latin typeface="Microsoft YaHei"/>
                <a:ea typeface="Microsoft YaHei"/>
                <a:cs typeface="Microsoft YaHei"/>
              </a:rPr>
              <a:t>游客不会为你的资源付费，只会为他自己想成为的样子付费。</a:t>
            </a:r>
          </a:p>
        </p:txBody>
      </p:sp>
      <p:sp>
        <p:nvSpPr>
          <p:cNvPr id="15" name="TextBox 14"/>
          <p:cNvSpPr txBox="1"/>
          <p:nvPr/>
        </p:nvSpPr>
        <p:spPr>
          <a:xfrm>
            <a:off x="1252728" y="5001767"/>
            <a:ext cx="9594799" cy="365760"/>
          </a:xfrm>
          <a:prstGeom prst="rect">
            <a:avLst/>
          </a:prstGeom>
          <a:noFill/>
        </p:spPr>
        <p:txBody>
          <a:bodyPr wrap="square" anchor="t" lIns="0" rIns="0" tIns="0" bIns="0">
            <a:spAutoFit/>
          </a:bodyPr>
          <a:lstStyle/>
          <a:p>
            <a:pPr algn="r">
              <a:lnSpc>
                <a:spcPct val="125000"/>
              </a:lnSpc>
              <a:spcBef>
                <a:spcPts val="0"/>
              </a:spcBef>
              <a:spcAft>
                <a:spcPts val="600"/>
              </a:spcAft>
            </a:pPr>
            <a:r>
              <a:rPr sz="1250" b="0" i="0">
                <a:solidFill>
                  <a:srgbClr val="6B7A80"/>
                </a:solidFill>
                <a:latin typeface="Microsoft YaHei"/>
                <a:ea typeface="Microsoft YaHei"/>
                <a:cs typeface="Microsoft YaHei"/>
              </a:rPr>
              <a:t>—— 本章观点</a:t>
            </a:r>
          </a:p>
        </p:txBody>
      </p:sp>
      <p:sp>
        <p:nvSpPr>
          <p:cNvPr id="16" name="TextBox 15"/>
          <p:cNvSpPr txBox="1"/>
          <p:nvPr/>
        </p:nvSpPr>
        <p:spPr>
          <a:xfrm>
            <a:off x="1252728" y="5276087"/>
            <a:ext cx="9594799" cy="365760"/>
          </a:xfrm>
          <a:prstGeom prst="rect">
            <a:avLst/>
          </a:prstGeom>
          <a:noFill/>
        </p:spPr>
        <p:txBody>
          <a:bodyPr wrap="square" anchor="t" lIns="0" rIns="0" tIns="0" bIns="0">
            <a:spAutoFit/>
          </a:bodyPr>
          <a:lstStyle/>
          <a:p>
            <a:pPr algn="ctr">
              <a:lnSpc>
                <a:spcPct val="125000"/>
              </a:lnSpc>
              <a:spcBef>
                <a:spcPts val="0"/>
              </a:spcBef>
              <a:spcAft>
                <a:spcPts val="600"/>
              </a:spcAft>
            </a:pPr>
            <a:r>
              <a:rPr sz="1150" b="0" i="1">
                <a:solidFill>
                  <a:srgbClr val="0E6E7A"/>
                </a:solidFill>
                <a:latin typeface="Microsoft YaHei"/>
                <a:ea typeface="Microsoft YaHei"/>
                <a:cs typeface="Microsoft YaHei"/>
              </a:rPr>
              <a:t>资源是供给侧语言，身份认同是需求侧语言——主理人是两者之间的翻译器。</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课堂练习：现场绘制一张画像卡</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581912"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互动 · 练习</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配图建议：学生伏案填写画像卡，桌上摊开访谈笔记</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23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737360" cy="329184"/>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个人练习</a:t>
            </a:r>
          </a:p>
        </p:txBody>
      </p:sp>
      <p:sp>
        <p:nvSpPr>
          <p:cNvPr id="14" name="Rounded Rectangle 13"/>
          <p:cNvSpPr/>
          <p:nvPr/>
        </p:nvSpPr>
        <p:spPr>
          <a:xfrm>
            <a:off x="2441448" y="1188720"/>
            <a:ext cx="1371600" cy="329184"/>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12 分钟</a:t>
            </a:r>
          </a:p>
        </p:txBody>
      </p:sp>
      <p:sp>
        <p:nvSpPr>
          <p:cNvPr id="15" name="TextBox 14"/>
          <p:cNvSpPr txBox="1"/>
          <p:nvPr/>
        </p:nvSpPr>
        <p:spPr>
          <a:xfrm>
            <a:off x="566928" y="1645920"/>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600" b="1" i="0">
                <a:solidFill>
                  <a:srgbClr val="094C56"/>
                </a:solidFill>
                <a:latin typeface="Microsoft YaHei"/>
                <a:ea typeface="Microsoft YaHei"/>
                <a:cs typeface="Microsoft YaHei"/>
              </a:rPr>
              <a:t>基于你第 1 章的访谈笔记，完成一张画像卡的八个字段</a:t>
            </a:r>
          </a:p>
        </p:txBody>
      </p:sp>
      <p:sp>
        <p:nvSpPr>
          <p:cNvPr id="16" name="Rounded Rectangle 15"/>
          <p:cNvSpPr/>
          <p:nvPr/>
        </p:nvSpPr>
        <p:spPr>
          <a:xfrm>
            <a:off x="566928" y="2148840"/>
            <a:ext cx="6634703" cy="2715767"/>
          </a:xfrm>
          <a:prstGeom prst="roundRect">
            <a:avLst>
              <a:gd name="adj" fmla="val 5000"/>
            </a:avLst>
          </a:prstGeom>
          <a:solidFill>
            <a:srgbClr val="EEF2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731520" y="2286000"/>
            <a:ext cx="1188720" cy="292608"/>
          </a:xfrm>
          <a:prstGeom prst="roundRect">
            <a:avLst>
              <a:gd name="adj" fmla="val 35000"/>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操作步骤</a:t>
            </a:r>
          </a:p>
        </p:txBody>
      </p:sp>
      <p:sp>
        <p:nvSpPr>
          <p:cNvPr id="18" name="TextBox 17"/>
          <p:cNvSpPr txBox="1"/>
          <p:nvPr/>
        </p:nvSpPr>
        <p:spPr>
          <a:xfrm>
            <a:off x="768096" y="2679192"/>
            <a:ext cx="6232367" cy="2093975"/>
          </a:xfrm>
          <a:prstGeom prst="rect">
            <a:avLst/>
          </a:prstGeom>
          <a:noFill/>
        </p:spPr>
        <p:txBody>
          <a:bodyPr wrap="square" anchor="t" lIns="0" rIns="0" tIns="0" bIns="0">
            <a:spAutoFit/>
          </a:bodyPr>
          <a:lstStyle/>
          <a:p>
            <a:pPr>
              <a:lnSpc>
                <a:spcPct val="120000"/>
              </a:lnSpc>
              <a:spcAft>
                <a:spcPts val="600"/>
              </a:spcAft>
            </a:pPr>
            <a:r>
              <a:rPr sz="1250" b="1" i="0">
                <a:solidFill>
                  <a:srgbClr val="0E6E7A"/>
                </a:solidFill>
                <a:latin typeface="Microsoft YaHei"/>
                <a:ea typeface="Microsoft YaHei"/>
                <a:cs typeface="Microsoft YaHei"/>
              </a:rPr>
              <a:t>01  </a:t>
            </a:r>
            <a:r>
              <a:rPr sz="1250" b="0" i="0">
                <a:solidFill>
                  <a:srgbClr val="12313B"/>
                </a:solidFill>
                <a:latin typeface="Microsoft YaHei"/>
                <a:ea typeface="Microsoft YaHei"/>
                <a:cs typeface="Microsoft YaHei"/>
              </a:rPr>
              <a:t>从访谈笔记中挑一位印象最深的受访者</a:t>
            </a:r>
          </a:p>
          <a:p>
            <a:pPr>
              <a:lnSpc>
                <a:spcPct val="120000"/>
              </a:lnSpc>
              <a:spcAft>
                <a:spcPts val="600"/>
              </a:spcAft>
            </a:pPr>
            <a:r>
              <a:rPr sz="1250" b="1" i="0">
                <a:solidFill>
                  <a:srgbClr val="0E6E7A"/>
                </a:solidFill>
                <a:latin typeface="Microsoft YaHei"/>
                <a:ea typeface="Microsoft YaHei"/>
                <a:cs typeface="Microsoft YaHei"/>
              </a:rPr>
              <a:t>02  </a:t>
            </a:r>
            <a:r>
              <a:rPr sz="1250" b="0" i="0">
                <a:solidFill>
                  <a:srgbClr val="12313B"/>
                </a:solidFill>
                <a:latin typeface="Microsoft YaHei"/>
                <a:ea typeface="Microsoft YaHei"/>
                <a:cs typeface="Microsoft YaHei"/>
              </a:rPr>
              <a:t>逐项填写八个字段，第 ⑧ 项必须写原话</a:t>
            </a:r>
          </a:p>
          <a:p>
            <a:pPr>
              <a:lnSpc>
                <a:spcPct val="120000"/>
              </a:lnSpc>
              <a:spcAft>
                <a:spcPts val="600"/>
              </a:spcAft>
            </a:pPr>
            <a:r>
              <a:rPr sz="1250" b="1" i="0">
                <a:solidFill>
                  <a:srgbClr val="0E6E7A"/>
                </a:solidFill>
                <a:latin typeface="Microsoft YaHei"/>
                <a:ea typeface="Microsoft YaHei"/>
                <a:cs typeface="Microsoft YaHei"/>
              </a:rPr>
              <a:t>03  </a:t>
            </a:r>
            <a:r>
              <a:rPr sz="1250" b="0" i="0">
                <a:solidFill>
                  <a:srgbClr val="12313B"/>
                </a:solidFill>
                <a:latin typeface="Microsoft YaHei"/>
                <a:ea typeface="Microsoft YaHei"/>
                <a:cs typeface="Microsoft YaHei"/>
              </a:rPr>
              <a:t>同桌交换，判断哪些字段缺乏证据</a:t>
            </a:r>
          </a:p>
          <a:p>
            <a:pPr>
              <a:lnSpc>
                <a:spcPct val="120000"/>
              </a:lnSpc>
              <a:spcAft>
                <a:spcPts val="600"/>
              </a:spcAft>
            </a:pPr>
            <a:r>
              <a:rPr sz="1250" b="1" i="0">
                <a:solidFill>
                  <a:srgbClr val="0E6E7A"/>
                </a:solidFill>
                <a:latin typeface="Microsoft YaHei"/>
                <a:ea typeface="Microsoft YaHei"/>
                <a:cs typeface="Microsoft YaHei"/>
              </a:rPr>
              <a:t>04  </a:t>
            </a:r>
            <a:r>
              <a:rPr sz="1250" b="0" i="0">
                <a:solidFill>
                  <a:srgbClr val="12313B"/>
                </a:solidFill>
                <a:latin typeface="Microsoft YaHei"/>
                <a:ea typeface="Microsoft YaHei"/>
                <a:cs typeface="Microsoft YaHei"/>
              </a:rPr>
              <a:t>把「最不可信的一项」标红并写下补证方法</a:t>
            </a:r>
          </a:p>
        </p:txBody>
      </p:sp>
      <p:sp>
        <p:nvSpPr>
          <p:cNvPr id="19" name="Rounded Rectangle 18"/>
          <p:cNvSpPr/>
          <p:nvPr/>
        </p:nvSpPr>
        <p:spPr>
          <a:xfrm>
            <a:off x="7402799" y="2148840"/>
            <a:ext cx="4221967" cy="2715767"/>
          </a:xfrm>
          <a:prstGeom prst="roundRect">
            <a:avLst>
              <a:gd name="adj" fmla="val 5000"/>
            </a:avLst>
          </a:prstGeom>
          <a:solidFill>
            <a:srgbClr val="FAF7F0"/>
          </a:solidFill>
          <a:ln w="11430">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7567391" y="2286000"/>
            <a:ext cx="1188720" cy="292608"/>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讲师提示</a:t>
            </a:r>
          </a:p>
        </p:txBody>
      </p:sp>
      <p:sp>
        <p:nvSpPr>
          <p:cNvPr id="21" name="TextBox 20"/>
          <p:cNvSpPr txBox="1"/>
          <p:nvPr/>
        </p:nvSpPr>
        <p:spPr>
          <a:xfrm>
            <a:off x="7603967" y="2679192"/>
            <a:ext cx="3819631" cy="2093975"/>
          </a:xfrm>
          <a:prstGeom prst="rect">
            <a:avLst/>
          </a:prstGeom>
          <a:noFill/>
        </p:spPr>
        <p:txBody>
          <a:bodyPr wrap="square" anchor="t" lIns="0" rIns="0" tIns="0" bIns="0">
            <a:spAutoFit/>
          </a:bodyPr>
          <a:lstStyle/>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允许承认「我目前没有证据」——这比编造更专业</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强调原话的力量：一句真实引语胜过十句描述</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收集三张优秀卡片投屏点评</a:t>
            </a:r>
          </a:p>
        </p:txBody>
      </p:sp>
      <p:sp>
        <p:nvSpPr>
          <p:cNvPr id="22" name="Rounded Rectangle 21"/>
          <p:cNvSpPr/>
          <p:nvPr/>
        </p:nvSpPr>
        <p:spPr>
          <a:xfrm>
            <a:off x="566928" y="4992623"/>
            <a:ext cx="11057839" cy="603504"/>
          </a:xfrm>
          <a:prstGeom prst="roundRect">
            <a:avLst>
              <a:gd name="adj" fmla="val 2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95528" y="5047487"/>
            <a:ext cx="10600639" cy="493776"/>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课堂产出：一张画像卡（含至少一句访谈原话），期末装入学习档案</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模块三｜研究方法：三种武器与它们的边界</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配图建议：三种工具并排：录音笔、问卷表、观察记录本</a:t>
            </a:r>
          </a:p>
        </p:txBody>
      </p:sp>
      <p:sp>
        <p:nvSpPr>
          <p:cNvPr id="9" name="TextBox 8"/>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0" name="TextBox 9"/>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24 / 42</a:t>
            </a:r>
          </a:p>
        </p:txBody>
      </p:sp>
      <p:sp>
        <p:nvSpPr>
          <p:cNvPr id="11" name="Rectangle 10"/>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566928" y="1280160"/>
            <a:ext cx="11057839" cy="4315967"/>
          </a:xfrm>
          <a:prstGeom prst="roundRect">
            <a:avLst>
              <a:gd name="adj" fmla="val 6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1024128" y="1691640"/>
            <a:ext cx="10143439" cy="3584447"/>
          </a:xfrm>
          <a:prstGeom prst="rect">
            <a:avLst/>
          </a:prstGeom>
          <a:noFill/>
        </p:spPr>
        <p:txBody>
          <a:bodyPr wrap="square" anchor="ctr" lIns="0" rIns="0" tIns="0" bIns="0">
            <a:spAutoFit/>
          </a:bodyPr>
          <a:lstStyle/>
          <a:p>
            <a:pPr algn="ctr">
              <a:lnSpc>
                <a:spcPct val="125000"/>
              </a:lnSpc>
              <a:spcBef>
                <a:spcPts val="0"/>
              </a:spcBef>
              <a:spcAft>
                <a:spcPts val="600"/>
              </a:spcAft>
            </a:pPr>
            <a:r>
              <a:rPr sz="3000" b="1" i="0">
                <a:solidFill>
                  <a:srgbClr val="094C56"/>
                </a:solidFill>
                <a:latin typeface="Microsoft YaHei"/>
                <a:ea typeface="Microsoft YaHei"/>
                <a:cs typeface="Microsoft YaHei"/>
              </a:rPr>
              <a:t>访谈问「为什么」，问卷问「有多少」，观察问「实际做了什么」</a:t>
            </a:r>
          </a:p>
        </p:txBody>
      </p:sp>
      <p:sp>
        <p:nvSpPr>
          <p:cNvPr id="14" name="TextBox 13"/>
          <p:cNvSpPr txBox="1"/>
          <p:nvPr/>
        </p:nvSpPr>
        <p:spPr>
          <a:xfrm>
            <a:off x="1024128" y="4315967"/>
            <a:ext cx="10143439" cy="914400"/>
          </a:xfrm>
          <a:prstGeom prst="rect">
            <a:avLst/>
          </a:prstGeom>
          <a:noFill/>
        </p:spPr>
        <p:txBody>
          <a:bodyPr wrap="square" anchor="t" lIns="0" rIns="0" tIns="0" bIns="0">
            <a:spAutoFit/>
          </a:bodyPr>
          <a:lstStyle/>
          <a:p>
            <a:pPr algn="ctr">
              <a:lnSpc>
                <a:spcPct val="125000"/>
              </a:lnSpc>
              <a:spcBef>
                <a:spcPts val="0"/>
              </a:spcBef>
              <a:spcAft>
                <a:spcPts val="600"/>
              </a:spcAft>
            </a:pPr>
            <a:r>
              <a:rPr sz="1300" b="0" i="0">
                <a:solidFill>
                  <a:srgbClr val="0E6E7A"/>
                </a:solidFill>
                <a:latin typeface="Microsoft YaHei"/>
                <a:ea typeface="Microsoft YaHei"/>
                <a:cs typeface="Microsoft YaHei"/>
              </a:rPr>
              <a:t>访谈 ｜ 问卷 ｜ 观察</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方法选择矩阵</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工具</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配图建议：五行对照表，每行左侧一个问题气泡</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25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graphicFrame>
        <p:nvGraphicFramePr>
          <p:cNvPr id="13" name="Table 12"/>
          <p:cNvGraphicFramePr>
            <a:graphicFrameLocks noGrp="1"/>
          </p:cNvGraphicFramePr>
          <p:nvPr/>
        </p:nvGraphicFramePr>
        <p:xfrm>
          <a:off x="566928" y="1188720"/>
          <a:ext cx="11055096" cy="4206240"/>
        </p:xfrm>
        <a:graphic>
          <a:graphicData uri="http://schemas.openxmlformats.org/drawingml/2006/table">
            <a:tbl>
              <a:tblPr firstRow="1" bandRow="1">
                <a:tableStyleId>{5C22544A-7EE6-4342-B048-85BDC9FD1C3A}</a:tableStyleId>
              </a:tblPr>
              <a:tblGrid>
                <a:gridCol w="3108960"/>
                <a:gridCol w="2377440"/>
                <a:gridCol w="2194560"/>
                <a:gridCol w="3374136"/>
              </a:tblGrid>
              <a:tr h="701040">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你想回答的问题</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推荐方法</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样本规模</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产出形式</a:t>
                      </a:r>
                    </a:p>
                  </a:txBody>
                  <a:tcPr marL="73152" marR="73152" anchor="ctr">
                    <a:solidFill>
                      <a:srgbClr val="094C56"/>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用户为什么会这样选？</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深度访谈</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8—15 人即可饱和</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动机链与关键引语</a:t>
                      </a:r>
                    </a:p>
                  </a:txBody>
                  <a:tcPr marL="73152" marR="73152" marT="36576" marB="36576" anchor="ctr">
                    <a:solidFill>
                      <a:srgbClr val="FFFFFF"/>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有多少人有这个特征？</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问卷 / 平台数据</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数百份以上</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比例与交叉分析</a:t>
                      </a:r>
                    </a:p>
                  </a:txBody>
                  <a:tcPr marL="73152" marR="73152" marT="36576" marB="36576" anchor="ctr">
                    <a:solidFill>
                      <a:srgbClr val="EEF2F1"/>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用户实际做了什么？</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实地观察 / 神秘顾客</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若干场次</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行为序列与断点清单</a:t>
                      </a:r>
                    </a:p>
                  </a:txBody>
                  <a:tcPr marL="73152" marR="73152" marT="36576" marB="36576" anchor="ctr">
                    <a:solidFill>
                      <a:srgbClr val="FFFFFF"/>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哪个方案更好？</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A/B 测试 / 小范围试点</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可小样本</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转化与满意度对比</a:t>
                      </a:r>
                    </a:p>
                  </a:txBody>
                  <a:tcPr marL="73152" marR="73152" marT="36576" marB="36576" anchor="ctr">
                    <a:solidFill>
                      <a:srgbClr val="EEF2F1"/>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市场有多大？</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二手数据 + 倒推测算</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规模估算与可达客流</a:t>
                      </a:r>
                    </a:p>
                  </a:txBody>
                  <a:tcPr marL="73152" marR="73152" marT="36576" marB="36576" anchor="ctr">
                    <a:solidFill>
                      <a:srgbClr val="FFFFFF"/>
                    </a:solidFill>
                  </a:tcPr>
                </a:tc>
              </a:tr>
            </a:tbl>
          </a:graphicData>
        </a:graphic>
      </p:graphicFrame>
      <p:sp>
        <p:nvSpPr>
          <p:cNvPr id="14" name="TextBox 13"/>
          <p:cNvSpPr txBox="1"/>
          <p:nvPr/>
        </p:nvSpPr>
        <p:spPr>
          <a:xfrm>
            <a:off x="566928" y="5504688"/>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100" b="0" i="1">
                <a:solidFill>
                  <a:srgbClr val="6B7A80"/>
                </a:solidFill>
                <a:latin typeface="Microsoft YaHei"/>
                <a:ea typeface="Microsoft YaHei"/>
                <a:cs typeface="Microsoft YaHei"/>
              </a:rPr>
              <a:t>判断标准只有一条：这个方法能否直接回答我的问题。</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用户研究六步法</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方法论</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配图建议：六步阶梯图，顶端是一盏灯（洞察）</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26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690573" cy="2789285"/>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1188720"/>
            <a:ext cx="1690573" cy="502920"/>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1174470" y="1444752"/>
            <a:ext cx="475488" cy="47548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lnSpc>
                <a:spcPct val="125000"/>
              </a:lnSpc>
              <a:spcBef>
                <a:spcPts val="0"/>
              </a:spcBef>
              <a:spcAft>
                <a:spcPts val="600"/>
              </a:spcAft>
            </a:pPr>
            <a:r>
              <a:rPr sz="1500" b="1" i="0">
                <a:solidFill>
                  <a:srgbClr val="0E6E7A"/>
                </a:solidFill>
                <a:latin typeface="Microsoft YaHei"/>
                <a:ea typeface="Microsoft YaHei"/>
                <a:cs typeface="Microsoft YaHei"/>
              </a:rPr>
              <a:t>1</a:t>
            </a:r>
          </a:p>
        </p:txBody>
      </p:sp>
      <p:sp>
        <p:nvSpPr>
          <p:cNvPr id="16" name="TextBox 15"/>
          <p:cNvSpPr txBox="1"/>
          <p:nvPr/>
        </p:nvSpPr>
        <p:spPr>
          <a:xfrm>
            <a:off x="694944" y="2057400"/>
            <a:ext cx="1434541" cy="1783445"/>
          </a:xfrm>
          <a:prstGeom prst="rect">
            <a:avLst/>
          </a:prstGeom>
          <a:noFill/>
        </p:spPr>
        <p:txBody>
          <a:bodyPr wrap="square" anchor="t" lIns="0" rIns="0" tIns="0" bIns="0">
            <a:spAutoFit/>
          </a:bodyPr>
          <a:lstStyle/>
          <a:p>
            <a:pPr algn="ctr">
              <a:lnSpc>
                <a:spcPct val="125000"/>
              </a:lnSpc>
              <a:spcBef>
                <a:spcPts val="0"/>
              </a:spcBef>
              <a:spcAft>
                <a:spcPts val="600"/>
              </a:spcAft>
            </a:pPr>
            <a:r>
              <a:rPr sz="1350" b="1" i="0">
                <a:solidFill>
                  <a:srgbClr val="094C56"/>
                </a:solidFill>
                <a:latin typeface="Microsoft YaHei"/>
                <a:ea typeface="Microsoft YaHei"/>
                <a:cs typeface="Microsoft YaHei"/>
              </a:rPr>
              <a:t>定问题</a:t>
            </a:r>
          </a:p>
          <a:p>
            <a:pPr algn="ctr">
              <a:lnSpc>
                <a:spcPct val="125000"/>
              </a:lnSpc>
              <a:spcBef>
                <a:spcPts val="0"/>
              </a:spcBef>
              <a:spcAft>
                <a:spcPts val="600"/>
              </a:spcAft>
            </a:pPr>
            <a:r>
              <a:rPr sz="1150" b="0" i="0">
                <a:solidFill>
                  <a:srgbClr val="12313B"/>
                </a:solidFill>
                <a:latin typeface="Microsoft YaHei"/>
                <a:ea typeface="Microsoft YaHei"/>
                <a:cs typeface="Microsoft YaHei"/>
              </a:rPr>
              <a:t>把模糊的好奇心写成一句可回答的问题</a:t>
            </a:r>
          </a:p>
        </p:txBody>
      </p:sp>
      <p:sp>
        <p:nvSpPr>
          <p:cNvPr id="17" name="Rounded Rectangle 16"/>
          <p:cNvSpPr/>
          <p:nvPr/>
        </p:nvSpPr>
        <p:spPr>
          <a:xfrm>
            <a:off x="2440381" y="1188720"/>
            <a:ext cx="1690573" cy="2789285"/>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2440381" y="1188720"/>
            <a:ext cx="1690573" cy="502920"/>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Oval 18"/>
          <p:cNvSpPr/>
          <p:nvPr/>
        </p:nvSpPr>
        <p:spPr>
          <a:xfrm>
            <a:off x="3047923" y="1444752"/>
            <a:ext cx="475488" cy="47548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lnSpc>
                <a:spcPct val="125000"/>
              </a:lnSpc>
              <a:spcBef>
                <a:spcPts val="0"/>
              </a:spcBef>
              <a:spcAft>
                <a:spcPts val="600"/>
              </a:spcAft>
            </a:pPr>
            <a:r>
              <a:rPr sz="1500" b="1" i="0">
                <a:solidFill>
                  <a:srgbClr val="E08A2E"/>
                </a:solidFill>
                <a:latin typeface="Microsoft YaHei"/>
                <a:ea typeface="Microsoft YaHei"/>
                <a:cs typeface="Microsoft YaHei"/>
              </a:rPr>
              <a:t>2</a:t>
            </a:r>
          </a:p>
        </p:txBody>
      </p:sp>
      <p:sp>
        <p:nvSpPr>
          <p:cNvPr id="20" name="TextBox 19"/>
          <p:cNvSpPr txBox="1"/>
          <p:nvPr/>
        </p:nvSpPr>
        <p:spPr>
          <a:xfrm>
            <a:off x="2568397" y="2057400"/>
            <a:ext cx="1434541" cy="1783445"/>
          </a:xfrm>
          <a:prstGeom prst="rect">
            <a:avLst/>
          </a:prstGeom>
          <a:noFill/>
        </p:spPr>
        <p:txBody>
          <a:bodyPr wrap="square" anchor="t" lIns="0" rIns="0" tIns="0" bIns="0">
            <a:spAutoFit/>
          </a:bodyPr>
          <a:lstStyle/>
          <a:p>
            <a:pPr algn="ctr">
              <a:lnSpc>
                <a:spcPct val="125000"/>
              </a:lnSpc>
              <a:spcBef>
                <a:spcPts val="0"/>
              </a:spcBef>
              <a:spcAft>
                <a:spcPts val="600"/>
              </a:spcAft>
            </a:pPr>
            <a:r>
              <a:rPr sz="1350" b="1" i="0">
                <a:solidFill>
                  <a:srgbClr val="094C56"/>
                </a:solidFill>
                <a:latin typeface="Microsoft YaHei"/>
                <a:ea typeface="Microsoft YaHei"/>
                <a:cs typeface="Microsoft YaHei"/>
              </a:rPr>
              <a:t>选方法</a:t>
            </a:r>
          </a:p>
          <a:p>
            <a:pPr algn="ctr">
              <a:lnSpc>
                <a:spcPct val="125000"/>
              </a:lnSpc>
              <a:spcBef>
                <a:spcPts val="0"/>
              </a:spcBef>
              <a:spcAft>
                <a:spcPts val="600"/>
              </a:spcAft>
            </a:pPr>
            <a:r>
              <a:rPr sz="1150" b="0" i="0">
                <a:solidFill>
                  <a:srgbClr val="12313B"/>
                </a:solidFill>
                <a:latin typeface="Microsoft YaHei"/>
                <a:ea typeface="Microsoft YaHei"/>
                <a:cs typeface="Microsoft YaHei"/>
              </a:rPr>
              <a:t>按方法矩阵选择，不凭习惯</a:t>
            </a:r>
          </a:p>
        </p:txBody>
      </p:sp>
      <p:sp>
        <p:nvSpPr>
          <p:cNvPr id="21" name="Rounded Rectangle 20"/>
          <p:cNvSpPr/>
          <p:nvPr/>
        </p:nvSpPr>
        <p:spPr>
          <a:xfrm>
            <a:off x="4313834" y="1188720"/>
            <a:ext cx="1690573" cy="2789285"/>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4313834" y="1188720"/>
            <a:ext cx="1690573" cy="502920"/>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Oval 22"/>
          <p:cNvSpPr/>
          <p:nvPr/>
        </p:nvSpPr>
        <p:spPr>
          <a:xfrm>
            <a:off x="4921377" y="1444752"/>
            <a:ext cx="475488" cy="47548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lnSpc>
                <a:spcPct val="125000"/>
              </a:lnSpc>
              <a:spcBef>
                <a:spcPts val="0"/>
              </a:spcBef>
              <a:spcAft>
                <a:spcPts val="600"/>
              </a:spcAft>
            </a:pPr>
            <a:r>
              <a:rPr sz="1500" b="1" i="0">
                <a:solidFill>
                  <a:srgbClr val="0E6E7A"/>
                </a:solidFill>
                <a:latin typeface="Microsoft YaHei"/>
                <a:ea typeface="Microsoft YaHei"/>
                <a:cs typeface="Microsoft YaHei"/>
              </a:rPr>
              <a:t>3</a:t>
            </a:r>
          </a:p>
        </p:txBody>
      </p:sp>
      <p:sp>
        <p:nvSpPr>
          <p:cNvPr id="24" name="TextBox 23"/>
          <p:cNvSpPr txBox="1"/>
          <p:nvPr/>
        </p:nvSpPr>
        <p:spPr>
          <a:xfrm>
            <a:off x="4441850" y="2057400"/>
            <a:ext cx="1434541" cy="1783445"/>
          </a:xfrm>
          <a:prstGeom prst="rect">
            <a:avLst/>
          </a:prstGeom>
          <a:noFill/>
        </p:spPr>
        <p:txBody>
          <a:bodyPr wrap="square" anchor="t" lIns="0" rIns="0" tIns="0" bIns="0">
            <a:spAutoFit/>
          </a:bodyPr>
          <a:lstStyle/>
          <a:p>
            <a:pPr algn="ctr">
              <a:lnSpc>
                <a:spcPct val="125000"/>
              </a:lnSpc>
              <a:spcBef>
                <a:spcPts val="0"/>
              </a:spcBef>
              <a:spcAft>
                <a:spcPts val="600"/>
              </a:spcAft>
            </a:pPr>
            <a:r>
              <a:rPr sz="1350" b="1" i="0">
                <a:solidFill>
                  <a:srgbClr val="094C56"/>
                </a:solidFill>
                <a:latin typeface="Microsoft YaHei"/>
                <a:ea typeface="Microsoft YaHei"/>
                <a:cs typeface="Microsoft YaHei"/>
              </a:rPr>
              <a:t>找样本</a:t>
            </a:r>
          </a:p>
          <a:p>
            <a:pPr algn="ctr">
              <a:lnSpc>
                <a:spcPct val="125000"/>
              </a:lnSpc>
              <a:spcBef>
                <a:spcPts val="0"/>
              </a:spcBef>
              <a:spcAft>
                <a:spcPts val="600"/>
              </a:spcAft>
            </a:pPr>
            <a:r>
              <a:rPr sz="1150" b="0" i="0">
                <a:solidFill>
                  <a:srgbClr val="12313B"/>
                </a:solidFill>
                <a:latin typeface="Microsoft YaHei"/>
                <a:ea typeface="Microsoft YaHei"/>
                <a:cs typeface="Microsoft YaHei"/>
              </a:rPr>
              <a:t>按目标客群特征招募，避免身边人偏差</a:t>
            </a:r>
          </a:p>
        </p:txBody>
      </p:sp>
      <p:sp>
        <p:nvSpPr>
          <p:cNvPr id="25" name="Rounded Rectangle 24"/>
          <p:cNvSpPr/>
          <p:nvPr/>
        </p:nvSpPr>
        <p:spPr>
          <a:xfrm>
            <a:off x="6187287" y="1188720"/>
            <a:ext cx="1690573" cy="2789285"/>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6187287" y="1188720"/>
            <a:ext cx="1690573" cy="502920"/>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Oval 26"/>
          <p:cNvSpPr/>
          <p:nvPr/>
        </p:nvSpPr>
        <p:spPr>
          <a:xfrm>
            <a:off x="6794830" y="1444752"/>
            <a:ext cx="475488" cy="47548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lnSpc>
                <a:spcPct val="125000"/>
              </a:lnSpc>
              <a:spcBef>
                <a:spcPts val="0"/>
              </a:spcBef>
              <a:spcAft>
                <a:spcPts val="600"/>
              </a:spcAft>
            </a:pPr>
            <a:r>
              <a:rPr sz="1500" b="1" i="0">
                <a:solidFill>
                  <a:srgbClr val="E08A2E"/>
                </a:solidFill>
                <a:latin typeface="Microsoft YaHei"/>
                <a:ea typeface="Microsoft YaHei"/>
                <a:cs typeface="Microsoft YaHei"/>
              </a:rPr>
              <a:t>4</a:t>
            </a:r>
          </a:p>
        </p:txBody>
      </p:sp>
      <p:sp>
        <p:nvSpPr>
          <p:cNvPr id="28" name="TextBox 27"/>
          <p:cNvSpPr txBox="1"/>
          <p:nvPr/>
        </p:nvSpPr>
        <p:spPr>
          <a:xfrm>
            <a:off x="6315303" y="2057400"/>
            <a:ext cx="1434541" cy="1783445"/>
          </a:xfrm>
          <a:prstGeom prst="rect">
            <a:avLst/>
          </a:prstGeom>
          <a:noFill/>
        </p:spPr>
        <p:txBody>
          <a:bodyPr wrap="square" anchor="t" lIns="0" rIns="0" tIns="0" bIns="0">
            <a:spAutoFit/>
          </a:bodyPr>
          <a:lstStyle/>
          <a:p>
            <a:pPr algn="ctr">
              <a:lnSpc>
                <a:spcPct val="125000"/>
              </a:lnSpc>
              <a:spcBef>
                <a:spcPts val="0"/>
              </a:spcBef>
              <a:spcAft>
                <a:spcPts val="600"/>
              </a:spcAft>
            </a:pPr>
            <a:r>
              <a:rPr sz="1350" b="1" i="0">
                <a:solidFill>
                  <a:srgbClr val="094C56"/>
                </a:solidFill>
                <a:latin typeface="Microsoft YaHei"/>
                <a:ea typeface="Microsoft YaHei"/>
                <a:cs typeface="Microsoft YaHei"/>
              </a:rPr>
              <a:t>做采集</a:t>
            </a:r>
          </a:p>
          <a:p>
            <a:pPr algn="ctr">
              <a:lnSpc>
                <a:spcPct val="125000"/>
              </a:lnSpc>
              <a:spcBef>
                <a:spcPts val="0"/>
              </a:spcBef>
              <a:spcAft>
                <a:spcPts val="600"/>
              </a:spcAft>
            </a:pPr>
            <a:r>
              <a:rPr sz="1150" b="0" i="0">
                <a:solidFill>
                  <a:srgbClr val="12313B"/>
                </a:solidFill>
                <a:latin typeface="Microsoft YaHei"/>
                <a:ea typeface="Microsoft YaHei"/>
                <a:cs typeface="Microsoft YaHei"/>
              </a:rPr>
              <a:t>访谈/问卷/观察，全程留痕</a:t>
            </a:r>
          </a:p>
        </p:txBody>
      </p:sp>
      <p:sp>
        <p:nvSpPr>
          <p:cNvPr id="29" name="Rounded Rectangle 28"/>
          <p:cNvSpPr/>
          <p:nvPr/>
        </p:nvSpPr>
        <p:spPr>
          <a:xfrm>
            <a:off x="8060740" y="1188720"/>
            <a:ext cx="1690573" cy="2789285"/>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8060740" y="1188720"/>
            <a:ext cx="1690573" cy="502920"/>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Oval 30"/>
          <p:cNvSpPr/>
          <p:nvPr/>
        </p:nvSpPr>
        <p:spPr>
          <a:xfrm>
            <a:off x="8668283" y="1444752"/>
            <a:ext cx="475488" cy="47548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lnSpc>
                <a:spcPct val="125000"/>
              </a:lnSpc>
              <a:spcBef>
                <a:spcPts val="0"/>
              </a:spcBef>
              <a:spcAft>
                <a:spcPts val="600"/>
              </a:spcAft>
            </a:pPr>
            <a:r>
              <a:rPr sz="1500" b="1" i="0">
                <a:solidFill>
                  <a:srgbClr val="0E6E7A"/>
                </a:solidFill>
                <a:latin typeface="Microsoft YaHei"/>
                <a:ea typeface="Microsoft YaHei"/>
                <a:cs typeface="Microsoft YaHei"/>
              </a:rPr>
              <a:t>5</a:t>
            </a:r>
          </a:p>
        </p:txBody>
      </p:sp>
      <p:sp>
        <p:nvSpPr>
          <p:cNvPr id="32" name="TextBox 31"/>
          <p:cNvSpPr txBox="1"/>
          <p:nvPr/>
        </p:nvSpPr>
        <p:spPr>
          <a:xfrm>
            <a:off x="8188756" y="2057400"/>
            <a:ext cx="1434541" cy="1783445"/>
          </a:xfrm>
          <a:prstGeom prst="rect">
            <a:avLst/>
          </a:prstGeom>
          <a:noFill/>
        </p:spPr>
        <p:txBody>
          <a:bodyPr wrap="square" anchor="t" lIns="0" rIns="0" tIns="0" bIns="0">
            <a:spAutoFit/>
          </a:bodyPr>
          <a:lstStyle/>
          <a:p>
            <a:pPr algn="ctr">
              <a:lnSpc>
                <a:spcPct val="125000"/>
              </a:lnSpc>
              <a:spcBef>
                <a:spcPts val="0"/>
              </a:spcBef>
              <a:spcAft>
                <a:spcPts val="600"/>
              </a:spcAft>
            </a:pPr>
            <a:r>
              <a:rPr sz="1350" b="1" i="0">
                <a:solidFill>
                  <a:srgbClr val="094C56"/>
                </a:solidFill>
                <a:latin typeface="Microsoft YaHei"/>
                <a:ea typeface="Microsoft YaHei"/>
                <a:cs typeface="Microsoft YaHei"/>
              </a:rPr>
              <a:t>做归纳</a:t>
            </a:r>
          </a:p>
          <a:p>
            <a:pPr algn="ctr">
              <a:lnSpc>
                <a:spcPct val="125000"/>
              </a:lnSpc>
              <a:spcBef>
                <a:spcPts val="0"/>
              </a:spcBef>
              <a:spcAft>
                <a:spcPts val="600"/>
              </a:spcAft>
            </a:pPr>
            <a:r>
              <a:rPr sz="1150" b="0" i="0">
                <a:solidFill>
                  <a:srgbClr val="12313B"/>
                </a:solidFill>
                <a:latin typeface="Microsoft YaHei"/>
                <a:ea typeface="Microsoft YaHei"/>
                <a:cs typeface="Microsoft YaHei"/>
              </a:rPr>
              <a:t>归类、找重复、标异常，不做过度解读</a:t>
            </a:r>
          </a:p>
        </p:txBody>
      </p:sp>
      <p:sp>
        <p:nvSpPr>
          <p:cNvPr id="33" name="Rounded Rectangle 32"/>
          <p:cNvSpPr/>
          <p:nvPr/>
        </p:nvSpPr>
        <p:spPr>
          <a:xfrm>
            <a:off x="9934194" y="1188720"/>
            <a:ext cx="1690573" cy="2789285"/>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9934194" y="1188720"/>
            <a:ext cx="1690573" cy="502920"/>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Oval 34"/>
          <p:cNvSpPr/>
          <p:nvPr/>
        </p:nvSpPr>
        <p:spPr>
          <a:xfrm>
            <a:off x="10541736" y="1444752"/>
            <a:ext cx="475488" cy="47548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lnSpc>
                <a:spcPct val="125000"/>
              </a:lnSpc>
              <a:spcBef>
                <a:spcPts val="0"/>
              </a:spcBef>
              <a:spcAft>
                <a:spcPts val="600"/>
              </a:spcAft>
            </a:pPr>
            <a:r>
              <a:rPr sz="1500" b="1" i="0">
                <a:solidFill>
                  <a:srgbClr val="E08A2E"/>
                </a:solidFill>
                <a:latin typeface="Microsoft YaHei"/>
                <a:ea typeface="Microsoft YaHei"/>
                <a:cs typeface="Microsoft YaHei"/>
              </a:rPr>
              <a:t>6</a:t>
            </a:r>
          </a:p>
        </p:txBody>
      </p:sp>
      <p:sp>
        <p:nvSpPr>
          <p:cNvPr id="36" name="TextBox 35"/>
          <p:cNvSpPr txBox="1"/>
          <p:nvPr/>
        </p:nvSpPr>
        <p:spPr>
          <a:xfrm>
            <a:off x="10062210" y="2057400"/>
            <a:ext cx="1434541" cy="1783445"/>
          </a:xfrm>
          <a:prstGeom prst="rect">
            <a:avLst/>
          </a:prstGeom>
          <a:noFill/>
        </p:spPr>
        <p:txBody>
          <a:bodyPr wrap="square" anchor="t" lIns="0" rIns="0" tIns="0" bIns="0">
            <a:spAutoFit/>
          </a:bodyPr>
          <a:lstStyle/>
          <a:p>
            <a:pPr algn="ctr">
              <a:lnSpc>
                <a:spcPct val="125000"/>
              </a:lnSpc>
              <a:spcBef>
                <a:spcPts val="0"/>
              </a:spcBef>
              <a:spcAft>
                <a:spcPts val="600"/>
              </a:spcAft>
            </a:pPr>
            <a:r>
              <a:rPr sz="1350" b="1" i="0">
                <a:solidFill>
                  <a:srgbClr val="094C56"/>
                </a:solidFill>
                <a:latin typeface="Microsoft YaHei"/>
                <a:ea typeface="Microsoft YaHei"/>
                <a:cs typeface="Microsoft YaHei"/>
              </a:rPr>
              <a:t>出判断</a:t>
            </a:r>
          </a:p>
          <a:p>
            <a:pPr algn="ctr">
              <a:lnSpc>
                <a:spcPct val="125000"/>
              </a:lnSpc>
              <a:spcBef>
                <a:spcPts val="0"/>
              </a:spcBef>
              <a:spcAft>
                <a:spcPts val="600"/>
              </a:spcAft>
            </a:pPr>
            <a:r>
              <a:rPr sz="1150" b="0" i="0">
                <a:solidFill>
                  <a:srgbClr val="12313B"/>
                </a:solidFill>
                <a:latin typeface="Microsoft YaHei"/>
                <a:ea typeface="Microsoft YaHei"/>
                <a:cs typeface="Microsoft YaHei"/>
              </a:rPr>
              <a:t>形成机会点与约束条件，写清置信度</a:t>
            </a:r>
          </a:p>
        </p:txBody>
      </p:sp>
      <p:sp>
        <p:nvSpPr>
          <p:cNvPr id="37" name="Rounded Rectangle 36"/>
          <p:cNvSpPr/>
          <p:nvPr/>
        </p:nvSpPr>
        <p:spPr>
          <a:xfrm>
            <a:off x="566928" y="4160885"/>
            <a:ext cx="11057839" cy="1526682"/>
          </a:xfrm>
          <a:prstGeom prst="roundRect">
            <a:avLst>
              <a:gd name="adj" fmla="val 20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95528" y="4206605"/>
            <a:ext cx="10600639" cy="1435242"/>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最后一步必须写「置信度」：高 / 中 / 低，并说明还需要什么证据才能提高。</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访谈技巧：会问比会说更重要</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方法</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配图建议：访谈场景照片，气泡里写着「能再说具体一点吗？」</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27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1234440"/>
            <a:ext cx="11057839" cy="4498847"/>
          </a:xfrm>
          <a:prstGeom prst="rect">
            <a:avLst/>
          </a:prstGeom>
          <a:noFill/>
        </p:spPr>
        <p:txBody>
          <a:bodyPr wrap="square" anchor="t" lIns="0" rIns="0" tIns="0" bIns="0">
            <a:spAutoFit/>
          </a:bodyPr>
          <a:lstStyle/>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问经历不问观点：「上一次你出门旅行是……」比「你喜欢什么类型的旅行」可靠得多</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追问细节：他说「体验不好」，立刻问「具体是哪一分钟你决定下次不来了」</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忍住不引导：不要问「你是不是觉得这里很漂亮」，要问「你当时什么感觉」</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留白三秒：沉默会让人说出真正重要的话</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记录原话：不要当场归纳，先记下他说了什么，事后再编码</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好问题 vs 坏问题</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方法</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配图建议：左右两栏对比，坏问题打叉、好问题打勾</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28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graphicFrame>
        <p:nvGraphicFramePr>
          <p:cNvPr id="13" name="Table 12"/>
          <p:cNvGraphicFramePr>
            <a:graphicFrameLocks noGrp="1"/>
          </p:cNvGraphicFramePr>
          <p:nvPr/>
        </p:nvGraphicFramePr>
        <p:xfrm>
          <a:off x="566928" y="1188720"/>
          <a:ext cx="11055096" cy="4206240"/>
        </p:xfrm>
        <a:graphic>
          <a:graphicData uri="http://schemas.openxmlformats.org/drawingml/2006/table">
            <a:tbl>
              <a:tblPr firstRow="1" bandRow="1">
                <a:tableStyleId>{5C22544A-7EE6-4342-B048-85BDC9FD1C3A}</a:tableStyleId>
              </a:tblPr>
              <a:tblGrid>
                <a:gridCol w="2011680"/>
                <a:gridCol w="3200400"/>
                <a:gridCol w="3291840"/>
                <a:gridCol w="2551176"/>
              </a:tblGrid>
              <a:tr h="701040">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场景</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坏问题</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好问题</a:t>
                      </a:r>
                    </a:p>
                  </a:txBody>
                  <a:tcPr marL="73152" marR="73152" anchor="ctr">
                    <a:solidFill>
                      <a:srgbClr val="094C56"/>
                    </a:solidFill>
                  </a:tcPr>
                </a:tc>
                <a:tc>
                  <a:txBody>
                    <a:bodyPr/>
                    <a:lstStyle/>
                    <a:p>
                      <a:pPr algn="ctr">
                        <a:lnSpc>
                          <a:spcPct val="125000"/>
                        </a:lnSpc>
                        <a:spcBef>
                          <a:spcPts val="0"/>
                        </a:spcBef>
                        <a:spcAft>
                          <a:spcPts val="600"/>
                        </a:spcAft>
                      </a:pPr>
                      <a:r>
                        <a:rPr sz="1250" b="1" i="0">
                          <a:solidFill>
                            <a:srgbClr val="FFFFFF"/>
                          </a:solidFill>
                          <a:latin typeface="Microsoft YaHei"/>
                          <a:ea typeface="Microsoft YaHei"/>
                          <a:cs typeface="Microsoft YaHei"/>
                        </a:rPr>
                        <a:t>原因</a:t>
                      </a:r>
                    </a:p>
                  </a:txBody>
                  <a:tcPr marL="73152" marR="73152" anchor="ctr">
                    <a:solidFill>
                      <a:srgbClr val="094C56"/>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了解偏好</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你喜欢自然风光还是人文？</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上一次让你印象最深的行程是什么？</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避免预设选项</a:t>
                      </a:r>
                    </a:p>
                  </a:txBody>
                  <a:tcPr marL="73152" marR="73152" marT="36576" marB="36576" anchor="ctr">
                    <a:solidFill>
                      <a:srgbClr val="FFFFFF"/>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了解动机</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你为什么来这里？</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是什么让你最终决定出发？中间犹豫过吗？</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追问决策过程</a:t>
                      </a:r>
                    </a:p>
                  </a:txBody>
                  <a:tcPr marL="73152" marR="73152" marT="36576" marB="36576" anchor="ctr">
                    <a:solidFill>
                      <a:srgbClr val="EEF2F1"/>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了解满意度</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你满意吗？</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如果有朋友要来，你会提醒他注意什么？</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用第三方视角降低社交礼貌</a:t>
                      </a:r>
                    </a:p>
                  </a:txBody>
                  <a:tcPr marL="73152" marR="73152" marT="36576" marB="36576" anchor="ctr">
                    <a:solidFill>
                      <a:srgbClr val="FFFFFF"/>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了解价格</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你能接受多少钱？</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上一次类似的行程你实际花了多少？</a:t>
                      </a:r>
                    </a:p>
                  </a:txBody>
                  <a:tcPr marL="73152" marR="73152" marT="36576" marB="36576" anchor="ctr">
                    <a:solidFill>
                      <a:srgbClr val="EEF2F1"/>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问行为而非意愿</a:t>
                      </a:r>
                    </a:p>
                  </a:txBody>
                  <a:tcPr marL="73152" marR="73152" marT="36576" marB="36576" anchor="ctr">
                    <a:solidFill>
                      <a:srgbClr val="EEF2F1"/>
                    </a:solidFill>
                  </a:tcPr>
                </a:tc>
              </a:tr>
              <a:tr h="701040">
                <a:tc>
                  <a:txBody>
                    <a:bodyPr/>
                    <a:lstStyle/>
                    <a:p>
                      <a:pPr algn="l">
                        <a:lnSpc>
                          <a:spcPct val="125000"/>
                        </a:lnSpc>
                        <a:spcBef>
                          <a:spcPts val="0"/>
                        </a:spcBef>
                        <a:spcAft>
                          <a:spcPts val="600"/>
                        </a:spcAft>
                      </a:pPr>
                      <a:r>
                        <a:rPr sz="1150" b="1" i="0">
                          <a:solidFill>
                            <a:srgbClr val="12313B"/>
                          </a:solidFill>
                          <a:latin typeface="Microsoft YaHei"/>
                          <a:ea typeface="Microsoft YaHei"/>
                          <a:cs typeface="Microsoft YaHei"/>
                        </a:rPr>
                        <a:t>了解传播</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你会发朋友圈吗？</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你回去后跟谁提起过这次行程？说了什么？</a:t>
                      </a:r>
                    </a:p>
                  </a:txBody>
                  <a:tcPr marL="73152" marR="73152" marT="36576" marB="36576" anchor="ctr">
                    <a:solidFill>
                      <a:srgbClr val="FFFFFF"/>
                    </a:solidFill>
                  </a:tcPr>
                </a:tc>
                <a:tc>
                  <a:txBody>
                    <a:bodyPr/>
                    <a:lstStyle/>
                    <a:p>
                      <a:pPr algn="ctr">
                        <a:lnSpc>
                          <a:spcPct val="125000"/>
                        </a:lnSpc>
                        <a:spcBef>
                          <a:spcPts val="0"/>
                        </a:spcBef>
                        <a:spcAft>
                          <a:spcPts val="600"/>
                        </a:spcAft>
                      </a:pPr>
                      <a:r>
                        <a:rPr sz="1150" b="0" i="0">
                          <a:solidFill>
                            <a:srgbClr val="12313B"/>
                          </a:solidFill>
                          <a:latin typeface="Microsoft YaHei"/>
                          <a:ea typeface="Microsoft YaHei"/>
                          <a:cs typeface="Microsoft YaHei"/>
                        </a:rPr>
                        <a:t>问已发生的事实</a:t>
                      </a:r>
                    </a:p>
                  </a:txBody>
                  <a:tcPr marL="73152" marR="73152" marT="36576" marB="36576" anchor="ctr">
                    <a:solidFill>
                      <a:srgbClr val="FFFFFF"/>
                    </a:solidFill>
                  </a:tcPr>
                </a:tc>
              </a:tr>
            </a:tbl>
          </a:graphicData>
        </a:graphic>
      </p:graphicFrame>
      <p:sp>
        <p:nvSpPr>
          <p:cNvPr id="14" name="TextBox 13"/>
          <p:cNvSpPr txBox="1"/>
          <p:nvPr/>
        </p:nvSpPr>
        <p:spPr>
          <a:xfrm>
            <a:off x="566928" y="5504688"/>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100" b="0" i="1">
                <a:solidFill>
                  <a:srgbClr val="6B7A80"/>
                </a:solidFill>
                <a:latin typeface="Microsoft YaHei"/>
                <a:ea typeface="Microsoft YaHei"/>
                <a:cs typeface="Microsoft YaHei"/>
              </a:rPr>
              <a:t>总原则：问已发生的行为，不问未发生的意愿。</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现场演练：15 分钟双人访谈</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929384"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互动 · 角色扮演</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配图建议：两张相对而坐的椅子，中间放着一支录音笔</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29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737360" cy="329184"/>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角色扮演</a:t>
            </a:r>
          </a:p>
        </p:txBody>
      </p:sp>
      <p:sp>
        <p:nvSpPr>
          <p:cNvPr id="14" name="Rounded Rectangle 13"/>
          <p:cNvSpPr/>
          <p:nvPr/>
        </p:nvSpPr>
        <p:spPr>
          <a:xfrm>
            <a:off x="2441448" y="1188720"/>
            <a:ext cx="1371600" cy="329184"/>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15 分钟</a:t>
            </a:r>
          </a:p>
        </p:txBody>
      </p:sp>
      <p:sp>
        <p:nvSpPr>
          <p:cNvPr id="15" name="TextBox 14"/>
          <p:cNvSpPr txBox="1"/>
          <p:nvPr/>
        </p:nvSpPr>
        <p:spPr>
          <a:xfrm>
            <a:off x="566928" y="1645920"/>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600" b="1" i="0">
                <a:solidFill>
                  <a:srgbClr val="094C56"/>
                </a:solidFill>
                <a:latin typeface="Microsoft YaHei"/>
                <a:ea typeface="Microsoft YaHei"/>
                <a:cs typeface="Microsoft YaHei"/>
              </a:rPr>
              <a:t>一人扮演真实游客，一人扮演研究员，就一次真实出行做 8 分钟访谈</a:t>
            </a:r>
          </a:p>
        </p:txBody>
      </p:sp>
      <p:sp>
        <p:nvSpPr>
          <p:cNvPr id="16" name="Rounded Rectangle 15"/>
          <p:cNvSpPr/>
          <p:nvPr/>
        </p:nvSpPr>
        <p:spPr>
          <a:xfrm>
            <a:off x="566928" y="2148840"/>
            <a:ext cx="6634703" cy="2715767"/>
          </a:xfrm>
          <a:prstGeom prst="roundRect">
            <a:avLst>
              <a:gd name="adj" fmla="val 5000"/>
            </a:avLst>
          </a:prstGeom>
          <a:solidFill>
            <a:srgbClr val="EEF2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731520" y="2286000"/>
            <a:ext cx="1188720" cy="292608"/>
          </a:xfrm>
          <a:prstGeom prst="roundRect">
            <a:avLst>
              <a:gd name="adj" fmla="val 35000"/>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操作步骤</a:t>
            </a:r>
          </a:p>
        </p:txBody>
      </p:sp>
      <p:sp>
        <p:nvSpPr>
          <p:cNvPr id="18" name="TextBox 17"/>
          <p:cNvSpPr txBox="1"/>
          <p:nvPr/>
        </p:nvSpPr>
        <p:spPr>
          <a:xfrm>
            <a:off x="768096" y="2679192"/>
            <a:ext cx="6232367" cy="2093975"/>
          </a:xfrm>
          <a:prstGeom prst="rect">
            <a:avLst/>
          </a:prstGeom>
          <a:noFill/>
        </p:spPr>
        <p:txBody>
          <a:bodyPr wrap="square" anchor="t" lIns="0" rIns="0" tIns="0" bIns="0">
            <a:spAutoFit/>
          </a:bodyPr>
          <a:lstStyle/>
          <a:p>
            <a:pPr>
              <a:lnSpc>
                <a:spcPct val="120000"/>
              </a:lnSpc>
              <a:spcAft>
                <a:spcPts val="600"/>
              </a:spcAft>
            </a:pPr>
            <a:r>
              <a:rPr sz="1250" b="1" i="0">
                <a:solidFill>
                  <a:srgbClr val="0E6E7A"/>
                </a:solidFill>
                <a:latin typeface="Microsoft YaHei"/>
                <a:ea typeface="Microsoft YaHei"/>
                <a:cs typeface="Microsoft YaHei"/>
              </a:rPr>
              <a:t>01  </a:t>
            </a:r>
            <a:r>
              <a:rPr sz="1250" b="0" i="0">
                <a:solidFill>
                  <a:srgbClr val="12313B"/>
                </a:solidFill>
                <a:latin typeface="Microsoft YaHei"/>
                <a:ea typeface="Microsoft YaHei"/>
                <a:cs typeface="Microsoft YaHei"/>
              </a:rPr>
              <a:t>扮演者必须使用自己真实的一次出行经历，不得编造</a:t>
            </a:r>
          </a:p>
          <a:p>
            <a:pPr>
              <a:lnSpc>
                <a:spcPct val="120000"/>
              </a:lnSpc>
              <a:spcAft>
                <a:spcPts val="600"/>
              </a:spcAft>
            </a:pPr>
            <a:r>
              <a:rPr sz="1250" b="1" i="0">
                <a:solidFill>
                  <a:srgbClr val="0E6E7A"/>
                </a:solidFill>
                <a:latin typeface="Microsoft YaHei"/>
                <a:ea typeface="Microsoft YaHei"/>
                <a:cs typeface="Microsoft YaHei"/>
              </a:rPr>
              <a:t>02  </a:t>
            </a:r>
            <a:r>
              <a:rPr sz="1250" b="0" i="0">
                <a:solidFill>
                  <a:srgbClr val="12313B"/>
                </a:solidFill>
                <a:latin typeface="Microsoft YaHei"/>
                <a:ea typeface="Microsoft YaHei"/>
                <a:cs typeface="Microsoft YaHei"/>
              </a:rPr>
              <a:t>研究员按六步法提问，全程不得给建议</a:t>
            </a:r>
          </a:p>
          <a:p>
            <a:pPr>
              <a:lnSpc>
                <a:spcPct val="120000"/>
              </a:lnSpc>
              <a:spcAft>
                <a:spcPts val="600"/>
              </a:spcAft>
            </a:pPr>
            <a:r>
              <a:rPr sz="1250" b="1" i="0">
                <a:solidFill>
                  <a:srgbClr val="0E6E7A"/>
                </a:solidFill>
                <a:latin typeface="Microsoft YaHei"/>
                <a:ea typeface="Microsoft YaHei"/>
                <a:cs typeface="Microsoft YaHei"/>
              </a:rPr>
              <a:t>03  </a:t>
            </a:r>
            <a:r>
              <a:rPr sz="1250" b="0" i="0">
                <a:solidFill>
                  <a:srgbClr val="12313B"/>
                </a:solidFill>
                <a:latin typeface="Microsoft YaHei"/>
                <a:ea typeface="Microsoft YaHei"/>
                <a:cs typeface="Microsoft YaHei"/>
              </a:rPr>
              <a:t>旁观者记录：哪几个问题获得了最有价值的信息</a:t>
            </a:r>
          </a:p>
          <a:p>
            <a:pPr>
              <a:lnSpc>
                <a:spcPct val="120000"/>
              </a:lnSpc>
              <a:spcAft>
                <a:spcPts val="600"/>
              </a:spcAft>
            </a:pPr>
            <a:r>
              <a:rPr sz="1250" b="1" i="0">
                <a:solidFill>
                  <a:srgbClr val="0E6E7A"/>
                </a:solidFill>
                <a:latin typeface="Microsoft YaHei"/>
                <a:ea typeface="Microsoft YaHei"/>
                <a:cs typeface="Microsoft YaHei"/>
              </a:rPr>
              <a:t>04  </a:t>
            </a:r>
            <a:r>
              <a:rPr sz="1250" b="0" i="0">
                <a:solidFill>
                  <a:srgbClr val="12313B"/>
                </a:solidFill>
                <a:latin typeface="Microsoft YaHei"/>
                <a:ea typeface="Microsoft YaHei"/>
                <a:cs typeface="Microsoft YaHei"/>
              </a:rPr>
              <a:t>互换角色再来一次 5 分钟</a:t>
            </a:r>
          </a:p>
        </p:txBody>
      </p:sp>
      <p:sp>
        <p:nvSpPr>
          <p:cNvPr id="19" name="Rounded Rectangle 18"/>
          <p:cNvSpPr/>
          <p:nvPr/>
        </p:nvSpPr>
        <p:spPr>
          <a:xfrm>
            <a:off x="7402799" y="2148840"/>
            <a:ext cx="4221967" cy="2715767"/>
          </a:xfrm>
          <a:prstGeom prst="roundRect">
            <a:avLst>
              <a:gd name="adj" fmla="val 5000"/>
            </a:avLst>
          </a:prstGeom>
          <a:solidFill>
            <a:srgbClr val="FAF7F0"/>
          </a:solidFill>
          <a:ln w="11430">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7567391" y="2286000"/>
            <a:ext cx="1188720" cy="292608"/>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讲师提示</a:t>
            </a:r>
          </a:p>
        </p:txBody>
      </p:sp>
      <p:sp>
        <p:nvSpPr>
          <p:cNvPr id="21" name="TextBox 20"/>
          <p:cNvSpPr txBox="1"/>
          <p:nvPr/>
        </p:nvSpPr>
        <p:spPr>
          <a:xfrm>
            <a:off x="7603967" y="2679192"/>
            <a:ext cx="3819631" cy="2093975"/>
          </a:xfrm>
          <a:prstGeom prst="rect">
            <a:avLst/>
          </a:prstGeom>
          <a:noFill/>
        </p:spPr>
        <p:txBody>
          <a:bodyPr wrap="square" anchor="t" lIns="0" rIns="0" tIns="0" bIns="0">
            <a:spAutoFit/>
          </a:bodyPr>
          <a:lstStyle/>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关键观察点：研究员有没有忍住不引导</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结束后复盘：哪个问题打开了话题</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提醒：真实经历的细节密度远高于编造</a:t>
            </a:r>
          </a:p>
        </p:txBody>
      </p:sp>
      <p:sp>
        <p:nvSpPr>
          <p:cNvPr id="22" name="Rounded Rectangle 21"/>
          <p:cNvSpPr/>
          <p:nvPr/>
        </p:nvSpPr>
        <p:spPr>
          <a:xfrm>
            <a:off x="566928" y="4992623"/>
            <a:ext cx="11057839" cy="603504"/>
          </a:xfrm>
          <a:prstGeom prst="roundRect">
            <a:avLst>
              <a:gd name="adj" fmla="val 2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95528" y="5047487"/>
            <a:ext cx="10600639" cy="493776"/>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课堂产出：一份访谈记录（含至少 5 句原话）</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问卷设计：五个容易踩的坑</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方法</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配图建议：一份问卷截图，五处被红笔圈出</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30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1234440"/>
            <a:ext cx="11057839" cy="4498847"/>
          </a:xfrm>
          <a:prstGeom prst="rect">
            <a:avLst/>
          </a:prstGeom>
          <a:noFill/>
        </p:spPr>
        <p:txBody>
          <a:bodyPr wrap="square" anchor="t" lIns="0" rIns="0" tIns="0" bIns="0">
            <a:spAutoFit/>
          </a:bodyPr>
          <a:lstStyle/>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坑一：双管问题——「您对我们的服务和价格是否满意」，服务和价格必须分开问</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坑二：引导性措辞——「您是否也认为这里非常适合亲子游」</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坑三：选项不互斥或不穷尽——务必加「其他」与「说不清」</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坑四：量表无锚点——1—5 分必须说明每档代表什么</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坑五：样本偏差——只在自己社群发问卷，结果只能代表社群</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观察法与神秘顾客：看用户做什么，而不是说什么</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方法</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配图建议：一张标注了停留时长与拍照热点的景区平面图</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31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1234440"/>
            <a:ext cx="11057839" cy="4498847"/>
          </a:xfrm>
          <a:prstGeom prst="rect">
            <a:avLst/>
          </a:prstGeom>
          <a:noFill/>
        </p:spPr>
        <p:txBody>
          <a:bodyPr wrap="square" anchor="t" lIns="0" rIns="0" tIns="0" bIns="0">
            <a:spAutoFit/>
          </a:bodyPr>
          <a:lstStyle/>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动线观察：记录游客在哪里停留、在哪里加速通过、在哪里回头</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停留时长：用秒表记录每个节点的停留时间，找出「冷节点」</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拍照行为：哪些位置被拍得最多——那就是你的传播素材源</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神秘顾客：以真实用户身份完整走一遍，记录每一个断点</a:t>
            </a:r>
          </a:p>
          <a:p>
            <a:pPr>
              <a:lnSpc>
                <a:spcPct val="122000"/>
              </a:lnSpc>
              <a:spcAft>
                <a:spcPts val="700"/>
              </a:spcAft>
            </a:pPr>
            <a:r>
              <a:rPr sz="1550" b="1" i="0">
                <a:solidFill>
                  <a:srgbClr val="E08A2E"/>
                </a:solidFill>
                <a:latin typeface="Microsoft YaHei"/>
                <a:ea typeface="Microsoft YaHei"/>
                <a:cs typeface="Microsoft YaHei"/>
              </a:rPr>
              <a:t>▪  </a:t>
            </a:r>
            <a:r>
              <a:rPr sz="1550" b="0" i="0">
                <a:solidFill>
                  <a:srgbClr val="12313B"/>
                </a:solidFill>
                <a:latin typeface="Microsoft YaHei"/>
                <a:ea typeface="Microsoft YaHei"/>
                <a:cs typeface="Microsoft YaHei"/>
              </a:rPr>
              <a:t>同伴对话：听游客在现场的自发对话，那是最真实的评价</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启发思考题（二）</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思考</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配图建议：三个问号配三件工具（录音笔、表格、望远镜）</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32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1057839" cy="1389887"/>
          </a:xfrm>
          <a:prstGeom prst="roundRect">
            <a:avLst>
              <a:gd name="adj" fmla="val 16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1188720"/>
            <a:ext cx="73152" cy="138988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ounded Rectangle 14"/>
          <p:cNvSpPr/>
          <p:nvPr/>
        </p:nvSpPr>
        <p:spPr>
          <a:xfrm>
            <a:off x="841247" y="1700783"/>
            <a:ext cx="566928" cy="365760"/>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Q1</a:t>
            </a:r>
          </a:p>
        </p:txBody>
      </p:sp>
      <p:sp>
        <p:nvSpPr>
          <p:cNvPr id="16" name="TextBox 15"/>
          <p:cNvSpPr txBox="1"/>
          <p:nvPr/>
        </p:nvSpPr>
        <p:spPr>
          <a:xfrm>
            <a:off x="1572768" y="1261872"/>
            <a:ext cx="9686239" cy="1243583"/>
          </a:xfrm>
          <a:prstGeom prst="rect">
            <a:avLst/>
          </a:prstGeom>
          <a:noFill/>
        </p:spPr>
        <p:txBody>
          <a:bodyPr wrap="square" anchor="ctr" lIns="0" rIns="0" tIns="0" bIns="0">
            <a:spAutoFit/>
          </a:bodyPr>
          <a:lstStyle/>
          <a:p>
            <a:pPr algn="l">
              <a:lnSpc>
                <a:spcPct val="125000"/>
              </a:lnSpc>
              <a:spcBef>
                <a:spcPts val="0"/>
              </a:spcBef>
              <a:spcAft>
                <a:spcPts val="600"/>
              </a:spcAft>
            </a:pPr>
            <a:r>
              <a:rPr sz="1500" b="1" i="0">
                <a:solidFill>
                  <a:srgbClr val="12313B"/>
                </a:solidFill>
                <a:latin typeface="Microsoft YaHei"/>
                <a:ea typeface="Microsoft YaHei"/>
                <a:cs typeface="Microsoft YaHei"/>
              </a:rPr>
              <a:t>如果你只能做一件事来了解用户，你会选访谈、问卷还是观察？请说明在你当前项目条件下的选择。</a:t>
            </a:r>
          </a:p>
        </p:txBody>
      </p:sp>
      <p:sp>
        <p:nvSpPr>
          <p:cNvPr id="17" name="Rounded Rectangle 16"/>
          <p:cNvSpPr/>
          <p:nvPr/>
        </p:nvSpPr>
        <p:spPr>
          <a:xfrm>
            <a:off x="566928" y="2743199"/>
            <a:ext cx="11057839" cy="1389887"/>
          </a:xfrm>
          <a:prstGeom prst="roundRect">
            <a:avLst>
              <a:gd name="adj" fmla="val 16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566928" y="2743199"/>
            <a:ext cx="73152" cy="138988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841247" y="3255263"/>
            <a:ext cx="566928" cy="365760"/>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Q2</a:t>
            </a:r>
          </a:p>
        </p:txBody>
      </p:sp>
      <p:sp>
        <p:nvSpPr>
          <p:cNvPr id="20" name="TextBox 19"/>
          <p:cNvSpPr txBox="1"/>
          <p:nvPr/>
        </p:nvSpPr>
        <p:spPr>
          <a:xfrm>
            <a:off x="1572768" y="2816351"/>
            <a:ext cx="9686239" cy="1243583"/>
          </a:xfrm>
          <a:prstGeom prst="rect">
            <a:avLst/>
          </a:prstGeom>
          <a:noFill/>
        </p:spPr>
        <p:txBody>
          <a:bodyPr wrap="square" anchor="ctr" lIns="0" rIns="0" tIns="0" bIns="0">
            <a:spAutoFit/>
          </a:bodyPr>
          <a:lstStyle/>
          <a:p>
            <a:pPr algn="l">
              <a:lnSpc>
                <a:spcPct val="125000"/>
              </a:lnSpc>
              <a:spcBef>
                <a:spcPts val="0"/>
              </a:spcBef>
              <a:spcAft>
                <a:spcPts val="600"/>
              </a:spcAft>
            </a:pPr>
            <a:r>
              <a:rPr sz="1500" b="1" i="0">
                <a:solidFill>
                  <a:srgbClr val="12313B"/>
                </a:solidFill>
                <a:latin typeface="Microsoft YaHei"/>
                <a:ea typeface="Microsoft YaHei"/>
                <a:cs typeface="Microsoft YaHei"/>
              </a:rPr>
              <a:t>为什么「游客满意度 95%」这样的数据，往往并不能说明产品做得好？</a:t>
            </a:r>
          </a:p>
        </p:txBody>
      </p:sp>
      <p:sp>
        <p:nvSpPr>
          <p:cNvPr id="21" name="Rounded Rectangle 20"/>
          <p:cNvSpPr/>
          <p:nvPr/>
        </p:nvSpPr>
        <p:spPr>
          <a:xfrm>
            <a:off x="566928" y="4297679"/>
            <a:ext cx="11057839" cy="1389887"/>
          </a:xfrm>
          <a:prstGeom prst="roundRect">
            <a:avLst>
              <a:gd name="adj" fmla="val 16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297679"/>
            <a:ext cx="73152" cy="138988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ounded Rectangle 22"/>
          <p:cNvSpPr/>
          <p:nvPr/>
        </p:nvSpPr>
        <p:spPr>
          <a:xfrm>
            <a:off x="841247" y="4809743"/>
            <a:ext cx="566928" cy="365760"/>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Q3</a:t>
            </a:r>
          </a:p>
        </p:txBody>
      </p:sp>
      <p:sp>
        <p:nvSpPr>
          <p:cNvPr id="24" name="TextBox 23"/>
          <p:cNvSpPr txBox="1"/>
          <p:nvPr/>
        </p:nvSpPr>
        <p:spPr>
          <a:xfrm>
            <a:off x="1572768" y="4370831"/>
            <a:ext cx="9686239" cy="1243583"/>
          </a:xfrm>
          <a:prstGeom prst="rect">
            <a:avLst/>
          </a:prstGeom>
          <a:noFill/>
        </p:spPr>
        <p:txBody>
          <a:bodyPr wrap="square" anchor="ctr" lIns="0" rIns="0" tIns="0" bIns="0">
            <a:spAutoFit/>
          </a:bodyPr>
          <a:lstStyle/>
          <a:p>
            <a:pPr algn="l">
              <a:lnSpc>
                <a:spcPct val="125000"/>
              </a:lnSpc>
              <a:spcBef>
                <a:spcPts val="0"/>
              </a:spcBef>
              <a:spcAft>
                <a:spcPts val="600"/>
              </a:spcAft>
            </a:pPr>
            <a:r>
              <a:rPr sz="1500" b="1" i="0">
                <a:solidFill>
                  <a:srgbClr val="12313B"/>
                </a:solidFill>
                <a:latin typeface="Microsoft YaHei"/>
                <a:ea typeface="Microsoft YaHei"/>
                <a:cs typeface="Microsoft YaHei"/>
              </a:rPr>
              <a:t>当访谈结论与平台数据冲突时，你相信哪一个？依据是什么？</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模块四｜案例：洞察如何改变决策</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配图建议：三张案例照片横排</a:t>
            </a:r>
          </a:p>
        </p:txBody>
      </p:sp>
      <p:sp>
        <p:nvSpPr>
          <p:cNvPr id="9" name="TextBox 8"/>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0" name="TextBox 9"/>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33 / 42</a:t>
            </a:r>
          </a:p>
        </p:txBody>
      </p:sp>
      <p:sp>
        <p:nvSpPr>
          <p:cNvPr id="11" name="Rectangle 10"/>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566928" y="1280160"/>
            <a:ext cx="11057839" cy="4315967"/>
          </a:xfrm>
          <a:prstGeom prst="roundRect">
            <a:avLst>
              <a:gd name="adj" fmla="val 6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1024128" y="1691640"/>
            <a:ext cx="10143439" cy="3584447"/>
          </a:xfrm>
          <a:prstGeom prst="rect">
            <a:avLst/>
          </a:prstGeom>
          <a:noFill/>
        </p:spPr>
        <p:txBody>
          <a:bodyPr wrap="square" anchor="ctr" lIns="0" rIns="0" tIns="0" bIns="0">
            <a:spAutoFit/>
          </a:bodyPr>
          <a:lstStyle/>
          <a:p>
            <a:pPr algn="ctr">
              <a:lnSpc>
                <a:spcPct val="125000"/>
              </a:lnSpc>
              <a:spcBef>
                <a:spcPts val="0"/>
              </a:spcBef>
              <a:spcAft>
                <a:spcPts val="600"/>
              </a:spcAft>
            </a:pPr>
            <a:r>
              <a:rPr sz="3000" b="1" i="0">
                <a:solidFill>
                  <a:srgbClr val="094C56"/>
                </a:solidFill>
                <a:latin typeface="Microsoft YaHei"/>
                <a:ea typeface="Microsoft YaHei"/>
                <a:cs typeface="Microsoft YaHei"/>
              </a:rPr>
              <a:t>阿那亚 · 迪士尼 · 村超与苏超</a:t>
            </a:r>
          </a:p>
        </p:txBody>
      </p:sp>
      <p:sp>
        <p:nvSpPr>
          <p:cNvPr id="14" name="TextBox 13"/>
          <p:cNvSpPr txBox="1"/>
          <p:nvPr/>
        </p:nvSpPr>
        <p:spPr>
          <a:xfrm>
            <a:off x="1024128" y="4315967"/>
            <a:ext cx="10143439" cy="914400"/>
          </a:xfrm>
          <a:prstGeom prst="rect">
            <a:avLst/>
          </a:prstGeom>
          <a:noFill/>
        </p:spPr>
        <p:txBody>
          <a:bodyPr wrap="square" anchor="t" lIns="0" rIns="0" tIns="0" bIns="0">
            <a:spAutoFit/>
          </a:bodyPr>
          <a:lstStyle/>
          <a:p>
            <a:pPr algn="ctr">
              <a:lnSpc>
                <a:spcPct val="125000"/>
              </a:lnSpc>
              <a:spcBef>
                <a:spcPts val="0"/>
              </a:spcBef>
              <a:spcAft>
                <a:spcPts val="600"/>
              </a:spcAft>
            </a:pPr>
            <a:r>
              <a:rPr sz="1300" b="0" i="0">
                <a:solidFill>
                  <a:srgbClr val="0E6E7A"/>
                </a:solidFill>
                <a:latin typeface="Microsoft YaHei"/>
                <a:ea typeface="Microsoft YaHei"/>
                <a:cs typeface="Microsoft YaHei"/>
              </a:rPr>
              <a:t>生活方式客群 ｜ 满意度量化 ｜ 人群与流量结构</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案例一：阿那亚如何洞察「生活方式客群」</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经典案例</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配图建议：阿那亚活动现场与社群聚会照片</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34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1057839" cy="658368"/>
          </a:xfrm>
          <a:prstGeom prst="roundRect">
            <a:avLst>
              <a:gd name="adj" fmla="val 20000"/>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95528" y="1234440"/>
            <a:ext cx="10600639" cy="566928"/>
          </a:xfrm>
          <a:prstGeom prst="rect">
            <a:avLst/>
          </a:prstGeom>
          <a:noFill/>
        </p:spPr>
        <p:txBody>
          <a:bodyPr wrap="square" anchor="ctr" lIns="0" rIns="0" tIns="0" bIns="0">
            <a:spAutoFit/>
          </a:bodyPr>
          <a:lstStyle/>
          <a:p>
            <a:pPr algn="l">
              <a:lnSpc>
                <a:spcPct val="125000"/>
              </a:lnSpc>
              <a:spcBef>
                <a:spcPts val="0"/>
              </a:spcBef>
              <a:spcAft>
                <a:spcPts val="600"/>
              </a:spcAft>
            </a:pPr>
            <a:r>
              <a:rPr sz="1350" b="1" i="0">
                <a:solidFill>
                  <a:srgbClr val="FFFFFF"/>
                </a:solidFill>
                <a:latin typeface="Microsoft YaHei"/>
                <a:ea typeface="Microsoft YaHei"/>
                <a:cs typeface="Microsoft YaHei"/>
              </a:rPr>
              <a:t>阿那亚 | 洞察的不是需求，是价值观　｜　阿那亚的目标客群不是传统度假者，而是认同某种审美与生活节奏的城市人群</a:t>
            </a:r>
          </a:p>
        </p:txBody>
      </p:sp>
      <p:sp>
        <p:nvSpPr>
          <p:cNvPr id="15" name="Rounded Rectangle 14"/>
          <p:cNvSpPr/>
          <p:nvPr/>
        </p:nvSpPr>
        <p:spPr>
          <a:xfrm>
            <a:off x="566928" y="1975104"/>
            <a:ext cx="5750076" cy="2752343"/>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ounded Rectangle 15"/>
          <p:cNvSpPr/>
          <p:nvPr/>
        </p:nvSpPr>
        <p:spPr>
          <a:xfrm>
            <a:off x="731520" y="2103120"/>
            <a:ext cx="1188720" cy="292608"/>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做了什么</a:t>
            </a:r>
          </a:p>
        </p:txBody>
      </p:sp>
      <p:sp>
        <p:nvSpPr>
          <p:cNvPr id="17" name="TextBox 16"/>
          <p:cNvSpPr txBox="1"/>
          <p:nvPr/>
        </p:nvSpPr>
        <p:spPr>
          <a:xfrm>
            <a:off x="768096" y="2487168"/>
            <a:ext cx="5347740" cy="2148839"/>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洞察对象是「同类人」而非「游客」，按价值观而非人口统计特征划分</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以建筑与艺术构建可被认同的审美符号</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用戏剧节、音乐节等活动验证并强化社群认同</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把业主与访客转化为内容共创者与传播节点</a:t>
            </a:r>
          </a:p>
        </p:txBody>
      </p:sp>
      <p:sp>
        <p:nvSpPr>
          <p:cNvPr id="18" name="Rounded Rectangle 17"/>
          <p:cNvSpPr/>
          <p:nvPr/>
        </p:nvSpPr>
        <p:spPr>
          <a:xfrm>
            <a:off x="6518172" y="1975104"/>
            <a:ext cx="5106594" cy="2752343"/>
          </a:xfrm>
          <a:prstGeom prst="roundRect">
            <a:avLst>
              <a:gd name="adj" fmla="val 5000"/>
            </a:avLst>
          </a:prstGeom>
          <a:solidFill>
            <a:srgbClr val="FAF7F0"/>
          </a:solidFill>
          <a:ln w="11430">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6682764" y="2103120"/>
            <a:ext cx="1188720" cy="292608"/>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关键数据</a:t>
            </a:r>
          </a:p>
        </p:txBody>
      </p:sp>
      <p:sp>
        <p:nvSpPr>
          <p:cNvPr id="20" name="TextBox 19"/>
          <p:cNvSpPr txBox="1"/>
          <p:nvPr/>
        </p:nvSpPr>
        <p:spPr>
          <a:xfrm>
            <a:off x="6719340" y="2487168"/>
            <a:ext cx="4704258" cy="2148839"/>
          </a:xfrm>
          <a:prstGeom prst="rect">
            <a:avLst/>
          </a:prstGeom>
          <a:noFill/>
        </p:spPr>
        <p:txBody>
          <a:bodyPr wrap="square" anchor="t" lIns="0" rIns="0" tIns="0" bIns="0">
            <a:spAutoFit/>
          </a:bodyPr>
          <a:lstStyle/>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2024 年举办各类活动 2000 余场，形成全年内容日历</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酒店年平均入住率 90% 以上</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2024 年接待游客 338.3 万人次，园区总收入 21.96 亿元</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秦皇岛市 2024 年接待游客 8945.72 万人次，游客总花费 1211.27 亿元</a:t>
            </a:r>
          </a:p>
        </p:txBody>
      </p:sp>
      <p:sp>
        <p:nvSpPr>
          <p:cNvPr id="21" name="Rounded Rectangle 20"/>
          <p:cNvSpPr/>
          <p:nvPr/>
        </p:nvSpPr>
        <p:spPr>
          <a:xfrm>
            <a:off x="566928" y="4873751"/>
            <a:ext cx="11057839" cy="786384"/>
          </a:xfrm>
          <a:prstGeom prst="roundRect">
            <a:avLst>
              <a:gd name="adj" fmla="val 20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95528" y="4928615"/>
            <a:ext cx="10600639" cy="676656"/>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启示：当客群按价值观划分时，产品的一致性比丰富度更重要——什么都做反而会稀释认同。</a:t>
            </a:r>
          </a:p>
        </p:txBody>
      </p:sp>
      <p:sp>
        <p:nvSpPr>
          <p:cNvPr id="23" name="TextBox 22"/>
          <p:cNvSpPr txBox="1"/>
          <p:nvPr/>
        </p:nvSpPr>
        <p:spPr>
          <a:xfrm>
            <a:off x="795528" y="5440679"/>
            <a:ext cx="10600639"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1">
                <a:solidFill>
                  <a:srgbClr val="6B7A80"/>
                </a:solidFill>
                <a:latin typeface="Microsoft YaHei"/>
                <a:ea typeface="Microsoft YaHei"/>
                <a:cs typeface="Microsoft YaHei"/>
              </a:rPr>
              <a:t>来源：人民日报海外版《滨海旅游“潮”起来》2025-08-15；央广网 2025-07-16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案例二：迪士尼如何把体验变成可管理的指标</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经典案例</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配图建议：满意度仪表盘示意，多个指标环形图</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35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1057839" cy="658368"/>
          </a:xfrm>
          <a:prstGeom prst="roundRect">
            <a:avLst>
              <a:gd name="adj" fmla="val 20000"/>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95528" y="1234440"/>
            <a:ext cx="10600639" cy="566928"/>
          </a:xfrm>
          <a:prstGeom prst="rect">
            <a:avLst/>
          </a:prstGeom>
          <a:noFill/>
        </p:spPr>
        <p:txBody>
          <a:bodyPr wrap="square" anchor="ctr" lIns="0" rIns="0" tIns="0" bIns="0">
            <a:spAutoFit/>
          </a:bodyPr>
          <a:lstStyle/>
          <a:p>
            <a:pPr algn="l">
              <a:lnSpc>
                <a:spcPct val="125000"/>
              </a:lnSpc>
              <a:spcBef>
                <a:spcPts val="0"/>
              </a:spcBef>
              <a:spcAft>
                <a:spcPts val="600"/>
              </a:spcAft>
            </a:pPr>
            <a:r>
              <a:rPr sz="1350" b="1" i="0">
                <a:solidFill>
                  <a:srgbClr val="FFFFFF"/>
                </a:solidFill>
                <a:latin typeface="Microsoft YaHei"/>
                <a:ea typeface="Microsoft YaHei"/>
                <a:cs typeface="Microsoft YaHei"/>
              </a:rPr>
              <a:t>上海迪士尼 | 用量化体系管理主观体验　｜　迪士尼将「快乐」这一主观感受拆解为可测量、可归因、可改进的运营指标</a:t>
            </a:r>
          </a:p>
        </p:txBody>
      </p:sp>
      <p:sp>
        <p:nvSpPr>
          <p:cNvPr id="15" name="Rounded Rectangle 14"/>
          <p:cNvSpPr/>
          <p:nvPr/>
        </p:nvSpPr>
        <p:spPr>
          <a:xfrm>
            <a:off x="566928" y="1975104"/>
            <a:ext cx="5750076" cy="2752343"/>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ounded Rectangle 15"/>
          <p:cNvSpPr/>
          <p:nvPr/>
        </p:nvSpPr>
        <p:spPr>
          <a:xfrm>
            <a:off x="731520" y="2103120"/>
            <a:ext cx="1188720" cy="292608"/>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做了什么</a:t>
            </a:r>
          </a:p>
        </p:txBody>
      </p:sp>
      <p:sp>
        <p:nvSpPr>
          <p:cNvPr id="17" name="TextBox 16"/>
          <p:cNvSpPr txBox="1"/>
          <p:nvPr/>
        </p:nvSpPr>
        <p:spPr>
          <a:xfrm>
            <a:off x="768096" y="2487168"/>
            <a:ext cx="5347740" cy="2148839"/>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把满意度拆解为具体维度（等候时长、清洁度、员工互动等）</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对每个新园区做独立的认知度与到访动机调研</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用影视内容与乐园体验的联动数据验证 IP 拉动效果</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以标准化流程降低体验波动，把异常降到可管理范围</a:t>
            </a:r>
          </a:p>
        </p:txBody>
      </p:sp>
      <p:sp>
        <p:nvSpPr>
          <p:cNvPr id="18" name="Rounded Rectangle 17"/>
          <p:cNvSpPr/>
          <p:nvPr/>
        </p:nvSpPr>
        <p:spPr>
          <a:xfrm>
            <a:off x="6518172" y="1975104"/>
            <a:ext cx="5106594" cy="2752343"/>
          </a:xfrm>
          <a:prstGeom prst="roundRect">
            <a:avLst>
              <a:gd name="adj" fmla="val 5000"/>
            </a:avLst>
          </a:prstGeom>
          <a:solidFill>
            <a:srgbClr val="FAF7F0"/>
          </a:solidFill>
          <a:ln w="11430">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6682764" y="2103120"/>
            <a:ext cx="1188720" cy="292608"/>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关键数据</a:t>
            </a:r>
          </a:p>
        </p:txBody>
      </p:sp>
      <p:sp>
        <p:nvSpPr>
          <p:cNvPr id="20" name="TextBox 19"/>
          <p:cNvSpPr txBox="1"/>
          <p:nvPr/>
        </p:nvSpPr>
        <p:spPr>
          <a:xfrm>
            <a:off x="6719340" y="2487168"/>
            <a:ext cx="4704258" cy="2148839"/>
          </a:xfrm>
          <a:prstGeom prst="rect">
            <a:avLst/>
          </a:prstGeom>
          <a:noFill/>
        </p:spPr>
        <p:txBody>
          <a:bodyPr wrap="square" anchor="t" lIns="0" rIns="0" tIns="0" bIns="0">
            <a:spAutoFit/>
          </a:bodyPr>
          <a:lstStyle/>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2024 年接待游客 1470 万人次，创历史新高，全球第五、中国第一</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约四分之三游客将体验评价为「非常好」或「很好」</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超 90% 受访游客到访前已知晓疯狂动物城园区，四分之一游客专为该园区而来</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近 95% 游客为核心项目「热力追踪」打出高分</a:t>
            </a:r>
          </a:p>
        </p:txBody>
      </p:sp>
      <p:sp>
        <p:nvSpPr>
          <p:cNvPr id="21" name="Rounded Rectangle 20"/>
          <p:cNvSpPr/>
          <p:nvPr/>
        </p:nvSpPr>
        <p:spPr>
          <a:xfrm>
            <a:off x="566928" y="4873751"/>
            <a:ext cx="11057839" cy="786384"/>
          </a:xfrm>
          <a:prstGeom prst="roundRect">
            <a:avLst>
              <a:gd name="adj" fmla="val 20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95528" y="4928615"/>
            <a:ext cx="10600639" cy="676656"/>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启示：主观体验可以被量化管理——前提是拆得足够细，细到能对应一个可改的动作。</a:t>
            </a:r>
          </a:p>
        </p:txBody>
      </p:sp>
      <p:sp>
        <p:nvSpPr>
          <p:cNvPr id="23" name="TextBox 22"/>
          <p:cNvSpPr txBox="1"/>
          <p:nvPr/>
        </p:nvSpPr>
        <p:spPr>
          <a:xfrm>
            <a:off x="795528" y="5440679"/>
            <a:ext cx="10600639"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1">
                <a:solidFill>
                  <a:srgbClr val="6B7A80"/>
                </a:solidFill>
                <a:latin typeface="Microsoft YaHei"/>
                <a:ea typeface="Microsoft YaHei"/>
                <a:cs typeface="Microsoft YaHei"/>
              </a:rPr>
              <a:t>来源：TEA《2024年全球体验报告》；上海迪士尼度假区十周年发布（2026-01）</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案例三：村超与苏超的人群结构洞察</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2624328"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2024—2025 新案例</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配图建议：苏超看台与村超球场的人群特写，叠加客流结构饼图</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36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1057839" cy="658368"/>
          </a:xfrm>
          <a:prstGeom prst="roundRect">
            <a:avLst>
              <a:gd name="adj" fmla="val 20000"/>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95528" y="1234440"/>
            <a:ext cx="10600639" cy="566928"/>
          </a:xfrm>
          <a:prstGeom prst="rect">
            <a:avLst/>
          </a:prstGeom>
          <a:noFill/>
        </p:spPr>
        <p:txBody>
          <a:bodyPr wrap="square" anchor="ctr" lIns="0" rIns="0" tIns="0" bIns="0">
            <a:spAutoFit/>
          </a:bodyPr>
          <a:lstStyle/>
          <a:p>
            <a:pPr algn="l">
              <a:lnSpc>
                <a:spcPct val="125000"/>
              </a:lnSpc>
              <a:spcBef>
                <a:spcPts val="0"/>
              </a:spcBef>
              <a:spcAft>
                <a:spcPts val="600"/>
              </a:spcAft>
            </a:pPr>
            <a:r>
              <a:rPr sz="1350" b="1" i="0">
                <a:solidFill>
                  <a:srgbClr val="FFFFFF"/>
                </a:solidFill>
                <a:latin typeface="Microsoft YaHei"/>
                <a:ea typeface="Microsoft YaHei"/>
                <a:cs typeface="Microsoft YaHei"/>
              </a:rPr>
              <a:t>村超 / 苏超 | 洞察「谁在为什么而来」　｜　2025 年江苏城市足球联赛与贵州榕江村超，展示了赛事型文旅的真实人群结构</a:t>
            </a:r>
          </a:p>
        </p:txBody>
      </p:sp>
      <p:sp>
        <p:nvSpPr>
          <p:cNvPr id="15" name="Rounded Rectangle 14"/>
          <p:cNvSpPr/>
          <p:nvPr/>
        </p:nvSpPr>
        <p:spPr>
          <a:xfrm>
            <a:off x="566928" y="1975104"/>
            <a:ext cx="5750076" cy="2752343"/>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ounded Rectangle 15"/>
          <p:cNvSpPr/>
          <p:nvPr/>
        </p:nvSpPr>
        <p:spPr>
          <a:xfrm>
            <a:off x="731520" y="2103120"/>
            <a:ext cx="1188720" cy="292608"/>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做了什么</a:t>
            </a:r>
          </a:p>
        </p:txBody>
      </p:sp>
      <p:sp>
        <p:nvSpPr>
          <p:cNvPr id="17" name="TextBox 16"/>
          <p:cNvSpPr txBox="1"/>
          <p:nvPr/>
        </p:nvSpPr>
        <p:spPr>
          <a:xfrm>
            <a:off x="768096" y="2487168"/>
            <a:ext cx="5347740" cy="2148839"/>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村超以本地居民为主角，把生活本身变成内容</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苏超以城市荣誉为情绪锚点，吸引大量非传统球迷</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两地都把赛事流量导向住宿、餐饮与周边线路</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用短视频与话题接龙放大城市之间的互动</a:t>
            </a:r>
          </a:p>
        </p:txBody>
      </p:sp>
      <p:sp>
        <p:nvSpPr>
          <p:cNvPr id="18" name="Rounded Rectangle 17"/>
          <p:cNvSpPr/>
          <p:nvPr/>
        </p:nvSpPr>
        <p:spPr>
          <a:xfrm>
            <a:off x="6518172" y="1975104"/>
            <a:ext cx="5106594" cy="2752343"/>
          </a:xfrm>
          <a:prstGeom prst="roundRect">
            <a:avLst>
              <a:gd name="adj" fmla="val 5000"/>
            </a:avLst>
          </a:prstGeom>
          <a:solidFill>
            <a:srgbClr val="FAF7F0"/>
          </a:solidFill>
          <a:ln w="11430">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6682764" y="2103120"/>
            <a:ext cx="1188720" cy="292608"/>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关键数据</a:t>
            </a:r>
          </a:p>
        </p:txBody>
      </p:sp>
      <p:sp>
        <p:nvSpPr>
          <p:cNvPr id="20" name="TextBox 19"/>
          <p:cNvSpPr txBox="1"/>
          <p:nvPr/>
        </p:nvSpPr>
        <p:spPr>
          <a:xfrm>
            <a:off x="6719340" y="2487168"/>
            <a:ext cx="4704258" cy="2148839"/>
          </a:xfrm>
          <a:prstGeom prst="rect">
            <a:avLst/>
          </a:prstGeom>
          <a:noFill/>
        </p:spPr>
        <p:txBody>
          <a:bodyPr wrap="square" anchor="t" lIns="0" rIns="0" tIns="0" bIns="0">
            <a:spAutoFit/>
          </a:bodyPr>
          <a:lstStyle/>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苏超主场城市比赛日 A 级景区接待游客 2397.26 万人次，同比 +17.71%；外地游客 1370.32 万人次，同比 +23.53%</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苏超银联渠道异地文旅消费 139.63 亿元，同比 +26.48%；前两轮场均上座 8798 人，第三轮场均破万</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村超 2025 年 1—8 月榕江接待 764.45 万人次，同比 +13.28%；旅游收入 81.9 亿元，同比 +4.38%</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榕江新增市场主体 8086 家；村超近 700 场赛事获国家级媒体报道 1300 余次</a:t>
            </a:r>
          </a:p>
        </p:txBody>
      </p:sp>
      <p:sp>
        <p:nvSpPr>
          <p:cNvPr id="21" name="Rounded Rectangle 20"/>
          <p:cNvSpPr/>
          <p:nvPr/>
        </p:nvSpPr>
        <p:spPr>
          <a:xfrm>
            <a:off x="566928" y="4873751"/>
            <a:ext cx="11057839" cy="786384"/>
          </a:xfrm>
          <a:prstGeom prst="roundRect">
            <a:avLst>
              <a:gd name="adj" fmla="val 20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95528" y="4928615"/>
            <a:ext cx="10600639" cy="676656"/>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启示：人次增长快于收入增长，说明人群结构变了——来了更多「当日往返、低消费」的人，产品没能接住。</a:t>
            </a:r>
          </a:p>
        </p:txBody>
      </p:sp>
      <p:sp>
        <p:nvSpPr>
          <p:cNvPr id="23" name="TextBox 22"/>
          <p:cNvSpPr txBox="1"/>
          <p:nvPr/>
        </p:nvSpPr>
        <p:spPr>
          <a:xfrm>
            <a:off x="795528" y="5440679"/>
            <a:ext cx="10600639"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1">
                <a:solidFill>
                  <a:srgbClr val="6B7A80"/>
                </a:solidFill>
                <a:latin typeface="Microsoft YaHei"/>
                <a:ea typeface="Microsoft YaHei"/>
                <a:cs typeface="Microsoft YaHei"/>
              </a:rPr>
              <a:t>来源：江苏省人民政府 2025-06-02；江苏省文旅厅研报（2025）；榕江县文旅数据（2025）；中国日报 2025-10-31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读懂结构：人次增长 ≠ 收入增长</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数据</a:t>
            </a:r>
          </a:p>
        </p:txBody>
      </p:sp>
      <p:sp>
        <p:nvSpPr>
          <p:cNvPr id="7" name="TextBox 6"/>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8" name="TextBox 7"/>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37 / 42</a:t>
            </a:r>
          </a:p>
        </p:txBody>
      </p:sp>
      <p:sp>
        <p:nvSpPr>
          <p:cNvPr id="9" name="Rectangle 8"/>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ounded Rectangle 9"/>
          <p:cNvSpPr/>
          <p:nvPr/>
        </p:nvSpPr>
        <p:spPr>
          <a:xfrm>
            <a:off x="566928" y="1188720"/>
            <a:ext cx="3317351" cy="5120640"/>
          </a:xfrm>
          <a:prstGeom prst="roundRect">
            <a:avLst>
              <a:gd name="adj" fmla="val 7000"/>
            </a:avLst>
          </a:prstGeom>
          <a:solidFill>
            <a:srgbClr val="EEF2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68096" y="1444752"/>
            <a:ext cx="2915015" cy="4663440"/>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094C56"/>
                </a:solidFill>
                <a:latin typeface="Microsoft YaHei"/>
                <a:ea typeface="Microsoft YaHei"/>
                <a:cs typeface="Microsoft YaHei"/>
              </a:rPr>
              <a:t>村超：人次 +13.28%，收入仅 +4.38%</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094C56"/>
                </a:solidFill>
                <a:latin typeface="Microsoft YaHei"/>
                <a:ea typeface="Microsoft YaHei"/>
                <a:cs typeface="Microsoft YaHei"/>
              </a:rPr>
              <a:t>苏超：景区游客 +17.71%，异地消费 +26.48%</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094C56"/>
                </a:solidFill>
                <a:latin typeface="Microsoft YaHei"/>
                <a:ea typeface="Microsoft YaHei"/>
                <a:cs typeface="Microsoft YaHei"/>
              </a:rPr>
              <a:t>差值代表产品承接能力的强弱</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094C56"/>
                </a:solidFill>
                <a:latin typeface="Microsoft YaHei"/>
                <a:ea typeface="Microsoft YaHei"/>
                <a:cs typeface="Microsoft YaHei"/>
              </a:rPr>
              <a:t>判断健康度要看「收入增速 − 人次增速」</a:t>
            </a:r>
          </a:p>
        </p:txBody>
      </p:sp>
      <p:graphicFrame>
        <p:nvGraphicFramePr>
          <p:cNvPr id="12" name="Chart 11"/>
          <p:cNvGraphicFramePr>
            <a:graphicFrameLocks noGrp="1"/>
          </p:cNvGraphicFramePr>
          <p:nvPr/>
        </p:nvGraphicFramePr>
        <p:xfrm>
          <a:off x="4112879" y="1188720"/>
          <a:ext cx="7511887" cy="5120640"/>
        </p:xfrm>
        <a:graphic>
          <a:graphicData uri="http://schemas.openxmlformats.org/drawingml/2006/chart">
            <c:chart xmlns:c="http://schemas.openxmlformats.org/drawingml/2006/chart" r:id="rId2"/>
          </a:graphicData>
        </a:graphic>
      </p:graphicFrame>
      <p:sp>
        <p:nvSpPr>
          <p:cNvPr id="13" name="TextBox 12"/>
          <p:cNvSpPr txBox="1"/>
          <p:nvPr/>
        </p:nvSpPr>
        <p:spPr>
          <a:xfrm>
            <a:off x="4112879" y="6327647"/>
            <a:ext cx="7511887" cy="292608"/>
          </a:xfrm>
          <a:prstGeom prst="rect">
            <a:avLst/>
          </a:prstGeom>
          <a:noFill/>
        </p:spPr>
        <p:txBody>
          <a:bodyPr wrap="square" anchor="t" lIns="0" rIns="0" tIns="0" bIns="0">
            <a:spAutoFit/>
          </a:bodyPr>
          <a:lstStyle/>
          <a:p>
            <a:pPr algn="l">
              <a:lnSpc>
                <a:spcPct val="125000"/>
              </a:lnSpc>
              <a:spcBef>
                <a:spcPts val="0"/>
              </a:spcBef>
              <a:spcAft>
                <a:spcPts val="600"/>
              </a:spcAft>
            </a:pPr>
            <a:r>
              <a:rPr sz="1000" b="0" i="1">
                <a:solidFill>
                  <a:srgbClr val="6B7A80"/>
                </a:solidFill>
                <a:latin typeface="Microsoft YaHei"/>
                <a:ea typeface="Microsoft YaHei"/>
                <a:cs typeface="Microsoft YaHei"/>
              </a:rPr>
              <a:t>数据来源：榕江县文旅数据（2025 年 1—8 月）；江苏省文旅厅研报（2025）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洞察输出包：三页纸就够了</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输出</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配图建议：三页纸叠放，首页标题「洞察输出包」</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38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3564026"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566928" y="1188720"/>
            <a:ext cx="3564026" cy="566928"/>
          </a:xfrm>
          <a:prstGeom prst="roundRect">
            <a:avLst>
              <a:gd name="adj" fmla="val 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566928" y="1645920"/>
            <a:ext cx="3564026" cy="128016"/>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13232" y="1234440"/>
            <a:ext cx="3271418"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450" b="1" i="0">
                <a:solidFill>
                  <a:srgbClr val="FFFFFF"/>
                </a:solidFill>
                <a:latin typeface="Microsoft YaHei"/>
                <a:ea typeface="Microsoft YaHei"/>
                <a:cs typeface="Microsoft YaHei"/>
              </a:rPr>
              <a:t>第 1 页 · 机会点</a:t>
            </a:r>
          </a:p>
        </p:txBody>
      </p:sp>
      <p:sp>
        <p:nvSpPr>
          <p:cNvPr id="17" name="TextBox 16"/>
          <p:cNvSpPr txBox="1"/>
          <p:nvPr/>
        </p:nvSpPr>
        <p:spPr>
          <a:xfrm>
            <a:off x="749808" y="1901952"/>
            <a:ext cx="3198266"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最多写三条，每条一句话</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每条必须附一条证据</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写清置信度（高/中/低）</a:t>
            </a:r>
          </a:p>
        </p:txBody>
      </p:sp>
      <p:sp>
        <p:nvSpPr>
          <p:cNvPr id="18" name="Rounded Rectangle 17"/>
          <p:cNvSpPr/>
          <p:nvPr/>
        </p:nvSpPr>
        <p:spPr>
          <a:xfrm>
            <a:off x="4313834" y="1188720"/>
            <a:ext cx="3564026"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ounded Rectangle 18"/>
          <p:cNvSpPr/>
          <p:nvPr/>
        </p:nvSpPr>
        <p:spPr>
          <a:xfrm>
            <a:off x="4313834" y="1188720"/>
            <a:ext cx="3564026" cy="566928"/>
          </a:xfrm>
          <a:prstGeom prst="roundRect">
            <a:avLst>
              <a:gd name="adj" fmla="val 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4313834" y="1645920"/>
            <a:ext cx="3564026" cy="128016"/>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460138" y="1234440"/>
            <a:ext cx="3271418"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450" b="1" i="0">
                <a:solidFill>
                  <a:srgbClr val="FFFFFF"/>
                </a:solidFill>
                <a:latin typeface="Microsoft YaHei"/>
                <a:ea typeface="Microsoft YaHei"/>
                <a:cs typeface="Microsoft YaHei"/>
              </a:rPr>
              <a:t>第 2 页 · 约束条件</a:t>
            </a:r>
          </a:p>
        </p:txBody>
      </p:sp>
      <p:sp>
        <p:nvSpPr>
          <p:cNvPr id="22" name="TextBox 21"/>
          <p:cNvSpPr txBox="1"/>
          <p:nvPr/>
        </p:nvSpPr>
        <p:spPr>
          <a:xfrm>
            <a:off x="4496714" y="1901952"/>
            <a:ext cx="3198266"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承载量、季节、交通、政策</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预算与人力上限</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不可触碰的红线（安全/生态/社区）</a:t>
            </a:r>
          </a:p>
        </p:txBody>
      </p:sp>
      <p:sp>
        <p:nvSpPr>
          <p:cNvPr id="23" name="Rounded Rectangle 22"/>
          <p:cNvSpPr/>
          <p:nvPr/>
        </p:nvSpPr>
        <p:spPr>
          <a:xfrm>
            <a:off x="8060740" y="1188720"/>
            <a:ext cx="3564026"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ounded Rectangle 23"/>
          <p:cNvSpPr/>
          <p:nvPr/>
        </p:nvSpPr>
        <p:spPr>
          <a:xfrm>
            <a:off x="8060740" y="1188720"/>
            <a:ext cx="3564026" cy="566928"/>
          </a:xfrm>
          <a:prstGeom prst="roundRect">
            <a:avLst>
              <a:gd name="adj" fmla="val 5000"/>
            </a:avLst>
          </a:prstGeom>
          <a:solidFill>
            <a:srgbClr val="B8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8060740" y="1645920"/>
            <a:ext cx="3564026" cy="128016"/>
          </a:xfrm>
          <a:prstGeom prst="rect">
            <a:avLst/>
          </a:prstGeom>
          <a:solidFill>
            <a:srgbClr val="B8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8207044" y="1234440"/>
            <a:ext cx="3271418" cy="502920"/>
          </a:xfrm>
          <a:prstGeom prst="rect">
            <a:avLst/>
          </a:prstGeom>
          <a:noFill/>
        </p:spPr>
        <p:txBody>
          <a:bodyPr wrap="square" anchor="ctr" lIns="0" rIns="0" tIns="0" bIns="0">
            <a:spAutoFit/>
          </a:bodyPr>
          <a:lstStyle/>
          <a:p>
            <a:pPr algn="ctr">
              <a:lnSpc>
                <a:spcPct val="125000"/>
              </a:lnSpc>
              <a:spcBef>
                <a:spcPts val="0"/>
              </a:spcBef>
              <a:spcAft>
                <a:spcPts val="600"/>
              </a:spcAft>
            </a:pPr>
            <a:r>
              <a:rPr sz="1450" b="1" i="0">
                <a:solidFill>
                  <a:srgbClr val="FFFFFF"/>
                </a:solidFill>
                <a:latin typeface="Microsoft YaHei"/>
                <a:ea typeface="Microsoft YaHei"/>
                <a:cs typeface="Microsoft YaHei"/>
              </a:rPr>
              <a:t>第 3 页 · 目标人群</a:t>
            </a:r>
          </a:p>
        </p:txBody>
      </p:sp>
      <p:sp>
        <p:nvSpPr>
          <p:cNvPr id="27" name="TextBox 26"/>
          <p:cNvSpPr txBox="1"/>
          <p:nvPr/>
        </p:nvSpPr>
        <p:spPr>
          <a:xfrm>
            <a:off x="8243620" y="1901952"/>
            <a:ext cx="3198266" cy="3630167"/>
          </a:xfrm>
          <a:prstGeom prst="rect">
            <a:avLst/>
          </a:prstGeom>
          <a:noFill/>
        </p:spPr>
        <p:txBody>
          <a:bodyPr wrap="square" anchor="t" lIns="0" rIns="0" tIns="0" bIns="0">
            <a:spAutoFit/>
          </a:bodyPr>
          <a:lstStyle/>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两张画像卡（主客群 + 潜力客群）</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各自的触发点与放弃原因</a:t>
            </a:r>
          </a:p>
          <a:p>
            <a:pPr>
              <a:lnSpc>
                <a:spcPct val="122000"/>
              </a:lnSpc>
              <a:spcAft>
                <a:spcPts val="700"/>
              </a:spcAft>
            </a:pPr>
            <a:r>
              <a:rPr sz="1250" b="1" i="0">
                <a:solidFill>
                  <a:srgbClr val="E08A2E"/>
                </a:solidFill>
                <a:latin typeface="Microsoft YaHei"/>
                <a:ea typeface="Microsoft YaHei"/>
                <a:cs typeface="Microsoft YaHei"/>
              </a:rPr>
              <a:t>▪  </a:t>
            </a:r>
            <a:r>
              <a:rPr sz="1250" b="0" i="0">
                <a:solidFill>
                  <a:srgbClr val="12313B"/>
                </a:solidFill>
                <a:latin typeface="Microsoft YaHei"/>
                <a:ea typeface="Microsoft YaHei"/>
                <a:cs typeface="Microsoft YaHei"/>
              </a:rPr>
              <a:t>明确的取舍：我们不为谁服务</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一句话洞察挑战</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581912"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互动 · 投票</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配图建议：黑板上贴满便签，学生正在投票</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39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737360" cy="329184"/>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200" b="1" i="0">
                <a:solidFill>
                  <a:srgbClr val="FFFFFF"/>
                </a:solidFill>
                <a:latin typeface="Microsoft YaHei"/>
                <a:ea typeface="Microsoft YaHei"/>
                <a:cs typeface="Microsoft YaHei"/>
              </a:rPr>
              <a:t>个人挑战</a:t>
            </a:r>
          </a:p>
        </p:txBody>
      </p:sp>
      <p:sp>
        <p:nvSpPr>
          <p:cNvPr id="14" name="Rounded Rectangle 13"/>
          <p:cNvSpPr/>
          <p:nvPr/>
        </p:nvSpPr>
        <p:spPr>
          <a:xfrm>
            <a:off x="2441448" y="1188720"/>
            <a:ext cx="1371600" cy="329184"/>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10 分钟</a:t>
            </a:r>
          </a:p>
        </p:txBody>
      </p:sp>
      <p:sp>
        <p:nvSpPr>
          <p:cNvPr id="15" name="TextBox 14"/>
          <p:cNvSpPr txBox="1"/>
          <p:nvPr/>
        </p:nvSpPr>
        <p:spPr>
          <a:xfrm>
            <a:off x="566928" y="1645920"/>
            <a:ext cx="11057839" cy="365760"/>
          </a:xfrm>
          <a:prstGeom prst="rect">
            <a:avLst/>
          </a:prstGeom>
          <a:noFill/>
        </p:spPr>
        <p:txBody>
          <a:bodyPr wrap="square" anchor="t" lIns="0" rIns="0" tIns="0" bIns="0">
            <a:spAutoFit/>
          </a:bodyPr>
          <a:lstStyle/>
          <a:p>
            <a:pPr algn="l">
              <a:lnSpc>
                <a:spcPct val="125000"/>
              </a:lnSpc>
              <a:spcBef>
                <a:spcPts val="0"/>
              </a:spcBef>
              <a:spcAft>
                <a:spcPts val="600"/>
              </a:spcAft>
            </a:pPr>
            <a:r>
              <a:rPr sz="1600" b="1" i="0">
                <a:solidFill>
                  <a:srgbClr val="094C56"/>
                </a:solidFill>
                <a:latin typeface="Microsoft YaHei"/>
                <a:ea typeface="Microsoft YaHei"/>
                <a:cs typeface="Microsoft YaHei"/>
              </a:rPr>
              <a:t>用一句话说出你项目最有价值的机会点，全班投票选出最有说服力的三条</a:t>
            </a:r>
          </a:p>
        </p:txBody>
      </p:sp>
      <p:sp>
        <p:nvSpPr>
          <p:cNvPr id="16" name="Rounded Rectangle 15"/>
          <p:cNvSpPr/>
          <p:nvPr/>
        </p:nvSpPr>
        <p:spPr>
          <a:xfrm>
            <a:off x="566928" y="2148840"/>
            <a:ext cx="6634703" cy="2715767"/>
          </a:xfrm>
          <a:prstGeom prst="roundRect">
            <a:avLst>
              <a:gd name="adj" fmla="val 5000"/>
            </a:avLst>
          </a:prstGeom>
          <a:solidFill>
            <a:srgbClr val="EEF2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731520" y="2286000"/>
            <a:ext cx="1188720" cy="292608"/>
          </a:xfrm>
          <a:prstGeom prst="roundRect">
            <a:avLst>
              <a:gd name="adj" fmla="val 35000"/>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操作步骤</a:t>
            </a:r>
          </a:p>
        </p:txBody>
      </p:sp>
      <p:sp>
        <p:nvSpPr>
          <p:cNvPr id="18" name="TextBox 17"/>
          <p:cNvSpPr txBox="1"/>
          <p:nvPr/>
        </p:nvSpPr>
        <p:spPr>
          <a:xfrm>
            <a:off x="768096" y="2679192"/>
            <a:ext cx="6232367" cy="2093975"/>
          </a:xfrm>
          <a:prstGeom prst="rect">
            <a:avLst/>
          </a:prstGeom>
          <a:noFill/>
        </p:spPr>
        <p:txBody>
          <a:bodyPr wrap="square" anchor="t" lIns="0" rIns="0" tIns="0" bIns="0">
            <a:spAutoFit/>
          </a:bodyPr>
          <a:lstStyle/>
          <a:p>
            <a:pPr>
              <a:lnSpc>
                <a:spcPct val="120000"/>
              </a:lnSpc>
              <a:spcAft>
                <a:spcPts val="600"/>
              </a:spcAft>
            </a:pPr>
            <a:r>
              <a:rPr sz="1250" b="1" i="0">
                <a:solidFill>
                  <a:srgbClr val="0E6E7A"/>
                </a:solidFill>
                <a:latin typeface="Microsoft YaHei"/>
                <a:ea typeface="Microsoft YaHei"/>
                <a:cs typeface="Microsoft YaHei"/>
              </a:rPr>
              <a:t>01  </a:t>
            </a:r>
            <a:r>
              <a:rPr sz="1250" b="0" i="0">
                <a:solidFill>
                  <a:srgbClr val="12313B"/>
                </a:solidFill>
                <a:latin typeface="Microsoft YaHei"/>
                <a:ea typeface="Microsoft YaHei"/>
                <a:cs typeface="Microsoft YaHei"/>
              </a:rPr>
              <a:t>每人把机会点写成一句话，不超过 30 字</a:t>
            </a:r>
          </a:p>
          <a:p>
            <a:pPr>
              <a:lnSpc>
                <a:spcPct val="120000"/>
              </a:lnSpc>
              <a:spcAft>
                <a:spcPts val="600"/>
              </a:spcAft>
            </a:pPr>
            <a:r>
              <a:rPr sz="1250" b="1" i="0">
                <a:solidFill>
                  <a:srgbClr val="0E6E7A"/>
                </a:solidFill>
                <a:latin typeface="Microsoft YaHei"/>
                <a:ea typeface="Microsoft YaHei"/>
                <a:cs typeface="Microsoft YaHei"/>
              </a:rPr>
              <a:t>02  </a:t>
            </a:r>
            <a:r>
              <a:rPr sz="1250" b="0" i="0">
                <a:solidFill>
                  <a:srgbClr val="12313B"/>
                </a:solidFill>
                <a:latin typeface="Microsoft YaHei"/>
                <a:ea typeface="Microsoft YaHei"/>
                <a:cs typeface="Microsoft YaHei"/>
              </a:rPr>
              <a:t>必须同时写出支撑它的一条证据</a:t>
            </a:r>
          </a:p>
          <a:p>
            <a:pPr>
              <a:lnSpc>
                <a:spcPct val="120000"/>
              </a:lnSpc>
              <a:spcAft>
                <a:spcPts val="600"/>
              </a:spcAft>
            </a:pPr>
            <a:r>
              <a:rPr sz="1250" b="1" i="0">
                <a:solidFill>
                  <a:srgbClr val="0E6E7A"/>
                </a:solidFill>
                <a:latin typeface="Microsoft YaHei"/>
                <a:ea typeface="Microsoft YaHei"/>
                <a:cs typeface="Microsoft YaHei"/>
              </a:rPr>
              <a:t>03  </a:t>
            </a:r>
            <a:r>
              <a:rPr sz="1250" b="0" i="0">
                <a:solidFill>
                  <a:srgbClr val="12313B"/>
                </a:solidFill>
                <a:latin typeface="Microsoft YaHei"/>
                <a:ea typeface="Microsoft YaHei"/>
                <a:cs typeface="Microsoft YaHei"/>
              </a:rPr>
              <a:t>贴到黑板，全班投票（每人三票）</a:t>
            </a:r>
          </a:p>
          <a:p>
            <a:pPr>
              <a:lnSpc>
                <a:spcPct val="120000"/>
              </a:lnSpc>
              <a:spcAft>
                <a:spcPts val="600"/>
              </a:spcAft>
            </a:pPr>
            <a:r>
              <a:rPr sz="1250" b="1" i="0">
                <a:solidFill>
                  <a:srgbClr val="0E6E7A"/>
                </a:solidFill>
                <a:latin typeface="Microsoft YaHei"/>
                <a:ea typeface="Microsoft YaHei"/>
                <a:cs typeface="Microsoft YaHei"/>
              </a:rPr>
              <a:t>04  </a:t>
            </a:r>
            <a:r>
              <a:rPr sz="1250" b="0" i="0">
                <a:solidFill>
                  <a:srgbClr val="12313B"/>
                </a:solidFill>
                <a:latin typeface="Microsoft YaHei"/>
                <a:ea typeface="Microsoft YaHei"/>
                <a:cs typeface="Microsoft YaHei"/>
              </a:rPr>
              <a:t>得票最高的三条由作者说明证据来源</a:t>
            </a:r>
          </a:p>
        </p:txBody>
      </p:sp>
      <p:sp>
        <p:nvSpPr>
          <p:cNvPr id="19" name="Rounded Rectangle 18"/>
          <p:cNvSpPr/>
          <p:nvPr/>
        </p:nvSpPr>
        <p:spPr>
          <a:xfrm>
            <a:off x="7402799" y="2148840"/>
            <a:ext cx="4221967" cy="2715767"/>
          </a:xfrm>
          <a:prstGeom prst="roundRect">
            <a:avLst>
              <a:gd name="adj" fmla="val 5000"/>
            </a:avLst>
          </a:prstGeom>
          <a:solidFill>
            <a:srgbClr val="FAF7F0"/>
          </a:solidFill>
          <a:ln w="11430">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7567391" y="2286000"/>
            <a:ext cx="1188720" cy="292608"/>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讲师提示</a:t>
            </a:r>
          </a:p>
        </p:txBody>
      </p:sp>
      <p:sp>
        <p:nvSpPr>
          <p:cNvPr id="21" name="TextBox 20"/>
          <p:cNvSpPr txBox="1"/>
          <p:nvPr/>
        </p:nvSpPr>
        <p:spPr>
          <a:xfrm>
            <a:off x="7603967" y="2679192"/>
            <a:ext cx="3819631" cy="2093975"/>
          </a:xfrm>
          <a:prstGeom prst="rect">
            <a:avLst/>
          </a:prstGeom>
          <a:noFill/>
        </p:spPr>
        <p:txBody>
          <a:bodyPr wrap="square" anchor="t" lIns="0" rIns="0" tIns="0" bIns="0">
            <a:spAutoFit/>
          </a:bodyPr>
          <a:lstStyle/>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禁止使用「打造」「赋能」「沉浸式」等空词</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追问得票高者：这个机会点，对手为什么没做？</a:t>
            </a:r>
          </a:p>
          <a:p>
            <a:pPr>
              <a:lnSpc>
                <a:spcPct val="122000"/>
              </a:lnSpc>
              <a:spcAft>
                <a:spcPts val="700"/>
              </a:spcAft>
            </a:pPr>
            <a:r>
              <a:rPr sz="1200" b="1" i="0">
                <a:solidFill>
                  <a:srgbClr val="E08A2E"/>
                </a:solidFill>
                <a:latin typeface="Microsoft YaHei"/>
                <a:ea typeface="Microsoft YaHei"/>
                <a:cs typeface="Microsoft YaHei"/>
              </a:rPr>
              <a:t>▪  </a:t>
            </a:r>
            <a:r>
              <a:rPr sz="1200" b="0" i="0">
                <a:solidFill>
                  <a:srgbClr val="8A5A18"/>
                </a:solidFill>
                <a:latin typeface="Microsoft YaHei"/>
                <a:ea typeface="Microsoft YaHei"/>
                <a:cs typeface="Microsoft YaHei"/>
              </a:rPr>
              <a:t>把三条优秀句子收入课程金句墙</a:t>
            </a:r>
          </a:p>
        </p:txBody>
      </p:sp>
      <p:sp>
        <p:nvSpPr>
          <p:cNvPr id="22" name="Rounded Rectangle 21"/>
          <p:cNvSpPr/>
          <p:nvPr/>
        </p:nvSpPr>
        <p:spPr>
          <a:xfrm>
            <a:off x="566928" y="4992623"/>
            <a:ext cx="11057839" cy="603504"/>
          </a:xfrm>
          <a:prstGeom prst="roundRect">
            <a:avLst>
              <a:gd name="adj" fmla="val 2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95528" y="5047487"/>
            <a:ext cx="10600639" cy="493776"/>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课堂产出：班级金句墙（课后拍照上传课程群）</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本章小结</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小结</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配图建议：本章七条要点浓缩成一张思维导图</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40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7298173" cy="4498847"/>
          </a:xfrm>
          <a:prstGeom prst="roundRect">
            <a:avLst>
              <a:gd name="adj" fmla="val 5000"/>
            </a:avLst>
          </a:prstGeom>
          <a:solidFill>
            <a:srgbClr val="FFFFFF"/>
          </a:solidFill>
          <a:ln w="11430">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731520" y="1335024"/>
            <a:ext cx="1371600" cy="310896"/>
          </a:xfrm>
          <a:prstGeom prst="roundRect">
            <a:avLst>
              <a:gd name="adj" fmla="val 35000"/>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本章要点</a:t>
            </a:r>
          </a:p>
        </p:txBody>
      </p:sp>
      <p:sp>
        <p:nvSpPr>
          <p:cNvPr id="15" name="TextBox 14"/>
          <p:cNvSpPr txBox="1"/>
          <p:nvPr/>
        </p:nvSpPr>
        <p:spPr>
          <a:xfrm>
            <a:off x="768096" y="1755648"/>
            <a:ext cx="6895837" cy="3813047"/>
          </a:xfrm>
          <a:prstGeom prst="rect">
            <a:avLst/>
          </a:prstGeom>
          <a:noFill/>
        </p:spPr>
        <p:txBody>
          <a:bodyPr wrap="square" anchor="t" lIns="0" rIns="0" tIns="0" bIns="0">
            <a:spAutoFit/>
          </a:bodyPr>
          <a:lstStyle/>
          <a:p>
            <a:pPr>
              <a:lnSpc>
                <a:spcPct val="120000"/>
              </a:lnSpc>
              <a:spcAft>
                <a:spcPts val="600"/>
              </a:spcAft>
            </a:pPr>
            <a:r>
              <a:rPr sz="1350" b="1" i="0">
                <a:solidFill>
                  <a:srgbClr val="0E6E7A"/>
                </a:solidFill>
                <a:latin typeface="Microsoft YaHei"/>
                <a:ea typeface="Microsoft YaHei"/>
                <a:cs typeface="Microsoft YaHei"/>
              </a:rPr>
              <a:t>01  </a:t>
            </a:r>
            <a:r>
              <a:rPr sz="1350" b="0" i="0">
                <a:solidFill>
                  <a:srgbClr val="12313B"/>
                </a:solidFill>
                <a:latin typeface="Microsoft YaHei"/>
                <a:ea typeface="Microsoft YaHei"/>
                <a:cs typeface="Microsoft YaHei"/>
              </a:rPr>
              <a:t>洞察分三层：宏观定趋势、中观定竞争、微观定切口，三层是收敛关系而非并列</a:t>
            </a:r>
          </a:p>
          <a:p>
            <a:pPr>
              <a:lnSpc>
                <a:spcPct val="120000"/>
              </a:lnSpc>
              <a:spcAft>
                <a:spcPts val="600"/>
              </a:spcAft>
            </a:pPr>
            <a:r>
              <a:rPr sz="1350" b="1" i="0">
                <a:solidFill>
                  <a:srgbClr val="0E6E7A"/>
                </a:solidFill>
                <a:latin typeface="Microsoft YaHei"/>
                <a:ea typeface="Microsoft YaHei"/>
                <a:cs typeface="Microsoft YaHei"/>
              </a:rPr>
              <a:t>02  </a:t>
            </a:r>
            <a:r>
              <a:rPr sz="1350" b="0" i="0">
                <a:solidFill>
                  <a:srgbClr val="12313B"/>
                </a:solidFill>
                <a:latin typeface="Microsoft YaHei"/>
                <a:ea typeface="Microsoft YaHei"/>
                <a:cs typeface="Microsoft YaHei"/>
              </a:rPr>
              <a:t>数据有纪律：引用前必须确认时间、口径、范围、来源；二手资料只用来提假设</a:t>
            </a:r>
          </a:p>
          <a:p>
            <a:pPr>
              <a:lnSpc>
                <a:spcPct val="120000"/>
              </a:lnSpc>
              <a:spcAft>
                <a:spcPts val="600"/>
              </a:spcAft>
            </a:pPr>
            <a:r>
              <a:rPr sz="1350" b="1" i="0">
                <a:solidFill>
                  <a:srgbClr val="0E6E7A"/>
                </a:solidFill>
                <a:latin typeface="Microsoft YaHei"/>
                <a:ea typeface="Microsoft YaHei"/>
                <a:cs typeface="Microsoft YaHei"/>
              </a:rPr>
              <a:t>03  </a:t>
            </a:r>
            <a:r>
              <a:rPr sz="1350" b="0" i="0">
                <a:solidFill>
                  <a:srgbClr val="12313B"/>
                </a:solidFill>
                <a:latin typeface="Microsoft YaHei"/>
                <a:ea typeface="Microsoft YaHei"/>
                <a:cs typeface="Microsoft YaHei"/>
              </a:rPr>
              <a:t>资源盘点要覆盖自然、文化、产业、生活四类，用五维矩阵筛掉伪优势</a:t>
            </a:r>
          </a:p>
          <a:p>
            <a:pPr>
              <a:lnSpc>
                <a:spcPct val="120000"/>
              </a:lnSpc>
              <a:spcAft>
                <a:spcPts val="600"/>
              </a:spcAft>
            </a:pPr>
            <a:r>
              <a:rPr sz="1350" b="1" i="0">
                <a:solidFill>
                  <a:srgbClr val="0E6E7A"/>
                </a:solidFill>
                <a:latin typeface="Microsoft YaHei"/>
                <a:ea typeface="Microsoft YaHei"/>
                <a:cs typeface="Microsoft YaHei"/>
              </a:rPr>
              <a:t>04  </a:t>
            </a:r>
            <a:r>
              <a:rPr sz="1350" b="0" i="0">
                <a:solidFill>
                  <a:srgbClr val="12313B"/>
                </a:solidFill>
                <a:latin typeface="Microsoft YaHei"/>
                <a:ea typeface="Microsoft YaHei"/>
                <a:cs typeface="Microsoft YaHei"/>
              </a:rPr>
              <a:t>用户不等于游客：用决策链五角色找对研究对象，用画像卡八字段固化结论</a:t>
            </a:r>
          </a:p>
          <a:p>
            <a:pPr>
              <a:lnSpc>
                <a:spcPct val="120000"/>
              </a:lnSpc>
              <a:spcAft>
                <a:spcPts val="600"/>
              </a:spcAft>
            </a:pPr>
            <a:r>
              <a:rPr sz="1350" b="1" i="0">
                <a:solidFill>
                  <a:srgbClr val="0E6E7A"/>
                </a:solidFill>
                <a:latin typeface="Microsoft YaHei"/>
                <a:ea typeface="Microsoft YaHei"/>
                <a:cs typeface="Microsoft YaHei"/>
              </a:rPr>
              <a:t>05  </a:t>
            </a:r>
            <a:r>
              <a:rPr sz="1350" b="0" i="0">
                <a:solidFill>
                  <a:srgbClr val="12313B"/>
                </a:solidFill>
                <a:latin typeface="Microsoft YaHei"/>
                <a:ea typeface="Microsoft YaHei"/>
                <a:cs typeface="Microsoft YaHei"/>
              </a:rPr>
              <a:t>需求分三层：功能是及格线，情绪驱动复购，意义带来认同</a:t>
            </a:r>
          </a:p>
          <a:p>
            <a:pPr>
              <a:lnSpc>
                <a:spcPct val="120000"/>
              </a:lnSpc>
              <a:spcAft>
                <a:spcPts val="600"/>
              </a:spcAft>
            </a:pPr>
            <a:r>
              <a:rPr sz="1350" b="1" i="0">
                <a:solidFill>
                  <a:srgbClr val="0E6E7A"/>
                </a:solidFill>
                <a:latin typeface="Microsoft YaHei"/>
                <a:ea typeface="Microsoft YaHei"/>
                <a:cs typeface="Microsoft YaHei"/>
              </a:rPr>
              <a:t>06  </a:t>
            </a:r>
            <a:r>
              <a:rPr sz="1350" b="0" i="0">
                <a:solidFill>
                  <a:srgbClr val="12313B"/>
                </a:solidFill>
                <a:latin typeface="Microsoft YaHei"/>
                <a:ea typeface="Microsoft YaHei"/>
                <a:cs typeface="Microsoft YaHei"/>
              </a:rPr>
              <a:t>方法选择看问题：访谈问为什么、问卷问有多少、观察问实际做了什么</a:t>
            </a:r>
          </a:p>
          <a:p>
            <a:pPr>
              <a:lnSpc>
                <a:spcPct val="120000"/>
              </a:lnSpc>
              <a:spcAft>
                <a:spcPts val="600"/>
              </a:spcAft>
            </a:pPr>
            <a:r>
              <a:rPr sz="1350" b="1" i="0">
                <a:solidFill>
                  <a:srgbClr val="0E6E7A"/>
                </a:solidFill>
                <a:latin typeface="Microsoft YaHei"/>
                <a:ea typeface="Microsoft YaHei"/>
                <a:cs typeface="Microsoft YaHei"/>
              </a:rPr>
              <a:t>07  </a:t>
            </a:r>
            <a:r>
              <a:rPr sz="1350" b="0" i="0">
                <a:solidFill>
                  <a:srgbClr val="12313B"/>
                </a:solidFill>
                <a:latin typeface="Microsoft YaHei"/>
                <a:ea typeface="Microsoft YaHei"/>
                <a:cs typeface="Microsoft YaHei"/>
              </a:rPr>
              <a:t>判断健康度用「收入增速 − 人次增速」，为正才是结构改善</a:t>
            </a:r>
          </a:p>
        </p:txBody>
      </p:sp>
      <p:sp>
        <p:nvSpPr>
          <p:cNvPr id="16" name="Rounded Rectangle 15"/>
          <p:cNvSpPr/>
          <p:nvPr/>
        </p:nvSpPr>
        <p:spPr>
          <a:xfrm>
            <a:off x="8066269" y="1188720"/>
            <a:ext cx="3558497" cy="4498847"/>
          </a:xfrm>
          <a:prstGeom prst="roundRect">
            <a:avLst>
              <a:gd name="adj" fmla="val 6000"/>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8230861" y="1335024"/>
            <a:ext cx="1371600" cy="310896"/>
          </a:xfrm>
          <a:prstGeom prst="roundRect">
            <a:avLst>
              <a:gd name="adj" fmla="val 35000"/>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FFFFFF"/>
                </a:solidFill>
                <a:latin typeface="Microsoft YaHei"/>
                <a:ea typeface="Microsoft YaHei"/>
                <a:cs typeface="Microsoft YaHei"/>
              </a:rPr>
              <a:t>一句话带走</a:t>
            </a:r>
          </a:p>
        </p:txBody>
      </p:sp>
      <p:sp>
        <p:nvSpPr>
          <p:cNvPr id="18" name="TextBox 17"/>
          <p:cNvSpPr txBox="1"/>
          <p:nvPr/>
        </p:nvSpPr>
        <p:spPr>
          <a:xfrm>
            <a:off x="8267437" y="1755648"/>
            <a:ext cx="3156161" cy="3813047"/>
          </a:xfrm>
          <a:prstGeom prst="rect">
            <a:avLst/>
          </a:prstGeom>
          <a:noFill/>
        </p:spPr>
        <p:txBody>
          <a:bodyPr wrap="square" anchor="ctr" lIns="0" rIns="0" tIns="0" bIns="0">
            <a:spAutoFit/>
          </a:bodyPr>
          <a:lstStyle/>
          <a:p>
            <a:pPr algn="l">
              <a:lnSpc>
                <a:spcPct val="135000"/>
              </a:lnSpc>
              <a:spcBef>
                <a:spcPts val="0"/>
              </a:spcBef>
              <a:spcAft>
                <a:spcPts val="600"/>
              </a:spcAft>
            </a:pPr>
            <a:r>
              <a:rPr sz="1400" b="1" i="0">
                <a:solidFill>
                  <a:srgbClr val="FFFFFF"/>
                </a:solidFill>
                <a:latin typeface="Microsoft YaHei"/>
                <a:ea typeface="Microsoft YaHei"/>
                <a:cs typeface="Microsoft YaHei"/>
              </a:rPr>
              <a:t>洞察的终点不是知道更多，而是敢于写下「我不为谁服务」。</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延伸阅读与资源</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1801368" y="900684"/>
            <a:ext cx="1097280" cy="292608"/>
          </a:xfrm>
          <a:prstGeom prst="roundRect">
            <a:avLst>
              <a:gd name="adj" fmla="val 35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lnSpc>
                <a:spcPct val="125000"/>
              </a:lnSpc>
              <a:spcBef>
                <a:spcPts val="0"/>
              </a:spcBef>
              <a:spcAft>
                <a:spcPts val="600"/>
              </a:spcAft>
            </a:pPr>
            <a:r>
              <a:rPr sz="1100" b="1" i="0">
                <a:solidFill>
                  <a:srgbClr val="094C56"/>
                </a:solidFill>
                <a:latin typeface="Microsoft YaHei"/>
                <a:ea typeface="Microsoft YaHei"/>
                <a:cs typeface="Microsoft YaHei"/>
              </a:rPr>
              <a:t>延伸阅读</a:t>
            </a:r>
          </a:p>
        </p:txBody>
      </p:sp>
      <p:sp>
        <p:nvSpPr>
          <p:cNvPr id="7" name="Rounded Rectangle 6"/>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配图建议：六份资料的封面缩略图横排</a:t>
            </a:r>
          </a:p>
        </p:txBody>
      </p:sp>
      <p:sp>
        <p:nvSpPr>
          <p:cNvPr id="10" name="TextBox 9"/>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1" name="TextBox 10"/>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41 / 42</a:t>
            </a:r>
          </a:p>
        </p:txBody>
      </p:sp>
      <p:sp>
        <p:nvSpPr>
          <p:cNvPr id="12" name="Rectangle 11"/>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66928" y="1188720"/>
            <a:ext cx="11057839" cy="627887"/>
          </a:xfrm>
          <a:prstGeom prst="roundRect">
            <a:avLst>
              <a:gd name="adj" fmla="val 14000"/>
            </a:avLst>
          </a:prstGeom>
          <a:solidFill>
            <a:srgbClr val="EEF2F1"/>
          </a:solidFill>
          <a:ln w="9525">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1188720"/>
            <a:ext cx="64008" cy="627887"/>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22960" y="1243584"/>
            <a:ext cx="6855860" cy="518159"/>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《用户体验要素》（ Jesse James Garrett ）</a:t>
            </a:r>
          </a:p>
        </p:txBody>
      </p:sp>
      <p:sp>
        <p:nvSpPr>
          <p:cNvPr id="16" name="TextBox 15"/>
          <p:cNvSpPr txBox="1"/>
          <p:nvPr/>
        </p:nvSpPr>
        <p:spPr>
          <a:xfrm>
            <a:off x="7533366" y="1243584"/>
            <a:ext cx="3980822" cy="518159"/>
          </a:xfrm>
          <a:prstGeom prst="rect">
            <a:avLst/>
          </a:prstGeom>
          <a:noFill/>
        </p:spPr>
        <p:txBody>
          <a:bodyPr wrap="square" anchor="ctr" lIns="0" rIns="0" tIns="0" bIns="0">
            <a:spAutoFit/>
          </a:bodyPr>
          <a:lstStyle/>
          <a:p>
            <a:pPr algn="l">
              <a:lnSpc>
                <a:spcPct val="125000"/>
              </a:lnSpc>
              <a:spcBef>
                <a:spcPts val="0"/>
              </a:spcBef>
              <a:spcAft>
                <a:spcPts val="600"/>
              </a:spcAft>
            </a:pPr>
            <a:r>
              <a:rPr sz="1100" b="0" i="0">
                <a:solidFill>
                  <a:srgbClr val="6B7A80"/>
                </a:solidFill>
                <a:latin typeface="Microsoft YaHei"/>
                <a:ea typeface="Microsoft YaHei"/>
                <a:cs typeface="Microsoft YaHei"/>
              </a:rPr>
              <a:t>理解战略层到表现层的五层结构，与本章三层洞察互补</a:t>
            </a:r>
          </a:p>
        </p:txBody>
      </p:sp>
      <p:sp>
        <p:nvSpPr>
          <p:cNvPr id="17" name="Rounded Rectangle 16"/>
          <p:cNvSpPr/>
          <p:nvPr/>
        </p:nvSpPr>
        <p:spPr>
          <a:xfrm>
            <a:off x="566928" y="1962911"/>
            <a:ext cx="11057839" cy="627887"/>
          </a:xfrm>
          <a:prstGeom prst="roundRect">
            <a:avLst>
              <a:gd name="adj" fmla="val 14000"/>
            </a:avLst>
          </a:prstGeom>
          <a:solidFill>
            <a:srgbClr val="FFFFFF"/>
          </a:solidFill>
          <a:ln w="9525">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566928" y="1962911"/>
            <a:ext cx="64008" cy="62788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822960" y="2017776"/>
            <a:ext cx="6855860" cy="518159"/>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《洞察力：用户研究的方法与实战》类著作</a:t>
            </a:r>
          </a:p>
        </p:txBody>
      </p:sp>
      <p:sp>
        <p:nvSpPr>
          <p:cNvPr id="20" name="TextBox 19"/>
          <p:cNvSpPr txBox="1"/>
          <p:nvPr/>
        </p:nvSpPr>
        <p:spPr>
          <a:xfrm>
            <a:off x="7533366" y="2017776"/>
            <a:ext cx="3980822" cy="518159"/>
          </a:xfrm>
          <a:prstGeom prst="rect">
            <a:avLst/>
          </a:prstGeom>
          <a:noFill/>
        </p:spPr>
        <p:txBody>
          <a:bodyPr wrap="square" anchor="ctr" lIns="0" rIns="0" tIns="0" bIns="0">
            <a:spAutoFit/>
          </a:bodyPr>
          <a:lstStyle/>
          <a:p>
            <a:pPr algn="l">
              <a:lnSpc>
                <a:spcPct val="125000"/>
              </a:lnSpc>
              <a:spcBef>
                <a:spcPts val="0"/>
              </a:spcBef>
              <a:spcAft>
                <a:spcPts val="600"/>
              </a:spcAft>
            </a:pPr>
            <a:r>
              <a:rPr sz="1100" b="0" i="0">
                <a:solidFill>
                  <a:srgbClr val="6B7A80"/>
                </a:solidFill>
                <a:latin typeface="Microsoft YaHei"/>
                <a:ea typeface="Microsoft YaHei"/>
                <a:cs typeface="Microsoft YaHei"/>
              </a:rPr>
              <a:t>系统学习访谈与编码方法，重点看编码部分</a:t>
            </a:r>
          </a:p>
        </p:txBody>
      </p:sp>
      <p:sp>
        <p:nvSpPr>
          <p:cNvPr id="21" name="Rounded Rectangle 20"/>
          <p:cNvSpPr/>
          <p:nvPr/>
        </p:nvSpPr>
        <p:spPr>
          <a:xfrm>
            <a:off x="566928" y="2737104"/>
            <a:ext cx="11057839" cy="627887"/>
          </a:xfrm>
          <a:prstGeom prst="roundRect">
            <a:avLst>
              <a:gd name="adj" fmla="val 14000"/>
            </a:avLst>
          </a:prstGeom>
          <a:solidFill>
            <a:srgbClr val="EEF2F1"/>
          </a:solidFill>
          <a:ln w="9525">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2737104"/>
            <a:ext cx="64008" cy="627887"/>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822960" y="2791968"/>
            <a:ext cx="6855860" cy="518159"/>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文化和旅游部历年《国内旅游数据情况》</a:t>
            </a:r>
          </a:p>
        </p:txBody>
      </p:sp>
      <p:sp>
        <p:nvSpPr>
          <p:cNvPr id="24" name="TextBox 23"/>
          <p:cNvSpPr txBox="1"/>
          <p:nvPr/>
        </p:nvSpPr>
        <p:spPr>
          <a:xfrm>
            <a:off x="7533366" y="2791968"/>
            <a:ext cx="3980822" cy="518159"/>
          </a:xfrm>
          <a:prstGeom prst="rect">
            <a:avLst/>
          </a:prstGeom>
          <a:noFill/>
        </p:spPr>
        <p:txBody>
          <a:bodyPr wrap="square" anchor="ctr" lIns="0" rIns="0" tIns="0" bIns="0">
            <a:spAutoFit/>
          </a:bodyPr>
          <a:lstStyle/>
          <a:p>
            <a:pPr algn="l">
              <a:lnSpc>
                <a:spcPct val="125000"/>
              </a:lnSpc>
              <a:spcBef>
                <a:spcPts val="0"/>
              </a:spcBef>
              <a:spcAft>
                <a:spcPts val="600"/>
              </a:spcAft>
            </a:pPr>
            <a:r>
              <a:rPr sz="1100" b="0" i="0">
                <a:solidFill>
                  <a:srgbClr val="6B7A80"/>
                </a:solidFill>
                <a:latin typeface="Microsoft YaHei"/>
                <a:ea typeface="Microsoft YaHei"/>
                <a:cs typeface="Microsoft YaHei"/>
              </a:rPr>
              <a:t>对比不同年份口径变化，训练口径敏感度</a:t>
            </a:r>
          </a:p>
        </p:txBody>
      </p:sp>
      <p:sp>
        <p:nvSpPr>
          <p:cNvPr id="25" name="Rounded Rectangle 24"/>
          <p:cNvSpPr/>
          <p:nvPr/>
        </p:nvSpPr>
        <p:spPr>
          <a:xfrm>
            <a:off x="566928" y="3511296"/>
            <a:ext cx="11057839" cy="627887"/>
          </a:xfrm>
          <a:prstGeom prst="roundRect">
            <a:avLst>
              <a:gd name="adj" fmla="val 14000"/>
            </a:avLst>
          </a:prstGeom>
          <a:solidFill>
            <a:srgbClr val="FFFFFF"/>
          </a:solidFill>
          <a:ln w="9525">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511296"/>
            <a:ext cx="64008" cy="62788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822960" y="3566160"/>
            <a:ext cx="6855860" cy="518159"/>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中国旅游研究院《2024中国古镇旅游发展报告》</a:t>
            </a:r>
          </a:p>
        </p:txBody>
      </p:sp>
      <p:sp>
        <p:nvSpPr>
          <p:cNvPr id="28" name="TextBox 27"/>
          <p:cNvSpPr txBox="1"/>
          <p:nvPr/>
        </p:nvSpPr>
        <p:spPr>
          <a:xfrm>
            <a:off x="7533366" y="3566160"/>
            <a:ext cx="3980822" cy="518159"/>
          </a:xfrm>
          <a:prstGeom prst="rect">
            <a:avLst/>
          </a:prstGeom>
          <a:noFill/>
        </p:spPr>
        <p:txBody>
          <a:bodyPr wrap="square" anchor="ctr" lIns="0" rIns="0" tIns="0" bIns="0">
            <a:spAutoFit/>
          </a:bodyPr>
          <a:lstStyle/>
          <a:p>
            <a:pPr algn="l">
              <a:lnSpc>
                <a:spcPct val="125000"/>
              </a:lnSpc>
              <a:spcBef>
                <a:spcPts val="0"/>
              </a:spcBef>
              <a:spcAft>
                <a:spcPts val="600"/>
              </a:spcAft>
            </a:pPr>
            <a:r>
              <a:rPr sz="1100" b="0" i="0">
                <a:solidFill>
                  <a:srgbClr val="6B7A80"/>
                </a:solidFill>
                <a:latin typeface="Microsoft YaHei"/>
                <a:ea typeface="Microsoft YaHei"/>
                <a:cs typeface="Microsoft YaHei"/>
              </a:rPr>
              <a:t>51.3% 相似性感知，是同质化问题的一手证据</a:t>
            </a:r>
          </a:p>
        </p:txBody>
      </p:sp>
      <p:sp>
        <p:nvSpPr>
          <p:cNvPr id="29" name="Rounded Rectangle 28"/>
          <p:cNvSpPr/>
          <p:nvPr/>
        </p:nvSpPr>
        <p:spPr>
          <a:xfrm>
            <a:off x="566928" y="4285488"/>
            <a:ext cx="11057839" cy="627887"/>
          </a:xfrm>
          <a:prstGeom prst="roundRect">
            <a:avLst>
              <a:gd name="adj" fmla="val 14000"/>
            </a:avLst>
          </a:prstGeom>
          <a:solidFill>
            <a:srgbClr val="EEF2F1"/>
          </a:solidFill>
          <a:ln w="9525">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66928" y="4285488"/>
            <a:ext cx="64008" cy="627887"/>
          </a:xfrm>
          <a:prstGeom prst="rect">
            <a:avLst/>
          </a:prstGeom>
          <a:solidFill>
            <a:srgbClr val="0E6E7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22960" y="4340351"/>
            <a:ext cx="6855860" cy="518159"/>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TEA《2024年全球体验报告》</a:t>
            </a:r>
          </a:p>
        </p:txBody>
      </p:sp>
      <p:sp>
        <p:nvSpPr>
          <p:cNvPr id="32" name="TextBox 31"/>
          <p:cNvSpPr txBox="1"/>
          <p:nvPr/>
        </p:nvSpPr>
        <p:spPr>
          <a:xfrm>
            <a:off x="7533366" y="4340351"/>
            <a:ext cx="3980822" cy="518159"/>
          </a:xfrm>
          <a:prstGeom prst="rect">
            <a:avLst/>
          </a:prstGeom>
          <a:noFill/>
        </p:spPr>
        <p:txBody>
          <a:bodyPr wrap="square" anchor="ctr" lIns="0" rIns="0" tIns="0" bIns="0">
            <a:spAutoFit/>
          </a:bodyPr>
          <a:lstStyle/>
          <a:p>
            <a:pPr algn="l">
              <a:lnSpc>
                <a:spcPct val="125000"/>
              </a:lnSpc>
              <a:spcBef>
                <a:spcPts val="0"/>
              </a:spcBef>
              <a:spcAft>
                <a:spcPts val="600"/>
              </a:spcAft>
            </a:pPr>
            <a:r>
              <a:rPr sz="1100" b="0" i="0">
                <a:solidFill>
                  <a:srgbClr val="6B7A80"/>
                </a:solidFill>
                <a:latin typeface="Microsoft YaHei"/>
                <a:ea typeface="Microsoft YaHei"/>
                <a:cs typeface="Microsoft YaHei"/>
              </a:rPr>
              <a:t>学习国际通用的客流与满意度口径</a:t>
            </a:r>
          </a:p>
        </p:txBody>
      </p:sp>
      <p:sp>
        <p:nvSpPr>
          <p:cNvPr id="33" name="Rounded Rectangle 32"/>
          <p:cNvSpPr/>
          <p:nvPr/>
        </p:nvSpPr>
        <p:spPr>
          <a:xfrm>
            <a:off x="566928" y="5059679"/>
            <a:ext cx="11057839" cy="627887"/>
          </a:xfrm>
          <a:prstGeom prst="roundRect">
            <a:avLst>
              <a:gd name="adj" fmla="val 14000"/>
            </a:avLst>
          </a:prstGeom>
          <a:solidFill>
            <a:srgbClr val="FFFFFF"/>
          </a:solidFill>
          <a:ln w="9525">
            <a:solidFill>
              <a:srgbClr val="D6DFD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5059679"/>
            <a:ext cx="64008" cy="627887"/>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822960" y="5114543"/>
            <a:ext cx="6855860" cy="518159"/>
          </a:xfrm>
          <a:prstGeom prst="rect">
            <a:avLst/>
          </a:prstGeom>
          <a:noFill/>
        </p:spPr>
        <p:txBody>
          <a:bodyPr wrap="square" anchor="ctr" lIns="0" rIns="0" tIns="0" bIns="0">
            <a:spAutoFit/>
          </a:bodyPr>
          <a:lstStyle/>
          <a:p>
            <a:pPr algn="l">
              <a:lnSpc>
                <a:spcPct val="125000"/>
              </a:lnSpc>
              <a:spcBef>
                <a:spcPts val="0"/>
              </a:spcBef>
              <a:spcAft>
                <a:spcPts val="600"/>
              </a:spcAft>
            </a:pPr>
            <a:r>
              <a:rPr sz="1300" b="1" i="0">
                <a:solidFill>
                  <a:srgbClr val="094C56"/>
                </a:solidFill>
                <a:latin typeface="Microsoft YaHei"/>
                <a:ea typeface="Microsoft YaHei"/>
                <a:cs typeface="Microsoft YaHei"/>
              </a:rPr>
              <a:t>贵州省 / 安顺市统计公报与文旅发展报告</a:t>
            </a:r>
          </a:p>
        </p:txBody>
      </p:sp>
      <p:sp>
        <p:nvSpPr>
          <p:cNvPr id="36" name="TextBox 35"/>
          <p:cNvSpPr txBox="1"/>
          <p:nvPr/>
        </p:nvSpPr>
        <p:spPr>
          <a:xfrm>
            <a:off x="7533366" y="5114543"/>
            <a:ext cx="3980822" cy="518159"/>
          </a:xfrm>
          <a:prstGeom prst="rect">
            <a:avLst/>
          </a:prstGeom>
          <a:noFill/>
        </p:spPr>
        <p:txBody>
          <a:bodyPr wrap="square" anchor="ctr" lIns="0" rIns="0" tIns="0" bIns="0">
            <a:spAutoFit/>
          </a:bodyPr>
          <a:lstStyle/>
          <a:p>
            <a:pPr algn="l">
              <a:lnSpc>
                <a:spcPct val="125000"/>
              </a:lnSpc>
              <a:spcBef>
                <a:spcPts val="0"/>
              </a:spcBef>
              <a:spcAft>
                <a:spcPts val="600"/>
              </a:spcAft>
            </a:pPr>
            <a:r>
              <a:rPr sz="1100" b="0" i="0">
                <a:solidFill>
                  <a:srgbClr val="6B7A80"/>
                </a:solidFill>
                <a:latin typeface="Microsoft YaHei"/>
                <a:ea typeface="Microsoft YaHei"/>
                <a:cs typeface="Microsoft YaHei"/>
              </a:rPr>
              <a:t>本地数据必读，做本地项目绕不开</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146304"/>
          </a:xfrm>
          <a:prstGeom prst="rect">
            <a:avLst/>
          </a:prstGeom>
          <a:solidFill>
            <a:srgbClr val="094C5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566928" y="310896"/>
            <a:ext cx="11057839" cy="658368"/>
          </a:xfrm>
          <a:prstGeom prst="rect">
            <a:avLst/>
          </a:prstGeom>
          <a:noFill/>
        </p:spPr>
        <p:txBody>
          <a:bodyPr wrap="square" anchor="t" lIns="0" rIns="0" tIns="0" bIns="0">
            <a:spAutoFit/>
          </a:bodyPr>
          <a:lstStyle/>
          <a:p>
            <a:pPr algn="l">
              <a:lnSpc>
                <a:spcPct val="125000"/>
              </a:lnSpc>
              <a:spcBef>
                <a:spcPts val="0"/>
              </a:spcBef>
              <a:spcAft>
                <a:spcPts val="600"/>
              </a:spcAft>
            </a:pPr>
            <a:r>
              <a:rPr sz="2600" b="1" i="0">
                <a:solidFill>
                  <a:srgbClr val="12313B"/>
                </a:solidFill>
                <a:latin typeface="Microsoft YaHei"/>
                <a:ea typeface="Microsoft YaHei"/>
                <a:cs typeface="Microsoft YaHei"/>
              </a:rPr>
              <a:t>本章收束与下章预告</a:t>
            </a:r>
          </a:p>
        </p:txBody>
      </p:sp>
      <p:sp>
        <p:nvSpPr>
          <p:cNvPr id="5" name="Rectangle 4"/>
          <p:cNvSpPr/>
          <p:nvPr/>
        </p:nvSpPr>
        <p:spPr>
          <a:xfrm>
            <a:off x="566928" y="969264"/>
            <a:ext cx="1051560" cy="50292"/>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5833871"/>
            <a:ext cx="9594799" cy="475488"/>
          </a:xfrm>
          <a:prstGeom prst="roundRect">
            <a:avLst>
              <a:gd name="adj" fmla="val 18000"/>
            </a:avLst>
          </a:prstGeom>
          <a:solidFill>
            <a:srgbClr val="FAF7F0"/>
          </a:solidFill>
          <a:ln w="9525">
            <a:solidFill>
              <a:srgbClr val="E0CB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5833871"/>
            <a:ext cx="50292" cy="475488"/>
          </a:xfrm>
          <a:prstGeom prst="rect">
            <a:avLst/>
          </a:prstGeom>
          <a:solidFill>
            <a:srgbClr val="E08A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31520" y="5888735"/>
            <a:ext cx="9229039" cy="384048"/>
          </a:xfrm>
          <a:prstGeom prst="rect">
            <a:avLst/>
          </a:prstGeom>
          <a:noFill/>
        </p:spPr>
        <p:txBody>
          <a:bodyPr wrap="square" anchor="ctr" lIns="0" rIns="0" tIns="0" bIns="0">
            <a:spAutoFit/>
          </a:bodyPr>
          <a:lstStyle/>
          <a:p>
            <a:pPr algn="l">
              <a:lnSpc>
                <a:spcPct val="125000"/>
              </a:lnSpc>
              <a:spcBef>
                <a:spcPts val="0"/>
              </a:spcBef>
              <a:spcAft>
                <a:spcPts val="600"/>
              </a:spcAft>
            </a:pPr>
            <a:r>
              <a:rPr sz="1050" b="0" i="1">
                <a:solidFill>
                  <a:srgbClr val="6B7A80"/>
                </a:solidFill>
                <a:latin typeface="Microsoft YaHei"/>
                <a:ea typeface="Microsoft YaHei"/>
                <a:cs typeface="Microsoft YaHei"/>
              </a:rPr>
              <a:t>配图建议：洞察输出包与一张写着「第 3 章：内容策划与叙事表达」的卡片</a:t>
            </a:r>
          </a:p>
        </p:txBody>
      </p:sp>
      <p:sp>
        <p:nvSpPr>
          <p:cNvPr id="9" name="TextBox 8"/>
          <p:cNvSpPr txBox="1"/>
          <p:nvPr/>
        </p:nvSpPr>
        <p:spPr>
          <a:xfrm>
            <a:off x="566928" y="6419088"/>
            <a:ext cx="8686800" cy="274320"/>
          </a:xfrm>
          <a:prstGeom prst="rect">
            <a:avLst/>
          </a:prstGeom>
          <a:noFill/>
        </p:spPr>
        <p:txBody>
          <a:bodyPr wrap="square" anchor="t" lIns="0" rIns="0" tIns="0" bIns="0">
            <a:spAutoFit/>
          </a:bodyPr>
          <a:lstStyle/>
          <a:p>
            <a:pPr algn="l">
              <a:lnSpc>
                <a:spcPct val="125000"/>
              </a:lnSpc>
              <a:spcBef>
                <a:spcPts val="0"/>
              </a:spcBef>
              <a:spcAft>
                <a:spcPts val="600"/>
              </a:spcAft>
            </a:pPr>
            <a:r>
              <a:rPr sz="950" b="0" i="0">
                <a:solidFill>
                  <a:srgbClr val="6B7A80"/>
                </a:solidFill>
                <a:latin typeface="Microsoft YaHei"/>
                <a:ea typeface="Microsoft YaHei"/>
                <a:cs typeface="Microsoft YaHei"/>
              </a:rPr>
              <a:t>第02章 目的地洞察与用户研究</a:t>
            </a:r>
          </a:p>
        </p:txBody>
      </p:sp>
      <p:sp>
        <p:nvSpPr>
          <p:cNvPr id="10" name="TextBox 9"/>
          <p:cNvSpPr txBox="1"/>
          <p:nvPr/>
        </p:nvSpPr>
        <p:spPr>
          <a:xfrm>
            <a:off x="10527487" y="6419088"/>
            <a:ext cx="1097280" cy="274320"/>
          </a:xfrm>
          <a:prstGeom prst="rect">
            <a:avLst/>
          </a:prstGeom>
          <a:noFill/>
        </p:spPr>
        <p:txBody>
          <a:bodyPr wrap="square" anchor="t" lIns="0" rIns="0" tIns="0" bIns="0">
            <a:spAutoFit/>
          </a:bodyPr>
          <a:lstStyle/>
          <a:p>
            <a:pPr algn="r">
              <a:lnSpc>
                <a:spcPct val="125000"/>
              </a:lnSpc>
              <a:spcBef>
                <a:spcPts val="0"/>
              </a:spcBef>
              <a:spcAft>
                <a:spcPts val="600"/>
              </a:spcAft>
            </a:pPr>
            <a:r>
              <a:rPr sz="950" b="0" i="0">
                <a:solidFill>
                  <a:srgbClr val="6B7A80"/>
                </a:solidFill>
                <a:latin typeface="Microsoft YaHei"/>
                <a:ea typeface="Microsoft YaHei"/>
                <a:cs typeface="Microsoft YaHei"/>
              </a:rPr>
              <a:t>42 / 42</a:t>
            </a:r>
          </a:p>
        </p:txBody>
      </p:sp>
      <p:sp>
        <p:nvSpPr>
          <p:cNvPr id="11" name="Rectangle 10"/>
          <p:cNvSpPr/>
          <p:nvPr/>
        </p:nvSpPr>
        <p:spPr>
          <a:xfrm>
            <a:off x="566928" y="6336792"/>
            <a:ext cx="11057839" cy="10972"/>
          </a:xfrm>
          <a:prstGeom prst="rect">
            <a:avLst/>
          </a:prstGeom>
          <a:solidFill>
            <a:srgbClr val="D6DFD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566928" y="1554480"/>
            <a:ext cx="11057839" cy="3767327"/>
          </a:xfrm>
          <a:prstGeom prst="roundRect">
            <a:avLst>
              <a:gd name="adj" fmla="val 8000"/>
            </a:avLst>
          </a:prstGeom>
          <a:solidFill>
            <a:srgbClr val="E4E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194560"/>
            <a:ext cx="11057839" cy="1097280"/>
          </a:xfrm>
          <a:prstGeom prst="rect">
            <a:avLst/>
          </a:prstGeom>
          <a:noFill/>
        </p:spPr>
        <p:txBody>
          <a:bodyPr wrap="square" anchor="t" lIns="0" rIns="0" tIns="0" bIns="0">
            <a:spAutoFit/>
          </a:bodyPr>
          <a:lstStyle/>
          <a:p>
            <a:pPr algn="ctr">
              <a:lnSpc>
                <a:spcPct val="125000"/>
              </a:lnSpc>
              <a:spcBef>
                <a:spcPts val="0"/>
              </a:spcBef>
              <a:spcAft>
                <a:spcPts val="600"/>
              </a:spcAft>
            </a:pPr>
            <a:r>
              <a:rPr sz="3400" b="1" i="0">
                <a:solidFill>
                  <a:srgbClr val="094C56"/>
                </a:solidFill>
                <a:latin typeface="Microsoft YaHei"/>
                <a:ea typeface="Microsoft YaHei"/>
                <a:cs typeface="Microsoft YaHei"/>
              </a:rPr>
              <a:t>带着洞察输出包进入第 3 章</a:t>
            </a:r>
          </a:p>
        </p:txBody>
      </p:sp>
      <p:sp>
        <p:nvSpPr>
          <p:cNvPr id="14" name="TextBox 13"/>
          <p:cNvSpPr txBox="1"/>
          <p:nvPr/>
        </p:nvSpPr>
        <p:spPr>
          <a:xfrm>
            <a:off x="1664207" y="3566160"/>
            <a:ext cx="8863279" cy="1389887"/>
          </a:xfrm>
          <a:prstGeom prst="rect">
            <a:avLst/>
          </a:prstGeom>
          <a:noFill/>
        </p:spPr>
        <p:txBody>
          <a:bodyPr wrap="square" anchor="t" lIns="0" rIns="0" tIns="0" bIns="0">
            <a:spAutoFit/>
          </a:bodyPr>
          <a:lstStyle/>
          <a:p>
            <a:pPr>
              <a:lnSpc>
                <a:spcPct val="120000"/>
              </a:lnSpc>
              <a:spcAft>
                <a:spcPts val="600"/>
              </a:spcAft>
            </a:pPr>
            <a:r>
              <a:rPr sz="1500" b="1" i="0">
                <a:solidFill>
                  <a:srgbClr val="0E6E7A"/>
                </a:solidFill>
                <a:latin typeface="Microsoft YaHei"/>
                <a:ea typeface="Microsoft YaHei"/>
                <a:cs typeface="Microsoft YaHei"/>
              </a:rPr>
              <a:t>01  </a:t>
            </a:r>
            <a:r>
              <a:rPr sz="1500" b="0" i="0">
                <a:solidFill>
                  <a:srgbClr val="12313B"/>
                </a:solidFill>
                <a:latin typeface="Microsoft YaHei"/>
                <a:ea typeface="Microsoft YaHei"/>
                <a:cs typeface="Microsoft YaHei"/>
              </a:rPr>
              <a:t>三页洞察输出包必须完成</a:t>
            </a:r>
          </a:p>
          <a:p>
            <a:pPr>
              <a:lnSpc>
                <a:spcPct val="120000"/>
              </a:lnSpc>
              <a:spcAft>
                <a:spcPts val="600"/>
              </a:spcAft>
            </a:pPr>
            <a:r>
              <a:rPr sz="1500" b="1" i="0">
                <a:solidFill>
                  <a:srgbClr val="0E6E7A"/>
                </a:solidFill>
                <a:latin typeface="Microsoft YaHei"/>
                <a:ea typeface="Microsoft YaHei"/>
                <a:cs typeface="Microsoft YaHei"/>
              </a:rPr>
              <a:t>02  </a:t>
            </a:r>
            <a:r>
              <a:rPr sz="1500" b="0" i="0">
                <a:solidFill>
                  <a:srgbClr val="12313B"/>
                </a:solidFill>
                <a:latin typeface="Microsoft YaHei"/>
                <a:ea typeface="Microsoft YaHei"/>
                <a:cs typeface="Microsoft YaHei"/>
              </a:rPr>
              <a:t>两张画像卡必须附原话</a:t>
            </a:r>
          </a:p>
          <a:p>
            <a:pPr>
              <a:lnSpc>
                <a:spcPct val="120000"/>
              </a:lnSpc>
              <a:spcAft>
                <a:spcPts val="600"/>
              </a:spcAft>
            </a:pPr>
            <a:r>
              <a:rPr sz="1500" b="1" i="0">
                <a:solidFill>
                  <a:srgbClr val="0E6E7A"/>
                </a:solidFill>
                <a:latin typeface="Microsoft YaHei"/>
                <a:ea typeface="Microsoft YaHei"/>
                <a:cs typeface="Microsoft YaHei"/>
              </a:rPr>
              <a:t>03  </a:t>
            </a:r>
            <a:r>
              <a:rPr sz="1500" b="0" i="0">
                <a:solidFill>
                  <a:srgbClr val="12313B"/>
                </a:solidFill>
                <a:latin typeface="Microsoft YaHei"/>
                <a:ea typeface="Microsoft YaHei"/>
                <a:cs typeface="Microsoft YaHei"/>
              </a:rPr>
              <a:t>下章任务：为一个真实人群写一条内容</a:t>
            </a:r>
          </a:p>
          <a:p>
            <a:pPr>
              <a:lnSpc>
                <a:spcPct val="120000"/>
              </a:lnSpc>
              <a:spcAft>
                <a:spcPts val="600"/>
              </a:spcAft>
            </a:pPr>
            <a:r>
              <a:rPr sz="1500" b="1" i="0">
                <a:solidFill>
                  <a:srgbClr val="0E6E7A"/>
                </a:solidFill>
                <a:latin typeface="Microsoft YaHei"/>
                <a:ea typeface="Microsoft YaHei"/>
                <a:cs typeface="Microsoft YaHei"/>
              </a:rPr>
              <a:t>04  </a:t>
            </a:r>
            <a:r>
              <a:rPr sz="1500" b="0" i="0">
                <a:solidFill>
                  <a:srgbClr val="12313B"/>
                </a:solidFill>
                <a:latin typeface="Microsoft YaHei"/>
                <a:ea typeface="Microsoft YaHei"/>
                <a:cs typeface="Microsoft YaHei"/>
              </a:rPr>
              <a:t>预习：拆解 10 条你喜欢的文旅短视频</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