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国内出游人次与出游总花费（2024 全年 / 2025 上半年）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数值（亿人次 / 万亿元）</c:v>
                </c:pt>
              </c:strCache>
            </c:strRef>
          </c:tx>
          <c:spPr>
            <a:solidFill>
              <a:srgbClr val="0E6E7A"/>
            </a:solidFill>
          </c:spPr>
          <c:cat>
            <c:strRef>
              <c:f>Sheet1!$A$2:$A$5</c:f>
              <c:strCache>
                <c:ptCount val="4"/>
                <c:pt idx="0">
                  <c:v>2024 全年 出游人次</c:v>
                </c:pt>
                <c:pt idx="1">
                  <c:v>2024 全年 出游花费</c:v>
                </c:pt>
                <c:pt idx="2">
                  <c:v>2025H1 出游人次</c:v>
                </c:pt>
                <c:pt idx="3">
                  <c:v>2025H1 出游花费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56.15</c:v>
                </c:pt>
                <c:pt idx="1">
                  <c:v>5.75</c:v>
                </c:pt>
                <c:pt idx="2">
                  <c:v>32.85</c:v>
                </c:pt>
                <c:pt idx="3">
                  <c:v>3.15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>
                  <a:solidFill>
                    <a:srgbClr val="12313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入境游客人次与外国人免签入境（2024 / 2025）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数值</c:v>
                </c:pt>
              </c:strCache>
            </c:strRef>
          </c:tx>
          <c:spPr>
            <a:solidFill>
              <a:srgbClr val="0E6E7A"/>
            </a:solidFill>
          </c:spPr>
          <c:cat>
            <c:strRef>
              <c:f>Sheet1!$A$2:$A$5</c:f>
              <c:strCache>
                <c:ptCount val="4"/>
                <c:pt idx="0">
                  <c:v>2024 入境游客（亿人次）</c:v>
                </c:pt>
                <c:pt idx="1">
                  <c:v>2024 免签入境外国人（万人次）</c:v>
                </c:pt>
                <c:pt idx="2">
                  <c:v>2025 入境游客（亿人次）</c:v>
                </c:pt>
                <c:pt idx="3">
                  <c:v>2025 外国游客占比（%）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1.3</c:v>
                </c:pt>
                <c:pt idx="1">
                  <c:v>2012</c:v>
                </c:pt>
                <c:pt idx="2">
                  <c:v>1.54</c:v>
                </c:pt>
                <c:pt idx="3">
                  <c:v>22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>
                  <a:solidFill>
                    <a:srgbClr val="12313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万岁山武侠城综合营收（亿元，2023—2025）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综合营收（亿元）</c:v>
                </c:pt>
              </c:strCache>
            </c:strRef>
          </c:tx>
          <c:spPr>
            <a:solidFill>
              <a:srgbClr val="0E6E7A"/>
            </a:solidFill>
          </c:spPr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5.4</c:v>
                </c:pt>
                <c:pt idx="2">
                  <c:v>12.7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>
                  <a:solidFill>
                    <a:srgbClr val="12313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不要急着讲定义。先抛三个问题：你未来想做什么？你觉得自己能做什么？市场真正需要什么？本章的目标是把学生的职业想象从「导游/计调」拉宽到「目的地内容官、体验设计师、文旅产品经理、社区运营主理人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让学生用 30 秒在纸上写下第一问答案，收上来随机抽 3 张念。念完不评价对错，只说：这些答案里有一半，在五年前的旅游管理培养方案里根本不存在。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2024 年国内出游 56.15 亿人次、同比增长 14.8%，出游总花费 5.75 万亿元、同比增长 17.1%；2025 年上半年出游 32.85 亿人次、同比增长 20.6%，花费 3.15 万亿元、同比增长 15.2%。注意一个反常识点：人次增速在 2025 上半年跑赢花费增速，说明人均单次消费在走弱——这正是主理人要解决的结构性问题。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这一页是本章的方向盘。强调：主理人不是新造的词，而是产业复杂度上升到一定阶段后，市场自然分化出的「总协调者」角色。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明确告知本章考核：课后需提交一份「个人职业定位卡」（一页纸），包含目标岗位、能力差距、三步补齐计划。这既是作业也是后面章节分组的依据。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这一页是本章的理论骨架，讲慢一点。可以让学生举出身边的例子对应每一列，例如贵州的「村超」同时踩中了需求端（情绪价值）与媒介端（短视频）。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这是一个被本科生严重低估的就业赛道：入境游复苏带来的是「外语 + 文化解释力 + 产品设计」的复合岗位需求。提示学生：免签政策是外生变量，主理人的职责是把政策红利转化为可售卖的产品。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让学生判断：这三件事里，哪一件最容易被误认为是天赋？答案通常是「内容」——很多人以为好内容是灵感，其实是可被流程化生产的东西。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这题没有标准答案。目的是制造认知冲突——多数学生会选 B，但行业中真正高薪稀缺的是能同时兼顾 B 与 C 的人。把结论留到职业图谱那一节再揭。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强调「负总责」三个字。主理人与普通执行岗的分界线，是是否对结果指标负责。可以举反例：只负责写文案的人不是主理人，负责「文案发布后七天转化率」的人，接近主理人。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逐行讲，每行只问一句：这个岗位做决策时，最怕什么？导游怕投诉，计调怕成本超支，产品怕没人买，运营怕掉量，品牌怕没声量——而主理人怕的是「整体失血」。这就是取舍的来源。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五重身份按「认知—创作—执行—商业—长期」递进。让学生自评：你目前最强的是哪一重？最弱的是哪一重？多数学生强在②，弱在④。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用万岁山的数据做引子：它 2025 年日均演出 3000 余场，这才是支撑 12.7 亿元营收的日常功力，不是一次「王婆说媒」的运气。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这是全课程的骨架图，务必让学生记住。后续每一章开头都回到这张图，说明本章处在环的哪一段。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告诉学生残酷事实：本科毕业时用人单位先看横线。竖线可以入职后再长，但横线不行——它决定了你能不能被团队接纳。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评分不是目的，追问才是。当学生说「我编剧能力 4 分」，追问：你写过什么？给谁看？反馈如何？大部分学生会发现自己其实只有 2 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过渡页。强调一个观点：职业选择不是选公司，是选「你在价值链的哪一段」——同一家公司里，做内容与做渠道的人，十年后差距极大。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提醒：三段不是割裂的。最好的主理人通常有过两段以上经历——先在下游懂用户，再到中游做内容，最后回上游控资源。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逐个岗位问一句：这个岗位今年的绩效怎么算？答不上来的岗位，通常不会被认真招聘。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这是本章最实用的一页，建议学生拍照。强调：新兴岗位 = 旧能力的新组合，所以不必恐慌「没学过」，而应盘点自己已有哪些可组合的能力。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讲真话环节。不要美化任何一条路：体制内也有 KPI，创业公司也有内耗。判断标准是「你愿意承受哪种代价」。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这一页要讲得坦诚。学生最容易被短视频里的「文旅创业月入十万」误导。用一句话收束：这个行业奖励耐心，惩罚投机。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这个练习的产出会在第 5 章被复用，提醒学生保留记录。典型冲突：运营要限流、策划要曝光、商业要客单价——这正是主理人必须做取舍的场景。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不现场给出标准答案。第 2 章会回答第一题，第 3、4 章回答第二题，第 4 章回答第三题（沉默更危险：说明你已不在用户的选择集里）。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三个案例对应三种完全不同的资源起点与商业模式：阿那亚从地产转向生活方式，乌镇依靠古镇资产与会展，迪士尼依靠 IP 与标准化服务。让学生先猜哪个最难复制。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重点讲「审美一致性」：所有触点（建筑、海报、服务话术）共享一套审美标准，这是最难被抄袭的部分。也要指出风险：高度依赖创始团队审美，规模化困难。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让学生思考：这四条中，哪一条最容易在三个月内被竞争对手模仿？（答案是符号先行，最难模仿的是审美统辖与社群共创。）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这是本章的「反面教材型正面案例」：乌镇是运营能力最强的古镇之一，但 2024 年客流与营收仍双降。要让学生看到：能力再强也挡不住品类老化。引出下一页的困境讨论。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这一页直接对接第 5 章的成本结构。让学生记住一个公式：利润 = 客流 × 客单价 − 固定成本。固定成本越重，客流波动的杀伤力越大。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迪士尼最难学的是「流程化制造惊喜」。提醒学生：标准化不是扼杀创意，而是把创意放在可控环节（如园区设计），把不确定环节（如服务接触点）交给流程。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让学生讨论：一个没有 IP 的目的地，能否用其中两条？答案是可以——用「持续更新」+「服务一致性」，这也是万岁山的路子。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这一页训练「迁移能力」。提问：如果把你家乡的一个普通县城交给这三套方法，各自最先会卡在哪一步？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提醒学生：以下所有数据都要求能核查来源，引用时必须带时间、口径与出处——这是本课程对数据的基本纪律。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对比乌镇：同样是景区，一个靠内容密度拉长停留，一个受制于品类老化。追问学生：如果万岁山停止更新演出，你认为客流会在第几个月开始下滑？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注意这不是线性增长，而是指数型——因为内容密度提升会带来口碑自传播。但必须提醒：指数增长不可持续，景区已面临「长红」之困，管理层公开讨论过这一点。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这是「流量承接能力」的最佳教材。提问：天水的旅游旺季被提前了 2 个月，这对当地住宿与人力意味着什么？答案：短期超载、服务质量下滑、口碑风险。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注意村超数据的结构：人次增长 13.28%，但旅游收入仅增 4.38%——人均消费下降。这是极好的课堂讨论点：流量来了，钱没留住，问题出在哪？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总结性一页。让学生用这四条去检验一个失败案例（例如某地的网红打卡点迅速降温），看缺了哪一条。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这是本章最重要的产出，直接成为第 2 章的素材。贵州学生可以就地取材：安顺、西江、荔波、镇远、肇兴、榕江等。讲师需提前准备 6—8 个备选地点以防学生卡壳。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第二题是本章的压轴题：人次涨、收入不涨 = 人均消费下降 = 产品结构出问题（可能是低价一日游占比上升、过夜率不足）。第三题留到第 6 章深度展开。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小结后布置作业：个人职业定位卡（一页纸）+ 家乡目的地诊断卡。提醒两张卡会在第 7 章路演中被复用。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要求学生至少精读其中两项，并在第 2 章课前提交 200 字读书笔记。重点推荐中青旅年报——它把「重资产的代价」讲得非常直白。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明确下章的课前任务：每人完成 1 次不少于 15 分钟的游客访谈，并录音或做笔记。没有一手资料，第 2 章的课堂练习无法进行。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949440" y="0"/>
            <a:ext cx="5242255" cy="6858000"/>
          </a:xfrm>
          <a:prstGeom prst="rect">
            <a:avLst/>
          </a:prstGeom>
          <a:solidFill>
            <a:srgbClr val="0A3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38360" y="685800"/>
            <a:ext cx="1371600" cy="1371600"/>
          </a:xfrm>
          <a:prstGeom prst="ellipse">
            <a:avLst/>
          </a:prstGeom>
          <a:solidFill>
            <a:srgbClr val="145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4480560"/>
            <a:ext cx="1828800" cy="1828800"/>
          </a:xfrm>
          <a:prstGeom prst="ellipse">
            <a:avLst/>
          </a:prstGeom>
          <a:solidFill>
            <a:srgbClr val="0F5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81360" y="3474720"/>
            <a:ext cx="731520" cy="731520"/>
          </a:xfrm>
          <a:prstGeom prst="ellipse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417320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文旅主理人 · 本科三年级专业课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1965960"/>
            <a:ext cx="6035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5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CHAPTER 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880360"/>
            <a:ext cx="62179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3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文旅主理人的角色定位与职业图谱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51560" y="4526280"/>
            <a:ext cx="1463040" cy="54864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4800600"/>
            <a:ext cx="5943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0" i="0">
                <a:solidFill>
                  <a:srgbClr val="CFE3E4"/>
                </a:solidFill>
                <a:latin typeface="Microsoft YaHei"/>
                <a:ea typeface="Microsoft YaHei"/>
                <a:cs typeface="Microsoft YaHei"/>
              </a:rPr>
              <a:t>从「带团的人」到「造场的人」：重新定义旅游管理专业的职业想象力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598932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9FC4C7"/>
                </a:solidFill>
                <a:latin typeface="Microsoft YaHei"/>
                <a:ea typeface="Microsoft YaHei"/>
                <a:cs typeface="Microsoft YaHei"/>
              </a:rPr>
              <a:t>授课对象：旅游管理本科三年级 ｜ 建议学时：4 学时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开场三问：你现在站在哪个位置？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破冰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170432"/>
            <a:ext cx="110578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先别急着找答案，先把问题问对。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配图建议：一张三问式的手写便签墙照片，三张便利贴上分别写「我是谁／我能做什么／市场要什么」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02 / 43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673352"/>
            <a:ext cx="11057839" cy="40599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第一问：四年后你希望自己的名片上写着什么职位？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第二问：你能说出三个近两年崛起的国内文旅新案例吗？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第三问：这些案例背后，是谁在做决策？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本课程的承诺：不教你背概念，教你在真实约束下做出可被检验的方案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本课程的边界：提供方法框架与判据，不能替代你对本地市场的实地判断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行业底盘：2024—2025 国内旅游大盘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行业数据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170432"/>
            <a:ext cx="110578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任何职业判断，都要先看清盘子有多大、增速在哪一端。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03 / 43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566928" y="1627632"/>
          <a:ext cx="11057839" cy="4681727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66928" y="6327647"/>
            <a:ext cx="110578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数据来源：文化和旅游部《2024年度国内旅游数据情况》（2025-01-21）、《2025年上半年国内居民出游数据情况》（2025-08-01）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模块一｜时代与行业：为什么「主理人」这个角色现在才成立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配图建议：四象限示意图：需求／供给／媒介／技术，中心写「主理人」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04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先看行业，再看职业，最后看自己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需求端的变化 ｜ 供给端的变化 ｜ 媒介端的变化 ｜ 技术端的变化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本章学习目标与知识地图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配图建议：横向流程箭带状的知识地图，八个节点用圆角方块串成一条路径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05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49808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说清文旅主理人的定义、边界与五重身份，能区分其与导游、计调、产品经理、运营的差异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564559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能力目标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82847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用「洞察—策划—组织—运营—复盘」五步工作环描述任何一个文旅项目的运转逻辑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431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96431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379311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方法目标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97599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掌握职业图谱的读法：能按产业链位置、组织类型、能力门槛三条轴定位自己的目标岗位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11183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11183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194063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素养目标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2351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建立以数据与一手资料为依据的判断习惯，拒绝凭感觉做方案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8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31520" y="4288901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知识地图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58568" y="4307189"/>
            <a:ext cx="9137599" cy="134380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行业底盘 → 概念界定 → 角色模型 → 能力模型 → 职业图谱 → 经典案例（阿那亚／乌镇／迪士尼）→ 新案例（万岁山／天水／阿勒泰／村超·苏超）→ 规律提炼 → 自我定位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文旅产业的四个底层变化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配图建议：四列对比框架图，每列顶部一个图标（人群／建筑／手机／芯片）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06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需求端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从看景到过日子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游客买的不再是景点门票，而是一段可叙述的时间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情绪价值、松弛感、社交货币成为购买理由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决策周期缩短：从提前一个月到出发前一天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7710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710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710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341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供给端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从资源到内容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998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自然与历史资源不再是唯一壁垒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可复制的是设施，不可复制的是内容密度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二消占比取代门票占比成为健康度指标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728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728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8728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3359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媒介端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从广告到共谋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016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一个 15 秒短视频可以改写一座城市的客流曲线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UGC 取代官方宣传成为信任来源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爆红不可预测，但可被设计成高概率事件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46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9746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746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377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技术端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从信息化到智能化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34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AI 把内容生产边际成本压到接近零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数据让小团队也能做精细化运营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技术不替代主理人，但会淘汰不用技术的主理人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被忽略的增量：入境游回来了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07 / 43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188720"/>
            <a:ext cx="3317351" cy="5120640"/>
          </a:xfrm>
          <a:prstGeom prst="roundRect">
            <a:avLst>
              <a:gd name="adj" fmla="val 7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444752"/>
            <a:ext cx="2915015" cy="4663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2024 年入境游客 1.3 亿人次，同比增长 61%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入境游客总花费 942 亿美元，同比增长 78%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免签入境外国人 2012 万人次，同比增长 112%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2025 年入境游客 1.54 亿人次，超 2019 年水平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112879" y="1188720"/>
          <a:ext cx="7511887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2879" y="6327647"/>
            <a:ext cx="7511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数据来源：中国旅游研究院《中国入境旅游发展年度报告2025》；文化和旅游部 2026-03 全国人大记者会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金句一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配图建议：海边孤独图书馆剪影配一句手写体金句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08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188720"/>
            <a:ext cx="11057839" cy="449884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188720"/>
            <a:ext cx="82296" cy="449884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52728" y="1508760"/>
            <a:ext cx="959479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25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资源是天赋，内容是本事，运营是耐心。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500176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—— 本章观点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2728" y="527608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1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三句话分别对应：不可控、半可控、完全可控——主理人的价值集中在后两者。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课堂投票：文旅行业现在最缺什么样的人？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投票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配图建议：手机投票二维码与实时柱状结果的界面示意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09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现场投票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四个选项中，你认为行业最稀缺的是哪一类人才？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A 能扛业绩的销售与渠道人才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B 能持续产出内容的策划与创意人才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C 能把项目落地的现场运营人才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D 能用数据与技术提效的复合人才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先投票再公布：避免从众效应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公布后追问「你为什么排除另外三个」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记录票数，本章末尾回头再看答案是否改变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课堂产出：投票结果拍照存档，作为本章末「答案是否改变」的对照基线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定义：什么是文旅主理人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核心概念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170432"/>
            <a:ext cx="110578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一句话定义 + 三条硬约束。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配图建议：一个人站在场地中央，四周环绕「内容／体验／商业／社群」四个光环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10 / 43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673352"/>
            <a:ext cx="11057839" cy="40599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定义：对一处目的地 / 一个文旅产品的「内容、体验、商业、社群」负总责，并用可量化结果对其负责的人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约束一：对体验负责——游客的每一分钟都被设计过，意外也要被兜底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约束二：对商业负责——不是做艺术，是做能持续造血的生意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约束三：对长期负责——爆红只是一次性流量，复购与口碑才是资产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判断标准：你能不能说出这个产品「今年比去年好在哪三个具体指标上」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辨析：主理人 ≠ 这些岗位，但包含它们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对比框架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配图建议：同心圆示意图：外圈五个岗位，中心是主理人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11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3291840"/>
                <a:gridCol w="2743200"/>
                <a:gridCol w="300837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角色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核心职责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对什么负责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与主理人的关系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导游 / 讲解员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现场讲解、行程执行、应急处理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单团体验与口碑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主理人的「现场界面」，是能力底座不是终点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计调 / 操作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资源采购、成本控制、行程落地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成本与交付稳定性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主理人的「供应链能力」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产品经理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需求调研、产品定义、迭代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产品竞争力与复购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主理人的「设计能力」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运营 / 社群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流量获取、用户维系、活动策划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活跃度与转化率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主理人的「增长能力」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 / 市场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定位、传播、渠道合作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认知度与溢价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主理人的「叙事能力」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文旅主理人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整合以上全部并对总结果负责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营收、口碑、复购、团队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总集成者：做取舍的人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关键区别不在技能多少，而在「是否承担取舍的代价」。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主理人的五重身份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角色模型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配图建议：五个人物剪影排成一排，分别拿望远镜、剧本、扩音器、算盘、钥匙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12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观察者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看得见别人忽略的细节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会用一手资料而非二手报告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能分辨「热闹」与「趋势」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15071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815071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15071" y="1645920"/>
            <a:ext cx="2065263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961375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编剧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97951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把资源翻译成故事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为不同人群写不同版本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故事必须有可验证的细节支撑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63215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5063215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063215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09519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导演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46095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把故事拆成可执行的分镜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调度人、货、场、时间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现场突发的第一责任人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11359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7311359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1359" y="1645920"/>
            <a:ext cx="2065263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57663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④ 掌柜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4239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算得清每一笔账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知道钱从哪来、漏在哪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敢定价，也敢降价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559503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9559503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559503" y="1645920"/>
            <a:ext cx="2065263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05807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⑤ 家长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42383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维系社区与老客关系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培养团队，留下方法论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在无人喝彩时保持节奏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金句二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配图建议：一条陡峭上升后迅速回落的曲线，与一条平缓持续上升的曲线对比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13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188720"/>
            <a:ext cx="11057839" cy="449884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188720"/>
            <a:ext cx="82296" cy="449884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52728" y="1508760"/>
            <a:ext cx="959479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25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多数人高估一次爆红的价值，低估三百天日常运营的价值。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500176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—— 本章观点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2728" y="527608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1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爆红是概率事件，日常是确定事件——主理人的专业度体现在后者。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主理人的工作循环：五步工作环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方法论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配图建议：环形箭头流程图，五步首尾相接构成闭环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14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206526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361815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洞察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看清人、货、场与竞争格局，形成可验证的判断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5071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815071" y="1188720"/>
            <a:ext cx="2065263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609959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43087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策划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定义主题、客群、叙事与产品结构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63215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063215" y="1188720"/>
            <a:ext cx="206526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858103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91231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组织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搭团队、谈资源、定分工与预算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1359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311359" y="1188720"/>
            <a:ext cx="2065263" cy="502920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106247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39375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运营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上线、履约、数据回收、现场调优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559503" y="1188720"/>
            <a:ext cx="2065263" cy="2789285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559503" y="1188720"/>
            <a:ext cx="2065263" cy="50292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354391" y="1444752"/>
            <a:ext cx="475488" cy="47548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87519" y="2057400"/>
            <a:ext cx="1809231" cy="17834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复盘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归因、沉淀方法论、进入下一轮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95528" y="4206605"/>
            <a:ext cx="10600639" cy="14352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本课程七章正是按这条环展开：2 洞察 → 3 策划 → 4 组织与运营 → 5 商业与风控 → 6 AI 提效 → 7 综合实战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能力模型：T 型结构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能力模型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配图建议：大写字母 T 的图示，横线标「通用能力」，竖线标「专业纵深」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15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2194560"/>
                <a:gridCol w="3931920"/>
                <a:gridCol w="3191256"/>
              </a:tblGrid>
              <a:tr h="52578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层级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能力项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具体要求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在校可练的方式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横向·通用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写作与表达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能把复杂方案写成一页纸说清楚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每周写一篇 300 字目的地观察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横向·通用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数据素养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会看口径、会算单位经济模型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拆解一份上市公司年报的景区业务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横向·通用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协作与谈判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跨部门、跨机构推进事项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小组作业中主动担任对外沟通角色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纵向·专业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目的地洞察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能做用户研究与竞品拆解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完成一次真实的游客访谈（≥10 人）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纵向·专业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内容策划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能做选题、叙事与视觉统筹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运营一个主题账号，连更 8 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纵向·专业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产品与运营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能设计体验流程与履约标准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独立带一次班级活动并写复盘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纵向·专业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商业与风控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能建成本模型、识别风险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为一个真实项目做三档收益测算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T 型的竖线决定你能走多深，横线决定你能走多宽；主理人两条都要。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课堂练习：五重身份自评（1—5 分）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配图建议：五边形雷达图，两条不同形状的能力折线对比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16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给自己在观察者 / 编剧 / 导演 / 掌柜 / 家长五项上打分，画出你的能力形状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每项打 1—5 分，写出打分依据（一件具体的事）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把五点连成折线，看形状是「尖刀型」还是「木桶型」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找出最低那一项，写一条本学期可执行的补齐动作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两人一组互相提问：这个分数，经得起追问吗？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要求必须附证据，杜绝凭感觉打分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提醒：尖刀型适合做专家，木桶型更适合做主理人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收集 3 份典型形状投屏点评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课堂产出：个人能力自评表（期末装入学习档案，用于对比进步）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模块二｜职业图谱：这个行业到底有哪些位置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配图建议：一张手绘风格的文旅产业地图，标注上下游各类机构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17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先看清地图，再选择路径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产业链位置 ｜ 组织类型 ｜ 能力门槛 ｜ 成长路径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产业链三段：你在哪一段赚钱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职业图谱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配图建议：产业链三段横向示意，下方标注每段代表机构与岗位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18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上游｜资源与投资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重资产、慢回报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景区投资方、文旅集团、地方国资平台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核心能力：项目测算、政府关系、资本运作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典型岗位：投资经理、项目前期策划、规划师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现实：门槛高、招聘少，但天花板也最高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3834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13834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3834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0138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中游｜内容与产品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轻资产、快迭代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6714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策划公司、内容机构、演艺公司、设计事务所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核心能力：创意、叙事、项目管理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典型岗位：策划、编剧、视觉、活动导演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现实：入门相对容易，靠作品说话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60740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60740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60740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07044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下游｜流量与运营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高频、强数据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3620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OTA、旅行社、MCN、社群与会员运营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核心能力：增长、转化、服务标准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典型岗位：运营、渠道、用户增长、客服主管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现实：最缺人，也最容易形成方法论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岗位清单（一）：中游与下游常见岗位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职业图谱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配图建议：六张岗位名片横向排布，每张写岗位名与一句职责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19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3383280"/>
                <a:gridCol w="3108960"/>
                <a:gridCol w="245973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岗位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核心职责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关键能力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入门门槛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文旅策划师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主题定位、内容方案、提案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叙事 + 结构化表达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作品集（≥3 个完整方案）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目的地运营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活动排期、商家管理、客诉闭环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现场调度 + 数据复盘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实习经历 + 一次完整活动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社群 / 私域运营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用户维系、内容发布、转化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文案 + 用户洞察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可验证的账号或社群数据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文旅产品经理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线路设计、定价、履约标准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成本意识 + 体验设计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至少独立带过一条线路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内容编导 / 短视频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选题、拍摄、剪辑、投放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网感 + 制作能力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播放量与转化的真实案例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活动导演 / 演艺统筹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现场流程、演员调度、安全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执行力 + 应急处理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参与过 ≥2 场落地活动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门槛一栏是本课程的努力方向：每项都对应一次可交付的作业。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岗位清单（二）：新兴岗位（2024—2025）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新职业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配图建议：五个新岗位图标排成一列，右侧标注「交叉能力」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20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3108960"/>
                <a:gridCol w="3017520"/>
                <a:gridCol w="2734056"/>
              </a:tblGrid>
              <a:tr h="70104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岗位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为什么现在出现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做什么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能力组合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文旅 AI 应用专员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内容生产成本被 AI 压低，需要人做把关与流程设计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搭建选题、文案、视觉、数据的工作流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工具 + 审美 + 业务理解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入境游产品专员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免签扩容、支付便利化带来入境需求激增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设计面向外国游客的产品与英文内容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外语 + 文化解释力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沉浸式体验导演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游客从看景转向参与，NPC 与互动成为标配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设计角色、剧情线与互动机制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戏剧 + 运营 + 安全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赛事文旅运营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村超、苏超证明赛事可带动全链条消费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把赛事流量转为住宿、餐饮、线路消费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资源整合 + 数据分析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目的地数据运营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平台数据可得性提高，决策从经验转向数据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监测舆情、客流与转化，输出周报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 + 业务判断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新兴岗位的共同点：都是「两个旧能力的交叉」，而不是凭空出现。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三类组织的真实差异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职业选择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配图建议：三条不同坡度与宽度的职业路径示意，标注风险与速度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21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政府 / 事业单位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优势：稳定、能接触顶层规划与公共资源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短板：决策链条长、个人成果不易归因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适合：擅长协调、有耐心、重视长期积累的人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入行路径：文旅局、景区管委会、事业单位招考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3834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13834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3834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0138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国企 / 大型文旅集团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6714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优势：项目体量大、培训体系完整、履历含金量高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短板：岗位分工细，容易成为螺丝钉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适合：想在规范化体系中打基础的人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入行路径：校招、集团管培生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60740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60740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60740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07044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民企 / 创业团队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3620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优势：成长快、能独立负责完整项目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短板：不稳定、方法论靠自己摸索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适合：抗压强、愿用结果换自由度的人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入行路径：实习转正、作品集自荐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关于薪酬与现实：几句不客套的话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职业现实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配图建议：一张写着「起薪—三年—五年」的阶梯示意图，坡度前缓后陡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22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起薪普遍不高，但成长曲线陡：三年是分水岭，能独立带项目的人薪资会有台阶式跳升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薪资差异主要来自「是否对收入负责」：离收入越近的岗位，浮动部分越大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行业内大量岗位需要节假日在岗，这是职业属性，不是某家公司的毛病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第一份工作最重要的不是薪资，而是能否在一年内完整经历一个项目周期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简历里最值钱的一行：独立负责过什么、结果是多少、用的什么方法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角色扮演：如果你是这三个岗位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929384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角色扮演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配图建议：三个不同颜色的人形图标围绕一座古城模型讨论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23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角色扮演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同一座古城爆红后客流暴增三倍，三个角色各说一句你最想做的事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三人一组，分别扮演：目的地运营、内容策划、商业负责人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每人用一句话说出你的第一动作，并说明理由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组内争论 3 分钟，尝试达成一致的一件事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各组派一人汇报，说明你们放弃了什么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提醒学生：三个角色的第一动作通常互相冲突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追问「如果要砍掉一个动作，砍哪个」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引导发现：冲突的本质是短期与长期的取舍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课堂产出：一张「冲突—取舍」记录表，用于第 5 章成本与风控的导入案例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启发思考题（一）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配图建议：三个问号气泡漂浮在目的地风景照上方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24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如果一个目的地没有任何稀缺自然资源，它还能靠什么成为目的地？请给出你的判断依据。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「爆红」可以被设计吗？如果说可以，那么可设计的部分究竟是哪一段？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对主理人而言，游客的差评和游客的沉默，哪一个更危险？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模块三｜经典案例：三种不同的成功路径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配图建议：三张案例地标的横向对比照片带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25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阿那亚 · 乌镇 · 迪士尼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生活方式路径 ｜ 古镇运营路径 ｜ IP 体验路径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经典案例一：阿那亚（秦皇岛）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配图建议：孤独图书馆与海边剧场照片，叠加活动日历缩略图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26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阿那亚 | 从地产配套到生活方式品牌　｜　位于河北秦皇岛昌黎，最初是滨海度假地产项目，后转型为以内容驱动的度假社区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以孤独图书馆、沙丘美术馆等建筑构建视觉符号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以阿那亚戏剧节、虾米音乐节等形成全年活动日历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把业主社群运营成内容共创者与传播节点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用「审美一致性」统辖建筑、活动、服务与视觉输出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年举办各类活动 2000 余场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酒店年平均入住率 90% 以上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年接待游客 338.3 万人次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年园区总收入 21.96 亿元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启示：先造内容再卖空间：当审美与社群成为壁垒，地产就只是一次变现通道而非全部生意。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来源：人民日报海外版《滨海旅游“潮”起来》2025-08-15；央广网 2025-07-16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阿那亚方法论拆解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配图建议：四象限方法论图，每格配一个阿那亚实景小图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27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符号先行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用可拍照的建筑制造传播素材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一个符号胜过一百句广告语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符号必须能被反复使用而非一次性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7710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710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7107" y="1645920"/>
            <a:ext cx="2627299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341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日历驱动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998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用全年活动表制造「随时有理由来」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淡季靠内容填平，而非靠降价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活动即产品，也即内容素材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728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728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87287" y="1645920"/>
            <a:ext cx="2627299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3359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社群共创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016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业主与游客成为内容生产者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社区规则由参与者共同维护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口碑来自关系而非投放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46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9746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746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377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审美统辖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34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所有对外输出共用一套视觉与语言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一致性累积成品牌资产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最难复制，也最易失守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经典案例二：乌镇（浙江桐乡）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配图建议：乌镇西栅夜景与戏剧节海报并列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28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乌镇 | 古镇保护的资产化运营样本　｜　由中青旅主导运营的江南古镇景区，分为东栅（观光）与西栅（度假），并承载乌镇戏剧节与世界互联网大会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整体规划、统一收储与统一运营，避免业态碎片化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以乌镇戏剧节建立文化高度，以会展获取高净值客群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住宿 + 度假模式拉长停留时间，提高客单价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近年推动沉浸式、场景化、年轻态的内容与二消创新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年接待游客 743.38 万人次（东栅 213.05 万 / 西栅 530.33 万），同比约 -3.7%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乌镇公司 2024 年营收 16.81 亿元，同比 -5.81%；净利润 2.95 亿元，同比 +3.98%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对比 2019 年峰值 918.26 万人次，缩水近 200 万人次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同集团古北水镇 2024 年游客 129.84 万人次，同比 -14.78%，营收 5.55 亿元、同比 -24.46%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启示：古镇的最大敌人不是竞争对手，是同质化。中国旅游研究院调查显示 51.3% 的受访者认为古镇之间存在相似性。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来源：中青旅（600138）2024 年年度报告，2025-04-03 披露；中国旅游研究院《2024中国古镇旅游发展报告》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乌镇的困境：成熟景区的主理人难题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案例延伸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配图建议：天平示意图：一侧是「客流」，一侧是「客单价与成本」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29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重资产 + 刚性成本：人工与折旧摊销占比高，客流下滑时利润会被放大侵蚀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品类老化：全国古镇古城数量已达 2800 余个，同质化削弱稀缺性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客单价与内容创新的两难：降价换量会损伤品牌，提价又压客流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周边游分流：客源半径扩大后，近距离替代目的地变多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主理人的应对方向：轻资产输出（管理与品牌输出）、二消场景深挖、会展与高净值客群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经典案例三：上海迪士尼度假区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配图建议：奇幻童话城堡与疯狂动物城园区入口的对比照片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30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上海迪士尼 | IP 与标准化的极致运营　｜　2016 年开园，是中国内地首个迪士尼主题乐园，持续以新增园区与体验保持新鲜度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以全球唯一「疯狂动物城」园区等独家供给制造到访理由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用标准化服务流程把体验波动降到最低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影视与乐园联动（《疯狂动物城2》上映带动主题商品销售）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持续扩建：蜘蛛侠园区、第三与第四座主题酒店同步推进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年接待游客 1470 万人次，创历史新高，位居全球第五、蝉联中国第一（TEA《2024年全球体验报告》）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 10 月迎来开园以来第一亿名游客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约四分之三游客将体验评价为「非常好」或「很好」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超 90% 受访游客到访前已知晓疯狂动物城园区，四分之一游客表示专为该园区而来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启示：体验的可预期性本身就是产品：游客愿为「一定不会出错」支付溢价。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来源：全球主题娱乐协会（TEA）《2024年全球体验报告》；上海迪士尼度假区十周年发布（2026-01）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迪士尼方法论：可以被复制的三件事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配图建议：三个齿轮咬合示意图，分别标注园区、服务、IP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31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独家供给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持续投入新园区，制造「非来不可」的理由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稀缺性靠更新速度维持，不靠一次性建设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每一次扩建都是一次全国级传播事件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3834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13834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3834" y="1645920"/>
            <a:ext cx="3564026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0138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体验一致性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6714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服务流程标准化，减少体验波动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员工（演职人员）是体验的一部分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满意度被量化并纳入管理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60740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60740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60740" y="1645920"/>
            <a:ext cx="3564026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07044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IP 联动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3620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影视内容与线下体验相互导流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商品与餐饮围绕 IP 设计，提高二消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IP 生命周期由内容持续续命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三案例横向对比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对比框架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配图建议：三列对比表视觉化，一行一行高亮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32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926080"/>
                <a:gridCol w="2926080"/>
                <a:gridCol w="291693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维度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阿那亚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乌镇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上海迪士尼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起点资源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滨海地产（非传统景区）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江南古镇（文化遗产）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国际 IP（内容资产）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核心壁垒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审美一致性 + 社群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整体产权 + 统一运营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IP + 服务标准化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收入结构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住宿餐饮 + 活动 + 物业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门票 + 住宿 + 会展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门票 + 二消 + 酒店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增长逻辑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造内容→聚集同类人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提质→稳住高净值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上新→复购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主要风险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依赖核心团队审美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品类同质化与重资产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巨额投入与更新压力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可迁移性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中等（需长期审美积累）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低（需整体产权）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低（需 IP 与资本）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结论：没有一条路径可以照搬，可迁移的是「方法」，不是「结果」。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模块四｜2024—2025 国内新案例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配图建议：四张新案例现场照拼成的四宫格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33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爆红背后，有没有共同的东西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万岁山 ｜ 天水 ｜ 阿勒泰 ｜ 村超 · 苏超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新案例一：开封万岁山武侠城（2024—2025）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2624328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2024—2025 新案例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配图建议：万岁山实景演出与身着古装的 NPC 与游客互动照片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34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万岁山武侠城 | 沉浸式内容密度打法的天花板　｜　河南开封的大宋武侠主题景区，2024 年初因「王婆说媒」在短视频平台出圈，随后以沉浸式演出体系承接流量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80 元三日无限次入园，用低价拉长停留、放大二消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组建 2000 余名演职人员，日均演出可达 3000 余场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把《水浒传》《七侠五义》等 IP 拆成贯穿 4—8 小时的连续剧情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银票 + NPC 互动机制，让游客从观看者变成参与者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年入园 2452.2 万人次（含三日无限次入园），同比 +146.9%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年综合营收 12.7 亿元，同比 +136.5%；售票 1162.2 万张，同比 +119.1%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其中门票收入 7.9 亿元，占比 62.2%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营收三年轨迹：2023 年 1.8 亿元 → 2024 年 5.4 亿元 → 2025 年 12.7 亿元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启示：低价不是低价策略，而是用时间换消费：停留时长被拉长后，二消场景才成立。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来源：万岁山武侠城公开财报数据，大河报·豫视频 2025-07-02；中新经纬 2025-09-17；搜狐/华夏时报 2025 年度报道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万岁山营收三年轨迹：内容投入的复利效应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35 / 43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188720"/>
            <a:ext cx="3317351" cy="5120640"/>
          </a:xfrm>
          <a:prstGeom prst="roundRect">
            <a:avLst>
              <a:gd name="adj" fmla="val 7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444752"/>
            <a:ext cx="2915015" cy="4663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2025 年入园 2452.2 万人次，同比 +146.9%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售票 1162.2 万张，同比 +119.1%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门票收入 7.9 亿元，占营收 62.2%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2025 年上半年营收 6.04 亿元，同比 +162%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112879" y="1188720"/>
          <a:ext cx="7511887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2879" y="6327647"/>
            <a:ext cx="7511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数据来源：万岁山武侠城公开财报数据（经大河报、中新经纬、华夏时报报道）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新案例二：天水与阿勒泰（美食 / 影视 带动型）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2624328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2024—2025 新案例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配图建议：天水麻辣烫摊位与阿勒泰草原影视剧照的左右对比图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36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甘肃天水 · 新疆阿勒泰 | 一个由内容引爆的目的地　｜　2024 年 3 月天水因一碗麻辣烫出圈；2024 年 5 月电视剧《我的阿勒泰》播出带动新疆阿勒泰旅游激增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天水：快速组织供给（专线、志愿者、免费公交），把流量接住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天水：以美食为入口，串联麦积山等既有资源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阿勒泰：以影视内容为情感入口，主打「旷野与松弛」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阿勒泰：以全域四季定位承接，9 家滑雪场累计投入近 70 亿元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天水 2024 年前 9 月接待游客 5348.08 万人次、旅游花费 307.35 亿元，同比 +25.29% / +28.66%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天水 2024 年上半年接待 3104.14 万人次、收入 177.58 亿元，同比 +42.95% / +43.92%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阿勒泰《我的阿勒泰》播出 20 天后接待超 286 万人次、旅游收入 20.45 亿元，同比 +42.05% / +77.98%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阿勒泰截至 2024 年 11 月末累计接待 3800 万人次、收入 335 亿元，同比 +27% / +28.6%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启示：内容只能制造「想去」，供给能力决定「值不值」。前者靠运气与传播，后者靠主理人。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来源：天水市文旅局（澎湃研究所 2024 十大热门目的地）；阿勒泰地区文旅数据（中国金融新闻网 2024-12-27；澎湃）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新案例三：村超与苏超（赛事驱动型）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2624328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2024—2025 新案例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配图建议：村超球场人山人海与苏超看台城市旗帜的对比图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37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榕江村超 · 江苏城市足球联赛（苏超）| 赛事成为目的地发动机　｜　贵州榕江以民间足球 + 民族文化 + 新媒体传播打造「村超」；2025 年江苏省城市足球联赛成为现象级群众赛事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村超：以「足球 + 非遗展演 + 特色美食 + 草根故事」组合内容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村超：走群众路线，让本地人成为主角与传播者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苏超：以「全民参与 + 城市荣誉」为理念，13 城主客场制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苏超：赛事与文旅联动，推出观赛 + 旅游线路与城市话题接龙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苏超：截至第十五轮共举办 84 场，主场城市比赛日 A 级景区接待游客 2397.26 万人次，同比 +17.71%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苏超：其中外地游客 1370.32 万人次，同比 +23.53%；银联渠道异地文旅消费 139.63 亿元，同比 +26.48%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苏超：前两轮场均上座 8798 人，第三轮场均突破万人；节目曝光量超 38 亿次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村超：2025 年 1—8 月榕江接待游客 764.45 万人次、旅游收入 81.9 亿元，同比 +13.28% / +4.38%；榕江新增市场主体 8086 家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启示：赛事的真正产品不是比赛，是「为一场比赛奔赴一座城」的完整行程。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来源：江苏省人民政府 2025-06-02；江苏省文旅厅/研报数据（2025）；榕江县文旅数据（2025）；中国日报 2025-10-31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规律提炼：现象级爆红的四个共性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规律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配图建议：四块拼图拼合成一个完整目的地轮廓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38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一个可拍的符号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孤独图书馆 / 王婆说媒 / 一碗麻辣烫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符号要能被普通手机拍出好效果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符号是传播的压缩格式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7710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710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7107" y="1645920"/>
            <a:ext cx="2627299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341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一个可参与的机制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998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NPC 互动、银票、赛事竞猜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游客从旁观者变成角色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参与感决定停留时长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728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728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87287" y="1645920"/>
            <a:ext cx="2627299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3359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一套接得住的供给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016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住宿、交通、餐饮、服务的承载量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接不住的流量会反噬口碑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承接力是主理人的硬功夫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46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9746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746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377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④ 一条延续的更新线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34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持续上新内容，避免一次性消耗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活动日历化，制造复访理由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更新能力决定从爆红到长红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小组讨论：把规律用在你的家乡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讨论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配图建议：学生围坐讨论、黑板上贴满便签的课堂场景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39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小组讨论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选一个你熟悉的贵州县/镇，用四条共性做一次诊断并给出一张改进清单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4 人一组，选定一个真实地点（建议每组不同）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逐条对照四条共性，标注「有 / 弱 / 无」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针对最弱的一项，提出 2 条可在一个月内完成的动作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用一句话给出你们的核心判断，写在便签上贴到黑板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严禁使用「打造 IP」「赋能」这类空词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每个动作必须写清谁做、花多少钱、怎么验证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提醒学生优先选择自己真的去过的地方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课堂产出：一页纸《家乡目的地诊断卡》，作为第 2 章用户研究的输入素材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启发思考题（二）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配图建议：三张卡片，分别写着「复制性」「人均消费」「AI 时代价值」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40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万岁山用 80 元三日票换来了 2452 万人次与 12.7 亿元营收，这个打法能复制到你的家乡吗？为什么？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村超 2025 年 1—8 月人次增长 13.28%，而旅游收入仅增长 4.38%，这一组数字意味着什么？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如果三年后 AI 能自动生成 80% 的文旅文案与视觉，主理人的价值还剩下什么？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小结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配图建议：本章六条要点浓缩成一张思维导图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41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72981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31520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本章要点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1755648"/>
            <a:ext cx="6895837" cy="38130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文旅主理人 = 对一处目的地或产品的「内容、体验、商业、社群」负总责并承担取舍代价的人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五重身份（观察者—编剧—导演—掌柜—家长）与五步工作环（洞察—策划—组织—运营—复盘）构成能力骨架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职业图谱按产业链三段与组织三类展开，新兴岗位本质是「两个旧能力的交叉」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三个经典案例代表三条路径：阿那亚（审美+社群）、乌镇（整体运营+会展）、迪士尼（IP+标准化）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05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2024—2025 新案例显示：爆红有共性（符号/机制/供给/更新），但承接力与更新力才是分水岭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06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数据纪律：任何引用必须带时间、口径与出处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6269" y="1188720"/>
            <a:ext cx="3558497" cy="4498847"/>
          </a:xfrm>
          <a:prstGeom prst="roundRect">
            <a:avLst>
              <a:gd name="adj" fmla="val 6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30861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一句话带走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7437" y="1755648"/>
            <a:ext cx="3156161" cy="38130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先有可被验证的判断，再有可被执行的方案——这是主理人与爱好者的分界线。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延伸阅读与资源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延伸阅读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配图建议：六本书籍与报告的封面缩略图排成一排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42 / 43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1243584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文化和旅游部《2024年度国内旅游数据情况》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33366" y="1243584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政府统计口径，学会看口径是数据素养第一步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1962911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1962911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2017776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中国旅游研究院《中国入境旅游发展年度报告2025》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33366" y="2017776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入境游赛道的一手判断依据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2737104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2737104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2791968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中国旅游研究院《2024中国古镇旅游发展报告》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3366" y="2791968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理解同质化困局的权威材料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3511296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3511296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3566160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中青旅（600138）2024 年年度报告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3366" y="3566160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看一家文旅上市公司的景区业务真实成本结构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285488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66928" y="4285488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4340351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全球主题娱乐协会（TEA）《2024年全球体验报告》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33366" y="4340351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全球主题公园客流对比的通用口径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059679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66928" y="5059679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2960" y="5114543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《我的阿勒泰》（电视剧，2024）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33366" y="5114543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影视带动目的地的完整样本，配合阿勒泰数据一起看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本章收束与下章预告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配图建议：两张卡片叠放，旁边写着「第 2 章：目的地洞察与用户研究」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第01章 文旅主理人的角色定位与职业图谱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43 / 43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554480"/>
            <a:ext cx="11057839" cy="3767327"/>
          </a:xfrm>
          <a:prstGeom prst="roundRect">
            <a:avLst>
              <a:gd name="adj" fmla="val 8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194560"/>
            <a:ext cx="11057839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带着两张卡进入第 2 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4207" y="3566160"/>
            <a:ext cx="8863279" cy="1389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职业定位卡：我想成为哪种主理人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家乡诊断卡：我看到的真问题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下章任务：把「我觉得」变成「我证明」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预习：找 10 位真实游客聊 15 分钟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