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第9章  旅游创业团队的组建与运营管理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 旅游创业团队的构成与角色分工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9.2 敏捷项目管理在旅游产品开发中的应用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9.3 旅游服务质量管理体系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掌握9.1 旅游创业团队的构成与角色分工的核心概念与方法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掌握9.2 敏捷项目管理在旅游产品开发中的应用的核心概念与方法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掌握9.3 旅游服务质量管理体系的核心概念与方法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掌握9.4 数据驱动的运营决策（Refineme的核心概念与方法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 旅游创业团队的构成与角色分工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旅游创业团队的构成与角色分工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旅游产品创业极少是单打独斗能够成功的。一个功能完整的旅游创业团队需要覆盖产品设计、运营执行、市场营销和技术支持四个核心职能。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在创业初期，团队成员通常一人多职，但随着业务发展，角色分工的清晰化变得越来越重要。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理想的旅游创业团队核心配置包括：产品/体验负责人（负责旅游产品的设计和体验质量的把控，需要对目的地资源和用户需求有深度理解）、运营负责人（负责日常运营管理、供应商协调和质量控制，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旅游创业团队的构成与角色分工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需要极强的执行力和细节管理能力）、营销/增长负责人（负责品牌推广、用户获取和渠道运营，需要精通数字营销和数据分析）和技术负责人（负责数字化平台的开发和维护，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在技术驱动型旅游产品中角色更为关键）。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团队组建的一个常见误区是"找和自己一样的人"。同质化团队虽然沟通效率高，但在能力覆盖面上存在盲区。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旅游创业团队的构成与角色分工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有效的团队应该是"能力互补、价值观一致"的组合——技能和经验差异化，但对事业的愿景和工作方式有共识。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知识卡片：Belbin团队角色理论将团队成员分为九种角色，包括创新者、协调者、执行者、完成者等。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旅游创业团队不一定需要九种角色齐全，但至少应确保"创新者"（负责产品创意）、"协调者"（负责内外部协调）和"执行者"（负责落地交付）三种核心角色的存在。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9.2 敏捷项目管理在旅游产品开发中的应用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敏捷项目管理在旅游产品开发中的应用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传统的旅游产品开发往往采用"瀑布式"流程——先完成完整的市场调研，再设计完整的产品方案，然后执行落地。这种流程在变化快速的市场环境中存在响应迟缓的风险。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敏捷项目管理（Agile Project Management）提供了一种更灵活的替代方案。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敏捷方法的核心原则包括：迭代开发（将大型项目拆分为短周期的迭代，每个迭代交付可用成果）、持续反馈（在每次迭代后收集用户和团队反馈，及时调整方向）、跨职能协作（打破部门壁垒，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敏捷项目管理在旅游产品开发中的应用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形成自组织的小团队）和可视化进度（通过看板等工具使项目进度透明化）。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产品开发中，敏捷方法的具体应用可以是：将一条新旅游线路的开发拆分为"目的地踩线—核心体验设计—供应商谈判—小规模试运营—反馈优化—正式上线"六个两周迭代，每个迭代结束时进行评审和调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相比"闭门设计三个月然后一次性推出"的传统方式，敏捷方法能够更早地暴露问题和风险。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9.3 旅游服务质量管理体系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旅游服务质量管理体系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旅游产品的服务质量直接决定用户体验和品牌口碑。由于旅游服务的"不可分离性"（生产和消费同时进行）和"异质性"（同一服务由不同人员提供时质量可能不同），服务质量管理的难度高于实体商品。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SERVQUAL模型是评估服务质量的经典工具，由Parasuraman等（1988）提出，从五个维度衡量服务质量：有形性（设施、设备和人员外观）、可靠性（准确无误地提供承诺的服务）、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响应性（及时帮助客户）、保证性（员工的专业知识和礼貌）和同理心（给予客户个性化关怀）。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旅游服务质量管理体系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旅游服务质量管理体系的建设应包括以下要素：服务标准制定（将关键服务环节标准化，如接团流程、住宿安排标准、应急处理流程等）、培训体系（确保所有服务人员理解和执行服务标准）、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质量监控（通过神秘顾客、用户评价和现场巡查等方式持续监控服务质量）、反馈改进（建立从用户反馈到服务改进的闭环机制）和激励机制（将服务质量与员工绩效考核和奖励挂钩）。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迭代优化（Refinement）是SPARK框架的第四阶段，其核心理念是通过数据驱动而非经验直觉来指导运营决策。旅游产品的数据驱动运营需要建立完整的数据采集、分析和决策体系。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数据采集层需要覆盖用户行为数据（浏览、预订、消费、分享等行为轨迹）、运营数据（订单量、转化率、客单价、复购率等核心指标）、服务质量数据（用户评价、投诉率、NPS等）和外部环境数据（天气、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节假日、竞品动态等）。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数据分析层需要从原始数据中提炼可指导行动的洞察。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常用的分析方法包括：漏斗分析（识别用户流失的关键环节）、同期群分析（Cohort Analysis，追踪不同时间加入的用户的行为差异）、RFM分析（根据最近消费时间、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消费频率和消费金额对用户分层）和归因分析（识别哪些营销渠道带来最高质量的用户）。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决策应用层将分析洞察转化为具体的运营行动。例如，如果数据显示用户在预订环节的流失率高达60%，则应优先优化预订流程；如果RFM分析发现高价值用户的复购周期正在延长，则应设计针对性的激活策略。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数据驱动运营的关键挑战不在于数据采集技术，而在于组织文化——团队是否真正习惯于"用数据说话"而非"凭感觉决策"。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建立数据驱动文化需要创业者以身作则，在所有重要决策中首先查看数据、引用数据，并将数据能力纳入团队招聘和培训的标准。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案例：某定制旅行公司通过数据分析发现，其客户满意度评分在行程第三天出现显著下降。进一步分析发现，第三天通常是行程中最密集的一天（景点最多、车程最长），导致游客疲劳度达到峰值。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基于这一发现，公司调整了行程设计模板，将第三天的活动量降低30%，并增加中途休息环节。调整后，第三天的满意度评分提升了18%，整体行程NPS提升了12分。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[25] Parasuraman A, Zeithaml V A, Berry L L. SERVQUAL: A multiple-item scale for measuring cons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umer perceptions of service quality[J]. Journal of Retailing, 1988, 64(1): 12-40.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[26] Highsmith J A. Agile project management: Creating innovative products[M]. 2nd ed. Boston: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Addison-Wesley, 2009.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[27] Buhalis D, Law R. Progress in information technology and tourism management: 20 years on a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nd 10 years after the Internet[J]. Tourism Management, 2008, 29(4): 609-623.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附录A 术语表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附录B 工具与平台速查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一、市场调研工具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二、产品设计与原型工具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三、营销与运营工具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四、旅游专业平台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五、融资与财务工具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附录C 案例库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国内外旅游产品创新案例集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附录D 设计模板与检查清单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一、旅游产品概念画布模板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二、MVP设计检查清单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明确了要验证的核心假设（一句话表述）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定义了验证成功的量化标准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MVP只包含验证核心假设所需的最小功能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确定了目标测试用户数量和招募方式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设计了用户测试的场景和任务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准备了反馈收集工具（问卷/访谈提纲/数据追踪）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设定了测试周期和评审时间点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准备了假设验证失败时的备选方案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三、旅游产品上线检查清单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产品核心体验流程完成至少一轮内测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供应商合同和服务标准确认到位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安全风险评估和应急预案制定完成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定价策略和退改政策明确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营销素材（图文/视频）准备就绪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客服渠道和响应机制建立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数据追踪体系（订单/用户行为/满意度）部署完成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保险和资质合规性确认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用户隐私政策和数据处理合规确认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首批用户招募计划制定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四、商业计划书（BP）核心要素检查清单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问题与机会（痛点描述+市场规模数据）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解决方案（产品介绍+核心差异化）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市场分析（目标市场+竞争格局+趋势判断）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商业模式（收入模式+成本结构+单位经济模型）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运营数据（已有验证数据：用户量/收入/留存率/NPS）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团队介绍（核心成员背景+互补性+过往成就）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财务预测（3年收入和利润预测+关键假设）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融资需求（金额+用途+出让股权比例+资金使用计划）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退出路径（投资人如何实现回报）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五、服务质量审计检查清单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服务标准文档已制定并分发至所有服务人员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新员工上岗前完成服务标准培训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每月至少进行一次服务质量巡检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用户评价和投诉有专人跟进和闭环处理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NPS每月统计并与团队分享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供应商服务质量定期评估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安全事故零发生或有完整的应急处理记录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• [ ] 服务改进措施有追踪和验证机制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附录E 教学大纲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《旅游产品创新与创业》课程教学大纲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附录F 实训项目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实训项目一：旅游市场机会调研与评估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实训项目二：旅游产品MVP设计与验证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实训项目三：旅游创业商业计划书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附录G 大事记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数据驱动的运营决策（Refinement）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旅游产品创新与创业发展大事记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9.1 旅游创业团队的构成与角色分工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9.2 敏捷项目管理在旅游产品开发中的应用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9.3 旅游服务质量管理体系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9.4 数据驱动的运营决策（Refinement）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简述9.1 旅游创业团队的构成与角色分工的核心内容。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