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120640"/>
            <a:ext cx="12191695" cy="73152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109728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800" b="0" lang="zh-CN">
                <a:solidFill>
                  <a:srgbClr val="BFD7EA"/>
                </a:solidFill>
                <a:latin typeface="微软雅黑"/>
                <a:ea typeface="微软雅黑"/>
              </a:rPr>
              <a:t>数字文旅专业系列教材 · 教学课件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1828800"/>
            <a:ext cx="1033272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400" b="1" lang="zh-CN">
                <a:solidFill>
                  <a:srgbClr val="FFFFFF"/>
                </a:solidFill>
                <a:latin typeface="微软雅黑"/>
                <a:ea typeface="微软雅黑"/>
              </a:rPr>
              <a:t>AI时代的文旅主理人打造升级之路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017520"/>
            <a:ext cx="103327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2600" b="1" lang="zh-CN">
                <a:solidFill>
                  <a:srgbClr val="FFD9A0"/>
                </a:solidFill>
                <a:latin typeface="微软雅黑"/>
                <a:ea typeface="微软雅黑"/>
              </a:rPr>
              <a:t>第7章  AI时代的文旅商业模式创新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512064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授课对象：安顺学院旅游管理学院 · 旅游管理专业本科生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669280"/>
            <a:ext cx="1033272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500" b="0" lang="zh-CN">
                <a:solidFill>
                  <a:srgbClr val="D9E6F2"/>
                </a:solidFill>
                <a:latin typeface="微软雅黑"/>
                <a:ea typeface="微软雅黑"/>
              </a:rPr>
              <a:t>主讲：祝刚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64592" cy="6858000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411480"/>
            <a:ext cx="82296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本章导览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463040"/>
            <a:ext cx="5394960" cy="4754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7.1 传统文旅商业模式的痛点与AI解法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7.2 "一人公司"模式：AI赋能的超级个体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7.3 平台+主理人：轻资产运营模式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7.4 文旅+科技：跨界融合的新物种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7.5 商业模式画布的AI化迭代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理解AI时代文旅产品创新的逻辑和趋势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掌握AI辅助产品策划的需求洞察和创意生成方法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学会体验设计的AI工具链和五要素框架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运用MVP思维和AI工具进行产品快速原型与测试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贵州案例：遵义会议纪念馆主理人利用AI分析游客评价和社交媒体讨论，发现年轻游客对"红色旅游"的刻板印象是"严肃但枯燥"。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基于这一洞察，主理人用AIGC生成了"红色密室"沉浸式体验产品概念——游客扮演1935年的历史人物，通过AI生成的线索和对话还原会议场景。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2E9E9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学习目标（续）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学习目标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该产品MVP测试阶段即获得90%好评率，正式上线后成为遵义红色旅游的爆款产品，日均接待量增长200%。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7.1 传统文旅商业模式的痛点与AI解法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传统文旅商业模式的痛点与AI解法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传统文旅商业模式的核心逻辑是"资源垄断+渠道分销"——掌握稀缺旅游资源（景区经营权、特色住宿等），通过OTA和旅行社渠道触达游客，以门票和住宿收入为主要营收来源。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这一模式在AI时代面临多重痛点。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传统文旅商业模式的痛点与AI解法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痛点一：对渠道的高度依赖。OTA平台收取15%-25%的佣金，大幅压缩主理人的利润空间。同时，平台掌握用户数据，主理人难以建立直接的用户关系。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AI解法：通过AIGC内容矩阵在社交媒体建立自有流量入口，用私域流量池替代平台渠道，降低获客成本。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传统文旅商业模式的痛点与AI解法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痛点二：收入结构单一。门票或住宿收入占营收的80%以上，抗风险能力弱。一旦遭遇淡季或突发事件（如疫情），收入断崖式下跌。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AI解法：利用AIGC开拓内容付费、知识付费、IP授权、数字产品等多元化收入来源，构建"体验+内容+产品"的复合收入结构。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传统文旅商业模式的痛点与AI解法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痛点三：个性化不足。标准化产品无法满足游客日益多样化的需求，但定制化服务的人力成本过高。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AI解法：AI智能体可以根据用户偏好自动生成个性化行程方案和体验内容，使"千人千面"的个性化服务在经济上可行。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7.1 传统文旅商业模式的痛点与AI解法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痛点四：规模化困境。传统模式下，业务规模的扩大通常意味着人力投入的同步增加，管理复杂度快速上升。AI解法：AI自动化工具和智能体可以处理大量重复性工作，使业务规模化的人力投入呈亚线性增长。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7.2 "一人公司"模式：AI赋能的超级个体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"一人公司"模式：AI赋能的超级个体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"一人公司"（One-Person Company）是指由一个人独立运营、通过技术工具放大个人能力、实现规模化产出的商业模式。AI技术的成熟使"一人公司"从理论可能变为现实路径。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文旅领域的"一人公司"典型架构如下：主理人作为核心决策者和创意输出者，AI工具承担内容生产（AIGC）、客户服务（AI客服）、数据分析（BI工具）、营销推广（社交媒体AI管理）等职能。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"一人公司"模式：AI赋能的超级个体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主理人只需关注创意策展、品牌建设和关键决策，其余工作由AI工具完成或辅助。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一人公司的可行性条件。并非所有文旅业务都适合一人公司模式。适合的条件包括：业务以知识和创意为核心（如文旅内容IP、体验设计），而非以重资产运营为核心；目标客群可在线触达且客单价较高；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"一人公司"模式：AI赋能的超级个体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产品可以数字化交付或轻量化交付。不适合的场景包括：需要大量线下服务人员的业务（如大型景区运营）、需要重资产投入的业务（如酒店建设）。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一人公司的规模化路径。一人公司并不意味着永远只有一个人。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"一人公司"模式：AI赋能的超级个体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当业务增长到一定规模时，主理人可以选择两条路径：一是"保持一人+AI扩容"——通过部署更多AI智能体和自动化工具应对增长，维持精简组织；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二是"从一人到小团队"——在AI工具支撑下，招聘少量关键岗位人员（如运营助理、内容编辑），形成"主理人+少量员工+AI工具"的混合组织。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7.2 "一人公司"模式：AI赋能的超级个体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知识卡片：一人公司的"杠杆率"= 产出/个人时间投入。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传统模式杠杆率≈1（一小时产出一小时价值），一人公司杠杆率可达10-100（一小时投入产出十到百小时价值），关键在于AI工具对个人能力的放大倍数。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7.3 平台+主理人：轻资产运营模式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平台+主理人：轻资产运营模式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"平台+主理人"模式是指文旅平台（如小红书、抖音、携程）提供流量、工具和基础设施，主理人提供创意、内容和服务，双方形成共生关系的商业模式。这一模式是AI时代文旅产业的重要组织形态。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平台的价值贡献。平台提供三方面核心价值：流量入口——将潜在用户导向主理人；数据工具——提供用户画像、效果分析等数据支持；交易基础设施——提供预订、支付、评价等交易闭环。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19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平台+主理人：轻资产运营模式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AI时代的平台还提供AIGC工具（如抖音的AI视频生成、小红书的AI文案助手），降低主理人的内容生产门槛。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主理人的价值贡献。主理人为平台提供差异化内容和服务——独特的体验产品、有温度的内容、深度的文化解读——这些是平台无法自行生产的。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平台+主理人：轻资产运营模式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平台需要主理人丰富其内容生态和服务供给，主理人需要平台的流量和工具支持。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共生关系的风险与对策。平台+主理人模式的核心风险在于平台依赖——平台规则变化、算法调整或流量分配策略改变，都可能直接影响主理人的业务。对策包括：多平台布局避免单一依赖；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7.3 平台+主理人：轻资产运营模式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将平台流量导入私域建立自主用户资产；以个人品牌而非平台流量作为长期核心竞争力。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Kuusniemi对数字商业生态系统的探索表明，基于网络平台的商业模式中，"创作者/写作者"模式是最常见的个体经营形态之一，其核心是将个人创造力通过平台转化为商业价值[26]。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贵州案例：百里杜鹃全域智慧旅游平台——系统性智慧景区建设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百里杜鹃管理区以"全域智慧旅游平台"为依托，将智慧旅游系统与景区管理、社会公共安全、交通管控、应急信息发布等功能融合，构建集成化的智能化网络覆盖。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2025年12月，百里杜鹃智慧旅游案例入选贵州省文化和旅游厅发布的"2025年贵州省智慧旅游典型案例"。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贵州案例：百里杜鹃全域智慧旅游平台——系统性智慧景区建设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该案例展示了"全域智慧旅游"的理念——不是单点AI应用，而是将智慧旅游与安全管理、交通管控、应急发布等多系统融合，构建全域智能化网络。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对于主理人而言，这类平台提供了客流数据、安全预警、交通引导等基础数据支撑，主理人可以基于平台数据开发更精准的运营策略和产品方案，体现了"平台+主理人"协作模式的价值。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7.4 文旅+科技：跨界融合的新物种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文旅+科技：跨界融合的新物种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AI技术催生了多种文旅跨界融合的新业态，为主理人提供了创新方向。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文旅+AI教育。将文旅场景与AI教育结合，开发研学体验产品。例如，在历史文化遗址开展"AI+考古"研学营，让青少年使用AI工具辅助文物识别和历史场景重建。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文旅+科技：跨界融合的新物种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这类产品客单价高、差异化强，适合IP型主理人。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文旅+AIGC文创。利用AIGC技术实现文创产品的个性化定制。游客在景区现场生成专属AI艺术作品（如将自己的照片与景区文化元素融合），并即时制作成实物纪念品。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文旅+科技：跨界融合的新物种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蜀南竹海竹编文创的案例表明，AIGC+情感分析可以实现文创产品的个性化定制与销售[27]。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文旅+虚拟现实。打造"线上+线下"融合体验——线下实地体验+线上虚拟延伸。游客在线下游览后，通过虚拟空间继续探索、社交和消费。这种模式突破了物理空间和时间限制，创造了新的收入来源。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文旅+科技：跨界融合的新物种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文旅+数字游民服务。随着数字游民群体的增长，为这一人群提供"工作+旅行"一体化服务的文旅新业态正在兴起。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Gusti等学者的研究描绘了数字游民旅游的社区驱动发展模式，数字游民、在线业务和创业三者协同推动社区型旅游发展[28]。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29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7.4 文旅+科技：跨界融合的新物种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主理人可以打造面向数字游民的共居共游空间，提供稳定网络、共享办公、社群活动等服务。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30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贵州案例：村超"碰碰世界"AI旅游搭子——NFC+AI互动新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2026年5月，榕江县推出"村超"手卡+"碰碰世界"小程序。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游客领取实物手卡后用手机轻轻一碰，即可激活AI旅游搭子——手卡融合NFC芯片，碰触后播放侗族大歌、生成电子收藏卡、上线AI村超搭子。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31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贵州案例：村超"碰碰世界"AI旅游搭子——NFC+AI互动新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AI搭子提供赛事导览、文化讲解、美食推荐等服务，集卡玩法还可解锁不同AI搭子功能。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该案例创新性地将NFC硬件与AI软件结合，创造了"碰一碰即激活AI服务"的低门槛交互模式。集卡玩法融入游戏化设计，增强了游客参与感和分享意愿。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32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贵州案例：村超"碰碰世界"AI旅游搭子——NFC+AI互动新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这种"实体手卡+数字AI搭子"的O2O模式为县域文旅体验设计提供了新思路，是"文旅+科技"跨界融合的典型代表。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33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0" y="2377440"/>
            <a:ext cx="3840480" cy="91440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822960" y="2606040"/>
            <a:ext cx="22860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6600" b="1" lang="zh-CN">
                <a:solidFill>
                  <a:srgbClr val="2E9E97"/>
                </a:solidFill>
                <a:latin typeface="微软雅黑"/>
                <a:ea typeface="微软雅黑"/>
              </a:rPr>
              <a:t>05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68680" y="3794760"/>
            <a:ext cx="1051560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3000" b="1" lang="zh-CN">
                <a:solidFill>
                  <a:srgbClr val="1F4E79"/>
                </a:solidFill>
                <a:latin typeface="微软雅黑"/>
                <a:ea typeface="微软雅黑"/>
              </a:rPr>
              <a:t>7.5 商业模式画布的AI化迭代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34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7.5 商业模式画布的AI化迭代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Osterwalder的商业模式画布（Business Model Canvas）是分析和设计商业模式经典工具。在AI时代，主理人需要对画布的九个模块进行AI化迭代。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商业模式画布的AI化迭代不是一次性工作，而是持续的过程。主理人应定期（如每季度）回顾和更新画布，根据市场变化和技术进步调整各模块的策略。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35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7.5 商业模式画布的AI化迭代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Kanbach等学者强调，生成式AI从商业模式创新视角来看，正在重塑价值主张、价值创造和价值获取三个核心维度[29]，主理人需要对此保持敏感。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36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本章小结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本章探讨了AI赋能下的文旅产品创新与体验设计。AI从需求洞察、AIGC创意生成、快速原型和数据驱动迭代四个环节革新产品开发流程，将周期从月级缩短到周级。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AI辅助产品策划通过社交媒体监听、搜索趋势分析、评价挖掘和竞品分析发现需求缺口，用AIGC批量生成产品概念方案。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7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700" lang="zh-CN">
                <a:solidFill>
                  <a:srgbClr val="333333"/>
                </a:solidFill>
                <a:latin typeface="微软雅黑"/>
                <a:ea typeface="微软雅黑"/>
              </a:rPr>
              <a:t>体验设计五要素（感官、情感、思考、行动、关联）为AI工具应用提供了系统性框架。MVP思维结合AI工具实现低成本快速验证，飞轮效应驱动产品持续迭代优化。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37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E886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思考题与课堂讨论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思考讨论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（识记）AI赋能产品创新的四个环节是什么？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（理解）体验设计五要素模型中，AI在每个要素上能发挥什么作用？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（应用）使用AIGC为一个贵州文化体验产品生成3个概念方案。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（分析）MVP思维如何与AI工具结合降低产品验证成本？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（评价）"好的产品不是设计出来的，而是迭代出来的"——请评价这一观点。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（创造）设计一个文旅产品的飞轮效应模型，说明四种收入如何相互强化。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565392"/>
            <a:ext cx="12191695" cy="292608"/>
          </a:xfrm>
          <a:prstGeom prst="rect">
            <a:avLst/>
          </a:prstGeom>
          <a:solidFill>
            <a:srgbClr val="F2F6F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5760" y="6547104"/>
            <a:ext cx="548640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/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1094415" y="6547104"/>
            <a:ext cx="822960" cy="2743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000" b="0" lang="zh-CN">
                <a:solidFill>
                  <a:srgbClr val="595959"/>
                </a:solidFill>
                <a:latin typeface="微软雅黑"/>
                <a:ea typeface="微软雅黑"/>
              </a:rPr>
              <a:t>38 / 39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969264"/>
          </a:xfrm>
          <a:prstGeom prst="rect">
            <a:avLst/>
          </a:prstGeom>
          <a:solidFill>
            <a:srgbClr val="5959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02920" y="146304"/>
            <a:ext cx="105156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lang="zh-CN">
                <a:solidFill>
                  <a:srgbClr val="FFFFFF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62895" y="274320"/>
            <a:ext cx="146304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r"/>
            <a:r>
              <a:rPr sz="1300" b="0" lang="zh-CN">
                <a:solidFill>
                  <a:srgbClr val="FFFFDD"/>
                </a:solidFill>
                <a:latin typeface="微软雅黑"/>
                <a:ea typeface="微软雅黑"/>
              </a:rPr>
              <a:t>拓展阅读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1280160"/>
            <a:ext cx="10972800" cy="502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[1] Kuusniemi J. Exploration of network-based digital business ecosystems and th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[2] AIGC赋能地方旅游文创产品个性化定制与销售——以蜀南竹海为例[J]. 包装工程, 2025, 46(4): 88-96.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[3] Gusti K G, Marhaeni K E, Putrana I W, et al. A model of community-based deve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[4] Kanbach D K, Heiduk L, Blueher G, et al. The GenAI is out of the bottle: gen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[5] Schmitt B H. Experiential marketing[J]. Journal of Marketing Management, 199</a:t>
            </a:r>
          </a:p>
          <a:p>
            <a:pPr>
              <a:lnSpc>
                <a:spcPct val="125000"/>
              </a:lnSpc>
              <a:spcAft>
                <a:spcPts val="1000"/>
              </a:spcAft>
            </a:pPr>
            <a:r>
              <a:rPr sz="1500" b="1">
                <a:solidFill>
                  <a:srgbClr val="2E9E97"/>
                </a:solidFill>
                <a:latin typeface="微软雅黑"/>
              </a:rPr>
              <a:t>• </a:t>
            </a:r>
            <a:r>
              <a:rPr sz="1500" lang="zh-CN">
                <a:solidFill>
                  <a:srgbClr val="333333"/>
                </a:solidFill>
                <a:latin typeface="微软雅黑"/>
                <a:ea typeface="微软雅黑"/>
              </a:rPr>
              <a:t>[6] Neuhofer B, Buhalis D, Ladkin A. Smart technologies for personalized experie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4E7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914400" y="2743200"/>
            <a:ext cx="1033272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4000" b="1" lang="zh-CN">
                <a:solidFill>
                  <a:srgbClr val="FFFFFF"/>
                </a:solidFill>
                <a:latin typeface="微软雅黑"/>
                <a:ea typeface="微软雅黑"/>
              </a:rPr>
              <a:t>谢谢聆听 · 下章再见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4023360"/>
            <a:ext cx="103327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/>
            <a:r>
              <a:rPr sz="1600" b="0" lang="zh-CN">
                <a:solidFill>
                  <a:srgbClr val="BFD7EA"/>
                </a:solidFill>
                <a:latin typeface="微软雅黑"/>
                <a:ea typeface="微软雅黑"/>
              </a:rPr>
              <a:t>安顺学院旅游管理学院 · 数字文旅专业系列教材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