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 id="358" r:id="rId109"/>
    <p:sldId id="359" r:id="rId110"/>
    <p:sldId id="360" r:id="rId111"/>
    <p:sldId id="361" r:id="rId112"/>
    <p:sldId id="362" r:id="rId113"/>
    <p:sldId id="363" r:id="rId114"/>
    <p:sldId id="364" r:id="rId115"/>
    <p:sldId id="365" r:id="rId116"/>
    <p:sldId id="366" r:id="rId117"/>
    <p:sldId id="367" r:id="rId118"/>
    <p:sldId id="368" r:id="rId119"/>
    <p:sldId id="369" r:id="rId120"/>
    <p:sldId id="370" r:id="rId121"/>
    <p:sldId id="371" r:id="rId122"/>
    <p:sldId id="372" r:id="rId123"/>
    <p:sldId id="373" r:id="rId124"/>
    <p:sldId id="374" r:id="rId125"/>
    <p:sldId id="375" r:id="rId1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 Id="rId109" Type="http://schemas.openxmlformats.org/officeDocument/2006/relationships/slide" Target="slides/slide103.xml"/><Relationship Id="rId110" Type="http://schemas.openxmlformats.org/officeDocument/2006/relationships/slide" Target="slides/slide104.xml"/><Relationship Id="rId111" Type="http://schemas.openxmlformats.org/officeDocument/2006/relationships/slide" Target="slides/slide105.xml"/><Relationship Id="rId112" Type="http://schemas.openxmlformats.org/officeDocument/2006/relationships/slide" Target="slides/slide106.xml"/><Relationship Id="rId113" Type="http://schemas.openxmlformats.org/officeDocument/2006/relationships/slide" Target="slides/slide107.xml"/><Relationship Id="rId114" Type="http://schemas.openxmlformats.org/officeDocument/2006/relationships/slide" Target="slides/slide108.xml"/><Relationship Id="rId115" Type="http://schemas.openxmlformats.org/officeDocument/2006/relationships/slide" Target="slides/slide109.xml"/><Relationship Id="rId116" Type="http://schemas.openxmlformats.org/officeDocument/2006/relationships/slide" Target="slides/slide110.xml"/><Relationship Id="rId117" Type="http://schemas.openxmlformats.org/officeDocument/2006/relationships/slide" Target="slides/slide111.xml"/><Relationship Id="rId118" Type="http://schemas.openxmlformats.org/officeDocument/2006/relationships/slide" Target="slides/slide112.xml"/><Relationship Id="rId119" Type="http://schemas.openxmlformats.org/officeDocument/2006/relationships/slide" Target="slides/slide113.xml"/><Relationship Id="rId120" Type="http://schemas.openxmlformats.org/officeDocument/2006/relationships/slide" Target="slides/slide114.xml"/><Relationship Id="rId121" Type="http://schemas.openxmlformats.org/officeDocument/2006/relationships/slide" Target="slides/slide115.xml"/><Relationship Id="rId122" Type="http://schemas.openxmlformats.org/officeDocument/2006/relationships/slide" Target="slides/slide116.xml"/><Relationship Id="rId123" Type="http://schemas.openxmlformats.org/officeDocument/2006/relationships/slide" Target="slides/slide117.xml"/><Relationship Id="rId124" Type="http://schemas.openxmlformats.org/officeDocument/2006/relationships/slide" Target="slides/slide118.xml"/><Relationship Id="rId125" Type="http://schemas.openxmlformats.org/officeDocument/2006/relationships/slide" Target="slides/slide119.xml"/><Relationship Id="rId126" Type="http://schemas.openxmlformats.org/officeDocument/2006/relationships/slide" Target="slides/slide1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旅游接待业管理（数字化转型与智能运营）</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第10章  人工智能与机器人应用</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120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 AI在酒店运营中的核心应用场景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10.2 服务机器人的类型与功能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10.3 聊天机器人与智能客服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10.4 AI驱动的需求预测与决策支持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10.5 人工智能应用的伦理与客户接受度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案例分析：希尔顿Connie机器人与云迹科技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AI在酒店运营中的技术架构深度分析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服务机器人的深度案例分析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10.8 AI伦理的深度讨论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10.9 AI在旅行社运营中的应用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10.10 AI应用的实施路径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10.11 AI治理框架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10.6 人工智能在酒店业应用的深度分析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10.7 人工智能在旅行社业务中的应用</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120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掌握AI在酒店运营中的核心应用场景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了解服务机器人的类型与功能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理解聊天机器人与智能客服的技术原理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掌握AI驱动的需求预测与决策支持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理解AI应用的伦理与客户接受度</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120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能力目标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能够评估AI技术在酒店场景中的适用性</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能够设计AI客服的对话流程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能够分析AI投资回报和风险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素质目标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培养技术伦理意识</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120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希尔顿酒店集团于2016年在部分酒店引入了名为"Connie"的机器人礼宾，基于IBM Watson AI平台，能回答客人关于酒店设施、周边餐饮和旅游景点的咨询。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Connie通过与客人的持续互动不断学习，提升回答质量。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中国的云迹科技则专注酒店送物机器人，其"润"系列机器人已服务近20,000家酒店，累计服务超1亿人次[1]。</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云迹科技的HDOS系统更是将机器人、智能音箱和酒店后台系统打通，实现了住中服务的全流程数字化。</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 AI在酒店运营中的核心应用场景</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 客户服务场景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智能客服聊天机器人：通过自然语言处理（NLP）技术，7×24小时在线回答客户关于房型、价格、设施、周边环境的咨询。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Dwivedi等学者（2023）系统梳理了ChatGPT等生成式AI在酒店业的应用，包括多语言客服、个性化行程推荐和营销文案生成[2]。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语音助手：客房内的智能音箱支持语音控制设备和信息查询。Buhalis和Moldavska（2021）分析了语音助手在酒店客户服务中的应用[3]。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虚拟礼宾：AI驱动的虚拟礼宾可以为客户提供个性化推荐——餐厅预订、行程规划、交通指引等。</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 运营管理场景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智能排房：AI根据客户偏好（楼层、朝向、安静程度）和房间状态自动优化排房方案。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预测性维护：通过IoT传感器数据分析，AI可以预测设备故障并提前安排维修，避免突发故障影响客户体验。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智能调度：根据入住率和客户需求模式，AI自动优化保洁、前台和餐饮部门的人员排班。</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 决策支持场景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需求预测：AI综合历史数据、市场事件、天气和竞品价格等多维因素预测未来入住率。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Aggarwal等学者（2024）分析了消费者对酒店AI应用的态度，发现需求预测是客户接受度最高的AI应用场景[4]。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收益优化：AI驱动的收益管理系统自动生成动态定价建议。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市场分析：AI监控竞品价格和市场趋势，为战略决策提供数据支持。</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 服务机器人的类型与功能</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 机器人分类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见第5章5.3.1节的分类表，此处补充各类机器人的详细功能分析。</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10.2.2 机器人应用的效果与挑战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Gaur等学者（2021）的研究指出，服务机器人在疫情期间的"无接触服务"需求推动下加速普及，但技术成熟度和客户接受度仍是主要制约因素[5]。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马卫（2023）分析了中国酒店业中智能机器人的应用实践，指出成本控制、客户适应和技术可靠性是三大挑战[6]。</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10.3 聊天机器人与智能客服</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10.3.1 聊天机器人的技术演进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第一代（规则型）：基于预设规则和关键词匹配，只能处理预设问题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第二代（意图识别型）：基于NLP识别用户意图，支持多轮对话</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第三代（生成式AI型）：基于大语言模型（如ChatGPT），能生成自然流畅的回复</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10.3.2 智能客服的设计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酒店智能客服系统应包含以下模块：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意图识别：准确理解客户查询意图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知识库：酒店信息、政策、周边景点等结构化知识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对话管理：管理多轮对话的上下文和流程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人工转接：当AI无法处理时平滑转接人工客服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学习反馈：从客户交互中持续学习优化</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10.4 AI驱动的需求预测与决策支持</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10.4.1 需求预测模型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AI需求预测模型综合以下数据源：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内部数据：历史入住率、ADR、RevPAR、取消率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外部数据：航空客流、城市事件日历、天气预报、节假日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竞品数据：竞品酒店价格、入住率估算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宏观指标：GDP增速、消费者信心指数、旅游政策变化</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10.4.2 决策支持系统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AI决策支持系统将预测结果转化为可执行建议：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未来14天入住率预测→定价策略建议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客户流失风险预警→客户挽留措施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设备故障概率预测→维护计划安排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人员需求预测→排班优化方案</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10.5 人工智能应用的伦理与客户接受度</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10.5.1 伦理议题</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就业影响：AI替代部分酒店岗位的社会影响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算法公平：AI推荐和定价是否存在歧视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数据隐私：AI训练数据的采集和使用是否合规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透明度：AI决策过程是否可解释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人机边界：哪些服务应由人提供、哪些可由AI替代</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10.5.2 客户接受度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Said等学者（2023）的研究发现，客户对酒店服务机器人的接受度受服务自愿性（客户是否可以选择人工服务）和文化背景的调节[7]。亚洲客户对机器人的接受度普遍高于欧美客户。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Tussyadiah（2020）的综述研究指出，旅游自动化研究需要更多关注"人机交互体验"而非仅关注技术效率[8]。</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案例分析：希尔顿Connie机器人与云迹科技</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希尔顿Connie</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Connie是基于IBM Watson的AI礼宾机器人，部署在希尔顿旗下部分酒店大堂。它能用自然语言回答客人咨询，并通过持续学习提升服务质量。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Connie的价值不仅在于服务效率，更在于品牌营销——它是酒店"科技感"的象征。</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云迹科技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云迹科技专注酒店送物机器人，其"润"系列已服务近20,000家酒店。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云迹的核心创新不在机器人硬件本身，而在HDOS系统——将机器人、智能音箱、酒店PMS和配送系统打通，实现住中服务的全流程自动化。</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10.6.3 比较与启示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启示：AI和机器人的应用应从"解决具体痛点"出发，而非"为技术而技术"。</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AI在酒店运营中的技术架构深度分析</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AI技术栈的层次架构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酒店AI应用的技术栈可以分为四层：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数据层：包括PMS的结构化数据（预订记录、房态、账务）、IoT的时序数据（温湿度、设备状态）、文本数据（客户评价、咨询记录）和图像数据（监控视频、证件照片）。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数据层的关键挑战是多源异构数据的融合——结构化的PMS数据和非结构化的文本/图像数据需要通过特征工程统一为AI可处理的格式。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模型层：包括预测模型（需求预测、取消率预测）、分类模型（客户分群、评价情感分析）、推荐模型（房型推荐、产品推荐）和生成模型（营销文案生成、行程规划）。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模型层的关键挑战是模型的持续学习——旅游需求有强季节性，模型需要定期用新数据重新训练以保持精度。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服务层：将AI模型封装为API服务，供前端应用调用。服务层需要处理模型推理的延迟（如推荐结果需要在200ms内返回）、并发请求的管理和模型版本的灰度发布。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应用层：面向用户的AI应用界面，包括聊天机器人对话框、推荐位展示、定价建议仪表盘和异常告警通知。应用层的UX设计至关重要——AI的建议需要以可理解、可执行的方式呈现给用户。</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自然语言处理在酒店客服中的应用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酒店客服的NLP应用涉及以下技术环节：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意图识别：通过文本分类模型识别客户消息的意图类型（咨询房型、修改预订、投诉设施、询问交通等）。当前主流模型基于BERT或GPT等预训练语言模型，在酒店领域的意图识别准确率可达90%以上。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实体抽取：从客户消息中提取关键实体信息，如入住日期、退房日期、房型偏好、人数等。实体抽取通常采用序列标注模型（如BERT-NER）。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对话管理：管理多轮对话的上下文和流程。基于规则的对话管理适用于简单场景（如FAQ问答），基于强化学习的对话管理适用于复杂场景（如多轮预订修改）。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回复生成：生成自然语言回复。检索式方法从预设回复库中选择最匹配的回复，生成式方法（如ChatGPT）直接生成回复文本。生成式方法更灵活但可能产生幻觉信息，需要人工审核机制。</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10.6.3 计算机视觉在酒店中的应用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人脸识别：用于自助入住、门禁控制和安防监控。技术成熟度高，但在中国的合规要求严格——必须获得客人明示同意，且提供替代方案。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行为分析：通过监控视频分析大堂和公共区域的人流密度、排队时长和异常行为（如跌倒、奔跑）。这些数据可以指导人员调度和安全管理。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客房检查：部分酒店试点使用AI图像识别辅助客房清洁检查——保洁人员拍摄清洁后的客房照片，AI自动识别是否有遗漏（如毛巾未更换、垃圾桶未清理）。</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服务机器人的深度案例分析</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云迹科技HDOS系统深度解析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云迹科技的HDOS（Hotel Digital Operation System）不仅是一个送物机器人，而是一个"住中服务数字化平台"。其系统架构包括：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机器人终端：负责物理配送，支持自主乘电梯、到房门口拨打客房电话通知客人取物。</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智能音箱终端：客人通过语音向酒店提出服务需求（如"送两条毛巾到801房"），音箱将需求传送到HDOS后台。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后台调度系统：接收来自音箱、App和前线的服务请求，自动分配给机器人或人工执行。调度算法综合考虑任务优先级、机器人位置和电量、电梯等待时间等因素。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PMS集成接口：HDOS与PMS对接，获取入住/退房信息，自动触发欢迎物品配送和退房检查。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HDOS的核心价值不是替代人工，而是"数字化服务流程"——将原本依赖对讲机和电话协调的服务流程，转化为可追踪、可分析、可优化的数字流程。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据云迹科技数据，部署HDOS后酒店住中服务响应时间从平均15分钟缩短至5分钟[14]。</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服务机器人的ROI深度分析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服务机器人的ROI受多个因素影响：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酒店规模：客房数越多，送物需求量越大，机器人利用率越高。100间以下酒店通常无法充分利用机器人产能。</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客源结构：商务客人的送物需求（外卖、文件）多于度假客人。商务酒店的机器人ROI高于度假酒店。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人力成本：一线城市人力成本高，机器人的替代价值更大。三四线城市人力成本低，机器人经济性不显著。</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使用场景：仅用于送物的机器人ROI有限，但如果扩展到巡查、巡更、宣传等场景，ROI显著提升。</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AI伦理的深度讨论</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10.8.1 算法公平性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酒店AI系统可能存在以下公平性问题：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定价歧视：AI动态定价可能基于客户画像对不同客户收取不同价格——如对新客户低价吸引、对老客户高价收割。这种"价格歧视"在法律和道德层面都存在争议。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推荐偏见：AI推荐系统可能基于历史数据产生偏见——如总是向某类客户推荐低端房型，限制其选择范围。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评价筛选：如果AI自动筛选和展示客户评价，可能选择性展示正面评价而隐藏负面评价，误导消费者。</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应对策略包括：定期进行算法偏见审计、建立AI决策的申诉机制、向客户透明披露AI使用范围。</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10.8.2 就业影响与社会责任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AI和自动化对酒店就业的影响是复杂的：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替代效应：前台接待、客房送物、简单咨询等岗位可能被AI和机器人部分替代。据麦肯锡预测，到2030年酒店业约30%的工作内容可能被自动化。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创造效应：AI也创造了新岗位——数据分析师、AI系统管理员、数字营销专员等。但这些新岗位对技能要求更高，被替代的低技能员工可能难以转型。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净效应：总体就业人数可能不会大幅减少，但就业结构将发生显著变化——低技能岗位减少、高技能岗位增加，加剧劳动力市场的"两极化"。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酒店企业的社会责任在于：为受影响员工提供转岗培训、建立"人机协作"而非"机器替代"的运营模式、与教育机构合作培养下一代数字化酒店人才。</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AI在旅行社运营中的应用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AI辅助产品设计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旅行社产品设计的AI应用正在快速发展：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趋势洞察：AI分析社交媒体热词、搜索趋势和评价数据，发现新兴旅游需求。例如，AI发现"寺庙旅游"在年轻人中兴起，旅行社可以快速开发"禅修体验"产品。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智能行程规划：AI根据客户的目的地、天数、预算和偏好自动生成行程方案。系统需要整合目的地知识图谱（景点、餐厅、交通）、实时库存（酒店、门票）和路线优化算法。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动态打包优化：AI在打包组合交通、住宿和活动组件时，优化组合的成本和体验价值，找到帕累托最优方案。</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AI辅助客户服务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智能客服：旅行社的智能客服可以处理签证咨询、行程修改、紧急联系等常见需求。旅行社客服的复杂度高于酒店客服（涉及签证、保险、交通等多元信息），对AI的知识图谱要求更高。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行中助手：旅行者在旅途中通过AI助手获取实时信息——天气变化、交通延误、景点推荐等。AI助手可以基于旅行者的位置和行程主动推送相关信息。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行后分析：旅行结束后，AI自动生成旅行总结（行程回顾、费用分析、体验评价），并推荐下一次旅行目的地。</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AI应用的实施路径</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从试点到推广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AI在旅游接待业的应用应遵循"试点-评估-推广"的路径：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选择试点场景：选择客户痛点明显、技术可行性强、ROI可测量的场景作为试点。推荐首选场景：智能客服（降低人力成本、提升响应速度）。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设定评估指标：试点前设定明确的评估指标——如客服响应时间缩短X%、客户满意度提升Y%、人力成本降低Z%。</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小范围验证：在1-2家门店或1个渠道进行3-6个月的试点验证，收集数据和反馈。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迭代优化：基于试点结果优化AI模型和业务流程，解决试点中发现的问题。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全面推广：验证成功后分批推广到全部门店和渠道。</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人才培养与组织适配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AI应用需要相适应的人才和组织：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AI产品经理：负责将业务需求转化为AI应用场景，协调技术和业务团队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数据工程师：负责数据清洗、标注和管道建设</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AI运维工程师：负责AI模型的部署、监控和迭代</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业务培训：培训一线员工使用AI工具，建立"AI辅助决策"的工作模式</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AI治理框架</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AI治理的原则</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旅游接待业AI应用应遵循以下治理原则：</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透明性：客人有权知道哪些服务由AI提供</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公平性：AI决策不应歧视特定人群</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可解释性：AI定价和推荐决策应可解释</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可申诉性：客人可以对AI决策提出异议并要求人工复核</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数据最小化：AI训练仅使用必要的最小数据</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AI治理的组织保障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AI伦理委员会：大型酒店集团应设立AI伦理委员会，审查AI应用的伦理影响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AI审计制度：定期对AI系统进行偏见审计和安全评估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AI事件响应：建立AI系统故障或不当行为的响应预案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员工AI赋能：培训员工理解AI系统的能力边界，避免过度依赖</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10.6 人工智能在酒店业应用的深度分析</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10.6.1 AI驱动的酒店收益管理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人工智能正在深刻改变酒店收益管理（Revenue Management）的实践。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传统收益管理依赖于历史数据分析和统计模型（如时间序列分析、回归分析），而AI驱动的收益管理系统利用机器学习算法处理更大规模、更多维度的数据，实现更精准的需求预测和定价决策。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AI收益管理系统的核心能力包括：一是多因素需求预测，通过整合历史预订数据、天气预报、航班信息、竞争对手价格、社交媒体热度、节假日和活动信息等多源数据，利用深度学习模型（如LSTM、</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Transformer）进行需求预测，预测精度比传统方法提升15%-30%[130]。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二是动态定价优化，利用强化学习算法在考虑价格弹性、竞争环境和库存约束的条件下，实时优化房价策略，实现RevPAR（每可售房收入）最大化。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三是个性化定价，基于客户画像和行为数据，对不同客群实施差异化定价策略，在最大化收益的同时维护客户公平感知[131]。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以阿里飞猪与万豪合作的AI定价系统为例，该系统通过分析超过200个特征变量，实现了对万豪旗下酒店房价的实时动态调整。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系统上线后，参与酒店的RevPAR平均提升8.5%，预订转化率提升12%[132]。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10.6.2 AI客服与聊天机器人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AI客服是酒店业应用最广泛的AI场景之一。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现代酒店AI客服系统基于自然语言处理（NLP）和大语言模型（LLM）技术，能够处理多语言、多轮对话，覆盖预订咨询、房间服务、设施信息、投诉处理等多种场景。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希尔顿酒店的Connie机器人（基于IBM Watson）是最早的酒店AI客服应用之一。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Connie部署在酒店大堂，能够回答客人关于酒店设施、周边景点和餐饮推荐的问题，并通过互动学习不断提升服务质量。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Connie的部署使前台咨询量减少了30%，客户满意度评分提升了15%[133]。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近年来，基于GPT等大语言模型的酒店AI客服系统实现了质的飞跃。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与传统基于规则或意图识别的聊天机器人不同，LLM-based客服能够理解上下文、处理复杂查询、生成自然流畅的回复，甚至具备一定的情感识别和共情能力。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一些先进的AI客服系统已经能够独立处理超过70%的客户咨询，复杂问题转接人工[134]。</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10.6.3 AI在酒店运营管理中的应用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AI在酒店后台运营中的应用同样具有巨大潜力。AI驱动的预测性维护系统通过分析设备传感器数据，预测设备故障风险，提前安排维护，减少突发故障导致的停机和客户投诉。</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万豪与西门子合作的预测性维护项目，通过AI分析暖通空调系统的运行数据，将设备故障率降低了40%，维护成本降低了25%[135]。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AI在酒店清洁管理中的应用也值得关注。一些酒店引入了AI驱动的清洁调度系统，根据客房退房时间、清洁人员位置和工作量，智能分配清洁任务，优化清洁路线。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洲际酒店集团（IHG）的AI清洁调度系统将客房清洁效率提升了20%，客户等待入住时间缩短了35%[136]。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AI还被应用于酒店食品安全管理。通过计算机视觉技术监控厨房操作，AI能够识别食品安全风险（如交叉污染、温度控制不当、员工未戴防护用品等），及时发出预警。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这种AI食品安全系统的部署使酒店的食品安全事件发生率降低了60%[137]。</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10.7 人工智能在旅行社业务中的应用</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10.7.1 智能行程规划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AI行程规划是旅行社数字化转型的核心应用场景。传统行程规划依赖旅行顾问的经验和手动操作，耗时且个性化程度有限。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AI行程规划系统通过分析用户偏好、预算、时间、目的地特征和历史行为数据，利用推荐算法和优化模型，自动生成个性化行程方案。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携程的AI行程规划系统"携程攻略"利用知识图谱和深度学习技术，构建了覆盖全球1000+城市的旅游知识库，包括景点、餐饮、住宿、交通等信息。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系统能够根据用户的旅行天数、预算、兴趣偏好和出行方式，自动生成最优行程路线，并支持实时调整和动态优化[138]。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AI行程规划的技术架构通常包括以下组件：目的地知识图谱（整合景点、交通、餐饮等结构化信息）、用户画像引擎（分析用户偏好和行为特征）、推荐算法（基于协同过滤、内容推荐和深度学习）、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路线优化引擎（基于运筹学方法优化行程顺序和时间分配）、以及自然语言交互界面（支持对话式行程定制）[139]。</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10.7.2 智能客服与销售辅助</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旅行社的AI客服系统与酒店类似，但需要处理更复杂的产品咨询和行程定制需求。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飞猪的AI客服"小猪"能够处理机票查询、酒店预订、签证咨询、行程规划等多种任务，日均处理咨询量超过500万条，自动解决率达到75%[140]。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AI销售辅助系统（AI Sales Assistant）是旅行社AI应用的新方向。这类系统不是直接面向客户，而是为旅行顾问提供决策支持。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系统能够实时分析客户需求，推荐最匹配的旅游产品，提供话术建议和价格参考，甚至预测客户购买概率。这种"AI赋能人"的模式比纯AI客服更适合高客单价、高复杂度的旅游产品销售[141]。</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10.7.3 AI在旅游风险管理中的应用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旅游风险管理是旅行社业务中至关重要但常被忽视的环节。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AI技术在旅游风险管理中的应用包括：一是安全风险预警，通过分析全球安全事件数据、自然灾害预警和政治局势变化，为旅行社和游客提供目的地安全评估和风险提示。</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二是行程保障，利用AI实时监控航班状态、天气变化和交通状况，在出现异常时自动调整行程安排。三是应急响应，在突发事件发生时，AI系统快速定位受影响游客，启动应急联络和救援流程[142]。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国际SOS（International SOS）的AI风险管理平台集成了全球安全数据库、自然灾害监测系统和医疗风险评估模型，为企业和旅行社提供实时的旅行安全咨询服务。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该平台覆盖超过200个国家和地区的安全风险评估，日均处理超过10万次风险查询[143]。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10.8 服务机器人在旅游接待业的实践与反思</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10.8.1 服务机器人的技术分类与应用场景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旅游接待业中的服务机器人按功能可分为以下几类：配送机器人（客房送物、餐厅传菜）、引导机器人（大堂迎宾、展厅导览）、清洁机器人（地面清洁、窗户清洁）、交互机器人（前台接待、咨询服务）、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和特种机器人（行李搬运、安防巡逻）。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每类机器人的技术要求和适用场景各不相同[144]。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配送机器人在酒店业的应用最为成熟。以中国酒店业为例，截至2023年底，超过5万家酒店部署了配送机器人，累计完成超过5亿次配送任务。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配送机器人的投资回收期通常为12-18个月，ROI（投资回报率）显著[145]。</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10.8.2 机器人服务的客户接受度研究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服务机器人的客户接受度受多种因素影响。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基于UTAUT模型的研究表明，绩效期望（机器人能否有效完成任务）、努力期望（使用是否简便）、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社会影响（他人对使用机器人的态度）和促成条件（是否有足够的技术支持）是影响客户接受度的关键因素[146]。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研究还发现，客户对机器人服务的接受度存在显著的场景差异。在标准化、低情感互动的场景（如送物、清洁），客户对机器人的接受度较高；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在高情感互动、个性化需求的场景（如投诉处理、VIP接待），客户更倾向于人工服务。因此，酒店和旅行社在部署机器人时需要根据场景特点进行合理的"人机分工"[147]。</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10.8.3 机器人应用的伦理与社会影响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服务机器人的大规模部署引发了伦理和社会层面的讨论。一是就业替代问题，机器人可能替代部分基层服务岗位，加剧就业压力。二是服务温度问题，过度依赖机器人可能导致服务的人情味丧失，影响客户体验。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三是隐私安全问题，机器人配备的摄像头和传感器可能收集客户隐私数据。四是技术依赖风险，过度依赖机器人可能导致在技术故障时服务瘫痪[148]。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这些问题要求旅游企业在部署机器人时采取负责任的态度：制定清晰的人机协作策略而非简单替代、保留人工服务选项以尊重客户选择权、建立严格的数据隐私保护机制、以及制定技术故障时的应急预案[149]。</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10.9 AI在旅游接待业中的伦理治理</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10.9.1 算法公平性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AI在旅游接待业中的应用可能产生算法歧视问题。例如，AI定价系统可能基于用户画像对不同人群实施差异化定价（"大数据杀熟"）；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AI推荐系统可能基于历史数据对特定人群产生推荐偏差（如向不同种族/国籍的用户推荐不同档次的酒店）；AI筛选系统在处理预订申请时可能产生隐性歧视[170]。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确保算法公平性需要建立以下机制：算法审计（定期检测AI系统是否存在歧视性输出）、偏见缓解（在训练数据和模型设计中引入公平性约束）、透明度（向消费者解释AI决策的基本逻辑）、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以及申诉机制（为受到AI决策不利影响的消费者提供申诉渠道）[171]。</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10.9.2 AI责任归属</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当AI系统在旅游服务中做出错误决策（如AI客服提供错误信息导致客户损失）时，责任归属如何界定是一个复杂的法律和伦理问题。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可能的归责原则包括：开发者责任（AI开发方对系统缺陷负责）、使用者责任（部署AI的企业对AI行为负责）、产品责任（AI作为产品适用产品责任法）、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以及共同责任（开发方和使用方按比例分担责任）[172]。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目前，各国法律对AI责任的规定尚不完善。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欧盟《人工智能法案》（AI Act）按风险等级对AI系统进行分类监管，对高风险AI系统（如可能影响消费者权益的AI决策系统）提出了严格的透明度、人工监督和数据治理要求。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旅游企业在部署AI系统时，应预留人工干预和最终决策权，避免AI完全自主做出影响客户权益的决策[173]。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10.9.3 人机协作的未来设计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旅游接待业的AI应用应以"增强人类"（Augmented Intelligence）而非"替代人类"（Artificial Intelligence）为设计理念。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人机协作模式的优势在于：AI处理大规模数据分析和模式识别，人类负责价值判断和情感连接；AI提供决策建议和选项，人类做出最终决策；AI处理标准化服务，人类处理个性化和情感化服务[174]。</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有效的人机协作设计需要考虑以下要素：任务分配（哪些任务适合AI，哪些适合人类）、信息传递（AI如何向人类有效传递分析结果和建议）、控制转移（在什么情况下从AI切换到人工）、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以及反馈学习（人类决策如何反馈给AI以持续改进模型）[175]。</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10.10 服务机器人的经济分析</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10.10.1 成本效益分析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酒店部署服务机器人的成本效益分析需要考虑以下因素。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成本方面：购置成本（每台配送机器人约5-15万元）、维护成本（年度维护费约为购置成本的10%-15%）、运营成本（电费、网络费、软件升级费）、以及配套改造费用（电梯改造、门禁对接、</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充电桩安装等）。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收益方面：人力成本节约（每台机器人可替代1-1.5名配送员工）、服务效率提升（24小时不间断服务、配送速度更快）、客户体验提升（科技感带来的新奇体验和满意度提升）、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以及营销价值（机器人作为酒店差异化卖点）[176]。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以一家200间客房的中端酒店为例，部署2台配送机器人的投资约为20万元，年度维护成本约2万元。替代2名夜班配送员工可节约人力成本约12万元/年。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投资回收期约2年，5年期ROI约为150%[177]。</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10.10.2 机器人即服务（RaaS）模式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机器人即服务（Robot as a Service, RaaS）是酒店部署机器人的新型商业模式。在RaaS模式下，酒店无需购买机器人，而是按月/按次支付使用费。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RaaS降低了酒店的初始投入和技术风险，使中小酒店也能负担机器人服务[178]。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云迹科技推出的RaaS服务已覆盖超过1万家酒店，按月收取2000-5000元/台的使用费，包含设备、维护和软件升级。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RaaS模式的普及使酒店机器人的渗透率从2020年的不足3%提升至2023年的约15%[179]。</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10.11 AI在酒店人力资源管理的应用</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10.11.1 AI驱动的招聘与入职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AI正在改变酒店人力资源管理的各个环节。在招聘环节，AI系统可以通过分析简历、面试视频和在线测评数据，自动筛选和评估候选人。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一些酒店集团已使用AI面试助手进行初步视频面试，通过NLP分析候选人的语言表达、情绪状态和岗位匹配度[186]。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在入职环节，AI驱动的培训系统可以基于新员工的岗位要求和知识背景，自动生成个性化培训计划。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虚拟现实（VR）培训使新员工能够在模拟环境中练习客房服务、前台接待和应急处理等技能，缩短了培训周期并提升了培训效果[187]。</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10.11.2 智能排班与人力调度</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AI排班系统通过分析历史客流量数据、预订预测、员工技能和偏好、以及劳动法规要求，自动生成最优排班方案。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与人工排班相比，AI排班能够在保障服务质量的前提下将人力成本降低10%-15%，同时提升员工满意度（通过更好地满足员工的排班偏好）[188]。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万豪国际的AI排班系统集成了天气预报、当地事件日历和实时预订数据，能够提前两周预测各时段的人力需求，并自动调整排班。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该系统使万豪旗下酒店的人力效率提升了18%，加班成本降低了25%[189]。</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10.11.3 员工绩效管理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AI技术在员工绩效管理中的应用包括：实时绩效反馈（通过工作流数据自动计算绩效指标）、技能差距分析（基于岗位要求评估员工技能差距并推荐培训）、以及离职风险预测（分析员工行为数据预测离职意向，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使管理层提前干预）[190]。</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10.12 人工智能在酒店安全与安防中的应用</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10.12.1 视频分析安防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AI视频分析技术在酒店安防领域的应用日益广泛。传统的酒店视频监控系统依赖人工巡查，AI视频分析系统能够实时识别异常行为（如入侵、徘徊、跌倒、打斗），自动发出告警。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计算机视觉技术还可以进行人脸识别（VIP客人和黑名单人员识别）、人群密度监测和物品遗留检测[191]。</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10.12.2 食品安全监控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AI在酒店食品安全监控中的应用包括：基于计算机视觉的厨房操作规范检查（识别员工是否佩戴口罩和手套、是否遵守交叉污染防控规范）、基于IoT的温度监控（实时监控冷库和热食保温温度）、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以及基于AI的保质期管理（自动追踪食材保质期并预警）[192]。</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10.12.3 应急响应系统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AI驱动的应急响应系统能够在火灾、地震、医疗紧急情况等突发事件发生时，自动启动应急预案。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系统通过IoT传感器检测异常（如烟雾、温度骤升），自动触发警报、引导疏散、通知应急人员，并向客人发送多语言的应急指引。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AI系统还能基于建筑结构和实时人流数据，为每个客房生成最优疏散路线[193]。</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10.13 服务机器人的技术发展趋势</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10.13.1 多模态交互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下一代服务机器人将具备多模态交互能力，能够同时理解和响应语音、文本、手势和表情。多模态交互使机器人能够更自然地与客人沟通，提供更接近人类服务体验的交互感受。</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例如，机器人可以通过面部表情识别判断客人的情绪状态，调整交流方式和语气[194]。</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10.13.2 自主导航与协作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服务机器人的自主导航能力正在不断提升。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最新的SLAM（Simultaneous Localization and Mapping）技术使机器人能够在复杂的酒店环境中自主导航，避开动态障碍物（如行人、行李）。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多机器人协作技术使多台机器人能够协同完成任务（如多台配送机器人分别负责不同楼层，互相协调避免冲突）[195]。</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10.13.3 情感计算</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情感计算（Affective Computing）使机器人能够识别和回应人类情感。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通过分析语音语调、面部表情和生理信号，机器人可以判断客人的情绪状态（满意、不满、困惑、焦虑），并相应调整服务策略。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例如，当机器人检测到客人情绪不佳时，可以主动转接人工服务或提供额外的关怀服务[196]。</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10.14 人工智能在旅游接待业的应用前景与挑战</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10.14.1 生成式AI的变革性影响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生成式AI（如GPT-4、Claude等大语言模型）对旅游接待业的影响将是变革性的。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大语言模型能够理解和生成自然语言，使AI系统能够处理更复杂的客户咨询、生成更丰富的旅游内容、并提供更个性化的服务建议。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多模态生成式AI（如GPT-4V、Sora）进一步将AI能力扩展到图像和视频领域，可以生成虚拟酒店参观视频、个性化旅行短片等创新内容[197]。</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10.14.2 边缘AI与实时服务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边缘AI（Edge AI）将AI计算从云端迁移到边缘设备（如手机、IoT传感器、机器人），实现更低延迟的实时AI服务。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在酒店场景中，边缘AI可以实现实时的语音翻译、即时的图像识别（如车牌识别、人脸识别）和本地的行为分析，无需依赖网络连接[198]。</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10.14.3 AI治理与负责任创新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随着AI在旅游接待业的深入应用，AI治理变得日益重要。旅游企业需要建立AI治理框架，涵盖AI系统的开发、部署、监控和退役全过程。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核心治理原则包括：公平性（避免算法歧视）、透明性（AI决策可解释）、隐私保护（用户数据安全）、安全可靠性（AI系统稳健运行）、以及问责制（明确AI决策的责任归属）[199]。</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10.15 AI在酒店营销中的应用</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10.15.1 精准营销与个性化推荐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AI驱动的精准营销正在改变酒店的获客和客户留存方式。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通过分析客户的预订历史、浏览行为、人口统计学特征和社交行为，AI系统可以将客户分为精细化的群体，并为每个群体定制营销信息和优惠方案[200]。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个性化推荐系统基于协同过滤、内容推荐和深度学习算法，在客户浏览酒店网站或APP时实时推荐最相关的产品。推荐系统的关键指标包括推荐点击率（CTR）、推荐转化率和推荐收入贡献率。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领先酒店的推荐系统能够贡献超过30%的在线预订收入[201]。</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10.15.2 动态营销内容生成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生成式AI使酒店营销内容的生成从人工创作转向AI辅助创作。AI可以基于酒店信息、客户画像和市场趋势，自动生成营销文案、社交媒体帖子和邮件内容。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AI内容生成的效率是人工的数十倍，且可以通过A/B测试持续优化内容效果[202]。</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10.15.3 营销效果归因分析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AI在营销效果归因分析中的应用使酒店能够准确衡量各营销渠道和活动的投入产出。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多触点归因模型（Multi-Touch Attribution）考虑客户从首次接触到最终预订的全旅程中各触点的贡献，而非仅将转化归因于最后一个触点。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AI驱动的归因分析帮助酒店优化营销预算分配，将资源向高效渠道倾斜[203]。</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10.16 人工智能在酒店质量管理的应用</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10.16.1 服务质量自动监控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AI技术使酒店服务质量监控从抽样检查转向全量实时监控。NLP技术自动分析客户评价和反馈，识别服务问题的类型、频率和严重程度。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计算机视觉技术监控前台服务流程（如客户等待时间、员工仪容仪表）和客房清洁质量[204]。</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10.16.2 质量预测与预防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AI的质量预测能力使酒店能够在问题发生前采取预防措施。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通过分析历史质量数据、员工排班、客流量和外部因素（如天气、活动日历），AI系统可以预测特定时段可能出现的服务质量问题（如高峰时段前台排队过长），并提前调整人员和流程[205]。</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10.16.3 质量管理闭环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AI驱动的质量管理应形成"监控-分析-改进-验证"的闭环。监控阶段实时采集质量数据，分析阶段识别问题和根因，改进阶段制定和执行改进措施，验证阶段确认改进效果并更新质量基线[206]。</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10.17 AI在旅游接待业的应用场景图谱</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10.17.1 前台与客户服务场景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AI在前台和客户服务场景的应用包括：AI虚拟前台（通过触摸屏或语音交互办理入住和退房）、智能客服（7×24小时在线客服处理咨询和投诉）、AI礼宾（基于客户偏好推荐周边景点、餐厅和活动）、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以及AI投诉处理（自动分析投诉内容并生成解决方案）[207]。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这些应用使前台人员从重复性操作中解放出来，专注于高价值的客户互动。</a:t>
            </a:r>
          </a:p>
        </p:txBody>
      </p:sp>
    </p:spTree>
  </p:cSld>
  <p:clrMapOvr>
    <a:masterClrMapping/>
  </p:clrMapOvr>
</p:sld>
</file>

<file path=ppt/slides/slide9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10.17.2 客房与设施管理场景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AI在客房和设施管理中的应用包括：智能客房控制（基于客户偏好和传感器数据自动调节温度、灯光和窗帘）、预测性维护（分析设备运行数据预测故障并提前维护）、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能耗优化（AI算法优化空调和照明系统的运行参数）、以及清洁调度（AI优化清洁任务分配和路线）[208]。</a:t>
            </a:r>
          </a:p>
        </p:txBody>
      </p:sp>
    </p:spTree>
  </p:cSld>
  <p:clrMapOvr>
    <a:masterClrMapping/>
  </p:clrMapOvr>
</p:sld>
</file>

<file path=ppt/slides/slide9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91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10.17.3 餐饮与活动场景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AI在酒店餐饮中的应用包括：智能菜单推荐（基于客户画像和营养需求推荐菜品）、AI厨房管理（预测用餐需求优化采购和备餐）、食物浪费监控（AI视觉识别分析厨余垃圾构成）、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以及智能宴会管理（AI优化宴会座位安排和服务流程）[209]。</a:t>
            </a:r>
          </a:p>
        </p:txBody>
      </p:sp>
    </p:spTree>
  </p:cSld>
  <p:clrMapOvr>
    <a:masterClrMapping/>
  </p:clrMapOvr>
</p:sld>
</file>

<file path=ppt/slides/slide9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10.17.4 营销与收益场景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AI在营销和收益管理中的应用包括：动态定价（AI实时优化房价）、个性化推荐（基于客户画像推荐房型和增值服务）、营销自动化（AI自动生成和推送个性化营销内容）、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以及需求预测（AI预测未来需求趋势指导定价和库存策略）[210]。</a:t>
            </a:r>
          </a:p>
        </p:txBody>
      </p:sp>
    </p:spTree>
  </p:cSld>
  <p:clrMapOvr>
    <a:masterClrMapping/>
  </p:clrMapOvr>
</p:sld>
</file>

<file path=ppt/slides/slide9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10.18 旅游接待业AI应用的实施策略</a:t>
            </a:r>
          </a:p>
        </p:txBody>
      </p:sp>
    </p:spTree>
  </p:cSld>
  <p:clrMapOvr>
    <a:masterClrMapping/>
  </p:clrMapOvr>
</p:sld>
</file>

<file path=ppt/slides/slide9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10.18.1 AI成熟度评估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旅游企业在实施AI应用前，应先评估自身的AI成熟度。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维度包括：数据基础（数据的完整性、质量和可获取性）、技术基础设施（计算资源、网络带宽、系统架构）、人才能力（数据科学家、AI工程师、业务分析师）、以及组织准备度（管理层认知、变革接受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试验文化）[211]。</a:t>
            </a:r>
          </a:p>
        </p:txBody>
      </p:sp>
    </p:spTree>
  </p:cSld>
  <p:clrMapOvr>
    <a:masterClrMapping/>
  </p:clrMapOvr>
</p:sld>
</file>

<file path=ppt/slides/slide9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95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10.18.2 AI应用优先级排序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旅游企业应根据"价值-可行性"矩阵对AI应用场景进行优先级排序。高价值高可行性的场景（如AI客服、动态定价）应优先实施；高价值低可行性的场景（如全自动驾驶机器人）需要持续关注和培育；</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低价值高可行性的场景（如简单的数据报表自动化）可以快速实施但不需要大量投入[212]。</a:t>
            </a:r>
          </a:p>
        </p:txBody>
      </p:sp>
    </p:spTree>
  </p:cSld>
  <p:clrMapOvr>
    <a:masterClrMapping/>
  </p:clrMapOvr>
</p:sld>
</file>

<file path=ppt/slides/slide9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10.18.3 AI团队建设</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旅游企业的AI团队建设可以采用三种模式：自建团队（招聘数据科学家和AI工程师，适合大型酒店集团）、外包合作（与AI技术公司合作开发和部署，适合中型企业）、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以及平台订阅（使用AI SaaS服务，适合中小型企业）。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选择模式时需要考虑企业的规模、预算和技术能力[213]。</a:t>
            </a:r>
          </a:p>
        </p:txBody>
      </p:sp>
    </p:spTree>
  </p:cSld>
  <p:clrMapOvr>
    <a:masterClrMapping/>
  </p:clrMapOvr>
</p:sld>
</file>

<file path=ppt/slides/slide9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97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10.19 AI在旅游接待业应用的区域比较</a:t>
            </a:r>
          </a:p>
        </p:txBody>
      </p:sp>
    </p:spTree>
  </p:cSld>
  <p:clrMapOvr>
    <a:masterClrMapping/>
  </p:clrMapOvr>
</p:sld>
</file>

<file path=ppt/slides/slide9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10.19.1 中国AI应用特色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中国旅游接待业的AI应用具有鲜明的本土特色：移动支付和社交媒体的高度渗透为AI应用提供了丰富的数据来源、微信生态为AI客服和智能推荐提供了入口、直播电商和短视频平台为AI内容生成提供了场景、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以及政府对AI产业的大力支持推动了技术创新。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中国酒店业在配送机器人部署数量上全球领先，AI客服的应用规模也远超欧美[214]。</a:t>
            </a:r>
          </a:p>
        </p:txBody>
      </p:sp>
    </p:spTree>
  </p:cSld>
  <p:clrMapOvr>
    <a:masterClrMapping/>
  </p:clrMapOvr>
</p:sld>
</file>

<file path=ppt/slides/slide9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99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10.19.2 欧美AI应用特色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欧美旅游接待业的AI应用更注重数据隐私和算法透明度。GDPR等法规对AI系统的数据处理提出了严格要求，使欧美旅游企业在AI应用中更谨慎。</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欧美酒店业在AI收益管理和预测性维护方面处于领先地位，但在服务机器人和移动端AI应用方面相对滞后[215]。</a:t>
            </a:r>
          </a:p>
        </p:txBody>
      </p:sp>
    </p:spTree>
  </p:cSld>
  <p:clrMapOvr>
    <a:masterClrMapping/>
  </p:clrMapOvr>
</p:sld>
</file>

<file path=ppt/slides/slide10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10.19.3 日本AI应用特色</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日本旅游接待业的AI应用特色在于"人机共生的服务哲学"。日本文化中高度重视人际服务的温度和细节，AI技术被定位为"增强人类服务"而非"替代人类服务"的工具。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日本酒店的AI应用更注重后台运营效率提升（如清洁调度、能耗管理），在前台服务中保留人工的核心地位[216]。</a:t>
            </a:r>
          </a:p>
        </p:txBody>
      </p:sp>
    </p:spTree>
  </p:cSld>
  <p:clrMapOvr>
    <a:masterClrMapping/>
  </p:clrMapOvr>
</p:sld>
</file>

<file path=ppt/slides/slide10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10.20 AI在旅游接待业应用的未来展望</a:t>
            </a:r>
          </a:p>
        </p:txBody>
      </p:sp>
    </p:spTree>
  </p:cSld>
  <p:clrMapOvr>
    <a:masterClrMapping/>
  </p:clrMapOvr>
</p:sld>
</file>

<file path=ppt/slides/slide10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10.20.1 通用人工智能（AGI）的潜在影响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虽然通用人工智能（AGI）尚处于理论探讨阶段，但其一旦实现将对旅游接待业产生根本性影响。AGI能够像人类一样理解、推理和学习，可能完全替代旅行顾问、客服代表甚至部分管理岗位。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旅游企业需要关注AGI的发展动态，提前思考人机关系的未来[217]。</a:t>
            </a:r>
          </a:p>
        </p:txBody>
      </p:sp>
    </p:spTree>
  </p:cSld>
  <p:clrMapOvr>
    <a:masterClrMapping/>
  </p:clrMapOvr>
</p:sld>
</file>

<file path=ppt/slides/slide10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103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10.20.2 情感AI的突破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情感AI（Emotional AI）的技术突破将使AI系统能够更准确地识别和回应人类情感。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在旅游接待业中，情感AI可以用于：实时监测客户情绪并调整服务策略、分析客户评价中的情感倾向以改进服务、以及为员工提供情感智能培训。情感AI的成熟将使"有温度的AI服务"成为可能[218]。</a:t>
            </a:r>
          </a:p>
        </p:txBody>
      </p:sp>
    </p:spTree>
  </p:cSld>
  <p:clrMapOvr>
    <a:masterClrMapping/>
  </p:clrMapOvr>
</p:sld>
</file>

<file path=ppt/slides/slide10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10.20.3 AI与人类的共创未来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旅游接待业的AI未来不是"AI替代人类"，而是"AI与人类共创价值"。AI处理数据密集型和重复性任务，人类专注于创意密集型和情感密集型任务。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这种人机协作模式将创造出比纯AI或纯人工更优质的服务体验。旅游教育和培训体系需要为此培养具备"人机协作"能力的新一代旅游人才[219]。</a:t>
            </a:r>
          </a:p>
        </p:txBody>
      </p:sp>
    </p:spTree>
  </p:cSld>
  <p:clrMapOvr>
    <a:masterClrMapping/>
  </p:clrMapOvr>
</p:sld>
</file>

<file path=ppt/slides/slide10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10.21 AI在旅游接待业应用的综合反思</a:t>
            </a:r>
          </a:p>
        </p:txBody>
      </p:sp>
    </p:spTree>
  </p:cSld>
  <p:clrMapOvr>
    <a:masterClrMapping/>
  </p:clrMapOvr>
</p:sld>
</file>

<file path=ppt/slides/slide10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10.21.1 技术与人性的平衡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AI在旅游接待业的深入应用引发了一个根本性的哲学问题：技术应该多大程度地替代人的角色？旅游接待业的核心价值之一是人际互动的温度和真诚——一声真诚的问候、一个温暖的微笑、一次用心的服务。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这些"人性化"的元素是AI难以完全复制的。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因此，旅游接待业的AI应用应以"增强人类"而非"替代人类"为根本原则，让人工智能处理计算密集型和重复性任务，让人类专注于创意和情感密集型服务[220]。</a:t>
            </a:r>
          </a:p>
        </p:txBody>
      </p:sp>
    </p:spTree>
  </p:cSld>
  <p:clrMapOvr>
    <a:masterClrMapping/>
  </p:clrMapOvr>
</p:sld>
</file>

<file path=ppt/slides/slide10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10.21.2 AI的局限性认知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在AI热潮中，保持对AI局限性的清醒认知至关重要。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AI在以下方面仍存在明显局限：复杂情境下的常识推理能力不足、情感理解和共情能力有限、创造性思维和即兴发挥能力弱、以及面对前所未有的异常情况时的处理能力差。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旅游服务中的许多高价值场景（如处理复杂的客户投诉、为VIP客户提供个性化关怀、在突发事件中做出快速判断）仍需要人类员工的核心参与[221]。</a:t>
            </a:r>
          </a:p>
        </p:txBody>
      </p:sp>
    </p:spTree>
  </p:cSld>
  <p:clrMapOvr>
    <a:masterClrMapping/>
  </p:clrMapOvr>
</p:sld>
</file>

<file path=ppt/slides/slide10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108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10.21.3 负责任的AI应用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旅游接待业的AI应用应遵循"负责任AI"（Responsible AI）原则：公平性（AI决策不歧视任何群体）、透明性（AI决策逻辑可解释）、隐私保护（AI不滥用客户数据）、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安全可靠（AI系统稳定运行）、问责制（AI决策有明确的责任归属）、以及人文关怀（AI应用不损害人的尊严和自主权）。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旅游企业应建立AI治理委员会，制定AI伦理准则，定期审查AI系统的公平性和透明度[222]。</a:t>
            </a:r>
          </a:p>
        </p:txBody>
      </p:sp>
    </p:spTree>
  </p:cSld>
  <p:clrMapOvr>
    <a:masterClrMapping/>
  </p:clrMapOvr>
</p:sld>
</file>

<file path=ppt/slides/slide10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109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10.25 扩展阅读建议</a:t>
            </a:r>
          </a:p>
        </p:txBody>
      </p:sp>
    </p:spTree>
  </p:cSld>
  <p:clrMapOvr>
    <a:masterClrMapping/>
  </p:clrMapOvr>
</p:sld>
</file>

<file path=ppt/slides/slide1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110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10.25 扩展阅读建议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本章的AI与机器人应用分析涉及人工智能、机器人学和服务管理等多个学科。建议关注以下资源：AI in Hospitality and Tourism期刊专门发表AI在旅游领域应用的研究论文；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国际机器人联合会（IFR）的服务机器人报告提供了全球服务机器人的市场数据；云迹科技和普渡科技的产品白皮书提供了酒店机器人的技术细节和应用案例。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对于AI伦理感兴趣的读者，推荐阅读欧盟AI法案和IEEE的Ethically Aligned Design文档[224]。</a:t>
            </a:r>
          </a:p>
        </p:txBody>
      </p:sp>
    </p:spTree>
  </p:cSld>
  <p:clrMapOvr>
    <a:masterClrMapping/>
  </p:clrMapOvr>
</p:sld>
</file>

<file path=ppt/slides/slide1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111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10.26 知识卡片：AI在旅游接待业的成熟度评估</a:t>
            </a:r>
          </a:p>
        </p:txBody>
      </p:sp>
    </p:spTree>
  </p:cSld>
  <p:clrMapOvr>
    <a:masterClrMapping/>
  </p:clrMapOvr>
</p:sld>
</file>

<file path=ppt/slides/slide1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112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10.26 知识卡片：AI在旅游接待业的成熟度评估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评估维度包括技术可行性、市场需求和投资回报。旅游企业应优先投资技术成熟度和商业化程度都高的应用场景[225]。</a:t>
            </a:r>
          </a:p>
        </p:txBody>
      </p:sp>
    </p:spTree>
  </p:cSld>
  <p:clrMapOvr>
    <a:masterClrMapping/>
  </p:clrMapOvr>
</p:sld>
</file>

<file path=ppt/slides/slide1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113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10.27 案例讨论</a:t>
            </a:r>
          </a:p>
        </p:txBody>
      </p:sp>
    </p:spTree>
  </p:cSld>
  <p:clrMapOvr>
    <a:masterClrMapping/>
  </p:clrMapOvr>
</p:sld>
</file>

<file path=ppt/slides/slide1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114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10.27 案例讨论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讨论案例：携程AI客服系统的演进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携程的AI客服从最初的规则型聊天机器人发展到大语言模型驱动的智能客服系统，日均处理500万+条咨询，自动解决率75%。讨论要点：携程AI客服演进过程中的关键技术突破是什么？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大语言模型如何改变了客服系统的能力边界？AI客服与人工客服的最优协作模式是什么？[226]</a:t>
            </a:r>
          </a:p>
        </p:txBody>
      </p:sp>
    </p:spTree>
  </p:cSld>
  <p:clrMapOvr>
    <a:masterClrMapping/>
  </p:clrMapOvr>
</p:sld>
</file>

<file path=ppt/slides/slide1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115 / 120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32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10.28 本章术语对照</a:t>
            </a:r>
          </a:p>
        </p:txBody>
      </p:sp>
    </p:spTree>
  </p:cSld>
  <p:clrMapOvr>
    <a:masterClrMapping/>
  </p:clrMapOvr>
</p:sld>
</file>

<file path=ppt/slides/slide1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116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10.28 本章术语对照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本章学习要点回顾：AI在酒店收益管理/客服/运营管理中的应用、AI在旅行社行程规划/客服/风险管理中的应用、服务机器人技术分类与客户接受度、机器人伦理与社会影响、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AI在人力资源/安全安防/营销/质量管理中的应用、AI伦理治理和未来展望。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学习提示：AI在旅游接待业的应用正在快速发展，建议读者关注最新的AI应用案例和技术趋势。可以尝试使用ChatGPT等大语言模型生成一份旅游行程方案，体验AI在旅游服务中的应用效果和局限性。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延伸思考：如果通用人工智能在未来实现，旅游接待业的哪些核心价值将无法被AI替代？人类在旅游服务中的不可替代性到底是技术能力还是情感连接？这一思考有助于理解技术与人性的边界。</a:t>
            </a:r>
          </a:p>
        </p:txBody>
      </p:sp>
    </p:spTree>
  </p:cSld>
  <p:clrMapOvr>
    <a:masterClrMapping/>
  </p:clrMapOvr>
</p:sld>
</file>

<file path=ppt/slides/slide1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117 / 120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本章全面分析了人工智能与机器人在旅游接待业的应用，包括AI在酒店收益管理、客服、运营管理中的应用，AI在旅行社智能行程规划、客服、风险管理中的应用，服务机器人的技术分类、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客户接受度、伦理与社会影响、经济分析，AI在人力资源、安全安防、营销、质量管理中的应用，以及AI伦理治理、区域比较和未来展望等内容。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AI在旅游接待业的应用应以"增强人类"为核心理念，在技术效率与人文关怀之间找到平衡[223]。</a:t>
            </a:r>
          </a:p>
        </p:txBody>
      </p:sp>
    </p:spTree>
  </p:cSld>
  <p:clrMapOvr>
    <a:masterClrMapping/>
  </p:clrMapOvr>
</p:sld>
</file>

<file path=ppt/slides/slide1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118 / 120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AI在旅游接待业的主要应用场景有哪些？各场景的技术要求是什么？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解释AI收益管理系统相比传统收益管理系统的技术优势。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为一家酒店设计AI客服系统的部署方案，包括场景设计和效果评估指标。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分析服务机器人部署中的"人机分工"策略，说明如何确定哪些场景适合机器人、哪些适合人工。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评价AI在旅游接待业应用中的伦理风险，提出治理建议。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设计一个基于情感AI的酒店客户体验管理系统概念方案。</a:t>
            </a:r>
          </a:p>
        </p:txBody>
      </p:sp>
    </p:spTree>
  </p:cSld>
  <p:clrMapOvr>
    <a:masterClrMapping/>
  </p:clrMapOvr>
</p:sld>
</file>

<file path=ppt/slides/slide1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119 / 120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刘政鑫. 云迹科技：送物机器人提升酒店行业服务质量[J]. 机器人产业, 2022(4): 56-59.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Dwivedi Y K, Pandey N, Currie W, et al. Leveraging ChatGPT and other generat</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Buhalis D, Moldavska I. Voice assistants in hospitality: using artificial 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Aggarwal S, Sharma C, Nigam V, et al. Consumer attitudes towards AI in hospi</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Gaur L, Afaq A, Singh G, et al. Role of artificial intelligence and robotics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马卫. 智能机器人在现代酒店业中的应用实践与挑战[J]. 科技经济市场, 2023(8): 67-70.</a:t>
            </a:r>
          </a:p>
        </p:txBody>
      </p:sp>
    </p:spTree>
  </p:cSld>
  <p:clrMapOvr>
    <a:masterClrMapping/>
  </p:clrMapOvr>
</p:sld>
</file>

<file path=ppt/slides/slide1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