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 id="304" r:id="rId55"/>
    <p:sldId id="305" r:id="rId56"/>
    <p:sldId id="306" r:id="rId57"/>
    <p:sldId id="307" r:id="rId58"/>
    <p:sldId id="308" r:id="rId59"/>
    <p:sldId id="309" r:id="rId60"/>
    <p:sldId id="310" r:id="rId61"/>
    <p:sldId id="311" r:id="rId62"/>
    <p:sldId id="312" r:id="rId63"/>
    <p:sldId id="313" r:id="rId64"/>
    <p:sldId id="314" r:id="rId65"/>
    <p:sldId id="315" r:id="rId66"/>
    <p:sldId id="316" r:id="rId67"/>
    <p:sldId id="317" r:id="rId68"/>
    <p:sldId id="318" r:id="rId69"/>
    <p:sldId id="319" r:id="rId70"/>
    <p:sldId id="320" r:id="rId71"/>
    <p:sldId id="321" r:id="rId72"/>
    <p:sldId id="322" r:id="rId73"/>
    <p:sldId id="323" r:id="rId74"/>
    <p:sldId id="324" r:id="rId75"/>
    <p:sldId id="325" r:id="rId76"/>
    <p:sldId id="326" r:id="rId77"/>
    <p:sldId id="327" r:id="rId78"/>
    <p:sldId id="328" r:id="rId79"/>
    <p:sldId id="329" r:id="rId80"/>
    <p:sldId id="330" r:id="rId81"/>
    <p:sldId id="331" r:id="rId82"/>
    <p:sldId id="332" r:id="rId83"/>
    <p:sldId id="333" r:id="rId84"/>
    <p:sldId id="334" r:id="rId85"/>
    <p:sldId id="335" r:id="rId86"/>
    <p:sldId id="336" r:id="rId87"/>
    <p:sldId id="337" r:id="rId88"/>
    <p:sldId id="338" r:id="rId89"/>
    <p:sldId id="339" r:id="rId90"/>
    <p:sldId id="340" r:id="rId91"/>
    <p:sldId id="341" r:id="rId92"/>
    <p:sldId id="342" r:id="rId93"/>
    <p:sldId id="343" r:id="rId94"/>
    <p:sldId id="344" r:id="rId95"/>
    <p:sldId id="345" r:id="rId96"/>
    <p:sldId id="346" r:id="rId97"/>
    <p:sldId id="347" r:id="rId98"/>
    <p:sldId id="348" r:id="rId99"/>
    <p:sldId id="349" r:id="rId100"/>
    <p:sldId id="350" r:id="rId101"/>
    <p:sldId id="351" r:id="rId102"/>
    <p:sldId id="352" r:id="rId103"/>
    <p:sldId id="353" r:id="rId104"/>
    <p:sldId id="354" r:id="rId105"/>
    <p:sldId id="355" r:id="rId106"/>
    <p:sldId id="356" r:id="rId107"/>
    <p:sldId id="357" r:id="rId108"/>
    <p:sldId id="358" r:id="rId109"/>
    <p:sldId id="359" r:id="rId110"/>
    <p:sldId id="360" r:id="rId111"/>
    <p:sldId id="361" r:id="rId112"/>
    <p:sldId id="362" r:id="rId113"/>
    <p:sldId id="363" r:id="rId114"/>
    <p:sldId id="364" r:id="rId115"/>
    <p:sldId id="365" r:id="rId116"/>
    <p:sldId id="366" r:id="rId117"/>
    <p:sldId id="367" r:id="rId118"/>
    <p:sldId id="368" r:id="rId119"/>
    <p:sldId id="369" r:id="rId120"/>
    <p:sldId id="370" r:id="rId121"/>
    <p:sldId id="371" r:id="rId122"/>
    <p:sldId id="372" r:id="rId123"/>
    <p:sldId id="373" r:id="rId124"/>
    <p:sldId id="374" r:id="rId125"/>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slide" Target="slides/slide23.xml"/><Relationship Id="rId30" Type="http://schemas.openxmlformats.org/officeDocument/2006/relationships/slide" Target="slides/slide24.xml"/><Relationship Id="rId31" Type="http://schemas.openxmlformats.org/officeDocument/2006/relationships/slide" Target="slides/slide25.xml"/><Relationship Id="rId32" Type="http://schemas.openxmlformats.org/officeDocument/2006/relationships/slide" Target="slides/slide26.xml"/><Relationship Id="rId33" Type="http://schemas.openxmlformats.org/officeDocument/2006/relationships/slide" Target="slides/slide27.xml"/><Relationship Id="rId34" Type="http://schemas.openxmlformats.org/officeDocument/2006/relationships/slide" Target="slides/slide28.xml"/><Relationship Id="rId35" Type="http://schemas.openxmlformats.org/officeDocument/2006/relationships/slide" Target="slides/slide29.xml"/><Relationship Id="rId36" Type="http://schemas.openxmlformats.org/officeDocument/2006/relationships/slide" Target="slides/slide30.xml"/><Relationship Id="rId37" Type="http://schemas.openxmlformats.org/officeDocument/2006/relationships/slide" Target="slides/slide31.xml"/><Relationship Id="rId38" Type="http://schemas.openxmlformats.org/officeDocument/2006/relationships/slide" Target="slides/slide32.xml"/><Relationship Id="rId39" Type="http://schemas.openxmlformats.org/officeDocument/2006/relationships/slide" Target="slides/slide33.xml"/><Relationship Id="rId40" Type="http://schemas.openxmlformats.org/officeDocument/2006/relationships/slide" Target="slides/slide34.xml"/><Relationship Id="rId41" Type="http://schemas.openxmlformats.org/officeDocument/2006/relationships/slide" Target="slides/slide35.xml"/><Relationship Id="rId42" Type="http://schemas.openxmlformats.org/officeDocument/2006/relationships/slide" Target="slides/slide36.xml"/><Relationship Id="rId43" Type="http://schemas.openxmlformats.org/officeDocument/2006/relationships/slide" Target="slides/slide37.xml"/><Relationship Id="rId44" Type="http://schemas.openxmlformats.org/officeDocument/2006/relationships/slide" Target="slides/slide38.xml"/><Relationship Id="rId45" Type="http://schemas.openxmlformats.org/officeDocument/2006/relationships/slide" Target="slides/slide39.xml"/><Relationship Id="rId46" Type="http://schemas.openxmlformats.org/officeDocument/2006/relationships/slide" Target="slides/slide40.xml"/><Relationship Id="rId47" Type="http://schemas.openxmlformats.org/officeDocument/2006/relationships/slide" Target="slides/slide41.xml"/><Relationship Id="rId48" Type="http://schemas.openxmlformats.org/officeDocument/2006/relationships/slide" Target="slides/slide42.xml"/><Relationship Id="rId49" Type="http://schemas.openxmlformats.org/officeDocument/2006/relationships/slide" Target="slides/slide43.xml"/><Relationship Id="rId50" Type="http://schemas.openxmlformats.org/officeDocument/2006/relationships/slide" Target="slides/slide44.xml"/><Relationship Id="rId51" Type="http://schemas.openxmlformats.org/officeDocument/2006/relationships/slide" Target="slides/slide45.xml"/><Relationship Id="rId52" Type="http://schemas.openxmlformats.org/officeDocument/2006/relationships/slide" Target="slides/slide46.xml"/><Relationship Id="rId53" Type="http://schemas.openxmlformats.org/officeDocument/2006/relationships/slide" Target="slides/slide47.xml"/><Relationship Id="rId54" Type="http://schemas.openxmlformats.org/officeDocument/2006/relationships/slide" Target="slides/slide48.xml"/><Relationship Id="rId55" Type="http://schemas.openxmlformats.org/officeDocument/2006/relationships/slide" Target="slides/slide49.xml"/><Relationship Id="rId56" Type="http://schemas.openxmlformats.org/officeDocument/2006/relationships/slide" Target="slides/slide50.xml"/><Relationship Id="rId57" Type="http://schemas.openxmlformats.org/officeDocument/2006/relationships/slide" Target="slides/slide51.xml"/><Relationship Id="rId58" Type="http://schemas.openxmlformats.org/officeDocument/2006/relationships/slide" Target="slides/slide52.xml"/><Relationship Id="rId59" Type="http://schemas.openxmlformats.org/officeDocument/2006/relationships/slide" Target="slides/slide53.xml"/><Relationship Id="rId60" Type="http://schemas.openxmlformats.org/officeDocument/2006/relationships/slide" Target="slides/slide54.xml"/><Relationship Id="rId61" Type="http://schemas.openxmlformats.org/officeDocument/2006/relationships/slide" Target="slides/slide55.xml"/><Relationship Id="rId62" Type="http://schemas.openxmlformats.org/officeDocument/2006/relationships/slide" Target="slides/slide56.xml"/><Relationship Id="rId63" Type="http://schemas.openxmlformats.org/officeDocument/2006/relationships/slide" Target="slides/slide57.xml"/><Relationship Id="rId64" Type="http://schemas.openxmlformats.org/officeDocument/2006/relationships/slide" Target="slides/slide58.xml"/><Relationship Id="rId65" Type="http://schemas.openxmlformats.org/officeDocument/2006/relationships/slide" Target="slides/slide59.xml"/><Relationship Id="rId66" Type="http://schemas.openxmlformats.org/officeDocument/2006/relationships/slide" Target="slides/slide60.xml"/><Relationship Id="rId67" Type="http://schemas.openxmlformats.org/officeDocument/2006/relationships/slide" Target="slides/slide61.xml"/><Relationship Id="rId68" Type="http://schemas.openxmlformats.org/officeDocument/2006/relationships/slide" Target="slides/slide62.xml"/><Relationship Id="rId69" Type="http://schemas.openxmlformats.org/officeDocument/2006/relationships/slide" Target="slides/slide63.xml"/><Relationship Id="rId70" Type="http://schemas.openxmlformats.org/officeDocument/2006/relationships/slide" Target="slides/slide64.xml"/><Relationship Id="rId71" Type="http://schemas.openxmlformats.org/officeDocument/2006/relationships/slide" Target="slides/slide65.xml"/><Relationship Id="rId72" Type="http://schemas.openxmlformats.org/officeDocument/2006/relationships/slide" Target="slides/slide66.xml"/><Relationship Id="rId73" Type="http://schemas.openxmlformats.org/officeDocument/2006/relationships/slide" Target="slides/slide67.xml"/><Relationship Id="rId74" Type="http://schemas.openxmlformats.org/officeDocument/2006/relationships/slide" Target="slides/slide68.xml"/><Relationship Id="rId75" Type="http://schemas.openxmlformats.org/officeDocument/2006/relationships/slide" Target="slides/slide69.xml"/><Relationship Id="rId76" Type="http://schemas.openxmlformats.org/officeDocument/2006/relationships/slide" Target="slides/slide70.xml"/><Relationship Id="rId77" Type="http://schemas.openxmlformats.org/officeDocument/2006/relationships/slide" Target="slides/slide71.xml"/><Relationship Id="rId78" Type="http://schemas.openxmlformats.org/officeDocument/2006/relationships/slide" Target="slides/slide72.xml"/><Relationship Id="rId79" Type="http://schemas.openxmlformats.org/officeDocument/2006/relationships/slide" Target="slides/slide73.xml"/><Relationship Id="rId80" Type="http://schemas.openxmlformats.org/officeDocument/2006/relationships/slide" Target="slides/slide74.xml"/><Relationship Id="rId81" Type="http://schemas.openxmlformats.org/officeDocument/2006/relationships/slide" Target="slides/slide75.xml"/><Relationship Id="rId82" Type="http://schemas.openxmlformats.org/officeDocument/2006/relationships/slide" Target="slides/slide76.xml"/><Relationship Id="rId83" Type="http://schemas.openxmlformats.org/officeDocument/2006/relationships/slide" Target="slides/slide77.xml"/><Relationship Id="rId84" Type="http://schemas.openxmlformats.org/officeDocument/2006/relationships/slide" Target="slides/slide78.xml"/><Relationship Id="rId85" Type="http://schemas.openxmlformats.org/officeDocument/2006/relationships/slide" Target="slides/slide79.xml"/><Relationship Id="rId86" Type="http://schemas.openxmlformats.org/officeDocument/2006/relationships/slide" Target="slides/slide80.xml"/><Relationship Id="rId87" Type="http://schemas.openxmlformats.org/officeDocument/2006/relationships/slide" Target="slides/slide81.xml"/><Relationship Id="rId88" Type="http://schemas.openxmlformats.org/officeDocument/2006/relationships/slide" Target="slides/slide82.xml"/><Relationship Id="rId89" Type="http://schemas.openxmlformats.org/officeDocument/2006/relationships/slide" Target="slides/slide83.xml"/><Relationship Id="rId90" Type="http://schemas.openxmlformats.org/officeDocument/2006/relationships/slide" Target="slides/slide84.xml"/><Relationship Id="rId91" Type="http://schemas.openxmlformats.org/officeDocument/2006/relationships/slide" Target="slides/slide85.xml"/><Relationship Id="rId92" Type="http://schemas.openxmlformats.org/officeDocument/2006/relationships/slide" Target="slides/slide86.xml"/><Relationship Id="rId93" Type="http://schemas.openxmlformats.org/officeDocument/2006/relationships/slide" Target="slides/slide87.xml"/><Relationship Id="rId94" Type="http://schemas.openxmlformats.org/officeDocument/2006/relationships/slide" Target="slides/slide88.xml"/><Relationship Id="rId95" Type="http://schemas.openxmlformats.org/officeDocument/2006/relationships/slide" Target="slides/slide89.xml"/><Relationship Id="rId96" Type="http://schemas.openxmlformats.org/officeDocument/2006/relationships/slide" Target="slides/slide90.xml"/><Relationship Id="rId97" Type="http://schemas.openxmlformats.org/officeDocument/2006/relationships/slide" Target="slides/slide91.xml"/><Relationship Id="rId98" Type="http://schemas.openxmlformats.org/officeDocument/2006/relationships/slide" Target="slides/slide92.xml"/><Relationship Id="rId99" Type="http://schemas.openxmlformats.org/officeDocument/2006/relationships/slide" Target="slides/slide93.xml"/><Relationship Id="rId100" Type="http://schemas.openxmlformats.org/officeDocument/2006/relationships/slide" Target="slides/slide94.xml"/><Relationship Id="rId101" Type="http://schemas.openxmlformats.org/officeDocument/2006/relationships/slide" Target="slides/slide95.xml"/><Relationship Id="rId102" Type="http://schemas.openxmlformats.org/officeDocument/2006/relationships/slide" Target="slides/slide96.xml"/><Relationship Id="rId103" Type="http://schemas.openxmlformats.org/officeDocument/2006/relationships/slide" Target="slides/slide97.xml"/><Relationship Id="rId104" Type="http://schemas.openxmlformats.org/officeDocument/2006/relationships/slide" Target="slides/slide98.xml"/><Relationship Id="rId105" Type="http://schemas.openxmlformats.org/officeDocument/2006/relationships/slide" Target="slides/slide99.xml"/><Relationship Id="rId106" Type="http://schemas.openxmlformats.org/officeDocument/2006/relationships/slide" Target="slides/slide100.xml"/><Relationship Id="rId107" Type="http://schemas.openxmlformats.org/officeDocument/2006/relationships/slide" Target="slides/slide101.xml"/><Relationship Id="rId108" Type="http://schemas.openxmlformats.org/officeDocument/2006/relationships/slide" Target="slides/slide102.xml"/><Relationship Id="rId109" Type="http://schemas.openxmlformats.org/officeDocument/2006/relationships/slide" Target="slides/slide103.xml"/><Relationship Id="rId110" Type="http://schemas.openxmlformats.org/officeDocument/2006/relationships/slide" Target="slides/slide104.xml"/><Relationship Id="rId111" Type="http://schemas.openxmlformats.org/officeDocument/2006/relationships/slide" Target="slides/slide105.xml"/><Relationship Id="rId112" Type="http://schemas.openxmlformats.org/officeDocument/2006/relationships/slide" Target="slides/slide106.xml"/><Relationship Id="rId113" Type="http://schemas.openxmlformats.org/officeDocument/2006/relationships/slide" Target="slides/slide107.xml"/><Relationship Id="rId114" Type="http://schemas.openxmlformats.org/officeDocument/2006/relationships/slide" Target="slides/slide108.xml"/><Relationship Id="rId115" Type="http://schemas.openxmlformats.org/officeDocument/2006/relationships/slide" Target="slides/slide109.xml"/><Relationship Id="rId116" Type="http://schemas.openxmlformats.org/officeDocument/2006/relationships/slide" Target="slides/slide110.xml"/><Relationship Id="rId117" Type="http://schemas.openxmlformats.org/officeDocument/2006/relationships/slide" Target="slides/slide111.xml"/><Relationship Id="rId118" Type="http://schemas.openxmlformats.org/officeDocument/2006/relationships/slide" Target="slides/slide112.xml"/><Relationship Id="rId119" Type="http://schemas.openxmlformats.org/officeDocument/2006/relationships/slide" Target="slides/slide113.xml"/><Relationship Id="rId120" Type="http://schemas.openxmlformats.org/officeDocument/2006/relationships/slide" Target="slides/slide114.xml"/><Relationship Id="rId121" Type="http://schemas.openxmlformats.org/officeDocument/2006/relationships/slide" Target="slides/slide115.xml"/><Relationship Id="rId122" Type="http://schemas.openxmlformats.org/officeDocument/2006/relationships/slide" Target="slides/slide116.xml"/><Relationship Id="rId123" Type="http://schemas.openxmlformats.org/officeDocument/2006/relationships/slide" Target="slides/slide117.xml"/><Relationship Id="rId124" Type="http://schemas.openxmlformats.org/officeDocument/2006/relationships/slide" Target="slides/slide118.xml"/><Relationship Id="rId125" Type="http://schemas.openxmlformats.org/officeDocument/2006/relationships/slide" Target="slides/slide11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5120640"/>
            <a:ext cx="12191695" cy="73152"/>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914400" y="1097280"/>
            <a:ext cx="10332720" cy="548640"/>
          </a:xfrm>
          <a:prstGeom prst="rect">
            <a:avLst/>
          </a:prstGeom>
          <a:noFill/>
        </p:spPr>
        <p:txBody>
          <a:bodyPr wrap="square" anchor="t">
            <a:spAutoFit/>
          </a:bodyPr>
          <a:lstStyle/>
          <a:p>
            <a:pPr algn="l"/>
            <a:r>
              <a:rPr sz="1800" b="0" lang="zh-CN">
                <a:solidFill>
                  <a:srgbClr val="BFD7EA"/>
                </a:solidFill>
                <a:latin typeface="微软雅黑"/>
                <a:ea typeface="微软雅黑"/>
              </a:rPr>
              <a:t>数字文旅专业系列教材 · 教学课件</a:t>
            </a:r>
          </a:p>
        </p:txBody>
      </p:sp>
      <p:sp>
        <p:nvSpPr>
          <p:cNvPr id="5" name="TextBox 4"/>
          <p:cNvSpPr txBox="1"/>
          <p:nvPr/>
        </p:nvSpPr>
        <p:spPr>
          <a:xfrm>
            <a:off x="914400" y="1828800"/>
            <a:ext cx="10332720" cy="914400"/>
          </a:xfrm>
          <a:prstGeom prst="rect">
            <a:avLst/>
          </a:prstGeom>
          <a:noFill/>
        </p:spPr>
        <p:txBody>
          <a:bodyPr wrap="square" anchor="t">
            <a:spAutoFit/>
          </a:bodyPr>
          <a:lstStyle/>
          <a:p>
            <a:pPr algn="l"/>
            <a:r>
              <a:rPr sz="3400" b="1" lang="zh-CN">
                <a:solidFill>
                  <a:srgbClr val="FFFFFF"/>
                </a:solidFill>
                <a:latin typeface="微软雅黑"/>
                <a:ea typeface="微软雅黑"/>
              </a:rPr>
              <a:t>旅游接待业管理（数字化转型与智能运营）</a:t>
            </a:r>
          </a:p>
        </p:txBody>
      </p:sp>
      <p:sp>
        <p:nvSpPr>
          <p:cNvPr id="6" name="TextBox 5"/>
          <p:cNvSpPr txBox="1"/>
          <p:nvPr/>
        </p:nvSpPr>
        <p:spPr>
          <a:xfrm>
            <a:off x="914400" y="3017520"/>
            <a:ext cx="10332720" cy="1280160"/>
          </a:xfrm>
          <a:prstGeom prst="rect">
            <a:avLst/>
          </a:prstGeom>
          <a:noFill/>
        </p:spPr>
        <p:txBody>
          <a:bodyPr wrap="square" anchor="t">
            <a:spAutoFit/>
          </a:bodyPr>
          <a:lstStyle/>
          <a:p>
            <a:pPr algn="l"/>
            <a:r>
              <a:rPr sz="2600" b="1" lang="zh-CN">
                <a:solidFill>
                  <a:srgbClr val="FFD9A0"/>
                </a:solidFill>
                <a:latin typeface="微软雅黑"/>
                <a:ea typeface="微软雅黑"/>
              </a:rPr>
              <a:t>第9章  旅游分销渠道变革与创新</a:t>
            </a:r>
          </a:p>
        </p:txBody>
      </p:sp>
      <p:sp>
        <p:nvSpPr>
          <p:cNvPr id="7" name="TextBox 6"/>
          <p:cNvSpPr txBox="1"/>
          <p:nvPr/>
        </p:nvSpPr>
        <p:spPr>
          <a:xfrm>
            <a:off x="914400" y="5120640"/>
            <a:ext cx="10332720" cy="457200"/>
          </a:xfrm>
          <a:prstGeom prst="rect">
            <a:avLst/>
          </a:prstGeom>
          <a:noFill/>
        </p:spPr>
        <p:txBody>
          <a:bodyPr wrap="square" anchor="t">
            <a:spAutoFit/>
          </a:bodyPr>
          <a:lstStyle/>
          <a:p>
            <a:pPr algn="l"/>
            <a:r>
              <a:rPr sz="1500" b="0" lang="zh-CN">
                <a:solidFill>
                  <a:srgbClr val="D9E6F2"/>
                </a:solidFill>
                <a:latin typeface="微软雅黑"/>
                <a:ea typeface="微软雅黑"/>
              </a:rPr>
              <a:t>授课对象：安顺学院旅游管理学院 · 旅游管理专业本科生</a:t>
            </a:r>
          </a:p>
        </p:txBody>
      </p:sp>
      <p:sp>
        <p:nvSpPr>
          <p:cNvPr id="8" name="TextBox 7"/>
          <p:cNvSpPr txBox="1"/>
          <p:nvPr/>
        </p:nvSpPr>
        <p:spPr>
          <a:xfrm>
            <a:off x="914400" y="5669280"/>
            <a:ext cx="10332720" cy="457200"/>
          </a:xfrm>
          <a:prstGeom prst="rect">
            <a:avLst/>
          </a:prstGeom>
          <a:noFill/>
        </p:spPr>
        <p:txBody>
          <a:bodyPr wrap="square" anchor="t">
            <a:spAutoFit/>
          </a:bodyPr>
          <a:lstStyle/>
          <a:p>
            <a:pPr algn="l"/>
            <a:r>
              <a:rPr sz="1500" b="0" lang="zh-CN">
                <a:solidFill>
                  <a:srgbClr val="D9E6F2"/>
                </a:solidFill>
                <a:latin typeface="微软雅黑"/>
                <a:ea typeface="微软雅黑"/>
              </a:rPr>
              <a:t>主讲：祝刚</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 / 119</a:t>
            </a:r>
          </a:p>
        </p:txBody>
      </p:sp>
      <p:sp>
        <p:nvSpPr>
          <p:cNvPr id="5" name="Rectangle 4"/>
          <p:cNvSpPr/>
          <p:nvPr/>
        </p:nvSpPr>
        <p:spPr>
          <a:xfrm>
            <a:off x="0" y="0"/>
            <a:ext cx="164592" cy="6858000"/>
          </a:xfrm>
          <a:prstGeom prst="rect">
            <a:avLst/>
          </a:prstGeom>
          <a:solidFill>
            <a:srgbClr val="2E9E9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48640" y="411480"/>
            <a:ext cx="8229600" cy="822960"/>
          </a:xfrm>
          <a:prstGeom prst="rect">
            <a:avLst/>
          </a:prstGeom>
          <a:noFill/>
        </p:spPr>
        <p:txBody>
          <a:bodyPr wrap="square" anchor="t">
            <a:spAutoFit/>
          </a:bodyPr>
          <a:lstStyle/>
          <a:p>
            <a:pPr algn="l"/>
            <a:r>
              <a:rPr sz="3000" b="1" lang="zh-CN">
                <a:solidFill>
                  <a:srgbClr val="1F4E79"/>
                </a:solidFill>
                <a:latin typeface="微软雅黑"/>
                <a:ea typeface="微软雅黑"/>
              </a:rPr>
              <a:t>本章导览</a:t>
            </a:r>
          </a:p>
        </p:txBody>
      </p:sp>
      <p:sp>
        <p:nvSpPr>
          <p:cNvPr id="7" name="TextBox 6"/>
          <p:cNvSpPr txBox="1"/>
          <p:nvPr/>
        </p:nvSpPr>
        <p:spPr>
          <a:xfrm>
            <a:off x="731520" y="1463040"/>
            <a:ext cx="5394960" cy="475488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9.1 旅游分销渠道的演变逻辑</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9.2 去中介化与再中介化</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9.3 直销渠道建设与私域流量运营</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9.4 社交电商与内容驱动的旅游分销</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9.5 跨渠道库存管理与价格一致性</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9.6 案例分析：抖音"兴趣电商"模式对旅游分销的重塑</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9.7 旅游分销渠道理论的深度构建</a:t>
            </a:r>
          </a:p>
        </p:txBody>
      </p:sp>
      <p:sp>
        <p:nvSpPr>
          <p:cNvPr id="8" name="TextBox 7"/>
          <p:cNvSpPr txBox="1"/>
          <p:nvPr/>
        </p:nvSpPr>
        <p:spPr>
          <a:xfrm>
            <a:off x="6400800" y="1463040"/>
            <a:ext cx="5394960" cy="475488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9.8 私域流量运营的深度方法论</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9.9 社交电商在旅游分销中的深度应用</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9.10 跨渠道库存管理的技术方案</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9.11 旅游分销渠道的未来趋势</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9.12 直销渠道的技术方案</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9.13 分销渠道的绩效评估</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9.5 旅游分销渠道的理论框架深化</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 / 119</a:t>
            </a:r>
          </a:p>
        </p:txBody>
      </p:sp>
      <p:sp>
        <p:nvSpPr>
          <p:cNvPr id="5" name="Rectangle 4"/>
          <p:cNvSpPr/>
          <p:nvPr/>
        </p:nvSpPr>
        <p:spPr>
          <a:xfrm>
            <a:off x="0" y="0"/>
            <a:ext cx="12191695" cy="969264"/>
          </a:xfrm>
          <a:prstGeom prst="rect">
            <a:avLst/>
          </a:prstGeom>
          <a:solidFill>
            <a:srgbClr val="2E9E9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学习目标</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学习目标</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知识目标</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掌握旅游分销渠道的演变逻辑</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理解去中介化与再中介化的机制</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了解直销渠道建设与私域流量运营</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掌握社交电商与内容驱动分销的原理</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理解跨渠道库存管理与价格一致性</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 / 119</a:t>
            </a:r>
          </a:p>
        </p:txBody>
      </p:sp>
      <p:sp>
        <p:nvSpPr>
          <p:cNvPr id="5" name="Rectangle 4"/>
          <p:cNvSpPr/>
          <p:nvPr/>
        </p:nvSpPr>
        <p:spPr>
          <a:xfrm>
            <a:off x="0" y="0"/>
            <a:ext cx="12191695" cy="969264"/>
          </a:xfrm>
          <a:prstGeom prst="rect">
            <a:avLst/>
          </a:prstGeom>
          <a:solidFill>
            <a:srgbClr val="2E9E9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学习目标（续）</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学习目标</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能力目标</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能够设计酒店/旅行社的分销渠道策略</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能够制定私域流量运营方案</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能够评估社交电商渠道的价值</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素质目标</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培养渠道创新的商业思维</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 / 119</a:t>
            </a:r>
          </a:p>
        </p:txBody>
      </p:sp>
      <p:sp>
        <p:nvSpPr>
          <p:cNvPr id="5" name="Rectangle 4"/>
          <p:cNvSpPr/>
          <p:nvPr/>
        </p:nvSpPr>
        <p:spPr>
          <a:xfrm>
            <a:off x="0" y="0"/>
            <a:ext cx="12191695" cy="969264"/>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导入案例</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案例分析</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2023年，某三亚度假酒店通过抖音直播在2小时内售出了1,000间夜的房券，相当于该酒店OTA渠道一个月的销量。这一案例展示了短视频平台"兴趣电商"模式对旅游分销的巨大冲击力。</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与OTA的"搜索-比价-预订"逻辑不同，抖音通过内容推荐激发用户的旅游冲动，实现"种草-拔草"的一站式转化。这种模式正在重塑旅游分销渠道的格局。</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 / 119</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01</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9.1 旅游分销渠道的演变逻辑</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 / 119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9.1.1 分销渠道的层级演变</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旅游分销渠道经历了从"多层级"到"少层级"再到"多模式并存"的演变：</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传统多层级（1980s-2000）：供应商→批发商→零售旅行社→消费者。信息经过多层传递，效率低但分工明确。</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OTA扁平化（2000-2015）：供应商→OTA→消费者。OTA以技术效率替代了传统多层级分销，降低了交易成本。</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多模式并存（2015至今）：OTA、直销、社交电商、内容平台、私域流量等多种渠道并行，形成复杂的分销网络。</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 / 119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9.1.2 演变的驱动因素</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Kachniewska（2014）指出，旅游分销渠道的数字化演进受技术进步、消费者行为变化和商业模式创新三大因素驱动[1]。</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9 / 119</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02</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9.2 去中介化与再中介化</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10 / 119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9.2.1 去中介化（Disintermediation）</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去中介化是指数字技术使供应商可以直接触达消费者，绕过传统中介。在旅游分销中，去中介化表现为酒店通过官网和App直接销售，减少对旅行社和OTA的依赖。</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Buhalis（1998）最早系统论述了信息技术对旅游分销渠道的去中介化效应[2]。</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11 / 119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9.2.2 再中介化（Reintermediation）</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然而，去中介化并非线性过程。</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Kontis和Skoultos（2021）的研究发现，希腊旅游业经历了"去中介化→再中介化"的循环——传统旅行社并未消失，而是转型为OTA的本地服务提供者或细分市场专家[3]。</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再中介化的新中介类型包括：</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信息中介（Infomediary）：如TripAdvisor、马蜂窝，以评价和攻略为核心</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比价平台：如去哪儿，以价格比较为核心</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内容平台：如抖音、小红书，以内容种草为核心</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超级App：如微信、美团，以流量入口为核心</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12 / 119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9.2.3 旅游分销渠道的数字化演进</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Tudorică（2023）指出，数字时代的旅游分销渠道不再是简单的"线性链条"，而是"网络化生态"——多种渠道类型并存、交叉和融合[4]。</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13 / 119</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03</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9.3 直销渠道建设与私域流量运营</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14 / 119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9.3.1 直销渠道体系</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酒店和旅行社的直销渠道体系包括：</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官方App：功能最全的直销渠道，支持预订、选房、入住、会员和支付全流程</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微信小程序：轻量化的直销入口，获客成本低、分享便利</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官方网站：PC端直销渠道，适合商务客户和境外客户</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电话预订：传统直销渠道，适合老年客户和复杂需求</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企业客户直签：与大型企业签订协议价，获取稳定客源</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15 / 119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9.3.2 私域流量运营</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私域流量是指企业可以自主触达、免费反复使用的客户流量。在旅游分销中，私域流量运营的核心是：</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流量获取：通过门店扫码、订单后加微、活动引流等方式将OTA客户转化为私域客户</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社群运营：建立微信社群，定期推送旅游产品、攻略和优惠</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内容营销：通过朋友圈、公众号和小程序内容建立品牌认知</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会员体系：设计多层级会员权益，激励复购和转介绍</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数据沉淀：将私域客户的行为数据沉淀到CRM系统，用于精准营销</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陈双双和徐金虎（2022）的研究分析了数字化视域下民宿的营销模式，指出自媒体直销模式正在成为OTA分销的重要补充[5]。</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16 / 119</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04</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9.4 社交电商与内容驱动的旅游分销</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17 / 119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9.4.1 社交电商的模式</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社交电商在旅游分销中的应用模式包括：</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直播带货：酒店或旅行社通过直播展示产品并实时销售，以限时优惠刺激转化</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内容种草：在抖音、小红书等平台发布旅游攻略和体验内容，引导用户下单</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社群团购：在微信群发起旅游产品团购，以团体优惠价吸引转化</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KOL/KOC推荐：与旅游博主和达人合作，利用其影响力带动销售</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好友裂变：通过"邀请好友得优惠"机制实现客户自传播</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18 / 119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9.4.2 内容驱动的转化逻辑</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与传统OTA的"需求驱动"（用户主动搜索）不同，社交电商是"供给驱动"（内容激发需求）。其转化逻辑为：</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看到（曝光）→心动（种草）→搜索（了解）→购买（拔草）→分享（裂变）</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这一逻辑对旅游产品的内容化提出了更高要求——酒店不仅要"卖房间"，更要"卖故事"和"卖体验"。</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19 / 119</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05</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9.5 跨渠道库存管理与价格一致性</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20 / 119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9.5.1 库存管理挑战</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多渠道分销的最大挑战是库存管理：同一种房型在OTA、官网、旅行社等多个渠道同时销售，如果库存不能实时同步，就可能出现超售。</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解决方案包括：</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Channel Manager：通过渠道管理系统自动同步各渠道库存</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中央库存池：所有渠道共享一个中央库存，预订后实时扣减</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配额管理：为不同渠道分配固定配额，避免单一渠道占用过多库存</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21 / 119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9.5.2 价格一致性管理</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价格一致性（Rate Parity）是多渠道分销的另一大挑战。解决方案包括：</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技术层面：通过CRS或Channel Manager实现各渠道价格自动同步</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制度层面：建立价格变更审批流程，确保所有渠道同步调整</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监控层面：定期爬取各渠道价格，发现不一致及时纠正</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然而，价格一致性也面临新挑战——社交电商渠道的"直播专属价"和"粉丝专属价"打破了传统价格一致性框架。如何在多渠道环境下平衡价格灵活性和一致性，是旅游分销管理的前沿议题。</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22 / 119</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06</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9.6 案例分析：抖音"兴趣电商"模式对旅游分销的重塑</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23 / 119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9.6.1 抖音旅游分销的模式</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抖音的旅游产品分销通过以下方式实现：</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抖音生活服务：酒店和旅行社在抖音开设企业号，通过短视频和直播销售房券和旅游产品</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达人探店：旅游达人到酒店体验并发布短视频，挂载购买链接</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抖音团购：以团购形式销售旅游产品，价格通常低于OTA</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搜索流量：用户在抖音搜索旅游关键词时展示相关产品</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24 / 119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9.6.2 与OTA模式的比较</a:t>
            </a:r>
          </a:p>
        </p:txBody>
      </p:sp>
      <p:sp>
        <p:nvSpPr>
          <p:cNvPr id="7" name="TextBox 6"/>
          <p:cNvSpPr txBox="1"/>
          <p:nvPr/>
        </p:nvSpPr>
        <p:spPr>
          <a:xfrm>
            <a:off x="640080" y="1280160"/>
            <a:ext cx="10972800" cy="5029200"/>
          </a:xfrm>
          <a:prstGeom prst="rect">
            <a:avLst/>
          </a:prstGeom>
          <a:noFill/>
        </p:spPr>
        <p:txBody>
          <a:bodyPr wrap="square">
            <a:spAutoFit/>
          </a:bodyPr>
          <a:lstStyle/>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25 / 119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9.6.3 启示</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抖音模式的启示是：旅游分销的竞争不仅是价格竞争，更是"注意力竞争"和"内容竞争"。酒店和旅行社需要从"渠道思维"升级为"内容思维"，在内容平台建立品牌影响力和直接销售能力。</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26 / 119</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07</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9.7 旅游分销渠道理论的深度构建</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27 / 119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9.7.1 分销渠道的经济学分析</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旅游产品分销渠道的演变可以从交易成本经济学（Transaction Cost Economics, TCE）视角进行分析。交易成本包括搜索成本、议价成本、执行成本和监督成本。</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传统多层级渠道：搜索成本高（消费者需要走访多家旅行社比价）、议价成本高（旅行社与供应商的多轮谈判）、执行成本中等（人工处理订单）、监督成本高（信息不透明导致质量难以保障）。</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OTA扁平渠道：搜索成本低（在线比价）、议价成本低（标准化产品和价格）、执行成本低（自动预订和支付）、监督成本中等（评价机制提供一定透明度）。</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直销渠道：搜索成本中等（消费者需要知道酒店品牌才能直接访问）、议价成本低（固定价格）、执行成本低（在线预订）、监督成本低（直接沟通）。</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社交电商渠道：搜索成本极低（算法推荐）、议价成本中等（限时特价不可议价）、执行成本低（在线支付）、监督成本中等（内容真实性需验证）。</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28 / 119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9.7.2 渠道冲突管理</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多渠道分销不可避免的产生渠道冲突：</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价格冲突：不同渠道的价格差异导致客户不满和渠道投诉。管理策略：建立价格一致性政策，通过Channel Manager实现自动同步。</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客户归属冲突：通过OTA获客的客户，酒店希望转化为直销客户，但OTA可能通过合同条款限制。管理策略：在合规框架下设计会员转化激励（如"加入会员享额外权益"），而非直接绕过OTA联系客户。</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信息冲突：不同渠道的产品描述和图片可能不一致，导致客户困惑。管理策略：建立统一的产品信息管理中枢（PIM系统），确保各渠道展示一致的产品信息。</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29 / 119</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08</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9.8 私域流量运营的深度方法论</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30 / 119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9.8.1 私域流量的获取路径</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门店扫码转化：在门店放置二维码，引导到店客户添加企业微信或关注公众号。转化率通常在20%-40%之间，关键在于提供即时激励（如"扫码领优惠券"）。</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订单后转化：客户完成订单后，通过短信或App推送引导添加企业微信。转化率约10%-20%，关键在于时机把握和激励设计。</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活动引流：通过线上活动（抽奖、秒杀、直播）吸引潜在客户添加企业微信。转化率取决于活动吸引力和目标人群精准度。</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内容引流：在抖音、小红书等公域平台发布优质内容，引导用户添加企业微信获取更多信息或服务。转化率较低（5%-10%），但获取的客户质量较高。</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转介绍裂变：设计"邀请好友得奖励"机制，让现有客户推荐新客户。裂变系数（每个客户带来的新客户数）通常在0.3-0.8之间。</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31 / 119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9.8.2 私域流量的分层运营</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私域客户应根据价值分层运营：</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高价值客户（top 20%）：贡献80%利润的核心客户。运营策略：1对1专属顾问服务、高端产品优先体验、生日/节日专属关怀。目标：提升复购率和客单价。</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中价值客户（middle 60%）：有消费潜力但尚未充分开发的客户。运营策略：社群运营（按兴趣/目的地分群）、定期推送个性化产品推荐、限时优惠刺激转化。目标：提升消费频次和活跃度。</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低价值客户（bottom 20%）：很少消费或已流失的客户。运营策略：低成本自动化触达（公众号推送）、节日问候维持品牌存在感、待时机成熟再激活。目标：降低流失率，等待激活时机。</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32 / 119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9.8.3 社群运营的实践方法</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社群定位：明确社群的主题和价值主张——如"亲子旅行交流群"（分享亲子旅行攻略和产品）或"高端定制旅行群"（提供专属定制服务）。</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内容规划：制定社群内容日历，平衡产品推广和价值内容。通常遵循"70%价值内容+20%产品推广+10%互动活动"的比例。</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活跃度管理：设计签到打卡、话题讨论、有奖问答等互动机制维持社群活跃度。设立"社群KOL"角色，培养核心用户协助管理社群。</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转化路径：从社群互动到产品购买的转化路径应设计得自然流畅——如"攻略分享→产品推荐→限时优惠→在线下单"，避免硬性推销引起反感。</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33 / 119</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09</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9.9 社交电商在旅游分销中的深度应用</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34 / 119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9.9.1 直播带货的旅游应用</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旅游直播带货与传统商品直播有显著差异：</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产品特性差异：旅游产品是无形服务，无法像实体商品那样展示实物。直播需要通过目的地视频、酒店实拍和达人体验来"有形化"展示。</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消费决策差异：旅游产品客单价高、决策周期长，用户不太可能在直播间"冲动消费"。直播的作用更多是"种草"而非"拔草"——建立认知和兴趣，后续通过私域跟进完成转化。</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履约差异：旅游产品的履约周期长（购买后可能数月才出行），增加了退改风险。需要设计灵活的退改政策和预约机制。</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内容要求差异：旅游直播需要更强的专业性和故事性——主播不仅要介绍产品，还要讲述目的地文化和旅行故事。这要求主播具备旅游专业知识而非仅是销售技巧。</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35 / 119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9.9.2 内容种草的策略设计</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内容矩阵设计：在抖音、小红书、微信公众号等平台建立内容矩阵，根据各平台特色设计差异化内容——抖音以短视频为主（15-60秒的旅行vlog）、小红书以图文攻略为主（详细的目的地指南）、</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微信公众号以深度长文为主（旅行故事和文化解读）。</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KOL/KOC合作策略：与不同层级的意见领袖合作——头部KOL负责品牌曝光（覆盖面广但转化率低），腰部KOL负责精准种草（受众更精准、信任度更高），</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KOC（关键意见消费者）负责口碑积累（真实体验分享、转化率最高）。</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内容数据优化：通过分析各平台的内容互动数据（点赞、评论、收藏、分享）持续优化内容策略。关注"收藏率"而非仅"点赞率"——收藏意味着用户有后续行动意愿，是更高质量的互动信号。</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36 / 119</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10</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9.10 跨渠道库存管理的技术方案</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37 / 119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9.10.1 Channel Manager的技术架构</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Channel Manager是解决多渠道库存管理的核心技术方案。其架构包括：</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渠道适配层：为每个OTA渠道开发适配器，处理不同API格式和通信协议。主流OTA通常提供标准API，但小众渠道可能需要网页爬虫方式同步。</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库存池管理层：维护统一的库存池，各渠道的预订实时扣减库存。关键挑战是处理并发预订——如果两个渠道同时预订最后一间房，系统需要通过分布式锁机制确保不超售。</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价格同步层：将CRS生成的价格同步到各渠道。需要处理各渠道的价格格式差异（有些按天、有些按间夜）和促销规则差异。</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告警监控层：监控各渠道的同步状态，当同步失败时发出告警并自动重试。同步失败可能导致超售或价格不一致，是Channel Manager最关键的可靠性指标。</a:t>
            </a: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38 / 119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9.10.2 超售处理机制</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即使有Channel Manager，超售仍可能发生（如网络延迟导致同步不及时）。超售处理机制包括：</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预防机制：设置库存缓冲（如实际10间房只在各渠道放9间），预留1间作为超售缓冲。代价是降低了库存利用率。</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检测机制：定期（如每5分钟）对账各渠道库存与PMS实际房态，发现不一致立即处理。</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处理机制：发生超售后，按照"先到先得"原则确认先预订的订单，后续订单协商改期或升级房型。对于引起超售的渠道，可以要求其承担改期/升级的差价成本。</a:t>
            </a: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39 / 119</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11</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9.11 旅游分销渠道的未来趋势</a:t>
            </a:r>
          </a:p>
        </p:txBody>
      </p:sp>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40 / 119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9.11.1 去中心化分销的探索</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区块链技术为"去中心化旅游分销"提供了理论基础。在理想模型中，酒店和消费者通过区块链直接交易，无需OTA中介，从而消除佣金成本。然而，实践中去中心化分销面临三个挑战：</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流量聚合问题：OTA的核心价值不仅是交易撮合，更是流量聚合。去中心化网络如何聚合足够的供需双方是关键难题。</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信任建立问题：OTA通过品牌和评价机制建立了信任。去中心化网络需要新的信任机制（如链上声誉系统）。</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用户体验问题：OTA提供了统一的搜索和预订体验。去中心化网络如何提供同等水平的用户体验有待验证。</a:t>
            </a:r>
          </a:p>
        </p:txBody>
      </p:sp>
    </p:spTree>
  </p:cSld>
  <p:clrMapOvr>
    <a:masterClrMapping/>
  </p:clrMapOvr>
</p:sld>
</file>

<file path=ppt/slides/slide4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41 / 119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9.11.2 AI代理对分销的重塑</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AI代理（AI Agent）可能重塑旅游分销渠道。未来的客户可能通过AI代理自动搜索、比价和预订旅游产品，无需访问OTA网站。AI代理可以：</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根据用户偏好自动搜索所有渠道的产品</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实时比价并推荐最优选项</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自动完成预订和支付</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处理退改和售后</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如果AI代理成为主流，OTA的"搜索-比价-预订"价值将被大幅削弱，OTA需要重新定位为"内容提供者"或"体验策展人"。</a:t>
            </a:r>
          </a:p>
        </p:txBody>
      </p:sp>
    </p:spTree>
  </p:cSld>
  <p:clrMapOvr>
    <a:masterClrMapping/>
  </p:clrMapOvr>
</p:sld>
</file>

<file path=ppt/slides/slide4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42 / 119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9.11.3 超级App的旅游服务整合</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微信、美团、支付宝等超级App正在将旅游服务整合到本地生活生态中。用户可以在一个App内完成打车、订餐、订房、购票和支付等全部操作，无需切换到专用旅游App。</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超级App对旅游分销的影响是深远的——它降低了旅游服务的获客成本（复用本地生活流量），但也可能使旅游服务"去品牌化"（用户记住的是超级App而非酒店品牌）。</a:t>
            </a:r>
          </a:p>
        </p:txBody>
      </p:sp>
    </p:spTree>
  </p:cSld>
  <p:clrMapOvr>
    <a:masterClrMapping/>
  </p:clrMapOvr>
</p:sld>
</file>

<file path=ppt/slides/slide4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43 / 119</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12</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9.12 直销渠道的技术方案</a:t>
            </a:r>
          </a:p>
        </p:txBody>
      </p:sp>
    </p:spTree>
  </p:cSld>
  <p:clrMapOvr>
    <a:masterClrMapping/>
  </p:clrMapOvr>
</p:sld>
</file>

<file path=ppt/slides/slide4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44 / 119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9.12.1 酒店官网的建设</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在OTA主导的市场中，酒店官网似乎"过时"了，但它仍然是品牌展示和直销渠道的核心。现代酒店官网的建设要点：</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响应式设计：适配PC、手机和平板，确保各终端的浏览体验</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预订引擎集成：官网直接嵌入预订引擎，用户无需跳转即可完成预订</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SEO优化：优化搜索引擎排名，获取自然流量</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内容营销：通过博客/攻略等内容吸引潜在客户</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多语言支持：面向国际客人的多语言版本</a:t>
            </a:r>
          </a:p>
        </p:txBody>
      </p:sp>
    </p:spTree>
  </p:cSld>
  <p:clrMapOvr>
    <a:masterClrMapping/>
  </p:clrMapOvr>
</p:sld>
</file>

<file path=ppt/slides/slide4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45 / 119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9.12.2 微信小程序的运营</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微信小程序是中国酒店直销的重要渠道。运营要点：</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功能精简：小程序不需要复制App的全部功能，聚焦于预订、入住和会员三个核心场景</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社交裂变：利用微信的社交属性设计"分享有礼""拼团优惠"等裂变机制</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公众号联动：通过公众号推文引导用户进入小程序预订</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线下引流：在门店放置小程序码，引导到店客户扫码使用</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数据分析：利用微信的数据分析工具监控小程序的流量和转化率</a:t>
            </a:r>
          </a:p>
        </p:txBody>
      </p:sp>
    </p:spTree>
  </p:cSld>
  <p:clrMapOvr>
    <a:masterClrMapping/>
  </p:clrMapOvr>
</p:sld>
</file>

<file path=ppt/slides/slide4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46 / 119</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13</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9.13 分销渠道的绩效评估</a:t>
            </a:r>
          </a:p>
        </p:txBody>
      </p:sp>
    </p:spTree>
  </p:cSld>
  <p:clrMapOvr>
    <a:masterClrMapping/>
  </p:clrMapOvr>
</p:sld>
</file>

<file path=ppt/slides/slide4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47 / 119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9.13.1 渠道绩效指标</a:t>
            </a:r>
          </a:p>
        </p:txBody>
      </p:sp>
      <p:sp>
        <p:nvSpPr>
          <p:cNvPr id="7" name="TextBox 6"/>
          <p:cNvSpPr txBox="1"/>
          <p:nvPr/>
        </p:nvSpPr>
        <p:spPr>
          <a:xfrm>
            <a:off x="640080" y="1280160"/>
            <a:ext cx="10972800" cy="5029200"/>
          </a:xfrm>
          <a:prstGeom prst="rect">
            <a:avLst/>
          </a:prstGeom>
          <a:noFill/>
        </p:spPr>
        <p:txBody>
          <a:bodyPr wrap="square">
            <a:spAutoFit/>
          </a:bodyPr>
          <a:lstStyle/>
          <a:p/>
        </p:txBody>
      </p:sp>
    </p:spTree>
  </p:cSld>
  <p:clrMapOvr>
    <a:masterClrMapping/>
  </p:clrMapOvr>
</p:sld>
</file>

<file path=ppt/slides/slide4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48 / 119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9.13.2 渠道优化策略</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基于渠道绩效评估的优化策略：</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增加高绩效渠道投入：对ROI高的渠道增加营销资源</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优化低绩效渠道：对成本高、质量低的渠道减少投入或重新谈判</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开发新渠道：持续探索新兴渠道（如抖音、小红书）</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渠道组合优化：通过线性规划模型求解最优渠道组合</a:t>
            </a:r>
          </a:p>
        </p:txBody>
      </p:sp>
    </p:spTree>
  </p:cSld>
  <p:clrMapOvr>
    <a:masterClrMapping/>
  </p:clrMapOvr>
</p:sld>
</file>

<file path=ppt/slides/slide4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49 / 119</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14</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9.5 旅游分销渠道的理论框架深化</a:t>
            </a:r>
          </a:p>
        </p:txBody>
      </p:sp>
    </p:spTree>
  </p:cSld>
  <p:clrMapOvr>
    <a:masterClrMapping/>
  </p:clrMapOvr>
</p:sld>
</file>

<file path=ppt/slides/slide5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50 / 119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9.5.1 分销渠道理论在旅游业的适用性</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旅游产品的无形性、不可存储性和生产消费同步性等特征，使得旅游分销渠道具有与实体商品显著不同的特点。</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传统分销渠道理论（如Stern和Ansary的渠道理论）强调渠道的效率、控制和适应性三个维度。在旅游业的语境下，渠道效率体现为从产品供应商到最终消费者的信息传递速度和交易完成时间；</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渠道控制体现为供应商对产品展示、定价和客户数据的掌控程度；渠道适应性体现为渠道结构对市场变化和技术创新的响应能力[112]。</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旅游分销渠道的演进可以理解为效率、控制和适应性三者之间的动态平衡过程。传统旅行社渠道提供了高度个性化的服务和面对面的信任建立，但效率低下且供应商控制力弱。</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OTA渠道大幅提升了交易效率，但供应商在渠道中的议价能力下降，且面临渠道控制权被平台垄断的风险。直销渠道最大化了供应商的控制力，但需要巨额的自有渠道建设投入。</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因此，旅游企业通常采用多渠道策略，在不同渠道之间寻求效率、控制和适应性的平衡[113]。</a:t>
            </a:r>
          </a:p>
        </p:txBody>
      </p:sp>
    </p:spTree>
  </p:cSld>
  <p:clrMapOvr>
    <a:masterClrMapping/>
  </p:clrMapOvr>
</p:sld>
</file>

<file path=ppt/slides/slide5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51 / 119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9.5.2 旅游分销中的委托代理问题</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旅游分销渠道中存在多层委托代理关系：旅游产品供应商（委托人）通过分销渠道（代理人）向消费者（最终委托人）销售产品。</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在这一链条中，信息不对称导致委托代理问题（Principal-Agent Problem）尤为突出。</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分销渠道可能利用信息优势进行机会主义行为，如隐瞒真实价格、误导消费者选择高价产品、截留客户数据等[114]。</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解决委托代理问题的机制包括：一是合同设计，通过佣金结构、绩效指标和惩罚条款约束代理人行为；二是信息技术，通过实时数据共享和透明化降低信息不对称；</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三是品牌机制，通过供应商品牌建设减少消费者对分销渠道的依赖；四是监管干预，通过行业法规和消费者保护法约束分销渠道行为[115]。</a:t>
            </a:r>
          </a:p>
        </p:txBody>
      </p:sp>
    </p:spTree>
  </p:cSld>
  <p:clrMapOvr>
    <a:masterClrMapping/>
  </p:clrMapOvr>
</p:sld>
</file>

<file path=ppt/slides/slide5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52 / 119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9.5.3 渠道冲突管理</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多渠道策略不可避免地引发渠道冲突。最常见的冲突类型是价格冲突：不同渠道之间的价格差异导致渠道间的竞争和消费者不满。例如，OTA渠道的促销价格可能低于供应商直销价格，引发直销渠道的不满；</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反之，供应商提供的直销优惠也可能引发OTA渠道的抗议[116]。</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有效的渠道冲突管理策略包括：渠道分工策略（不同渠道面向不同客群或销售不同产品）、价格协调策略（通过最佳价格保证等机制协调各渠道价格）、数据共享策略（通过共享客户数据提升各渠道的服务能力）、</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以及渠道激励策略（通过差异化佣金和返利引导渠道行为）[117]。</a:t>
            </a:r>
          </a:p>
        </p:txBody>
      </p:sp>
    </p:spTree>
  </p:cSld>
  <p:clrMapOvr>
    <a:masterClrMapping/>
  </p:clrMapOvr>
</p:sld>
</file>

<file path=ppt/slides/slide5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53 / 119</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15</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9.6 旅游分销渠道的数字化转型案例研究</a:t>
            </a:r>
          </a:p>
        </p:txBody>
      </p:sp>
    </p:spTree>
  </p:cSld>
  <p:clrMapOvr>
    <a:masterClrMapping/>
  </p:clrMapOvr>
</p:sld>
</file>

<file path=ppt/slides/slide5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54 / 119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9.6.1 万豪国际的直销数字化转型</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万豪国际集团（Marriott International）是酒店业直销数字化转型的标杆案例。</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万豪通过"万豪旅享家"（Marriott Bonvoy）会员计划构建了强大的直销渠道，会员数量超过1.9亿。万豪的直销策略包括：一是最佳价格保证，承诺官网价格不低于任何OTA；</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二是会员专属权益，包括免费Wi-Fi、房间升级、延迟退房等；三是内容营销，通过万豪旅行者（Marriott Traveler）内容平台提供目的地指南和旅行灵感；</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四是数据驱动个性化，利用会员行为数据提供个性化推荐和优惠[118]。</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万豪的直销数字化转型成效显著。根据万豪2023年财报，直销渠道贡献了超过60%的客房预订，OTA渠道占比降至约15%。</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直销渠道的每间夜分销成本仅为OTA渠道的1/3，每年为万豪节省数亿美元的佣金支出[119]。</a:t>
            </a:r>
          </a:p>
        </p:txBody>
      </p:sp>
    </p:spTree>
  </p:cSld>
  <p:clrMapOvr>
    <a:masterClrMapping/>
  </p:clrMapOvr>
</p:sld>
</file>

<file path=ppt/slides/slide5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55 / 119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9.6.2 春秋旅游的O2O渠道融合</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春秋旅游作为中国领先的旅行社之一，其渠道数字化转型以O2O（Online to Offline）融合为核心。</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春秋拥有覆盖全国的线下门店网络和自有的在线预订平台，通过数字化技术实现了线上线下渠道的深度融合。</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春秋的O2O模式包括：一是线上引流线下服务，消费者通过春秋官网或APP浏览和预订产品，到门店享受面对面的行前服务；</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二是线下体验线上交易，门店配备数字化终端，消费者在门店体验后通过线上渠道完成交易，享受线上优惠；三是数据打通，线上线下共享客户数据和订单数据，实现统一的客户视图和个性化服务[120]。</a:t>
            </a:r>
          </a:p>
        </p:txBody>
      </p:sp>
    </p:spTree>
  </p:cSld>
  <p:clrMapOvr>
    <a:masterClrMapping/>
  </p:clrMapOvr>
</p:sld>
</file>

<file path=ppt/slides/slide5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56 / 119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9.6.3 途家民宿的C2C分销创新</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途家民宿（Tujia）作为中国领先的民宿短租平台，其分销模式创新在于C2C（Consumer to Consumer）与B2C的混合模式。</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途家既允许个人房东直接发布房源（C2C），也与专业民宿运营商合作（B2C），同时通过API接口将房源分销至携程、美团等第三方平台（B2B2C）。</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途家的多渠道分销策略有效扩大了房源的曝光度和预订率。途家的经验表明，对于非标准化的旅游产品（如民宿），多渠道分销是提升库存利用率和收益的关键策略。</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然而，多渠道分销也带来了渠道同步、价格一致性和服务质量管控等挑战，需要强大的技术中台和运营体系支撑[121]。</a:t>
            </a:r>
          </a:p>
        </p:txBody>
      </p:sp>
    </p:spTree>
  </p:cSld>
  <p:clrMapOvr>
    <a:masterClrMapping/>
  </p:clrMapOvr>
</p:sld>
</file>

<file path=ppt/slides/slide5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57 / 119</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16</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9.7 旅游分销渠道的未来趋势</a:t>
            </a:r>
          </a:p>
        </p:txBody>
      </p:sp>
    </p:spTree>
  </p:cSld>
  <p:clrMapOvr>
    <a:masterClrMapping/>
  </p:clrMapOvr>
</p:sld>
</file>

<file path=ppt/slides/slide5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58 / 119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9.7.1 去中心化分销与Web3.0</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Web3.0技术（区块链、智能合约、去中心化应用）正在为旅游分销渠道带来新的想象空间。去中心化分销平台通过区块链技术消除中间商，使供应商和消费者直接交易，降低分销成本。</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智能合约自动执行交易条款，减少纠纷和信任成本。去中心化身份（DID）使消费者掌控自己的数据，在保护隐私的同时实现跨平台数据互操作性[122]。</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然而，去中心化分销在旅游业的实际落地仍面临诸多挑战：技术成熟度不足、监管框架不明确、用户体验不友好、以及传统OTA平台的阻力和生态锁定效应。</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短期内，去中心化分销更可能在特定细分领域（如民宿、活动票务）取得突破，而非全面替代现有分销体系[123]。</a:t>
            </a:r>
          </a:p>
        </p:txBody>
      </p:sp>
    </p:spTree>
  </p:cSld>
  <p:clrMapOvr>
    <a:masterClrMapping/>
  </p:clrMapOvr>
</p:sld>
</file>

<file path=ppt/slides/slide5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59 / 119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9.7.2 社交电商与内容分销</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社交电商正在成为旅游分销的新增长点。抖音、快手、小红书等内容平台通过直播带货、短视频种草和KOL推荐等方式，将内容消费与旅游预订无缝连接。</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2023年，抖音生活服务旅游业务GMV同比增长超过300%，成为增长最快的旅游分销渠道之一[124]。</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内容分销的核心逻辑是"种草-拔草"的消费决策路径：用户在内容平台上浏览旅游相关内容（种草），产生旅行意愿后直接在平台内完成预订（拔草），无需跳转至传统OTA平台。</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这种模式对OTA的流量获取构成了直接威胁，因为内容平台截获了消费者决策链的上游[125]。</a:t>
            </a:r>
          </a:p>
        </p:txBody>
      </p:sp>
    </p:spTree>
  </p:cSld>
  <p:clrMapOvr>
    <a:masterClrMapping/>
  </p:clrMapOvr>
</p:sld>
</file>

<file path=ppt/slides/slide6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60 / 119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9.7.3 语音助手与对话式商务</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随着智能音箱和语音助手的普及，对话式商务（Conversational Commerce）正在成为旅游分销的新渠道。消费者通过语音指令搜索旅游产品、比较价格和完成预订，无需打开APP或网站。</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携程、飞猪等OTA平台已接入天猫精灵、小度等智能音箱，提供语音预订服务[126]。</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对话式商务对旅游分销的影响尚处于早期阶段，但其潜力不容忽视。语音交互的便捷性使其特别适合重复性高的标准化产品（如机票、酒店）的预订。</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随着大语言模型（LLM）技术的成熟，对话式商务将能够处理更复杂的旅游咨询和定制化需求，成为重要的补充渠道[127]。</a:t>
            </a:r>
          </a:p>
        </p:txBody>
      </p:sp>
    </p:spTree>
  </p:cSld>
  <p:clrMapOvr>
    <a:masterClrMapping/>
  </p:clrMapOvr>
</p:sld>
</file>

<file path=ppt/slides/slide6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61 / 119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9.7.4 跨境分销与全球化挑战</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随着旅游业的全球化发展，跨境分销成为OTA和旅游供应商的重要战略。跨境分销面临语言、文化、支付、法规和数据合规等多重挑战。</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成功的跨境分销策略需要：多语言和多币种支持、本地化产品设计和营销、跨境支付和退税集成、各国数据保护法规的合规、以及与本地供应商和渠道的合作[128]。</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携程的国际化战略（通过Trip.com品牌和收购Skyscanner等）为中国OTA的跨境分销提供了重要参考。</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Trip.com针对不同市场采用差异化策略：在亚太市场以价格优势吸引消费者，在欧洲市场以技术创新（如AI行程规划）建立差异化，在北美市场通过合作伙伴关系拓展覆盖[129]。</a:t>
            </a:r>
          </a:p>
        </p:txBody>
      </p:sp>
    </p:spTree>
  </p:cSld>
  <p:clrMapOvr>
    <a:masterClrMapping/>
  </p:clrMapOvr>
</p:sld>
</file>

<file path=ppt/slides/slide6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62 / 119</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17</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9.8 旅游分销渠道的数字化测评与优化</a:t>
            </a:r>
          </a:p>
        </p:txBody>
      </p:sp>
    </p:spTree>
  </p:cSld>
  <p:clrMapOvr>
    <a:masterClrMapping/>
  </p:clrMapOvr>
</p:sld>
</file>

<file path=ppt/slides/slide6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63 / 119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9.8.1 渠道绩效评估框架</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旅游企业需要对多个分销渠道的绩效进行系统评估，以优化渠道资源配置。</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渠道绩效评估框架应包含以下维度：销售贡献（各渠道的间夜量、收入和利润占比）、获客成本（各渠道的佣金、营销投入和运营成本）、客户质量（各渠道客户的消费水平、复购率和NPS）、</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数据可控性（各渠道客户数据的完整度和可利用程度）、以及战略协同（各渠道与企业整体战略的契合度）[130]。</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基于上述维度的评估，旅游企业可以绘制"渠道价值矩阵"，将各渠道分为四类：高价值高成本渠道（如OTA，贡献大但佣金高）、高价值低成本渠道（如直销官网，贡献大且成本低）、</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低价值低成本渠道（如小型合作伙伴，贡献小但成本低）、低价值高成本渠道（如某些效果广告渠道，投入大但转化低）。</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企业应优先发展高价值低成本渠道，优化高价值高成本渠道，减少低价值高成本渠道[131]。</a:t>
            </a:r>
          </a:p>
        </p:txBody>
      </p:sp>
    </p:spTree>
  </p:cSld>
  <p:clrMapOvr>
    <a:masterClrMapping/>
  </p:clrMapOvr>
</p:sld>
</file>

<file path=ppt/slides/slide6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64 / 119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9.8.2 渠道管理的技术工具</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数字化渠道管理工具是旅游企业实施多渠道策略的技术基础。</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核心工具包括：渠道管理系统（Channel Manager，实现多渠道房态/库存的实时同步和更新）、费率一致性管理系统（确保各渠道价格策略的一致性或差异化）、</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渠道分析仪表板（实时监控各渠道绩效指标）、以及渠道营销自动化平台（根据渠道特点自动推送定制化营销内容）[132]。</a:t>
            </a:r>
          </a:p>
        </p:txBody>
      </p:sp>
    </p:spTree>
  </p:cSld>
  <p:clrMapOvr>
    <a:masterClrMapping/>
  </p:clrMapOvr>
</p:sld>
</file>

<file path=ppt/slides/slide6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65 / 119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9.8.3 动态打包与模块化分销</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动态打包（Dynamic Packaging）技术是旅游分销渠道创新的重要方向。动态打包允许消费者或系统实时组合不同供应商的旅游组件（机票、酒店、租车、活动等），形成一个完整的旅游产品。</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与传统的固定打包产品不同，动态打包的组件可以来自不同供应商，价格和库存实时更新，组合方式灵活多样[133]。</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动态打包的技术实现需要解决以下挑战：多供应商库存的实时查询和锁定、组合价格的实时计算和优化、组合产品的退改签规则协调、以及组合产品的法律关系界定（谁对消费者承担整体产品责任）[134]。</a:t>
            </a:r>
          </a:p>
        </p:txBody>
      </p:sp>
    </p:spTree>
  </p:cSld>
  <p:clrMapOvr>
    <a:masterClrMapping/>
  </p:clrMapOvr>
</p:sld>
</file>

<file path=ppt/slides/slide6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66 / 119</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18</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9.9 旅游分销的消费者行为分析</a:t>
            </a:r>
          </a:p>
        </p:txBody>
      </p:sp>
    </p:spTree>
  </p:cSld>
  <p:clrMapOvr>
    <a:masterClrMapping/>
  </p:clrMapOvr>
</p:sld>
</file>

<file path=ppt/slides/slide6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67 / 119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9.9.1 数字化时代的旅游消费者决策模型</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数字化技术深刻改变了旅游消费者的决策过程。传统的旅游消费者决策模型（如刺激-反应模型和五阶段决策模型）需要适应数字化环境下的新特征。</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在数字化时代，旅游消费者的决策路径呈现出非线性、多触点和社交驱动的特征。</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非线性决策路径意味着消费者不再遵循"需求认知→信息搜索→方案评估→购买决策→购后评价"的线性流程，而是在不同阶段之间频繁切换和循环。</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例如，消费者可能在信息搜索阶段被社交媒体内容激发新的旅行需求，在方案评估阶段因朋友推荐而改变选择，在购买后通过UGC内容分享影响其他消费者的决策[140]。</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多触点决策意味着消费者通过多个渠道和设备完成一次旅游购买决策。</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一次典型的酒店预订决策可能涉及：在社交媒体上看到目的地推荐（种草）、在OTA平台搜索比价（信息搜索）、在酒店官网查看详情（评估）、在比价网站确认最优价格（比价）、</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最终在OTA平台完成预订（购买）、入住后在评价平台分享体验（评价）。</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这一过程涉及超过10个触点、跨3-4个设备和5个以上平台[141]。</a:t>
            </a:r>
          </a:p>
        </p:txBody>
      </p:sp>
    </p:spTree>
  </p:cSld>
  <p:clrMapOvr>
    <a:masterClrMapping/>
  </p:clrMapOvr>
</p:sld>
</file>

<file path=ppt/slides/slide6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68 / 119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9.9.2 移动端旅游消费行为特征</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移动端已成为旅游预订的主要渠道。根据eMarketer数据，2023年全球移动端旅游预订占比超过60%，中国市场更超过75%。移动端旅游消费行为呈现以下特征：</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一是碎片化预订。移动端使用户能够随时随地进行旅游预订，预订行为更加碎片化。</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数据显示，移动端预订的高峰时段从传统的晚间（20:00-22:00）扩展到了通勤时段（7:00-9:00）和午休时段（12:00-14:00）[142]。</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二是冲动性消费。移动端的便捷性和社交内容的刺激增加了冲动性旅游消费的比例。抖音、小红书等平台上的旅游内容通过视觉冲击和情感共鸣激发消费者的即时预订行为。</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数据显示，通过内容平台跳转至OTA完成预订的消费者中，42%表示"看到内容后立即决定出行"[143]。</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三是语音和图像搜索。移动端的语音搜索和拍照搜索功能为旅游信息获取提供了新方式。携程APP的语音搜索使用率已达25%，图像搜索（如拍酒店外立面查酒店信息）使用率达12%[144]。</a:t>
            </a:r>
          </a:p>
        </p:txBody>
      </p:sp>
    </p:spTree>
  </p:cSld>
  <p:clrMapOvr>
    <a:masterClrMapping/>
  </p:clrMapOvr>
</p:sld>
</file>

<file path=ppt/slides/slide6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69 / 119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9.9.3 社交影响与群体决策</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旅游消费具有显著的社交属性。家庭出游、朋友结伴和团队旅行等场景中的旅游决策通常是群体决策而非个体决策。数字化社交平台使群体决策过程更加高效和透明。</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群体旅游决策的典型流程包括：发起人提出旅行倡议→群内讨论目的地和时间→分头搜索产品和比价→群内投票或协商确定方案→一人或多人完成预订。</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微信小程序"群投票"和"群接龙"等功能常被用于旅游群体决策的协调[145]。</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旅游企业需要关注群体决策的营销策略：一是提供"一键分享"功能，使产品信息可以方便地在社交群组中分享和讨论；二是提供"多人协作"功能，允许多人共同编辑行程和分摊费用；</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三是设计"推荐激励"机制，鼓励已预订客户邀请同伴一起预订[146]。</a:t>
            </a:r>
          </a:p>
        </p:txBody>
      </p:sp>
    </p:spTree>
  </p:cSld>
  <p:clrMapOvr>
    <a:masterClrMapping/>
  </p:clrMapOvr>
</p:sld>
</file>

<file path=ppt/slides/slide7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70 / 119</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19</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9.10 旅游分销渠道的监管与政策</a:t>
            </a:r>
          </a:p>
        </p:txBody>
      </p:sp>
    </p:spTree>
  </p:cSld>
  <p:clrMapOvr>
    <a:masterClrMapping/>
  </p:clrMapOvr>
</p:sld>
</file>

<file path=ppt/slides/slide7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71 / 119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9.10.1 在线旅游服务监管框架</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随着旅游分销渠道的数字化，各国监管机构正在建立针对在线旅游服务的监管框架。</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中国的《在线旅游经营服务管理暂行规定》（2020年实施）是中国首个专门针对OTA经营的部门规章，对OTA平台的信息真实性、价格透明度、退改签政策、数据保护等方面提出了明确要求[147]。</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欧盟的《数字服务法》（Digital Services Act, DSA）和《数字市场法》（Digital Markets Act, DMA）对大型在线平台（包括OTA）的运营行为进行了全面</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规范，要求平台加强内容审核、算法透明度、数据可携带性和竞争公平性[148]。</a:t>
            </a:r>
          </a:p>
        </p:txBody>
      </p:sp>
    </p:spTree>
  </p:cSld>
  <p:clrMapOvr>
    <a:masterClrMapping/>
  </p:clrMapOvr>
</p:sld>
</file>

<file path=ppt/slides/slide7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72 / 119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9.10.2 价格行为监管</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OTA平台的价格行为是监管关注的重点。</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常见的价格违规行为包括：大数据杀熟（基于用户画像进行差异化定价）、虚假折扣（先涨价后打折）、隐藏费用（预订过程中逐步添加附加费用）、以及最低价承诺不兑现。</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中国文化和旅游部、市场监管总局等部门多次开展在线旅游价格行为专项整治[149]。</a:t>
            </a:r>
          </a:p>
        </p:txBody>
      </p:sp>
    </p:spTree>
  </p:cSld>
  <p:clrMapOvr>
    <a:masterClrMapping/>
  </p:clrMapOvr>
</p:sld>
</file>

<file path=ppt/slides/slide7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73 / 119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9.10.3 数据垄断与反竞争行为</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大型OTA平台的数据积累和市场支配地位引发了反竞争担忧。</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监管关注的领域包括：平台"二选一"（要求供应商仅在单一平台销售）、自我优待（平台在搜索结果中优先展示自有产品）、数据封锁（拒绝向竞争对手开放必要数据）、</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以及掠夺性定价（以低于成本的价格排挤竞争对手）[150]。</a:t>
            </a:r>
          </a:p>
        </p:txBody>
      </p:sp>
    </p:spTree>
  </p:cSld>
  <p:clrMapOvr>
    <a:masterClrMapping/>
  </p:clrMapOvr>
</p:sld>
</file>

<file path=ppt/slides/slide7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74 / 119</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20</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9.11 旅游分销渠道的创新模式</a:t>
            </a:r>
          </a:p>
        </p:txBody>
      </p:sp>
    </p:spTree>
  </p:cSld>
  <p:clrMapOvr>
    <a:masterClrMapping/>
  </p:clrMapOvr>
</p:sld>
</file>

<file path=ppt/slides/slide7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75 / 119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9.11.1 订阅制旅游</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订阅制旅游（Subscription Travel）是旅游分销的新兴模式。消费者支付月费或年费，获得定期的旅游产品配送或权益。</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例如，一些酒店推出"月住卡"——支付固定月费后每月可入住指定天数。航空公司推出的"无限飞"通行证也属于订阅制模式。</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订阅制为旅游企业提供了可预测的经常性收入，同时为消费者提供了性价比和便利性[151]。</a:t>
            </a:r>
          </a:p>
        </p:txBody>
      </p:sp>
    </p:spTree>
  </p:cSld>
  <p:clrMapOvr>
    <a:masterClrMapping/>
  </p:clrMapOvr>
</p:sld>
</file>

<file path=ppt/slides/slide7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76 / 119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9.11.2 社区团购旅游</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社区团购模式将社交电商引入旅游分销。通过微信群和社区团长，旅游产品以团购价格销售给社区成员。这种模式降低了获客成本，利用社交信任促进转化，特别适合周边游和短途旅行产品[152]。</a:t>
            </a:r>
          </a:p>
        </p:txBody>
      </p:sp>
    </p:spTree>
  </p:cSld>
  <p:clrMapOvr>
    <a:masterClrMapping/>
  </p:clrMapOvr>
</p:sld>
</file>

<file path=ppt/slides/slide7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77 / 119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9.11.3 NFT旅游产品</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NFT（非同质化代币）在旅游分销中的应用探索包括：将酒店住宿权益铸造为NFT，持有者可在有效期内兑换住宿；将限量版旅游体验（如极地探险、太空旅行）以NFT形式发售；</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以及将旅游纪念品数字化为NFT，作为旅行记忆的数字凭证[153]。</a:t>
            </a:r>
          </a:p>
        </p:txBody>
      </p:sp>
    </p:spTree>
  </p:cSld>
  <p:clrMapOvr>
    <a:masterClrMapping/>
  </p:clrMapOvr>
</p:sld>
</file>

<file path=ppt/slides/slide7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78 / 119</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21</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9.12 旅游分销渠道的数字化转型路径</a:t>
            </a:r>
          </a:p>
        </p:txBody>
      </p:sp>
    </p:spTree>
  </p:cSld>
  <p:clrMapOvr>
    <a:masterClrMapping/>
  </p:clrMapOvr>
</p:sld>
</file>

<file path=ppt/slides/slide7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79 / 119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9.12.1 分销渠道数字化成熟度评估</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旅游企业应对各分销渠道的数字化水平进行评估，评估维度包括：渠道在线化程度、数据互通能力、自动化处理水平、客户数据掌控度、以及渠道响应速度。</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基于评估结果，企业可以制定渠道数字化优先级和资源分配策略[154]。</a:t>
            </a:r>
          </a:p>
        </p:txBody>
      </p:sp>
    </p:spTree>
  </p:cSld>
  <p:clrMapOvr>
    <a:masterClrMapping/>
  </p:clrMapOvr>
</p:sld>
</file>

<file path=ppt/slides/slide8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80 / 119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9.12.2 全渠道数字化分销架构</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理想的旅游分销架构应实现"一个库存、多渠道销售"的全渠道模式。核心是建立统一的库存管理中心，所有渠道共享同一库存池，实时同步房态/位态/价格。</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渠道管理系统作为中间层，对接上游库存系统和下游分销渠道，处理价格策略、库存分配和订单同步[155]。</a:t>
            </a:r>
          </a:p>
        </p:txBody>
      </p:sp>
    </p:spTree>
  </p:cSld>
  <p:clrMapOvr>
    <a:masterClrMapping/>
  </p:clrMapOvr>
</p:sld>
</file>

<file path=ppt/slides/slide8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81 / 119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9.12.3 数据回流与闭环优化</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全渠道分销不仅是产品分销的多元化，更是数据收集的多元化。每个渠道产生的客户数据应回流到统一的CDP中，形成完整的客户画像。</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这些数据反过来用于优化各渠道的产品展示、定价策略和营销活动，形成数据驱动的闭环优化[156]。</a:t>
            </a:r>
          </a:p>
        </p:txBody>
      </p:sp>
    </p:spTree>
  </p:cSld>
  <p:clrMapOvr>
    <a:masterClrMapping/>
  </p:clrMapOvr>
</p:sld>
</file>

<file path=ppt/slides/slide8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82 / 119</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22</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9.13 旅游分销渠道的数字化绩效管理</a:t>
            </a:r>
          </a:p>
        </p:txBody>
      </p:sp>
    </p:spTree>
  </p:cSld>
  <p:clrMapOvr>
    <a:masterClrMapping/>
  </p:clrMapOvr>
</p:sld>
</file>

<file path=ppt/slides/slide8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83 / 119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9.13.1 渠道贡献分析</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旅游企业需要精确量化各分销渠道的贡献和成本。</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渠道贡献分析应考虑：直接收入贡献（各渠道带来的预订收入）、间接价值贡献（品牌曝光、客户获取、数据收集）、直接成本（佣金、营销费用、运营成本）、以及间接成本（渠道管理人力、系统对接维护）。</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综合分析后，企业可以计算各渠道的净贡献值，为渠道资源配置提供依据[157]。</a:t>
            </a:r>
          </a:p>
        </p:txBody>
      </p:sp>
    </p:spTree>
  </p:cSld>
  <p:clrMapOvr>
    <a:masterClrMapping/>
  </p:clrMapOvr>
</p:sld>
</file>

<file path=ppt/slides/slide8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84 / 119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9.13.2 渠道生命周期管理</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每个分销渠道都有生命周期：引入期（渠道建设初期，投入大产出小）、成长期（渠道快速扩展，产出增长快于投入增长）、成熟期（渠道产出稳定，边际效益递减）、和衰退期（渠道效果下降，需要替代或升级）。</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企业应对各渠道进行生命周期阶段评估，在成长期加大投入，在成熟期优化效率，在衰退期减少资源并寻找替代渠道[158]。</a:t>
            </a:r>
          </a:p>
        </p:txBody>
      </p:sp>
    </p:spTree>
  </p:cSld>
  <p:clrMapOvr>
    <a:masterClrMapping/>
  </p:clrMapOvr>
</p:sld>
</file>

<file path=ppt/slides/slide8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85 / 119</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23</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9.14 直销渠道建设的策略与实践</a:t>
            </a:r>
          </a:p>
        </p:txBody>
      </p:sp>
    </p:spTree>
  </p:cSld>
  <p:clrMapOvr>
    <a:masterClrMapping/>
  </p:clrMapOvr>
</p:sld>
</file>

<file path=ppt/slides/slide8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86 / 119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9.14.1 直销渠道的价值</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直销渠道（官网、APP、小程序）对旅游企业的战略价值体现在：降低分销成本（省去OTA佣金，通常为10%-25%）、获取客户数据（直销渠道获取完整的客户数据，而OTA通常不共享客户数据）、</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增强品牌控制（直销渠道允许企业完全控制品牌展示和客户体验）、以及提升客户忠诚（直销渠道更容易建立会员关系和重复购买）[159]。</a:t>
            </a:r>
          </a:p>
        </p:txBody>
      </p:sp>
    </p:spTree>
  </p:cSld>
  <p:clrMapOvr>
    <a:masterClrMapping/>
  </p:clrMapOvr>
</p:sld>
</file>

<file path=ppt/slides/slide8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87 / 119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9.14.2 直销渠道建设的挑战</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直销渠道建设面临的主要挑战包括：流量获取困难（OTA已占据搜索引擎和APP下载的流量入口）、技术投入大（自建预订系统、支付系统、客服系统等需要大量投入）、</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以及用户体验要求高（消费者期望直销渠道的体验不逊于OTA）[160]。</a:t>
            </a:r>
          </a:p>
        </p:txBody>
      </p:sp>
    </p:spTree>
  </p:cSld>
  <p:clrMapOvr>
    <a:masterClrMapping/>
  </p:clrMapOvr>
</p:sld>
</file>

<file path=ppt/slides/slide8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88 / 119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9.14.3 直销与分销的平衡</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旅游企业不应将直销与分销视为对立关系，而应寻求两者的最优平衡。平衡策略包括：通过OTA获取新客户，通过直销经营老客户；通过OTA销售标准化产品，通过直销销售定制化产品；</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以及在OTA上设置合理的价格策略，避免与直销渠道的价格冲突[161]。</a:t>
            </a:r>
          </a:p>
        </p:txBody>
      </p:sp>
    </p:spTree>
  </p:cSld>
  <p:clrMapOvr>
    <a:masterClrMapping/>
  </p:clrMapOvr>
</p:sld>
</file>

<file path=ppt/slides/slide8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89 / 119</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24</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9.15 旅游分销渠道的未来图景</a:t>
            </a:r>
          </a:p>
        </p:txBody>
      </p:sp>
    </p:spTree>
  </p:cSld>
  <p:clrMapOvr>
    <a:masterClrMapping/>
  </p:clrMapOvr>
</p:sld>
</file>

<file path=ppt/slides/slide9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90 / 119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9.15.1 AI驱动的渠道变革</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AI将从根本上改变旅游分销渠道的形态。对话式AI使消费者能够通过自然语言对话完成旅游产品的搜索、比较和预订，这可能使传统的OTA网站和APP界面变得不那么重要。</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AI代理（AI Agent）可能代表消费者自动完成旅游预订，消费者只需告诉AI Agent需求和预算，Agent自动在多个渠道搜索最优方案并完成预订[162]。</a:t>
            </a:r>
          </a:p>
        </p:txBody>
      </p:sp>
    </p:spTree>
  </p:cSld>
  <p:clrMapOvr>
    <a:masterClrMapping/>
  </p:clrMapOvr>
</p:sld>
</file>

<file path=ppt/slides/slide9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91 / 119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9.15.2 去中心化分销的远景</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Web3.0技术可能催生去中心化的旅游分销网络，使供应商和消费者直接连接，消除中间商。然而，去中心化分销的全面实现还需要解决技术成熟度、监管框架、用户体验和生态建设等多重挑战。</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在可预见的未来，中心化OTA平台仍将主导旅游分销，去中心化分销将在特定细分领域作为补充[163]。</a:t>
            </a:r>
          </a:p>
        </p:txBody>
      </p:sp>
    </p:spTree>
  </p:cSld>
  <p:clrMapOvr>
    <a:masterClrMapping/>
  </p:clrMapOvr>
</p:sld>
</file>

<file path=ppt/slides/slide9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92 / 119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9.15.3 全渠道无缝体验</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未来旅游分销的终极目标是为消费者提供全渠道无缝体验——无论消费者通过哪个渠道（OTA、官网、社交媒体、语音助手、线下门店）接触旅游产品，都能获得一致的产品信息、价格和服务体验。</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实现全渠道无缝体验需要旅游企业在数据层、系统层和运营层进行全面整合[164]。</a:t>
            </a:r>
          </a:p>
        </p:txBody>
      </p:sp>
    </p:spTree>
  </p:cSld>
  <p:clrMapOvr>
    <a:masterClrMapping/>
  </p:clrMapOvr>
</p:sld>
</file>

<file path=ppt/slides/slide9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93 / 119</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25</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9.16 旅游分销渠道中的定价策略</a:t>
            </a:r>
          </a:p>
        </p:txBody>
      </p:sp>
    </p:spTree>
  </p:cSld>
  <p:clrMapOvr>
    <a:masterClrMapping/>
  </p:clrMapOvr>
</p:sld>
</file>

<file path=ppt/slides/slide9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94 / 119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9.16.1 多渠道定价模型</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旅游企业在多渠道分销中面临复杂的定价决策。不同的分销渠道可能有不同的成本结构（OTA佣金、直销成本、代理费用等），需要制定差异化的渠道定价策略。</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同时，价格一致性要求（Rate Parity）限制了企业在不同渠道间的价格差异化空间[165]。</a:t>
            </a:r>
          </a:p>
        </p:txBody>
      </p:sp>
    </p:spTree>
  </p:cSld>
  <p:clrMapOvr>
    <a:masterClrMapping/>
  </p:clrMapOvr>
</p:sld>
</file>

<file path=ppt/slides/slide9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95 / 119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9.16.2 动态定价的实施</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动态定价是数字化时代旅游分销的核心定价策略。动态定价系统基于实时供需数据、竞争对手价格、历史预订模式和市场预测，自动调整各渠道的产品价格。</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先进的动态定价系统还能根据渠道特征（如OTA客户与直销客户的价格敏感度差异）制定渠道差异化的定价策略[166]。</a:t>
            </a:r>
          </a:p>
        </p:txBody>
      </p:sp>
    </p:spTree>
  </p:cSld>
  <p:clrMapOvr>
    <a:masterClrMapping/>
  </p:clrMapOvr>
</p:sld>
</file>

<file path=ppt/slides/slide9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96 / 119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9.16.3 定价透明度与公平性</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多渠道定价中的透明度和公平性是消费者信任的基础。旅游企业应确保各渠道的价格差异基于合理的成本差异（如OTA佣金导致的加价），而非基于用户画像的歧视性定价。</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价格信息的展示应清晰完整，避免隐藏费用和误导性宣传[167]。</a:t>
            </a:r>
          </a:p>
        </p:txBody>
      </p:sp>
    </p:spTree>
  </p:cSld>
  <p:clrMapOvr>
    <a:masterClrMapping/>
  </p:clrMapOvr>
</p:sld>
</file>

<file path=ppt/slides/slide9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97 / 119</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26</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9.17 旅游分销的数字化转型评估框架</a:t>
            </a:r>
          </a:p>
        </p:txBody>
      </p:sp>
    </p:spTree>
  </p:cSld>
  <p:clrMapOvr>
    <a:masterClrMapping/>
  </p:clrMapOvr>
</p:sld>
</file>

<file path=ppt/slides/slide9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98 / 119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9.17.1 评估维度</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旅游企业分销数字化转型的评估应覆盖以下维度：渠道在线化率（各渠道在线预订占比）、渠道管理自动化程度（手动操作vs自动化处理）、数据整合程度（各渠道数据的统一和共享水平）、</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渠道绩效可视化（实时监控和分析能力）、以及渠道创新能力（新渠道开发和测试能力）[168]。</a:t>
            </a:r>
          </a:p>
        </p:txBody>
      </p:sp>
    </p:spTree>
  </p:cSld>
  <p:clrMapOvr>
    <a:masterClrMapping/>
  </p:clrMapOvr>
</p:sld>
</file>

<file path=ppt/slides/slide9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99 / 119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9.17.2 持续优化机制</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分销渠道的数字化转型是持续过程，企业应建立"评估-优化-创新-评估"的闭环机制。每季度评估各渠道绩效，识别改进空间；每半年探索新渠道机会（如新兴社交媒体平台、语音助手渠道等）；</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每年回顾整体渠道战略，确保与市场趋势和企业战略一致[169]。</a:t>
            </a:r>
          </a:p>
        </p:txBody>
      </p:sp>
    </p:spTree>
  </p:cSld>
  <p:clrMapOvr>
    <a:masterClrMapping/>
  </p:clrMapOvr>
</p:sld>
</file>

<file path=ppt/slides/slide10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100 / 119</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27</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9.18 旅游分销渠道与目的地营销的协同</a:t>
            </a:r>
          </a:p>
        </p:txBody>
      </p:sp>
    </p:spTree>
  </p:cSld>
  <p:clrMapOvr>
    <a:masterClrMapping/>
  </p:clrMapOvr>
</p:sld>
</file>

<file path=ppt/slides/slide10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101 / 119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9.18.1 目的地营销组织（DMO）的数字化转型</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目的地营销组织（Destination Marketing Organization, DMO）正在从传统的旅游信息中心向数字化营销平台转型。</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现代DMO通过网站、社交媒体和内容平台推广目的地，通过数据分析了解游客来源和行为模式，通过数字化工具管理游客流量和体验质量[170]。</a:t>
            </a:r>
          </a:p>
        </p:txBody>
      </p:sp>
    </p:spTree>
  </p:cSld>
  <p:clrMapOvr>
    <a:masterClrMapping/>
  </p:clrMapOvr>
</p:sld>
</file>

<file path=ppt/slides/slide10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102 / 119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9.18.2 OTA与DMO的合作模式</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OTA平台与DMO的合作模式包括：联合营销活动（OTA为目的地提供流量支持，DMO为OTA提供独家产品和内容）、数据共享（DMO向OTA提供目的地信息和安全提示，</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OTA向DMO提供游客来源和行为数据）、以及产品开发（共同开发目的地特色旅游产品）[171]。</a:t>
            </a:r>
          </a:p>
        </p:txBody>
      </p:sp>
    </p:spTree>
  </p:cSld>
  <p:clrMapOvr>
    <a:masterClrMapping/>
  </p:clrMapOvr>
</p:sld>
</file>

<file path=ppt/slides/slide10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103 / 119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9.18.3 智慧目的地建设</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智慧目的地是旅游数字化的终极形态，将数字化技术应用于目的地的各个层面：智慧交通（智能停车、公共交通优化）、智慧游览（电子导览、AR增强、智能排队）、智慧管理（实时客流监控、应急响应）、</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以及智慧服务（一站式信息查询和预订）[172]。</a:t>
            </a:r>
          </a:p>
        </p:txBody>
      </p:sp>
    </p:spTree>
  </p:cSld>
  <p:clrMapOvr>
    <a:masterClrMapping/>
  </p:clrMapOvr>
</p:sld>
</file>

<file path=ppt/slides/slide10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104 / 119</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28</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9.19 分销渠道数字化的总结与展望</a:t>
            </a:r>
          </a:p>
        </p:txBody>
      </p:sp>
    </p:spTree>
  </p:cSld>
  <p:clrMapOvr>
    <a:masterClrMapping/>
  </p:clrMapOvr>
</p:sld>
</file>

<file path=ppt/slides/slide10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105 / 119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9.19 分销渠道数字化的总结与展望</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旅游分销渠道的数字化转型是旅游接待业数字化变革中最活跃和最具创新性的领域之一。从传统旅行社到OTA、从元搜索到超级应用、从社交媒体到对话式商务，分销渠道的形态不断演进。</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未来，AI、区块链和Web3.0等新技术将继续推动分销渠道的创新和变革。</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旅游企业在分销渠道管理中的核心挑战是在效率、控制和适应性之间找到最优平衡。多渠道策略是必然选择，但需要在渠道选择、资源配置和冲突管理方面进行精细化管理。</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数字化技术为多渠道管理提供了强大的工具，但技术只是手段，成功的渠道管理还需要清晰的渠道战略、灵活的组织能力和深入的市场洞察[173]。</a:t>
            </a:r>
          </a:p>
        </p:txBody>
      </p:sp>
    </p:spTree>
  </p:cSld>
  <p:clrMapOvr>
    <a:masterClrMapping/>
  </p:clrMapOvr>
</p:sld>
</file>

<file path=ppt/slides/slide10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106 / 119</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29</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9.20 旅游分销渠道数字化的总结</a:t>
            </a:r>
          </a:p>
        </p:txBody>
      </p:sp>
    </p:spTree>
  </p:cSld>
  <p:clrMapOvr>
    <a:masterClrMapping/>
  </p:clrMapOvr>
</p:sld>
</file>

<file path=ppt/slides/slide10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107 / 119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9.20 旅游分销渠道数字化的总结</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旅游分销渠道的数字化转型是旅游接待业数字化变革的核心领域。从传统旅行社到OTA、从元搜索到超级应用、从社交媒体到对话式商务，分销渠道的形态不断演进创新。</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这一演进过程的核心驱动力是技术进步（互联网、移动、AI）、消费者行为变化（移动化、社交化、个性化）和政策环境演变（数据保护、竞争监管）。</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旅游企业在分销渠道管理中面临的核心挑战是多渠道协调——在效率（成本最优化）、控制（数据和客户关系掌控）和适应性（市场变化响应能力）之间找到最优平衡。</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数字化技术为多渠道管理提供了强大的工具，但技术只是手段，成功的渠道管理还需要清晰的渠道战略、灵活的组织能力和深入的市场洞察。</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展望未来，AI和Web3.0等新技术将继续推动分销渠道的创新。对话式AI可能改变OTA的入口形态，区块链可能催生去中心化分销，生成式AI可能重塑旅游内容创作和产品推荐。</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旅游企业需要保持对新技术的关注和敏感性，在适当的时机采纳新技术以保持竞争优势[174]。</a:t>
            </a:r>
          </a:p>
        </p:txBody>
      </p:sp>
    </p:spTree>
  </p:cSld>
  <p:clrMapOvr>
    <a:masterClrMapping/>
  </p:clrMapOvr>
</p:sld>
</file>

<file path=ppt/slides/slide10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108 / 119</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30</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9.24 扩展阅读建议</a:t>
            </a:r>
          </a:p>
        </p:txBody>
      </p:sp>
    </p:spTree>
  </p:cSld>
  <p:clrMapOvr>
    <a:masterClrMapping/>
  </p:clrMapOvr>
</p:sld>
</file>

<file path=ppt/slides/slide10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109 / 119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9.24 扩展阅读建议</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本章的旅游分销渠道分析结合了渠道理论、消费者行为和监管政策。建议关注以下资源：IATA的NDC实施指南提供了航空分销标准变革的技术细节；</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Travelport和Amadeus的技术报告提供了GDS技术的最新发展；中国民航局的分销政策文件提供了中国航空分销市场的监管动态。</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对于社交媒体和内容电商对旅游分销影响感兴趣的读者，推荐关注抖音生活服务和美团酒旅的业务动态报告[176]。</a:t>
            </a:r>
          </a:p>
        </p:txBody>
      </p:sp>
    </p:spTree>
  </p:cSld>
  <p:clrMapOvr>
    <a:masterClrMapping/>
  </p:clrMapOvr>
</p:sld>
</file>

<file path=ppt/slides/slide1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110 / 119</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31</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9.25 知识卡片：旅游分销渠道佣金率参考</a:t>
            </a:r>
          </a:p>
        </p:txBody>
      </p:sp>
    </p:spTree>
  </p:cSld>
  <p:clrMapOvr>
    <a:masterClrMapping/>
  </p:clrMapOvr>
</p:sld>
</file>

<file path=ppt/slides/slide1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111 / 119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9.25 知识卡片：旅游分销渠道佣金率参考</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佣金率的差异反映了不同渠道在价值创造和成本结构方面的差异，旅游企业应在渠道选择时综合考虑佣金成本和渠道价值[177]。</a:t>
            </a:r>
          </a:p>
        </p:txBody>
      </p:sp>
    </p:spTree>
  </p:cSld>
  <p:clrMapOvr>
    <a:masterClrMapping/>
  </p:clrMapOvr>
</p:sld>
</file>

<file path=ppt/slides/slide1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112 / 119</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32</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9.26 案例讨论</a:t>
            </a:r>
          </a:p>
        </p:txBody>
      </p:sp>
    </p:spTree>
  </p:cSld>
  <p:clrMapOvr>
    <a:masterClrMapping/>
  </p:clrMapOvr>
</p:sld>
</file>

<file path=ppt/slides/slide1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113 / 119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9.26 案例讨论</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讨论案例：万豪直销渠道的数字化建设</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万豪通过最佳价格保证、会员专属权益、内容营销和数据驱动个性化等策略，将直销渠道占比提升至60%以上。讨论要点：万豪直销策略的核心逻辑是什么？中小酒店能否复制万豪的直销成功？</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直销与OTA分销的最优平衡点如何确定？[178]</a:t>
            </a:r>
          </a:p>
        </p:txBody>
      </p:sp>
    </p:spTree>
  </p:cSld>
  <p:clrMapOvr>
    <a:masterClrMapping/>
  </p:clrMapOvr>
</p:sld>
</file>

<file path=ppt/slides/slide1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114 / 119</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33</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9.27 本章术语对照</a:t>
            </a:r>
          </a:p>
        </p:txBody>
      </p:sp>
    </p:spTree>
  </p:cSld>
  <p:clrMapOvr>
    <a:masterClrMapping/>
  </p:clrMapOvr>
</p:sld>
</file>

<file path=ppt/slides/slide1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115 / 119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9.27 本章术语对照</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本章学习要点回顾：分销渠道理论框架、委托代理问题、渠道冲突管理、数字化转型案例、未来趋势（去中心化/社交电商/对话式商务/跨境分销）、消费者行为分析、移动端消费特征、社交影响与群体决策、</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监管与政策、创新模式和直销渠道建设策略。</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学习提示：旅游分销渠道的数字化转型需要理论与实践结合。建议读者为一家虚拟酒店设计全渠道分销策略，包括渠道选择、定价策略和冲突管理方案，并使用附录D的评估框架进行自评。</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延伸思考：当AI Agent可以代表消费者自动搜索和预订旅游产品时，传统的分销渠道理论是否需要根本性重构？AI Agent在分销链中扮演的是什么角色？这种角色对渠道权力结构有什么影响？</a:t>
            </a:r>
          </a:p>
        </p:txBody>
      </p:sp>
    </p:spTree>
  </p:cSld>
  <p:clrMapOvr>
    <a:masterClrMapping/>
  </p:clrMapOvr>
</p:sld>
</file>

<file path=ppt/slides/slide1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116 / 119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本章小结</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本章小结</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本章深入探讨了旅游分销渠道的变革与创新，包括分销渠道理论框架、委托代理问题、渠道冲突管理、数字化转型案例（万豪直销、春秋O2O、途家C2C）、未来趋势（去中心化分销、</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社交电商、对话式商务、跨境分销）、消费者行为分析、移动端消费特征、社交影响与群体决策、监管与政策、创新模式（订阅制、社区团购、NFT）、数字化测评、直销渠道建设、</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定价策略、与目的地营销协同等内容。</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旅游分销渠道的数字化转型是效率、控制和适应性三者动态平衡的过程[175]。</a:t>
            </a:r>
          </a:p>
        </p:txBody>
      </p:sp>
    </p:spTree>
  </p:cSld>
  <p:clrMapOvr>
    <a:masterClrMapping/>
  </p:clrMapOvr>
</p:sld>
</file>

<file path=ppt/slides/slide1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117 / 119</a:t>
            </a:r>
          </a:p>
        </p:txBody>
      </p:sp>
      <p:sp>
        <p:nvSpPr>
          <p:cNvPr id="5" name="Rectangle 4"/>
          <p:cNvSpPr/>
          <p:nvPr/>
        </p:nvSpPr>
        <p:spPr>
          <a:xfrm>
            <a:off x="0" y="0"/>
            <a:ext cx="12191695" cy="969264"/>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思考题与课堂讨论</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思考讨论</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（识记） 旅游分销渠道的主要类型有哪些？各类型的优劣势是什么？</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（理解） 解释委托代理问题在旅游分销中的具体表现和解决机制。</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（应用） 为一家酒店设计多渠道分销策略，包括渠道选择和定价策略。</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（分析） 分析社交电商对传统旅游分销渠道的冲击及其长期影响。</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（评价） 评价去中心化分销（Web3.0）在旅游领域的可行性和前景。</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（创造） 设计一个基于AI Agent的自动化旅游分销系统概念框架。</a:t>
            </a:r>
          </a:p>
        </p:txBody>
      </p:sp>
    </p:spTree>
  </p:cSld>
  <p:clrMapOvr>
    <a:masterClrMapping/>
  </p:clrMapOvr>
</p:sld>
</file>

<file path=ppt/slides/slide1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118 / 119</a:t>
            </a:r>
          </a:p>
        </p:txBody>
      </p:sp>
      <p:sp>
        <p:nvSpPr>
          <p:cNvPr id="5" name="Rectangle 4"/>
          <p:cNvSpPr/>
          <p:nvPr/>
        </p:nvSpPr>
        <p:spPr>
          <a:xfrm>
            <a:off x="0" y="0"/>
            <a:ext cx="12191695" cy="969264"/>
          </a:xfrm>
          <a:prstGeom prst="rect">
            <a:avLst/>
          </a:prstGeom>
          <a:solidFill>
            <a:srgbClr val="59595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拓展阅读</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拓展阅读</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[1] Kachniewska M. Towards the Infomediation in Tourism[C]//International Confer</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[2] Buhalis D. Strategic use of information technologies in the tourism industry</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[3] Kontis A P, Skoultos S. Digital evolution in tourism marketing channels: Gre</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[4] Tudorică Mihaela. Tourism distribution channels in the digital age[C]//Inter</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[5] 陈双双, 徐金虎. 数字化视域下民宿旅游营销模式的实践与提升策略[J]. 商业经济, 2022(8): 56-60.</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[6] tom Dieck M C, Fountoulaki P, Jung T. Tourism distribution channels in Europ</a:t>
            </a:r>
          </a:p>
        </p:txBody>
      </p:sp>
    </p:spTree>
  </p:cSld>
  <p:clrMapOvr>
    <a:masterClrMapping/>
  </p:clrMapOvr>
</p:sld>
</file>

<file path=ppt/slides/slide1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914400" y="2743200"/>
            <a:ext cx="10332720" cy="1097280"/>
          </a:xfrm>
          <a:prstGeom prst="rect">
            <a:avLst/>
          </a:prstGeom>
          <a:noFill/>
        </p:spPr>
        <p:txBody>
          <a:bodyPr wrap="square" anchor="t">
            <a:spAutoFit/>
          </a:bodyPr>
          <a:lstStyle/>
          <a:p>
            <a:pPr algn="ctr"/>
            <a:r>
              <a:rPr sz="4000" b="1" lang="zh-CN">
                <a:solidFill>
                  <a:srgbClr val="FFFFFF"/>
                </a:solidFill>
                <a:latin typeface="微软雅黑"/>
                <a:ea typeface="微软雅黑"/>
              </a:rPr>
              <a:t>谢谢聆听 · 下章再见</a:t>
            </a:r>
          </a:p>
        </p:txBody>
      </p:sp>
      <p:sp>
        <p:nvSpPr>
          <p:cNvPr id="4" name="TextBox 3"/>
          <p:cNvSpPr txBox="1"/>
          <p:nvPr/>
        </p:nvSpPr>
        <p:spPr>
          <a:xfrm>
            <a:off x="914400" y="4023360"/>
            <a:ext cx="10332720" cy="548640"/>
          </a:xfrm>
          <a:prstGeom prst="rect">
            <a:avLst/>
          </a:prstGeom>
          <a:noFill/>
        </p:spPr>
        <p:txBody>
          <a:bodyPr wrap="square" anchor="t">
            <a:spAutoFit/>
          </a:bodyPr>
          <a:lstStyle/>
          <a:p>
            <a:pPr algn="ctr"/>
            <a:r>
              <a:rPr sz="1600" b="0" lang="zh-CN">
                <a:solidFill>
                  <a:srgbClr val="BFD7EA"/>
                </a:solidFill>
                <a:latin typeface="微软雅黑"/>
                <a:ea typeface="微软雅黑"/>
              </a:rPr>
              <a:t>安顺学院旅游管理学院 · 数字文旅专业系列教材</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