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00" Type="http://schemas.openxmlformats.org/officeDocument/2006/relationships/slide" Target="slides/slide94.xml"/><Relationship Id="rId101" Type="http://schemas.openxmlformats.org/officeDocument/2006/relationships/slide" Target="slides/slide95.xml"/><Relationship Id="rId102" Type="http://schemas.openxmlformats.org/officeDocument/2006/relationships/slide" Target="slides/slide96.xml"/><Relationship Id="rId103" Type="http://schemas.openxmlformats.org/officeDocument/2006/relationships/slide" Target="slides/slide97.xml"/><Relationship Id="rId104" Type="http://schemas.openxmlformats.org/officeDocument/2006/relationships/slide" Target="slides/slide98.xml"/><Relationship Id="rId105" Type="http://schemas.openxmlformats.org/officeDocument/2006/relationships/slide" Target="slides/slide99.xml"/><Relationship Id="rId106" Type="http://schemas.openxmlformats.org/officeDocument/2006/relationships/slide" Target="slides/slide100.xml"/><Relationship Id="rId107" Type="http://schemas.openxmlformats.org/officeDocument/2006/relationships/slide" Target="slides/slide101.xml"/><Relationship Id="rId108" Type="http://schemas.openxmlformats.org/officeDocument/2006/relationships/slide" Target="slides/slide102.xml"/><Relationship Id="rId109" Type="http://schemas.openxmlformats.org/officeDocument/2006/relationships/slide" Target="slides/slide103.xml"/><Relationship Id="rId110" Type="http://schemas.openxmlformats.org/officeDocument/2006/relationships/slide" Target="slides/slide104.xml"/><Relationship Id="rId111" Type="http://schemas.openxmlformats.org/officeDocument/2006/relationships/slide" Target="slides/slide10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旅游接待业管理（数字化转型与智能运营）</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第6章  酒店客户体验与收益管理数字化（G+I维度）</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105</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6.1 数字化客户旅程地图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6.2 客户关系管理（CRM）系统数字化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6.3 个性化推荐与精准营销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6.4 收益管理的数据驱动模型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6.5 动态定价策略与算法优化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6.6 案例分析：万豪国际的数字化客户体验与收益管理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6.8 客户旅程优化的深度方法论</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6.9 收益管理模型的技术深度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6.10 会员体系的数字化设计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6.11 收益管理的组织与流程设计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6.12 客户体验测量的方法论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6.13 收益管理的前沿研究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6.14 客户体验的跨文化管理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6.7 客户体验测量与管理体系</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105</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知识目标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掌握数字化客户旅程地图的构建方法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了解CRM系统数字化的核心功能与发展趋势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理解个性化推荐与精准营销的技术原理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掌握收益管理的数据驱动模型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理解动态定价策略与算法优化</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105</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学习目标（续）</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能力目标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能够绘制酒店数字化客户旅程地图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能够设计CRM系统的核心功能模块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能够运用收益管理模型进行定价分析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素质目标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树立以客户为中心的服务理念</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105</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万豪国际集团是全球最大的酒店集团，旗下拥有丽思卡尔顿、W酒店、万豪等30余个品牌，在全球130多个国家运营超过8,700家酒店。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万豪的数字化战略以"万豪旅享家"（Marriott Bonvoy）会员体系为核心，将客户体验管理和收益管理深度整合。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万豪旅享家会员体系拥有近2亿会员，贡献了超过75%的间夜量。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通过整合的CRM系统，万豪为会员提供个性化体验——从入住前的房型推荐到入住中的定制服务再到入住后的积分奖励，形成闭环的客户旅程。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同时，万豪的收益管理系统基于AI算法实时分析全球市场数据，为每家酒店生成动态定价建议[1]。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105</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导入案例（2）</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万豪案例展示了D.I.G.I.T.框架中"G——客户体验"和"I——智能运营"两个维度的深度融合：客户数据驱动收益管理，收益优化反哺客户体验投资。</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105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 数字化客户旅程地图</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6.1.1 客户旅程地图的概念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客户旅程地图（Customer Journey Map）是可视化呈现客户与企业互动全过程的工具。它从客户视角出发，描绘客户在不同阶段的触点、行为、情绪和痛点，帮助企业识别体验改进机会。</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在酒店情境中，客户旅程通常包含以下阶段：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梦想阶段：客户产生旅行需求，开始搜索目的地和酒店信息。触点包括社交媒体、搜索引擎、OTA平台和酒店官网。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规划阶段：客户比较不同酒店的价格、位置、设施和评价。触点包括OTA比价平台、酒店官网、在线评价平台和客服咨询。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预订阶段：客户完成预订和支付。触点包括预订引擎、支付网关和预订确认通知。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入住前阶段：客户在到达酒店前接收入住指引和个性化推荐。触点包括App推送、短信和邮件。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入住中阶段：客户在前台办理入住、使用客房服务、享受酒店设施。触点包括前台/自助终端、客房设备、餐饮服务和公共设施。</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退房后阶段：客户办理退房、提供评价、获得积分。触点包括退房系统、评价平台和会员系统。</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6.1.2 数字化对客户旅程的重塑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数字化技术对酒店客户旅程的每个阶段都产生了深刻影响：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Chmil和Dzhhutashvili（2020）的研究指出，酒店和餐饮业的客户体验管理数字化是一个系统性工程，需要将客户数据、技术系统和组织流程三者协同推进[2]。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6.1.3 全渠道体验管理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现代酒店客户可能通过多个渠道与企业互动——官网、App、OTA、微信小程序、社交媒体、电话和门店。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全渠道（Omnichannel）体验管理的目标是确保客户在不同渠道间切换时获得一致且连贯的体验。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全渠道管理的核心挑战是数据打通：客户在OTA预订、在App选房、在前台入住、在餐厅消费的数据需要汇聚到统一的客户画像中。这要求酒店CRM系统与各业务系统深度集成，实现"一个客户、一个画像"。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Wenninger（2022）的研究提出了"全渠道和主动式服务管理"的概念，强调数字化时代的客户服务应从"被动响应"转向"主动预判"[3]。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105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6.2 客户关系管理（CRM）系统数字化</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6.2.1 酒店CRM的核心功能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酒店CRM系统的核心功能包括：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客户数据管理：收集和存储客户的基本信息、预订记录、消费偏好、反馈评价和互动历史。</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会员管理：管理会员等级、积分、权益和兑换，支持多品牌、跨门店的会员体系。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营销自动化：基于客户画像自动触发营销活动，如生日关怀、久未入住提醒、会员升级促销等。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客户分群：基于RFM模型（最近消费时间、消费频次、消费金额）或AI聚类算法将客户分群，实施差异化营销策略。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客户服务管理：记录客户投诉和建议，跟踪处理进度，分析服务质量趋势。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王书侠（2021）的研究构建了以顾客满意和忠诚为目标的动态定制化CRM系统，注重OTA及其他平台客户的转化和定制化的客户体验[4]。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6.2.2 CRM与PMS的集成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CRM与PMS的集成是酒店数字化的关键环节。PMS记录客户的入住行为数据（入离时间、房型偏好、消费明细），CRM则在此基础上构建客户画像和执行营销活动。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集成后的数据流可以支持以下场景：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客人入住时，前台自动显示其历史偏好和特殊需求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客人退房后，系统自动发送满意度调查和积分到账通知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客人久未入住时，系统自动推送个性化促销信息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客人生日前，系统自动发送生日祝福和优惠</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Vishwakarma等学者（2025）的研究分析了酒店CRM策略对客户满意度和忠诚度的影响，发现个性化CRM互动显著提升客户留存率[5]。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6.2.3 数据隐私与合规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CRM系统涉及大量客户个人信息，数据隐私合规是关键考量。中国《个人信息保护法》对个人信息的收集、存储、使用和共享提出了明确要求：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知情同意：收集客户信息前须明确告知用途并获得同意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最小必要：仅收集与业务目的相关的最小必要信息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目的限制：不得将信息用于约定之外的用途</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安全保障：采取技术措施保障信息安全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删除权：客户有权要求删除其个人信息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耿佳等学者（2018）在品牌酒店客户管理信息系统的研究中也强调了数据安全和隐私保护的重要性[6]。</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105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6.3 个性化推荐与精准营销</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6.3.1 个性化推荐的技术原理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酒店个性化推荐系统基于以下数据源：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客户画像数据：年龄、性别、职业、会员等级、历史偏好</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行为数据：浏览记录、搜索关键词、预订历史、取消记录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上下文数据：当前时间、位置、天气、季节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社交数据：社交媒体兴趣标签、好友推荐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推荐算法通常采用以下方法：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协同过滤：找到与目标客户相似的其他客户，推荐他们喜欢但目标客户尚未体验的产品。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内容推荐：分析产品的特征（房型、价格、设施），推荐与客户历史偏好相似的产品。</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6.3.1 个性化推荐的技术原理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深度学习推荐：利用神经网络模型处理多源异构数据，生成更精准的推荐结果。</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6.3.2 精准营销策略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基于客户画像和推荐算法，酒店可以实施以下精准营销策略：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场景化营销：根据客户所处的旅程阶段推送相关内容——梦想阶段推送目的地攻略，规划阶段推送房型对比，预订阶段推送限时优惠。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生命周期营销：新会员引导、活跃会员提升、沉睡会员唤醒、流失会员挽回，不同生命周期阶段采用不同营销策略。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事件驱动营销：基于特定事件（节假日、会员生日、行业展会）自动触发个性化营销活动。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跨域营销：利用酒店集团的多品牌优势，在品牌间进行客户引流和交叉销售。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Na Takuatung和Bussracumpakorn（2023）的研究分析了精品酒店服务数字化的商业价值，指出个性化数字服务是提升客户忠诚度的关键[7]。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105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6.4 收益管理的数据驱动模型</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6.4.1 收益管理的基本原理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收益管理（Revenue Management, RM）是通过动态调整产品价格和库存分配，在需求波动中实现收益最大化的管理技术。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酒店收益管理的核心是"以正确的价格，在正确的时间，将正确的客房，卖给正确的客户"。</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酒店收益管理的基础条件包括：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固定产能（客房数量固定）</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产品不可储存（空房无法库存到第二天）</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需求波动大（季节性、周期性明显）</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客户支付意愿差异大（商务客户vs休闲客户）</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可提前预订</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6.4.2 数据驱动定价模型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传统酒店定价依赖管理者的经验和简单的历史比较，数据驱动的定价模型则利用多维度数据自动生成最优价格：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需求预测模型：基于历史入住数据、季节因素、节假日、天气预报、航空客流和市场事件等变量预测未来需求。Petricek等学者（2021）提出了基于随机优化的酒店价格优化模型[8]。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竞争价格监控：通过爬虫或API实时抓取竞品酒店在各渠道的价格，为定价决策提供竞争参照。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价格弹性模型：分析历史价格与入住率的关系，估算不同价格水平下的需求弹性，为定价策略提供量化依据。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动态定价算法：基于强化学习或深度学习算法，在多维度约束下自动生成最优房价。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Mei Zhenhua（2025）的研究提出了基于深度强化学习的动态定价策略，在收益管理和客户满意度之间实现协同优化[9]。</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6.4.3 收益管理的组织保障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收益管理的有效实施需要组织保障：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收益管理团队：大型酒店应设立专职收益管理师，负责日常定价决策和数据分析。小型酒店可由总经理或前厅部经理兼任。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收益管理例会：定期召开收益管理会议，回顾过去一周的业绩表现，讨论未来两周的预订趋势和定价策略。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数据基础设施：PMS系统需提供准确的历史数据和实时房态；收益管理系统需能与PMS和CRS对接，实现价格自动推送。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绩效评估：以RevPAR（每可售房收入）、ADR（平均房价）和OCC（入住率）为核心指标，评估收益管理效果。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Mohammed（2026）的研究基于TOE框架分析了美国全服务酒店的收益管理分析平台部署情况，发现管理层的监督能力是影响收益管理效果的关键[10]。</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105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6.5 动态定价策略与算法优化</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6.5.1 动态定价的层次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酒店动态定价可以分为三个层次：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静态定价：固定价格或按季节简单调整。适合需求稳定、竞争不激烈的小型酒店。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规则驱动定价：基于预设规则（如入住率达到X%则价格上调Y元）自动调整价格。适合中型酒店。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AI驱动定价：基于机器学习算法，综合考虑需求预测、竞争价格、历史模式和市场事件等多维度因素，实时生成最优价格。适合大型酒店和连锁集团。</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6.5.2 算法优化的实践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陈吉等学者（2020）基于经济型连锁酒店的实际入住数据，提出了"局部斜率更新"（IL）方法的数据驱动动态定价策略，克服了价格内生性难题[11]。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贾明洁（2025）进一步提出了基于强化学习的酒店客房动态定价策略优化方案，从技术平台、数据流程、组织架构和风险管理等多个角度建立了系统性优化路径[12]。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Boiko等学者（2026）的研究探讨了AI在评估收益管理效果中的角色，强调机器学习驱动的动态定价与监控分析的融合是未来方向[13]。</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6.5.3 定价策略与客户体验的平衡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动态定价虽然能最大化收益，但也可能引发客户不满——同一房型不同日期价格差异过大、老客户比新客户支付更高价格等情况都可能损害客户体验。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Haynes和Egan（2023）的研究发现，即使在自动化定价系统普及的时代，酒店总经理的"手动干预"仍然是定价决策的重要环节[14]。管理者需要在收益优化和客户公平感知之间取得平衡。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平衡策略包括：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为忠诚会员提供价格保护或专属折扣</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设置价格波动上限，避免短时间内价格剧变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提供价格匹配保证（Price Match Guarantee）</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透明化定价机制，向客户解释价格变动原因</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105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6.6 案例分析：万豪国际的数字化客户体验与收益管理</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6.6.1 万豪旅享家会员体系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万豪旅享家是全球最大的酒店忠诚度计划之一，拥有近2亿会员。其成功要素包括：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多品牌整合：30+品牌共享一个会员体系，会员可在品牌间自由切换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积分生态：积分不仅可兑换房晚，还可兑换航空里程、体验活动和商品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个性化体验：基于会员等级和历史偏好提供差异化服务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数字赋能：App支持预订、选房、入住、开锁、退房全流程</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6.6.2 收益管理系统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万豪的收益管理系统整合了全球8,700+家酒店的数据，利用AI算法生成每家酒店的定价建议。系统每天处理数百万条数据点，包括：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各酒店的实时房态和预订曲线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竞品酒店的价格和入住情况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航空客流数据和城市事件日历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历史同期数据和季节模式</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6.6.3 启示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万豪案例的核心启示是：客户体验与收益管理不是零和博弈，而是可以相互强化的正向循环。优质的客户体验吸引更多会员加入，会员数据反哺收益管理模型，收益优化释放资源投入客户体验提升。</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105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6.8 客户旅程优化的深度方法论</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6.8.1 客户旅程地图的绘制方法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客户旅程地图的绘制应遵循以下步骤：</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第一步：定义客户角色（Persona）。基于CRM数据分析，识别2-3个核心客户角色。例如，"商务出差型"——工作日入住、独自出行、关注效率和网络质量；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"家庭度假型"——周末/假期入住、携带儿童、关注设施和安全。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第二步：梳理触点清单。列出客户在旅程各阶段的所有触点，包括数字触点（App、官网、OTA、社交媒体）和物理触点（前台、客房、餐厅、健身房）。每个触点需标注交互方式、数据采集点和情感评估。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第三步：绘制情感曲线。在旅程地图上标注客户在每个触点的情感状态——兴奋、满意、中性、不满、愤怒。情感曲线的低谷点是体验优化的优先领域。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第四步：识别痛点与机会。分析情感低谷的原因，识别体验痛点和改进机会。例如，"前台排队等待"是常见的情感低谷，可通过自助入住或手机入住解决。</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第五步：设计改进方案。针对每个痛点设计数字化改进方案，评估技术可行性和投资回报，制定实施优先级。</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6.8.2 数字化触点的体验设计原则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一致性原则：客户在不同触点（App、小程序、前台、客房）获得一致的信息和服务体验。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同一客人的偏好数据应在所有触点可用——如果客人在App上选择了"高楼层、远离电梯"的偏好，前台和排房系统应自动获知。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无缝性原则：客户在触点之间的切换应无缝衔接。例如，客人在OTA预订后，酒店App应自动关联预订信息；客人在App选房后，前台系统应自动更新排房。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个性化原则：基于客户画像，在每个触点提供个性化体验。例如，已知客人喜欢某种枕头类型，客房应在入住前提前准备。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预判性原则：在客人提出需求之前预判其需求。例如，根据客人到达时间和天气，提前调整客房温度并准备雨伞。</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105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6.9 收益管理模型的技术深度</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6.9.1 需求预测模型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需求预测是收益管理的基础。现代需求预测模型通常采用以下方法：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时间序列方法：ARIMA、指数平滑等传统时间序列方法可以捕捉需求的季节性和趋势性。优点是模型简单、可解释性强；缺点是难以处理多变量影响和非线性关系。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机器学习方法：随机森林、梯度提升树（XGBoost/LightGBM）等机器学习模型可以处理多维度特征（天气、节假日、竞品价格、市场事件等），预测精度通常优于传统时间序列方法。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深度学习方法：LSTM（长短期记忆网络）和Transformer等深度学习模型可以捕捉复杂的时序模式和多变量交互效应。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Mei Zhenhua（2025）的研究使用了深度强化学习方法，在收益管理和客户满意度之间实现了协同优化[20]。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集成预测：将多种预测模型的结果进行加权集成，综合各模型的优势，提高预测的稳健性。集成预测通常比单一模型表现更稳定，是工业实践中的主流方案。</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6.9.2 动态定价算法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动态定价是收益管理的核心执行环节。定价算法的演进经历了以下阶段：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规则驱动定价：基于预设规则调整价格。例如，"入住率&gt;80%时价格上调10%"。优点是简单透明，缺点是无法处理复杂的交互效应。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优化模型定价：基于运筹学优化模型（如线性规划、动态规划）求解最优价格。Petricek等学者（2021）提出了基于随机优化的价格优化模型，在不确定性需求下求解最优定价策略[21]。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强化学习定价：将定价问题建模为马尔可夫决策过程（MDP），通过强化学习算法（如Q-learning、DQN）在试错中学习最优定价策略。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陈吉等学者（2020）提出的"局部斜率更新"方法是数据驱动定价的重要创新[22]。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多目标优化定价：同时优化收益、入住率和客户满意度等多个目标。Mei Zhenhua（2025）的深度强化学习模型在收益最大化和客户满意度之间取得了帕累托最优平衡[23]。</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6.9.3 收益管理系统的选型与实施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收益管理系统（RMS）的选型应考虑以下因素：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数据要求：RMS需要PMS提供至少2年的历史数据才能训练有效的预测模型。新开业酒店由于缺乏历史数据，RMS效果会打折扣，通常需要人工辅助定价。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集成能力：RMS需要与PMS、CRS和Channel Manager深度集成，实现定价建议的自动执行。如果集成不畅，定价建议需要人工录入，效率大打折扣。</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算法透明度：部分RMS是"黑箱"——管理者无法理解定价建议的依据。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透明度较高的RMS会提供定价因子的解释（如"今日价格上调5%，主要因为竞品价格上调8%且本地有大型展会"），帮助管理者建立信任。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成本与ROI：RMS的年费通常在5-20万元之间，对于50间客房以下的酒店可能不划算。大型酒店集团可以通过集中采购降低单位成本。</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105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6.10 会员体系的数字化设计</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6.10.1 会员体系的价值逻辑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酒店会员体系的核心价值在于"锁定客户生命周期价值"（Customer Lifetime Value, CLV）。通过等级权益和积分机制，激励客户重复购买和品牌忠诚。</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数字化会员体系与传统会员体系的关键区别在于"数据驱动"——通过客户行为数据分析，实现精细化会员管理和个性化营销。</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6.10.2 会员等级设计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会员等级设计应遵循"可达性"和"差异化"原则：</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可达性：基础等级应容易达到（如注册即享），最高等级需要显著努力但并非遥不可及。如果最高等级过于困难，会员会失去追求动力；如果过于容易，则失去等级的区分价值。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差异化：不同等级之间的权益差异应足够明显，激励会员升级。核心差异化权益通常包括：房型升级、延迟退房、行政酒廊 access、免费早餐和专属客服。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数字化权益：除了传统权益外，数字化时代可以设计新型权益——如AI定制行程、优先选房权、智能客房个性化设置保存等。</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6.10.3 积分体系设计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积分体系是会员留存的核心工具。设计要点包括：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积分获取：消费（住宿、餐饮）获取为主，互动（评价、分享、签到）获取为辅。积分获取速率应让会员感受到"积累感"。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积分消耗：兑换房晚是最核心的消耗渠道，还可以兑换升级权益、餐饮折扣和第三方商品。积分消耗渠道的丰富度直接影响会员活跃度。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积分价值管理：积分本质上是酒店的对客户负债，需要在财务上合理计提。积分贬值（如突然提高兑换门槛）会严重损害会员信任，应谨慎处理。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跨品牌/跨平台通兑：大型酒店集团的积分应在旗下所有品牌通用。与航空公司的里程互通可以显著提升积分吸引力。万豪与多家航司的里程互通是其旅享家会员体系成功的重要因素之一。</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105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6.11 收益管理的组织与流程设计</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6.11.1 收益管理团队的组织架构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不同规模酒店的收益管理组织架构差异显著：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大型酒店集团：设立集团收益管理副总裁→区域收益管理总监→单店收益管理经理的三级架构。集团层面提供策略指导和工具支持，区域层面协调跨店策略，单店层面执行日常定价。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中大型酒店（200间以上）：设立专职收益管理经理，向总经理汇报。收益管理经理负责日常定价、需求预测和渠道策略，定期参加收益管理例会。</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中小型酒店（200间以下）：通常由前厅部经理或总经理兼任收益管理职能，辅以收益管理SaaS工具辅助决策。</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6.11.2 收益管理例会制度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收益管理例会是确保数据驱动决策落地的关键机制：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日例会（15分钟）：回顾前一日入住率、ADR和RevPAR，检查当日预订曲线，调整当日房价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周例会（60分钟）：回顾上周业绩、分析未来2-4周预订趋势、制定下周定价策略、讨论特殊事件影响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月例会（2小时）：回顾月度业绩、对比预算和竞品表现、调整下月策略方向、评估收益管理系统效果</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6.11.3 收益管理与营销的协同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收益管理不能孤立运作，需要与营销部门深度协同：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促销协调：营销部门策划的促销活动需要收益管理部门评估其对整体收益的影响——一个促销可能提升了入住率但拉低了ADR，总体收益可能不升反降。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渠道策略协同：收益管理决定各渠道的价格和库存分配，营销负责各渠道的内容和推广。两者需要紧密配合才能实现渠道效率最大化。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会员策略协同：会员折扣是收益管理的重要工具，但过度的会员折扣可能侵蚀利润。收益管理和营销需要共同设计会员定价策略，平衡客户获取和利润保护。</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105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6.12 客户体验测量的方法论</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6.12.1 NPS（净推荐值）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NPS是衡量客户体验的核心指标，计算方式为"推荐者比例（9-10分）-贬损者比例（0-6分）"。酒店行业NPS基准通常在30-50之间，优秀酒店可达50以上。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NPS的优势在于简洁——一个问题即可衡量客户忠诚度。但NPS也有局限：它不告诉你客户为什么推荐或不推荐，需要配合定性调研使用。</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6.12.2 CSAT（客户满意度）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CSAT通过"您对本次住宿的满意度如何？"等问题测量客户对具体服务环节的满意程度。CSAT可以按服务环节细分（前台CSAT、客房CSAT、餐饮CSAT），帮助定位体验短板。</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6.12.3 在线评价分析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在线评价是客户体验的"自发反馈"，具有样本量大、真实度高的特点。通过NLP技术对评价进行情感分析和主题提取，可以系统化地发现体验问题和改进机会。</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评价分析的关键指标包括：评价评分均值、评价数量趋势、差评关键词频率、竞品评价对比。</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6.12.4 神秘客调研</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神秘客调研通过专业人员以普通客人身份入住酒店，按照标准评估表对服务全流程进行评价。神秘客调研的优势在于评估的专业性和一致性，适合用于内部质量考核。</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105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6.13 收益管理的前沿研究</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6.13.1 全收益管理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传统收益管理聚焦于客房收入，"全收益管理"（Total Revenue Management）将视野扩展到酒店所有收入来源——客房、餐饮、会议、SPA等。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全收益管理的目标是最大化客人的总消费额，而非仅客房收入。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例如，对于会议团队客户，传统收益管理关注客房定价，全收益管理则综合考虑客房、会议室、餐饮和活动的组合定价，寻求总收入最大化。</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6.13.2 客户终身价值优化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传统收益管理以单次入住收益最大化为目标，前沿研究开始关注"客户终身价值"（CLV）优化——有时降低单次入住价格以提升客户满意度和复购率，在长期来看可能创造更高的总价值。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CLV导向的定价策略需要CRM数据和预测模型的支持，目前仍处于学术探索阶段，但代表了收益管理的重要发展方向。</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105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6.14 客户体验的跨文化管理</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6.14.1 文化维度对服务体验的影响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Hofstede的文化维度理论对旅游接待业的客户体验管理有重要启示：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权力距离：高权力距离文化（如中国、俄罗斯）的客人期望VIP待遇和等级差异化服务，低权力距离文化（如北欧）的客人偏好平等和自助服务。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个人主义vs集体主义：个人主义文化（如美国）的客人重视个性化服务和隐私，集体主义文化（如日本）的客人重视团队和谐和集体体验。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不确定性规避：高不确定性规避文化（如日本、德国）的客人需要详细的信息和明确的流程，低不确定性规避文化（如英国）的客人更能接受模糊和灵活性。</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6.14.2 跨文化服务设计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基于文化差异的服务设计策略：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个性化层级：为高权力距离文化的客人设计更明显的等级差异化（如VIP专属通道）</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信息详略：为高不确定性规避文化的客人提供更详细的预订确认和行程信息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互动方式：为个人主义文化的客人提供更多自助选项，为集体主义文化的客人提供更多社交空间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数字化接受度：在数字化接受度高的文化中推广AI和自助服务，在接受度低的文化中保留更多人工服务</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105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6.7 客户体验测量与管理体系</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6.7.1 客户体验测量指标体系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酒店客户体验的测量需要建立多维度的指标体系。常用的测量指标包括：净推荐值（Net Promoter Score, NPS），衡量客户推荐意愿；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客户满意度指数（CSAT），测量特定触点的满意度；客户费力度（Customer Effort Score, CES），衡量客户完成任务的难易程度；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以及在线评价评分（如TripAdvisor、携程评分）[78]。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NPS作为客户体验的核心指标，在酒店业的应用具有特殊意义。万豪国际将NPS纳入全球酒店的绩效考核体系，要求各酒店每月进行NPS调查并向总部汇报。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万豪的研究表明，NPS每提升10分，客户复购率提升约8%，RevPAR提升约3%[79]。</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6.7.2 客户旅程地图的实践应用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客户旅程地图（Customer Journey Map）是理解和优化客户体验的重要工具。</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酒店客户旅程通常包括以下阶段：意识（Awareness，通过OTA、社交媒体或口碑了解酒店）、考虑（Consideration，比价、查看评价、浏览官网）、预订（Booking，</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完成预订流程）、到达（Arrival，入住登记）、入住（Stay，客房体验、餐饮服务、设施使用）、离店（Departure，退房结算）、评价（Review，分享入住体验）、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以及忠诚（Loyalty，复购或推荐）[80]。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每个旅程阶段都存在体验触点（Touchpoints）和痛点（Pain Points）。数字化技术可以在各阶段创造新的体验触点或优化现有触点。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例如，在"到达"阶段，移动入住和数字钥匙可以消除前台排队等待的痛点；在"入住"阶段，智能客房控制可以提升客房舒适度和个性化体验；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在"评价"阶段，自动化的评价采集和反馈机制可以帮助酒店及时了解和改进客户体验[81]。</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6.7.3 体验数据平台（XDP）的构建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体验数据平台（Experience Data Platform, XDP）是整合客户全旅程体验数据的技术基础设施。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XDP收集来自多个触点的体验数据（预订系统、APP使用行为、在线评价、客服记录、社交媒体提及等），通过统一的客户身份识别将数据关联，形成360度客户体验视图[82]。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希尔顿的"Connected Room"平台是XDP的实践案例。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该平台整合了客户的预订数据、客房内行为数据（温度偏好、电视频道偏好、灯光设置等）和反馈数据，为每个客户创建个性化的住宿偏好档案。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当客户再次入住希尔顿旗下任何一家酒店时，客房会自动调整至客户的偏好设置[83]。</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105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6.8 收益管理的组织与流程</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6.8.1 收益管理组织架构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酒店收益管理的组织架构经历了从"收益经理"到"收益管理委员会"再到"收益管理部门"的演进过程。传统的收益管理通常由一名收益经理负责日常定价和库存管理。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随着收益管理的战略重要性提升，领先酒店集团建立了跨部门的收益管理委员会，由总经理、收益经理、销售总监、市场总监和财务总监共同参与收益决策[84]。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在现代酒店集团中，收益管理部门通常采用"总部+区域+门店"三级架构：总部收益管理团队负责制定整体收益策略和系统建设，区域收益管理团队负责多店协调和市场分析，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门店收益经理负责执行定价策略和日常库存管理。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这种架构确保了收益管理策略的一致性和灵活性[85]。</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6.8.2 收益管理会议机制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收益管理会议（Revenue Management Meeting, RMM）是酒店收益管理决策的核心机制。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标准化的收益管理会议通常每周举行一次，议程包括：上周业绩回顾（实际vs预算vs预测）、市场环境分析（竞争酒店定价、需求指标、事件日历）、未来90天需求预测、定价策略讨论和决策、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以及跨部门协调事项[86]。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数字化转型正在改变收益管理会议的形式和效率。基于云的收益管理系统使参会者能够实时查看数据仪表板，会议从"汇报式"转变为"分析式"，决策效率显著提升。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AI驱动的收益管理助手可以在会议中实时提供定价建议和模拟结果，辅助决策[87]。</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6.8.3 收益管理绩效评估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收益管理绩效评估需要建立多维度的指标体系。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核心指标包括：RevPAR（每可售房收入）、ADR（平均房价）、OCC（入住率）、TRevPAR（每可售房总收入，包含客房以外的收入）、GOPPAR（每可售房营业毛利）、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以及RGI（Revenue Generating Index，收益产生指数，与竞争群比较）[88]。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除了量化指标，收益管理绩效评估还应包括过程指标：预测准确度、定价决策执行率、市场响应速度、以及收益管理策略的商业逻辑合理性。这些过程指标有助于识别收益管理流程中的改进空间[89]。</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105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6.9 数字化时代的客户关系管理深化</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6.9.1 从CRM到CDP的演进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传统的客户关系管理（CRM）系统以交易记录为核心，主要功能是管理客户联系方式、预订历史和营销活动。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随着数字化转型的深入，客户数据平台（Customer Data Platform, CDP）正在替代传统CRM成为酒店客户管理的核心系统[90]。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CDP整合来自所有渠道和触点的客户数据（线上行为、线下消费、社交媒体、客服互动等），构建统一的客户画像。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CDP的核心能力包括：跨渠道身份解析（将不同渠道的同一客户识别为同一实体）、实时客户画像更新、预测性分析（预测客户未来行为和价值）、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以及自动化营销触发（基于客户行为和画像自动触发个性化营销活动）[91]。</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6.9.2 会员体系的数字化转型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酒店会员体系是客户关系管理的核心工具。数字化转型正在重塑酒店会员体系的运营模式。传统的会员体系以积分累积和兑换为核心，数字化时代的会员体系更加注重体验权益和个性化服务[92]。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万豪旅享家（Marriott Bonvoy）的数字化会员体系包括以下创新：会员等级匹配（与其他品牌会员等级互认）、体验式奖励（兑换独家体验如演唱会VIP席位、名厨晚宴等）、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数字化会员卡（集成Apple Wallet和Google Pay）、以及基于AI的个性化推荐（根据会员偏好和行为推荐目的地和酒店）[93]。</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6.9.3 私域流量运营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私域流量运营是酒店客户关系管理在中国市场的重要创新。酒店通过微信社群、企业微信、小程序等私域渠道，直接与客户建立连接，降低对OTA平台的依赖。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私域流量运营的核心策略包括：内容种草（发布酒店体验内容激发消费意愿）、社群互动（建立客户社群促进交流分享）、精准推送（基于客户画像发送个性化优惠）、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以及会员转化（将私域用户转化为付费会员）[94]。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华住集团的"华住会"小程序是私域流量运营的成功案例。华住会小程序集成了预订、会员、营销、客服等功能，日活跃用户超过300万，直销预订占比超过60%。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华住会的私域运营策略有效降低了对OTA的依赖，每年节省佣金支出数亿元[95]。</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105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6.10 收益管理的高级主题</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6.10.1 客户终身价值（CLV）与收益管理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传统的酒店收益管理以间夜收入（RevPAR）为核心指标，关注的是单次交易的收益最大化。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数字化时代的收益管理正在向客户终身价值（Customer Lifetime Value, CLV）导向转型，关注的是客户在整个生命周期中对酒店的总贡献[96]。</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CLV导向的收益管理意味着酒店可能在单次交易中降低价格（如为忠诚会员提供折扣），以换取客户的长期忠诚和复购。这种策略要求酒店具备精准的CLV预测能力和客户分层管理能力。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万豪的数据分析显示，铂金级会员的5年CLV是普通客户的8倍，为高价值客户提供价格优惠和服务升级在长期来看是盈利的[97]。</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6.10.2 竞争情报与市场定位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数字化时代的酒店收益管理需要实时竞争情报。竞争情报系统自动采集竞争对手的价格、房态、评价和促销信息，为定价决策提供参考。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酒店通常设定竞争群（Competitive Set），包含5-15家定位相似的竞争酒店，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定期比较RGI（Revenue Generating Index）和MPI（Market Penetration Index）[98]。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先进的竞争情报系统利用web scraping技术实时监控OTA上竞争对手的价格变化，并通过AI算法分析价格变化背后的市场信号（如竞争对手是否在清库存、是否有大型团队预订等），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为酒店提供定价建议[99]。</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6.10.3 全收益管理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全收益管理（Total Revenue Management）是收益管理的前沿发展方向，将收益管理理念从客房扩展到餐饮、会议、SPA等酒店所有收入中心。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全收益管理要求酒店建立统一的收益管理平台，统筹各收入中心的定价和库存策略，实现酒店总收入最大化[100]。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例如，当酒店客房入住率较低时，收益管理系统可以建议降低餐饮价格以吸引本地客源，或推出"客房+餐饮"打包产品提升综合收益。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当会议场地空闲时，系统可以建议以优惠价格吸引企业会议 bookings，同时带动客房和餐饮收入[101]。</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105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6.11 数字化客户体验的未来趋势</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6.11.1 无摩擦体验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无摩擦体验（Frictionless Experience）是数字化客户体验的终极目标。无摩擦体验意味着客户在从搜索到离店的整个旅程中，不遇到任何障碍、等待或重复操作。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实现无摩擦体验需要打通所有触点和系统，实现数据的无缝流转和流程的自动衔接[102]。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无摩擦体验的标志性场景包括：预订后自动发送确认和行前指南、到达酒店后无需前台排队直接通过手机解锁房门、离店时自动结算并发送电子发票、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以及离店后自动采集反馈并提供下次预订的个性化推荐[103]。</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6.11.2 情感化设计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数字化客户体验不应只追求效率，还应注重情感连接。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情感化设计（Emotional Design）在数字化体验中的应用包括：个性化的欢迎信息（基于客户偏好和历史数据）、情感化的互动反馈（如APP的微动画和音效设计）、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以及惊喜时刻的创造（如在客户生日或纪念日提供惊喜服务）[104]。</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6.11.3 可持续性体验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越来越多的消费者期望在旅游过程中践行可持续消费。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酒店可以通过数字化技术为客户提供可持续性体验：碳足迹可视化（在预订页面展示选择的住宿方案对应的碳排放）、绿色选择选项（如选择连续入住不更换布草获得积分奖励）、</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以及可持续消费引导（通过APP推送本地有机餐厅和环保购物建议）[105]。</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105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6.12 数字化客户体验的测量与优化</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6.12.1 体验指标体系的设计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数字化客户体验的测量需要建立系统化的指标体系。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指标体系应覆盖客户旅程的各个阶段：搜索阶段（搜索转化率、搜索到预订时间）、预订阶段（预订完成率、放弃率、平均预订时间）、入住前阶段（行前沟通打开率、自助入住使用率）、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入住阶段（服务请求响应时间、设施使用率、NPS）、离店阶段（退房时间、评价提交率）、以及忠诚阶段（复购率、推荐率、会员等级分布）[106]。</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每个指标应设定目标值和阈值，当指标低于阈值时触发预警和改进流程。指标数据应通过数据仪表板实时可视化，使运营团队能够及时发现问题并采取行动[107]。</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6.12.2 A/B测试与体验优化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A/B测试是数字化客户体验优化的重要方法。酒店可以通过A/B测试比较不同版本的网页设计、预订流程、推荐算法和营销文案的效果，以数据驱动的方式持续优化客户体验[108]。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例如，酒店官网的预订流程优化可以通过A/B测试进行：测试版本A（标准预订流程）和版本B（简化预订流程，减少步骤），比较两者的预订完成率和平均预订时间。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如果版本B显著优于版本A，则全量上线版本B[109]。</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6.12.3 客户之声（VoC）系统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客户之声（Voice of Customer, VoC）系统是系统化收集、分析和响应客户反馈的工具。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VoC系统整合来自多个渠道的客户反馈（在线评价、问卷调查、客服记录、社交媒体提及等），通过NLP和情感分析技术识别客户需求和痛点，为体验改进提供数据支持[110]。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万豪的VoC系统每天处理超过100万条客户反馈数据，通过AI自动分类和情感分析，识别需要即时处理的问题和长期改进的方向。该系统使万豪的客户问题平均响应时间从48小时缩短至4小时[111]。</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105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6.13 酒店客户关系管理的数字化转型路径</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6.13.1 CRM到CDP的技术迁移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酒店从传统CRM向CDP迁移需要解决以下技术挑战：多源数据整合（PMS、CRS、POS、APP、社交媒体等不同系统的数据格式和标准不统一）、客户身份解析（同一客户在不同渠道使用不同身份标识，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需要跨渠道身份合并）、实时数据处理（CDP需要实时更新客户画像，支持实时营销触发）、以及数据质量治理（历史数据中存在大量重复、缺失和错误数据）[112]。</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6.13.2 会员体系的数字化升级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酒店会员体系的数字化升级应关注以下方向：一是全渠道会员识别（无论客户通过哪个渠道预订，都能识别其会员身份并给予相应权益）；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二是动态权益（根据会员的实时行为和价值动态调整权益，而非固定的等级权益）；三是体验式奖励（从积分兑换房晚扩展到兑换独家体验和个性化服务）；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四是社交化运营（会员间的互动和分享成为会员价值的一部分）[113]。</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6.13.3 私域流量的精细化运营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酒店私域流量运营需要从粗放式群发转向精细化运营。精细化运营的核心是用户分层和内容个性化：根据用户的价值等级、消费偏好和活跃度进行分层，为不同层级用户推送不同的内容和优惠。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运营内容的类型应多样化，包括目的地攻略、酒店体验分享、会员专享活动、以及互动游戏等[114]。</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85 / 105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6.14 收益管理与客户体验的平衡</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86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6.14.1 收益最大化与客户满意度的张力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酒店收益管理与客户体验之间存在天然的张力。收益管理要求根据供需关系灵活定价，可能导致同一酒店同一房型的价格在不同时间差异很大，让消费者感到不公平。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收益管理还可能导致超售策略，虽然从收益角度是最优的，但一旦发生到店无房的情况，会严重损害客户体验[115]。</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87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6.14.2 平衡策略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平衡收益管理与客户体验的策略包括：价格变化的幅度和频率控制（避免短期内价格剧烈波动）、忠诚会员价格保护（为高级会员提供价格波动保护）、超售管理优化（基于历史数据精确预测到店率，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减少超售导致的到店无房）、以及客户沟通透明化（清晰告知价格变化的原因和超售的处理方案）[116]。</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88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6.14.3 长期价值导向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数字化时代的收益管理应从"单次交易收益最大化"向"客户长期价值最大化"转型。这意味着酒店可能在某些交易中放弃短期收益（如为忠诚会员提供折扣），以换取客户的长期忠诚和复购。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这种长期价值导向的收益管理需要更强大的数据分析和预测能力[117]。</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89 / 105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6.15 数字化客户体验的伦理考量</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90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6.15.1 个性化与隐私的平衡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数字化客户体验的个性化建立在客户数据收集和分析的基础上，这引发了隐私保护的伦理考量。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酒店需要在个性化服务和隐私保护之间找到平衡：明确告知客户数据收集的目的和范围、提供数据共享的选择权、确保数据使用的透明性、以及建立客户数据删除和更正的机制[118]。</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91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6.15.2 算法推荐的公平性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酒店推荐系统可能基于算法偏见产生不公平的推荐结果。例如，如果算法基于历史数据发现高消费客户倾向于预订高端房型，可能过度向高消费客户推荐高价产品，而忽视低消费客户的升级需求。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确保推荐公平性需要在算法设计和训练中引入公平性约束[119]。</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92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6.15.3 数字化服务的可及性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数字化客户体验的提升不应以牺牲部分群体的服务可及性为代价。老年人和残障人士可能在使用数字化服务时面临困难。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酒店应确保数字化服务的无障碍设计，并提供人工服务作为数字化服务的补充和后备[120]。</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93 / 105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6.16 收益管理的未来趋势</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94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6.16.1 预测式收益管理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未来的收益管理将从"反应式"（基于历史数据调整价格）转向"预测式"（基于多源数据预测需求并主动调整策略）。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预测式收益管理整合天气、航班、社交媒体、经济指标等外部数据，通过AI模型预测未来的需求变化，使酒店能够提前调整定价和库存策略[121]。</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95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6.16.2 客户级收益管理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传统的收益管理以房型为定价单位，未来的收益管理将向"客户级"定价演进——同一房型对不同客户展示不同价格，基于客户的CLV、价格敏感度和忠诚度等级进行差异化定价。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这种精细化的定价策略需要强大的数据分析能力和精准的客户画像支撑[122]。</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96 / 105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6.20 扩展阅读建议</a:t>
            </a:r>
          </a:p>
        </p:txBody>
      </p:sp>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97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6.20 扩展阅读建议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本章的客户体验与收益管理分析融合了营销学、运营管理学和数据科学的理论。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建议关注以下资源：Cornell Hospitality Quarterly期刊经常发表酒店收益管理和客户体验的前沿研究；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HSMAI（Hospitality Sales and Marketing Association International）的收益管理认证课程提供了系统化的收益管理培训；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Duetto和IDeaS等收益管理系统供应商的技术博客提供了RMS技术的最新进展。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对于客户旅程地图和VoC系统感兴趣的读者，推荐阅读Temkin Group和Forrester的客户体验研究报告[124]。</a:t>
            </a:r>
          </a:p>
        </p:txBody>
      </p:sp>
    </p:spTree>
  </p:cSld>
  <p:clrMapOvr>
    <a:masterClrMapping/>
  </p:clrMapOvr>
</p:sld>
</file>

<file path=ppt/slides/slide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98 / 105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6.22 案例讨论</a:t>
            </a:r>
          </a:p>
        </p:txBody>
      </p:sp>
    </p:spTree>
  </p:cSld>
  <p:clrMapOvr>
    <a:masterClrMapping/>
  </p:clrMapOvr>
</p:sld>
</file>

<file path=ppt/slides/slide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99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6.22 案例讨论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讨论案例：万豪旅享家的数字化会员体系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万豪旅享家（Marriott Bonvoy）拥有超过1.9亿会员，直销预订占比超过60%。讨论要点：万豪如何通过数字化手段构建如此庞大的忠诚会员体系？会员体系的数字化运营有哪些关键策略？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万豪的直销成功经验对其他酒店有何借鉴意义？[125]</a:t>
            </a:r>
          </a:p>
        </p:txBody>
      </p:sp>
    </p:spTree>
  </p:cSld>
  <p:clrMapOvr>
    <a:masterClrMapping/>
  </p:clrMapOvr>
</p:sld>
</file>

<file path=ppt/slides/slide1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100 / 105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6.23 本章术语对照</a:t>
            </a:r>
          </a:p>
        </p:txBody>
      </p:sp>
    </p:spTree>
  </p:cSld>
  <p:clrMapOvr>
    <a:masterClrMapping/>
  </p:clrMapOvr>
</p:sld>
</file>

<file path=ppt/slides/slide1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101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6.23 本章术语对照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本章学习要点回顾：客户体验测量指标体系（NPS/CSAT/CES）、客户旅程地图、体验数据平台（XDP）、收益管理组织与流程、收益管理高级主题（CLV/竞争情报/全收益管理）、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CRM到CDP演进、会员体系数字化、私域流量运营、收益管理与客户体验的平衡和未来趋势。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学习提示：客户体验与收益管理是酒店数字化运营的核心，建议读者设计一份客户旅程调研问卷，在一家酒店进行实地调研，绘制客户旅程地图并识别体验痛点和改进机会。</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延伸思考：如果AI能够完美预测客户的消费行为和支付意愿，酒店是否应该对每位客户实施完全个性化的定价？这种一级价格歧视在法律和伦理上是否可接受？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建议读者从经济学效率与消费者公平两个角度进行辩证思考。</a:t>
            </a:r>
          </a:p>
        </p:txBody>
      </p:sp>
    </p:spTree>
  </p:cSld>
  <p:clrMapOvr>
    <a:masterClrMapping/>
  </p:clrMapOvr>
</p:sld>
</file>

<file path=ppt/slides/slide1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102 / 105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本章围绕客户体验与收益管理两大核心议题，探讨了数字化时代的客户体验测量与管理体系、客户旅程地图、体验数据平台、收益管理的组织与流程、收益管理的高级主题（CLV、竞争情报、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全收益管理）、CRM到CDP的演进、会员体系数字化、私域流量运营、体验优化方法、收益管理与客户体验的平衡、伦理考量以及未来趋势等内容。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数字化时代的客户体验与收益管理应从"单次交易最优化"向"客户长期价值最大化"转型，在效率追求与人文关怀之间找到平衡[123]。</a:t>
            </a:r>
          </a:p>
        </p:txBody>
      </p:sp>
    </p:spTree>
  </p:cSld>
  <p:clrMapOvr>
    <a:masterClrMapping/>
  </p:clrMapOvr>
</p:sld>
</file>

<file path=ppt/slides/slide1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103 / 105</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 列举酒店客户体验测量的核心指标（NPS、CSAT、CES）的定义和计算方法。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 解释从CRM到CDP的技术演进对酒店客户管理的意义。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 为一家酒店绘制客户旅程地图，识别关键体验触点和痛点。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 分析收益管理与客户体验之间的张力，提出平衡策略。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 评价私域流量运营模式在中国酒店市场的适用性和发展前景。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 设计一个基于AI的酒店个性化服务推荐系统的概念框架。</a:t>
            </a:r>
          </a:p>
        </p:txBody>
      </p:sp>
    </p:spTree>
  </p:cSld>
  <p:clrMapOvr>
    <a:masterClrMapping/>
  </p:clrMapOvr>
</p:sld>
</file>

<file path=ppt/slides/slide1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104 / 105</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Marriott International. Annual Report 2024[R]. Bethesda: Marriott Internatio</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Chmil H L, Dzhhutashvili N M. Digitalization of the Customer Experience Mana</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Wenninger A. Anywhere, Anytime, Autonomous – Meeting Customer Needs in the D</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王书侠. 数字化时代酒店客户关系管理研究[J]. 商业经济, 2021(6): 78-82.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Vishwakarma V K, Pandey P, Sharma P, et al. Analysing the Impact of Hotels C</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耿佳, 于子恒, 董益超, 等. 品牌酒店忠实客户管理信息系统创新研究[J]. 电子商务, 2018(6): 45-47.</a:t>
            </a:r>
          </a:p>
        </p:txBody>
      </p:sp>
    </p:spTree>
  </p:cSld>
  <p:clrMapOvr>
    <a:masterClrMapping/>
  </p:clrMapOvr>
</p:sld>
</file>

<file path=ppt/slides/slide1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