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第5章  智慧酒店技术与系统（I维度）</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108</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 物联网（IoT）在酒店中的应用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5.2 人工智能与智能客房服务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5.3 机器人服务与无人酒店模式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5.4 人脸识别与无感入住技术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5.5 智慧能源管理与绿色运营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5.6 案例分析：阿里飞猪"未来酒店"与日本Henn-na酒店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5.7 物联网技术栈的深度分析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5.8 服务机器人的深度评估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5.9 智慧酒店的安全体系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5.10 智慧酒店的国际案例比较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5.11 智慧酒店技术选型的决策框架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5.12 智慧酒店的客户接受度研究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5.13 智慧酒店的投资决策分析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5.14 智慧酒店的人因工程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108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掌握物联网在酒店中的应用场景与架构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了解人工智能在智能客房服务中的核心应用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理解机器人服务的类型、功能与适用场景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掌握人脸识别与无感入住的技术原理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了解智慧能源管理的系统组成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108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能够设计酒店IoT应用方案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能够评估服务机器人的适用性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能够分析智慧酒店技术的投资回报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培养技术应用的伦理意识</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108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2018年12月，阿里巴巴在杭州开出"FlyZoo Hotel"（飞猪未来酒店），这是中国首家全场景数字化智慧酒店。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从预订到退房，全流程基于阿里生态的技术能力：支付宝刷脸入住、天猫精灵控制客房设备、服务机器人送餐送物、手机一键退房。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日本长崎的Henn-na Hotel则更为极端——它是全球首家由机器人全面运营的酒店。前台由恐龙机器人接待，行李由机器人搬运，客房配有语音助手Tuly。</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然而，Henn-na Hotel的机器人服务也暴露出诸多问题：语音识别不准确、机器人频繁故障、部分客人感到不适。2019年，酒店不得不"解雇"了近一半的机器人[1]。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这两个案例揭示了一个核心问题：智慧酒店技术的应用不是越多越好，而是需要在技术能力、客户接受度和运营成本之间找到最优平衡点。</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 物联网（IoT）在酒店中的应用</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 酒店IoT架构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物联网（Internet of Things, IoT）在酒店中的应用架构通常包含三层：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感知层：各类传感器和智能设备，包括温湿度传感器、人体红外传感器、智能门锁、智能插座、智能灯光控制器、智能窗帘电机等。感知层是酒店IoT的"感官系统"。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网络层：连接感知层设备的通信网络，包括Wi-Fi、Zigbee、Bluetooth、LoRa等。酒店IoT网络需要考虑设备数量、通信距离、功耗和安全性等因素。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应用层：基于IoT数据的应用系统，包括智能客控系统、能源管理系统、设备运维系统和安全监控系统等。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Ordóñez等学者（2020）的研究指出，IoT技术在旅游和旅行行业中的应用包括环境监测、自动入住、智能客房和资产追踪等多个场景[2]。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 智能客房控制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智能客控系统是酒店IoT最直观的应用。通过集成客房内的灯光、空调、窗帘、电视、音响等设备，实现：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场景联动：客人进入房间时，系统自动执行"欢迎模式"——灯光亮起、窗帘拉开、空调调至舒适温度、电视播放欢迎信息。客人入睡时，执行"睡眠模式"——灯光关闭、窗帘合拢、空调调至静音模式。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语音控制：通过智能音箱（如天猫精灵、小度）实现语音控制客房设备，客人可以用语音开关灯、调节温度、点播音乐等。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Buhalis和Moldavska（2021）的研究分析了语音助手在酒店客户服务中的应用前景[3]。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手机控制：客人可以通过手机App远程控制客房设备，如提前开启空调、设置闹钟等。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能耗优化：当客房无人时，系统自动降低空调功率、关闭不必要的灯光和电器，实现节能。</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 IoT的安全与隐私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酒店IoT的广泛应用也带来了安全和隐私问题。智能门锁可能被黑客攻击、摄像头可能被入侵、语音助手可能泄露对话内容。酒店需要建立完善的IoT安全体系：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设备认证与加密通信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网络分段隔离（IoT网络与客人网络分离）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定期固件升级和漏洞扫描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客人数据匿名化处理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明确告知客人IoT设备的采集范围和用途</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 人工智能与智能客房服务</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AI在酒店运营中的应用场景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人工智能在酒店运营中的应用可以分为前台服务、后台管理和决策支持三个层面：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前台服务：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智能客服聊天机器人：7×24小时在线回答客户咨询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人脸识别入住：无需前台排队，刷脸即可完成入住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个性化推荐：根据客户偏好推荐房型、餐饮和活动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语音助手：客房内的智能语音交互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后台管理：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智能排房：基于客户偏好和房间状态的优化排房</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AI在酒店运营中的应用场景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预测性维护：通过传感器数据分析预测设备故障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智能调度：根据入住率自动调整人员排班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质量监控：通过AI分析客户评价发现服务短板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决策支持：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需求预测：基于历史数据、季节因素和市场趋势预测入住率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动态定价：AI算法自动生成最优房价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市场分析：竞品价格监控和市场趋势分析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Kim等学者（2024）的研究综述了AI在酒店和旅游业中的应用，指出AI正在从"辅助工具"演变为"核心决策引擎"[4]。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5.2.2 智能客房的发展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智能客房是AI技术在酒店中最集中应用的场景。现代智能客房的特征包括：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无钥匙入住：通过手机蓝牙或人脸识别开门，无需实体房卡。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环境自适应：系统根据客人的历史偏好和当前行为自动调节室温、灯光和音乐。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智能睡眠监测：床垫内置传感器监测客人的睡眠质量，生成睡眠报告并提供改善建议。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智能浴室：自动感应水龙头、智能马桶、恒温花洒和防滑监测。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个性化娱乐：根据客人画像自动推荐影视内容和音乐。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Cong Huiying（2024）的研究提出了基于AI技术的酒店智能管理系统框架，强调AI在提升服务效率和个性化体验方面的双重价值[5]。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5.2.3 AI应用的伦理考量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AI在酒店中的广泛应用引发了伦理讨论：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就业替代：AI和自动化可能替代部分酒店岗位，影响低技能劳动者的就业。Anuzis等学者（2025）的研究指出，数字化转型对酒店竞争力的影响需要与员工福祉平衡考量[6]。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算法偏见：AI推荐系统可能存在算法偏见，如对特定人群的歧视性推荐。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数据隐私：AI需要大量客户数据训练模型，数据采集和使用需要符合隐私法规。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人机关系：过度依赖AI可能导致酒店服务"去人性化"，失去接待业的温度和人情味。这是酒店业与其他行业数字化转型的重要区别。</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5.3 机器人服务与无人酒店模式</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5.3.1 服务机器人的类型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酒店服务机器人按功能可分为以下类型：</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5.3.2 机器人服务的效果评估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Reis等学者（2020）以日本Henn-na酒店为案例，深入分析了服务机器人在酒店业中的应用效果[7]。研究发现：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正面效果：降低人力成本、24小时不间断服务、话题营销效应。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负面问题：技术不成熟导致频繁故障、客户接受度因人而异、部分服务场景机器人无法替代人工。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Said等学者（2023）进一步研究了客户对类人服务机器人的接受度，发现服务自愿性和文化背景是重要的调节变量[8]。亚洲客户对机器人的接受度普遍高于欧美客户。</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5.3.3 无人酒店模式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无人酒店（Unmanned Hotel）是智慧酒店的极致形态，实现从入住到退房的全流程无人化服务。阿里飞猪未来酒店是典型代表。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无人酒店的核心技术栈包括：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人脸识别+身份证验证的无人前台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手机/人脸开门的无钥匙系统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语音/手机控制的智能客房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机器人配送服务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AI客服在线响应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自动化退房和电子发票</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5.3.3 无人酒店模式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然而，无人酒店模式目前仍面临挑战：高端客户更看重人际互动的温度、紧急情况下的应急处置仍需人工介入、技术投入成本高昂。因此，"人机协作"而非"完全无人"可能是更务实的方向。</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5.4 人脸识别与无感入住技术</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5.4.1 无感入住的技术链路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"无感入住"是指客人在到达酒店后无需在前台停留，直接进入客房的入住体验。其技术链路包括：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预入住阶段：客人在App上完成实名认证、人脸采集和选房。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到达酒店：酒店大堂的摄像头自动识别客人身份，触发欢迎信息。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进入客房：客房门锁通过人脸识别或手机蓝牙自动开门。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客房内：系统已根据客人偏好设置好室温、灯光和欢迎物品。</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5.4.2 人脸识别的法律合规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在中国，人脸识别技术应用于酒店入住需要满足以下合规要求：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客人明示同意：不得强制采集人脸信息，必须提供替代方案（如房卡）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数据安全存储：人脸数据需加密存储，不得用于约定之外的用途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数据留存期限：按照"最小必要"原则设定留存期限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跨境传输限制：人脸数据原则上不得跨境传输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2023年，中国酒店业经历了人脸识别应用的规范化调整。部分酒店因未获客人明示同意或数据安全措施不到位被监管部门处罚。这提醒行业：技术应用必须在效率与合规之间取得平衡。</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5.5 智慧能源管理与绿色运营</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5.5.1 酒店能源消耗特征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酒店是高能耗建筑，能源消耗主要包括电力（空调、照明、电梯、电器）、燃气（热水锅炉、厨房）和水。据中国饭店协会统计，五星级酒店年均能耗费用约占营业收入的8%-12%[9]。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5.5.2 智慧能源管理系统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智慧能源管理系统（Smart Energy Management System, SEMS）通过IoT传感器和AI算法实现能源的精细化管理：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实时监测：对各楼层、各功能区域（客房、餐厅、大堂、健身房等）的能耗进行实时监测。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智能调控：根据入住率、天气和时段自动调节空调和照明系统的运行参数。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能耗分析：生成多维度能耗报表，识别高能耗区域和节能机会。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预测优化：基于历史数据和天气预报预测能耗需求，优化能源采购和使用计划。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Yang Jing（2019）的研究指出，智慧酒店在低碳旅游背景下不仅降低了运营成本，还提升了品牌形象和客户好感度[10]。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5.5.3 绿色酒店认证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绿色运营已成为酒店业的重要趋势。国际绿色酒店认证体系包括LEED（能源与环境设计先锋）、Green Key、EarthCheck等。中国也有绿色饭店国家标准（GB/T 21084）。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数字化技术在绿色酒店认证中发挥着重要作用：智慧能源管理系统提供的能耗数据可以作为认证评估的证据；碳足迹追踪系统可以量化酒店的碳排放；ESG报告工具可以系统化披露环境绩效。</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5.6 案例分析：阿里飞猪"未来酒店"与日本Henn-na酒店</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5.6.1 阿里飞猪未来酒店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阿里飞猪未来酒店（FlyZoo Hotel）于2018年在杭州开业，是中国首家全场景数字化智慧酒店。其技术亮点包括：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支付宝刷脸入住：客人在App预订后，到店刷脸即可完成入住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天猫精灵智能客房：全屋语音控制灯光、空调、窗帘和电视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服务机器人配送：机器人自主乘电梯送物到客房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手机一键退房：无需前台办理，离店后自动扣款和发送电子发票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飞猪未来酒店的核心特点是依托阿里生态的技术能力，将电商、支付、IoT和AI技术无缝融合到酒店服务中。它的定位不是"无人酒店"，而是"全数字化酒店"——技术赋能服务，而非完全替代人工。</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5.6.2 日本Henn-na Hotel</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Henn-na Hotel于2015年在日本长崎豪斯登堡主题公园内开业，以"全球首家机器人酒店"闻名。其特点包括：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恐龙机器人前台接待，支持多语言交互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机械臂行李寄存系统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客房语音助手Tuly控制灯光和温度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机器人清洁和搬运服务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然而，Henn-na Hotel的机器人服务暴露出诸多问题：语音识别在嘈杂环境下准确率低、机器人无法处理复杂客户需求、维护成本高于预期。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2019年，酒店"解雇"了约一半的机器人，重新引入人工服务[11]。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5.6.3 比较与启示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两个案例的核心启示是：技术服务于体验，而非体验迁就技术。智慧酒店的成功不在于技术堆砌的多少，而在于技术是否真正解决了客户痛点、提升了运营效率和创造了差异化价值。</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5.7 物联网技术栈的深度分析</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5.7.1 酒店IoT通信协议比较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酒店IoT系统涉及多种通信协议，各有利弊：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酒店IoT系统的典型架构采用"混合协议"方案——Wi-Fi用于高带宽设备（摄像头、智能电视），Zigbee用于低功耗传感器（温湿度、人体感应），Bluetooth用于门锁和近场通信。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各协议的设备通过网关汇聚到酒店本地服务器或云端平台。</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5.7.2 智能客控系统的技术实现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智能客控系统（Guest Room Control System, GRCS）是酒店IoT最核心的应用。其技术实现包括以下层次：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设备层：客房内的各类智能设备，包括智能灯光控制器、电动窗帘电机、智能空调网关、智能面板、人体传感器和门磁传感器。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设备层的关键挑战是兼容性——不同厂商的设备需要通过统一的协议（如Zigbee HA或Matter标准）接入系统。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网关层：每间客房部署一台智能网关，负责汇聚本房间所有设备的数据，执行本地联动逻辑（如"人走灯灭"），并通过网络将数据上报到云端。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网关层的关键设计是"边缘计算"——即使云端不可用，客房内的基本联动功能仍能正常运行。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平台层：云端或本地服务器上运行的客控管理平台，负责设备管理、场景管理、能耗分析和故障告警。平台层支持管理人员远程监控所有客房的设备状态，批量下发配置变更。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应用层：面向客人和员工的应用界面，包括手机App、微信小程序、客房面板和智能音箱。应用层需要提供简洁直观的操作体验，让客人无需培训即可控制客房设备。</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5.7.3 IoT数据的价值挖掘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酒店IoT系统产生的海量数据具有巨大的价值挖掘空间：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行为分析：通过人体传感器和门磁数据，分析客人在房间内的行为模式——几点入睡、几点起床、使用浴室的频率等。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这些数据可以帮助酒店优化服务节奏（如调整保洁时间）和个性化推荐（如根据睡眠习惯推荐枕头类型）。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能耗优化：通过温湿度传感器和空调运行数据，AI算法可以学习每个房间的热特性（如朝南房间午后升温快），优化空调预热/预冷策略，在保证客人舒适度的前提下最小化能耗。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据行业数据，IoT驱动的能耗优化可以为酒店节省15%-25%的能源成本[16]。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预测性维护：通过分析设备的运行数据（如空调压缩机运行时长、门锁电池电压），AI可以预测设备故障并提前安排维修，避免突发故障影响客人体验。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预测性维护可以将设备停机时间减少40%，维修成本降低25%[17]。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5.8 服务机器人的深度评估</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5.8.1 服务机器人的技术成熟度评估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当前酒店服务机器人各功能模块的技术成熟度差异显著：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导航与避障：成熟度★★★★☆。基于激光雷达（LiDAR）和视觉SLAM的导航技术已相当成熟，机器人可以在复杂的酒店环境（走廊、电梯、大堂）中自主导航。</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但在极端环境（如大堂人多拥挤、地面湿滑）下仍有改进空间。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人机交互：成熟度★★★☆☆。语音交互受环境噪音影响大，在嘈杂的大堂中识别率下降。触摸屏交互对老年客人不够友好。自然语言理解能力有限，复杂咨询仍需人工介入。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物体操控：成熟度★★☆☆☆。送物机器人可以配送中小型物品（外卖、毛巾、矿泉水），但对于大型或不规则形状的物品（如行李箱、婴儿车）仍无法处理。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异常处理：成熟度★★☆☆☆。当机器人遇到无法处理的异常情况（如电梯故障、走廊被堵、客人不在房间），通常需要人工介入。异常处理的自动化程度低，是当前服务机器人的主要短板。</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5.8.2 机器人服务的经济性分析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以一台送物机器人为例进行经济性分析：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从经济性角度，送物机器人在中大型酒店（100间客房以上）的投资回报率较高，投资回收期通常在1-2年。但对于小型酒店，由于送物需求量不足以充分利用机器人产能，经济性不显著[18]。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5.9 智慧酒店的安全体系</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5.9.1 物理安全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智慧酒店的物理安全包括：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智能门锁的防撬报警和异常开锁检测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公共区域的AI视频分析（行为识别、人员追踪）</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消防系统的智能联动（烟感+喷淋+疏散指引）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电梯的权限管控（刷卡/刷脸乘梯）</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5.9.2 信息安全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智慧酒店的信息安全挑战更为复杂：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IoT设备数量多、分布广，攻击面大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部分IoT设备计算能力有限，无法运行复杂加密算法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客人自带设备（BYOD）接入酒店网络带来安全风险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客人数据（人脸、身份证、消费记录）价值高，是黑客攻击的重点目标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信息安全防护体系应包括：网络分段隔离（IoT网络与客人网络分离）、设备认证与加密通信、入侵检测与响应、数据加密存储与传输、定期安全评估与渗透测试。</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5.10 智慧酒店的国际案例比较</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5.10.1 YOTEL：高科技极简酒店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YOTEL是源自英国的精品酒店品牌，以"飞机头等舱"理念设计客房。其技术特色包括：自助入住终端（YOTEL kiosk）、智能床铺（可折叠节省空间）、机器人行李寄存系统（YOBOT）。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YOTEL的模式适合城市中心和机场酒店，强调效率而非人际服务。</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5.10.2 citizenM：科技赋能社交酒店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荷兰品牌citizenM将科技与社交融合——客房配备iPad控制面板和免费电影库，大堂设有自助餐饮终端和大型工作台。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其技术哲学是"科技处理流程，人处理关系"——将入住、退房、点餐等流程全部自动化，让员工专注于与客人的社交互动。</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5.10.3 比较启示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citizenM的"科技处理流程，人处理关系"哲学可能是智慧酒店最务实的方向——将技术用于标准化流程，释放人力投入高价值的情感互动。</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5.11 智慧酒店技术选型的决策框架</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5.11.1 技术选型评估矩阵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酒店在选择智慧化技术时应综合评估以下维度：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每个维度按1-5分评分，加权计算总分。总分4分以上的技术优先部署，3-4分酌情考虑，3分以下暂缓实施。</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5.11.2 分阶段部署策略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智慧酒店建设不宜"一步到位"，应按优先级分阶段部署：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第一阶段（基础数字化）：PMS系统、CRS系统、Wi-Fi覆盖、官网/App预订。这是所有酒店都应具备的数字基础。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第二阶段（服务智能化）：智能门锁、自助入住终端、智能客控系统。适合中端及以上酒店。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第三阶段（运营智能化）：收益管理系统、智能能源管理、预测性维护。适合大型酒店和连锁集团。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第四阶段（前沿创新）：服务机器人、AI客服、VR预览、元宇宙应用。适合创新导向的高端酒店。</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5.12 智慧酒店的客户接受度研究</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5.12.1 不同客群的接受度差异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商务客人（接受度★★★★☆）：注重效率，欢迎自助入住和智能客控，但对服务机器人的新奇感较低。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度假客人（接受度★★★☆☆）：注重体验而非效率，对智能设备兴趣一般，更看重人际服务的温度。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年轻客群（Z世代）（接受度★★★★★）：对技术天然亲近，期待全数字化体验，对智能设备的新奇感强。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老年客群（接受度★★☆☆☆）：对智能设备使用困难，更偏好传统人工服务，需要提供替代方案。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国际客人（接受度★★★☆☆）：接受度因文化而异，日本和北欧客人接受度高，部分欧洲客人偏好传统服务。</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5.12.2 提升客户接受度的策略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渐进式引入：先引入接受度高的技术（如自助入住），再逐步引入争议较大的技术（如服务机器人）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双轨制服务：同时提供数字化和人工两种服务路径，让客人自主选择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激励引导：为使用数字化服务的客人提供额外权益（如"手机预订享会员价"）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员工引导：前台员工主动引导客人体验数字化服务，而非强制使用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反馈优化：收集客人对数字化服务的反馈，持续优化体验设计</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5.13 智慧酒店的投资决策分析</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5.13.1 投资预算参考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不同类型酒店的智慧化投资预算参考：</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5.13.2 投资优先级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投资优先级应基于ROI和客户价值：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PMS+CRS（必须投资，核心运营基础）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官网+App（高ROI，直销渠道建设）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自助入住终端（中等ROI，客户体验提升）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智能客控系统（中等ROI，能效+体验）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收益管理系统（高ROI但需数据积累）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服务机器人（ROI不确定，品牌效应）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VR预览（低投入，差异化体验）</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5.13.2 投资优先级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元宇宙应用（高投入，ROI不明确）</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5.14 智慧酒店的人因工程</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5.14.1 人机交互设计原则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智慧酒店的人机交互设计应遵循以下原则：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可见性原则：客房内的智能设备状态应清晰可见——客人应能直观了解灯光是否开启、空调是否运行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反馈原则：客人的操作应立即获得反馈——按下灯光按钮后灯光应立即变化，不应有可感知的延迟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容错原则：系统应容忍客人的误操作——如智能面板不应因错误输入而锁定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一致性原则：不同房间的设备操作方式应保持一致——客人换房后不需要重新学习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简约原则：操作界面应尽可能简洁——智能面板的按钮不应超过7个（人的短时记忆容量）</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5.14.2 无障碍设计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智慧酒店的设计应考虑残障客人的需求：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视障客人：提供语音控制和触觉反馈（如盲文标识的按钮），确保屏幕朗读器兼容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听障客人：提供文字通知和视觉警报（如门铃闪烁灯），确保语音系统有文字替代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行动不便客人：确保智能设备的高度和操作力度可及，支持语音控制减少移动需求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认知障碍客人：简化操作界面，提供清晰的操作指引和容错机制</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5.7 智慧酒店技术的中台架构设计</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5.7.1 酒店技术中台的概念与价值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酒店技术中台是借鉴互联网企业"大中台、小前台"理念而构建的酒店数字化架构模式。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传统酒店IT架构通常采用"烟囱式"建设，各业务系统（PMS、CRM、POS、BMS等）独立部署，数据不互通，功能重复建设。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技术中台通过将公共能力（数据、技术、业务）抽取和沉淀为共享服务，使前台应用能够快速调用中台能力，实现敏捷创新[61]。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酒店技术中台通常分为三层：数据中台（统一数据采集、存储、治理和服务）、业务中台（封装核心业务能力，如订单管理、客户管理、产品管理等共享服务）和技术中台（提供基础设施和通用技术组件，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如消息队列、缓存、认证授权等）。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中台的价值在于：一是避免重复建设，降低IT成本；二是数据统一，消除数据孤岛；三是加速创新，新应用可以基于中台能力快速构建[62]。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5.7.2 华住集团的中台实践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华住集团是中国酒店业技术中台建设的标杆企业。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华住的中台架构包含以下核心模块：会员中台（统一管理超过2亿会员数据，支持多品牌共享会员体系）、订单中台（统一处理各渠道订单，实现实时房态同步和超售防控）、产品中台（管理房态、房价、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房型等核心产品数据）、支付中台（聚合多种支付方式，统一资金清算）、和内容中台（管理酒店图片、描述、点评等内容素材）[63]。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华住中台架构的成效显著：新品牌上线时间从原来的6-12个月缩短至1-2个月，新功能开发效率提升300%，跨品牌数据分析和客户洞察能力大幅增强。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华住的中台实践为酒店集团化运营提供了可复制的技术架构范式[64]。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5.7.3 中小型酒店的技术中台策略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对于缺乏自建中台能力的中小型酒店，可以采用"云端共享中台"策略。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SaaS型PMS和CRS提供商（如石基、住哲、绿云等）在云端构建了共享的技术中台，中小酒店以订阅方式使用中台能力，无需自建IT基础设施。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这种模式使中小酒店以较低成本获得了接近大型酒店集团的数字化能力[65]。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5.8 智慧酒店的人因工程学考量</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5.8.1 智能客房的人因设计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智能客房的设计不仅涉及技术实现，还需要充分考虑人因工程学（Ergonomics）原理，确保技术应用提升而非损害客户体验。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人因工程学强调"以人为中心"的设计理念，关注人与技术系统之间的交互效率和舒适度[66]。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智能客房灯光系统的人因设计需要考虑以下因素：色温与生理节律的匹配（晨间偏冷白光促进清醒，晚间偏暖黄光助眠）、亮度与场景的匹配（阅读场景需要集中光源，观影场景需要氛围光）、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控制方式的直觉性（物理开关与APP控制并存，避免过度依赖手机操作）。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研究显示，符合人因设计原则的智能灯光系统可使客户睡眠质量评分提升18%[67]。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智能温控系统的人因设计需要考虑个体差异和动态调节。传统的恒温控制忽视了人体在睡眠和清醒状态下的体感温度差异。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智能温控系统通过学习客户偏好和环境变化，自动调整夜间温度曲线，使睡眠舒适度显著提升。万豪的智能温控系统通过AI学习客户偏好，将温度投诉率降低了42%[68]。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5.8.2 智能前台的人机交互设计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智能前台（Self-Service Kiosk、Mobile Check-in）的交互设计直接影响客户的第一印象和入住效率。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人因设计原则要求：操作流程简洁直观（步骤不超过5步）、界面信息层次清晰（关键信息突出）、支持多语言和多支付方式、提供人工辅助选项（当自助设备故障或客户需要帮助时）[69]。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研究表明，智能前台的客户接受度受年龄、文化背景和旅行目的等因素影响。商务旅客对自助入住的接受度较高（82%），而休闲旅客和家庭旅客更倾向于人工服务（接受度分别为61%和48%）。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因此，酒店在部署智能前台时应保留人工前台作为补充，根据客户画像提供差异化服务[70]。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5.9 智慧酒店技术的标准化与互操作性</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5.9.1 酒店技术标准体系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酒店技术标准化是解决系统互操作性问题的关键途径。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Hotel Technology Next Generation（HTNG）是酒店技术领域最重要的行业标准化组织，其制定的技术标准覆盖酒店系统接口、数据格式、安全规范等方面。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HTNG的Room 20X倡议旨在定义未来酒店客房的技术标准，包括IoT设备互操作、语音助手集成和智能控制等[71]。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在数据交换标准方面，OpenTravel Alliance（OTA）制定了基于XML的数据交换规范，定义了酒店、航空、租车等旅游子行业之间的数据格式和接口标准。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OTA标准已成为全球旅游行业系统对接的事实标准[72]。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5.9.2 API经济与酒店开放平台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API经济（API Economy）正在改变酒店技术生态。传统的酒店系统采用封闭架构，系统之间的对接需要定制开发。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开放API模式允许酒店系统以标准化的接口向外部系统提供数据和服务调用能力，使酒店能够灵活地集成第三方应用（如AI客服、智能门锁、能耗管理等）[73]。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万豪的Marriott API Platform是最早的酒店开放平台之一，向经过认证的合作伙伴提供酒店信息查询、预订管理、会员服务等API接口。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开放平台使万豪能够快速接入创新应用，无需内部开发即可扩展服务能力[74]。</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5.10 智慧酒店的跨文化管理挑战</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5.10.1 文化差异对技术接受度的影响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智慧酒店技术的推广面临跨文化管理挑战。不同文化背景的客人对智能技术的接受度和偏好存在显著差异。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研究表明，来自高不确定性规避文化（如日本、德国）的客户对智能设备的可靠性和安全性要求更高，需要更充分的操作指引和保障机制。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来自低权力距离文化（如美国、澳大利亚）的客户更愿意尝试自助服务，对人工服务的依赖度较低[75]。</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5.10.2 跨文化智能服务的适配策略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国际酒店集团需要针对不同市场的文化特征调整智能服务策略。在亚洲市场（特别是中国），移动支付、社交分享和智能语音等服务更受欢迎；在欧洲市场，客户更关注数据隐私和环保性能；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在中东市场，需要考虑文化敏感性（如性别 segregated 区域的智能服务适配）[76]。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有效的跨文化适配策略包括：模块化的智能服务架构（根据市场需求启用/禁用特定功能）、本地化的用户界面（语言、图标、色彩的文化适配）、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以及灵活的人机比配置（在偏好人工服务的市场保留更高的人工服务比例）[77]。</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5.11 智慧酒店的投资决策与实施路径</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5.11.1 智慧酒店投资决策框架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智慧酒店投资决策需要综合考虑技术价值、实施成本、组织准备度和风险因素。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决策框架应包括以下步骤：需求分析（识别核心业务痛点和客户需求）、技术方案评估（比较不同技术方案的优劣势）、成本效益分析（量化投入和预期收益）、风险评估（技术风险、组织风险和战略风险）、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以及实施规划（分阶段、分模块的实施路径）[78]。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不同类型酒店的智慧化投资策略应有差异。经济型酒店应聚焦于基础自动化（自助入住、移动支付、智能门锁），以降低运营成本为核心目标。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中端酒店应在基础自动化之上增加客户体验提升类技术（智能客控、移动APP、AI客服），以差异化服务吸引客户。高端酒店和奢华酒店应全面部署智慧化技术，打造极致个性化和无缝化的客户体验[79]。</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5.11.2 分阶段实施路径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智慧酒店建设建议采用分阶段实施路径：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第一阶段（基础数字化，6-12个月）：部署云端PMS和CRS，上线官网和移动预订，实现基础线上化运营。预期投入50-100万元（中端酒店），主要目标是搭建数字化基础设施。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第二阶段（运营数字化，12-24个月）：部署CRM系统、收益管理系统和渠道管理系统，引入自助入住和智能门锁，建设数据分析和报表体系。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预期投入100-200万元，主要目标是提升运营效率和数据能力。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第三阶段（智能化，24-36个月）：部署AI客服、智能客控、配送机器人和IoT管理平台，实现个性化服务和智能化运营。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预期投入200-400万元，主要目标是打造差异化客户体验和智能化运营体系[80]。</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5.11.3 技术供应商管理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智慧酒店建设涉及众多技术供应商，有效的供应商管理是项目成功的关键。酒店应建立供应商评估和准入机制，评估维度包括技术能力、行业经验、服务支持、价格和合同条款。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对于核心系统（PMS、CRS），建议选择行业领先供应商以确保稳定性和长期支持；对于创新技术（AI、机器人），可以采用试点方式评估效果后再决定是否扩大部署[81]。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供应商合同应包含明确的服务级别协议（SLA），规定系统可用性、响应时间、数据安全和升级频率等要求。酒店还应定期评估供应商绩效，建立供应商淘汰和替换机制[82]。</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5.12 智慧酒店的安全与隐私保障</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5.12.1 网络安全架构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智慧酒店的安全架构需要覆盖以下层次：物理安全（设备防篡改、机房门禁）、网络安全（防火墙、入侵检测、VPN隔离）、应用安全（身份认证、权限控制、输入验证）、数据安全（加密存储、脱敏展示、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审计追踪）、以及终端安全（设备认证、固件更新、防恶意软件）[83]。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智慧酒店引入的大量IoT设备增加了攻击面。每个IoT设备都可能成为网络攻击的入口。2017年的Mirai僵尸网络攻击事件表明，被攻陷的IoT设备可以组成大规模的DDoS攻击网络。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酒店需要采用网络分段（将IoT设备与核心业务系统隔离）、设备认证（确保只有授权设备能够接入网络）和固件管理（及时更新设备固件修补安全漏洞）等措施[84]。</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5.12.2 客户隐私保护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智慧酒店收集的客户数据量远超传统酒店，包括入住信息、消费记录、客房内行为数据（通过IoT传感器采集的温度偏好、灯光使用习惯等）、以及生物特征数据（人脸识别、指纹等）。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这些数据的收集和使用必须符合隐私保护法规[85]。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隐私保护的最佳实践包括：最小化收集原则（只收集业务必需的数据）、明示同意（在收集数据前获得客户明确同意）、目的限制（不得将数据用于未经授权的用途）、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数据匿名化（在分析中使用脱敏数据而非原始数据）、以及数据留存期限（设定合理的数据保留期并到期清除）[86]。</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5.12.3 智能设备的伦理使用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的智能设备使用需要遵循伦理原则。智能摄像头不应安装在私密空间（客房、浴室等），大堂和走廊的摄像头应明确告知客户。语音助手（如智能音箱）的录音功能应默认关闭，仅在客户主动唤醒时激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客房行为数据（如电视观看记录、灯光使用模式）不得用于侵犯客户隐私的分析[87]。</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5.13 智慧酒店的客户接受度研究</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5.13.1 消费者对智慧酒店技术的态度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多项研究调查了消费者对智慧酒店技术的接受度。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总体而言，消费者对提升便利性和效率的智慧技术（如移动入住、智能门锁、移动支付）接受度较高（80%以上），对涉及隐私感知的技术（如人脸识别、行为追踪）接受度较低（40%-60%），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对替代人工服务的技术态度分化（商务旅客接受度高，休闲旅客接受度低）[88]。</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5.13.2 代际差异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不同代际的消费者对智慧酒店技术的接受度存在显著差异。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Z世代（1997年后出生）和千禧一代（1981-1996年出生）对智慧技术的接受度最高，他们习惯于数字化生活方式，期待酒店提供与日常生活一致的数字化体验。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X世代（1965-1980年出生）对智慧技术持中性态度，愿意尝试但更关注可靠性和安全性。婴儿潮一代（1946-1964年出生）对智慧技术接受度较低，更偏好传统的人工服务[89]。</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5.13.3 提升客户接受度的策略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酒店可以采取以下策略提升客户对智慧技术的接受度：提供选择权（允许客户选择使用智慧服务或传统服务）、渐进式推广（从低门槛技术开始逐步引入高门槛技术）、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充分沟通（清晰告知智慧技术的功能和使用方式）、示范引导（通过员工示范和视频教程帮助客户使用）、以及激励措施（为使用智慧服务的客户提供积分或优惠奖励）[90]。</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5.14 智慧酒店的商业模式创新</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5.14.1 数据变现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智慧酒店积累的大量运营数据和客户数据具有商业变现潜力。酒店可以将脱敏后的市场数据（如区域入住率趋势、客户来源分布）出售给投资者和研究者。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酒店还可以将客户行为洞察用于精准营销，为品牌合作伙伴（如航空公司、租车公司）提供定向广告服务[91]。</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5.14.2 技术输出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具备先进智慧酒店技术的酒店集团可以将技术能力输出给其他酒店。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华住集团旗下的"华住科技"向独立酒店和中小酒店集团提供PMS、CRS和CRM等SaaS服务，将内部技术能力转化为新的收入来源[92]。</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5.14.3 空间增值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智慧酒店的公共空间（大堂、会议室、餐厅）在非高峰时段可以通过数字化平台对外出租，实现空间利用最大化。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万豪的Workspace平台允许自由职业者和远程办公者预订万豪酒店的工位和会议室，按小时或按天计费[93]。</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5.15 智慧酒店技术的成本效益分析</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5.15.1 投资回报模型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智慧酒店技术的投资回报分析需要考虑以下要素：初始投资（设备采购、系统集成、培训费用）、运营成本（维护、升级、云服务费）、收益增量（效率提升带来的成本节约、体验提升带来的收入增长）、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以及无形收益（品牌价值提升、客户忠诚度增强、风险管理改善）[94]。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不同智慧技术的投资回报差异显著：配送机器人的ROI最高（1.5-2年回收期），智能客控系统次之（2-3年），AI客服系统因人力替代效应显著（1-2年），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而VR/AR等前沿技术的ROI尚不确定[95]。</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5.15.2 全生命周期成本</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智慧酒店技术的成本不应仅看初始投资，还应考虑全生命周期成本（Total Cost of Ownership, TCO）。</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TCO包括：初始投资（30%）、运营维护（40%）、升级换代（20%）、和培训支持（10%）。一些看似低成本的解决方案可能在长期运营中产生高昂的维护和升级费用[96]。</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5.15.3 投资决策的注意事项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酒店在进行智慧技术投资决策时，应注意以下问题：避免技术崇拜（以业务价值而非技术先进性为导向）、关注互操作性（新技术应与现有系统兼容）、预留扩展空间（技术方案应支持未来功能扩展）、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以及考虑供应商锁定风险（避免过度依赖单一供应商）[97]。</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5.16 智慧酒店的可持续发展</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5.16.1 智能节能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智慧酒店技术对节能减排具有显著贡献。智能温控系统通过学习客户行为和环境变化，优化空调运行参数，可节约20%-30%的空调能耗。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智能照明系统通过感应人感和自然光照度，自动调节灯光亮度和开关，可节约30%-50%的照明能耗。智能能源管理平台整合所有用能设备的数据，通过AI算法优化整体能源使用策略[98]。</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5.16.2 智能节水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智慧酒店的节水措施包括：智能水龙头（感应出水、自动关水）、智能马桶（根据使用情况调节冲水量）、雨水回收系统（收集雨水用于绿化灌溉和清洁）、以及中水回用系统（将洗浴废水处理后用于冲厕）。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综合节水措施可使酒店用水量减少20%-40%[99]。</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5.16.3 智能废弃物管理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智慧酒店通过技术手段优化废弃物管理：智能垃圾桶（自动压缩和分类）、AI食物浪费监控系统（分析厨余垃圾构成指导采购优化）、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以及数字化布草管理系统（RFID追踪布草使用次数优化洗涤周期）[100]。</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5.17 智慧酒店技术的社会影响</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5.17.1 就业影响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智慧酒店技术对就业的影响是双面的。一方面，自动化技术替代了部分基础操作岗位（前台接待、配送、清洁等），可能减少低技能就业机会。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另一方面，智慧酒店创造了新的就业需求（系统运维、数据分析、AI训练等），对高技能劳动力的需求增加。这种就业结构的转变要求旅游教育体系及时调整，培养适应智慧酒店需求的新型人才[101]。</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5.17.2 客户隐私与社会信任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智慧酒店收集的大量客户数据引发了隐私和社会信任问题。客户可能不知道自己的行为数据（如客房内的灯光和温度偏好、电视观看记录）正在被收集和分析。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酒店需要在提供个性化服务和保护客户隐私之间取得平衡，通过透明的数据政策和客户选择权建立信任[102]。</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5.17.3 技术依赖与脆弱性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智慧酒店对技术的深度依赖增加了系统的脆弱性。网络故障、系统崩溃或网络攻击可能导致酒店运营瘫痪。2023年某国际酒店集团因系统故障导致全球数百家酒店无法办理入住的事件，暴露了技术依赖的风险。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酒店需要建立完善的技术灾备和应急响应机制，确保在技术故障时仍能维持基本运营[103]。</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5.21 扩展阅读建议</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本章的智慧酒店技术分析涉及IoT、AI、云计算等多个技术领域。建议关注以下技术标准：HTNG的Room 20X倡议定义了未来酒店客房的技术标准；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OpenTravel Alliance（OTA）定义了旅游数据交换格式；Zigbee Alliance和Thread Group定义了IoT设备的通信协议。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对于AI在酒店应用感兴趣的读者，推荐阅读Gursoy等人（2019）关于消费者对AI设备接受度的研究和Choi等人（2020）关于机器学习在酒店收益管理中应用的研究[105]。</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5.23 案例讨论</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5.23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讨论案例：飞猪未来酒店的技术实验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飞猪未来酒店（FlyZoo Hotel）作为全链路数字化酒店实验场，集成了人脸识别、语音控制、机器人服务和无感支付等技术。讨论要点：FlyZoo的技术方案中哪些已具备规模化推广条件？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全链路数字化的客户体验是否优于传统酒店？实验型酒店对行业技术发展的推动作用如何评估？[106]</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108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5.24 本章术语对照</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5.24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本章学习要点回顾：智慧酒店核心技术体系（IoT/AI/移动/云计算）、中台架构设计、人因工程学考量、标准化与互操作性、投资决策与实施路径、安全与隐私保障、客户接受度研究、商业模式创新、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可持续发展、社会影响和成本效益分析。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学习提示：智慧酒店技术涉及多个技术领域，建议读者选择一个最感兴趣的技术方向（如IoT、AI或机器人）进行深入调研。参观一家智慧酒店实地体验技术应用效果，将理论知识与实践观察相结合。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延伸思考：随着脑机接口技术的进步，未来酒店的客户体验是否可能直接通过脑信号交互？这种技术对酒店服务模式和客户隐私将产生什么影响？思考技术极端化应用有助于重新审视当前技术发展的方向和边界。</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108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本章深入探讨了智慧酒店的技术体系和实施实践，包括智慧酒店的核心技术（IoT、AI、移动应用、云计算）、中台架构设计、人因工程学考量、标准化与互操作性、投资决策与实施路径、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安全与隐私保障、客户接受度研究、商业模式创新、可持续发展、社会影响以及成本效益分析等内容。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智慧酒店的建设应以客户体验为核心目标，以运营效率为基础保障，以数据安全为底线要求，在技术先进性与实用可行性之间找到最优平衡[104]。</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108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智慧酒店的核心技术体系包括哪些类别？各类别的主要功能是什么？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解释人因工程学在智能客房设计中的应用原则。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为一家新建酒店选择智慧化技术方案，说明选型依据和预期效果。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分析智慧酒店技术对客户体验和运营效率的双重影响。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评估配送机器人在酒店场景的投资回报率和推广可行性。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设计未来智慧酒店客房的概念方案，整合IoT、AI和AR技术。</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108</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Reis J, Melão N, Salvadorinho J, et al. Service robots in the hospitality in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Ordóñez M D, Gómez A, Ruiz M, et al. IoT Technologies and Applications in To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Buhalis D, Moldavska I. Voice assistants in hospitality: using artificial in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Kim H, So K K F, Shin S, et al. Artificial Intelligence in Hospitality and 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Cong H. Hotel Intelligent Management System Based on Artificial Intelligence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Anuzis A, Rakauskiene B, Narmonte S, et al. Unpacking Competitive Performanc</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