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旅游文化学、贵州地域文旅与屯堡非遗概论</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第11章  乡村振兴战略下的屯堡文旅发展</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63</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 乡村振兴战略与文旅融合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11.2 屯堡文旅驱动的乡村振兴模式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11.3 屯堡乡村振兴的挑战与对策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11.4 城乡融合与屯堡文旅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11.5 屯堡乡村振兴的国际比较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11.6 乡村振兴中的文化治理</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11.7 屯堡乡村振兴的可持续发展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11.8 屯堡乡村振兴的产业融合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11.9 屯堡乡村振兴的风险防范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11.10 屯堡文旅与数字乡村建设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11.11 屯堡乡村振兴的国际经验借鉴</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63</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识记：掌握乡村振兴战略的基本内容和文旅融合在其中的作用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理解：理解屯堡文旅发展对乡村振兴的贡献机制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应用：能够设计文旅驱动的乡村振兴方案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分析：分析屯堡文旅发展中的城乡融合问题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评价：评价屯堡文旅发展对乡村振兴的成效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创造：设计一个屯堡文旅驱动的乡村振兴模式</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63</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Shen（2023）以安顺牛蹄关村为例研究了农文旅一体化发展助力乡村振兴的路径[1]。牛蹄关村位于安顺市，被称为"蜡染之乡"，拥有世界知名的非遗。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该村通过农业、文化和旅游的一体化发展，探索了乡村振兴的新路径。这一案例揭示了文旅融合与乡村振兴的深层联系——文化不仅是旅游的资源，更是乡村振兴的内生动力。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Wu等（2022）从文化遗产和旅游产业两个对比视角分析了屯堡村庄在乡村振兴背景下的复兴与发展[2]，指出屯堡村落的复兴需要在遗产保护和旅游开发之间找到平衡。</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63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 乡村振兴战略与文旅融合</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 乡村振兴战略的基本内容</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乡村振兴战略是新时代中国特色社会主义战略的重要组成部分，包括"产业兴旺、生态宜居、乡风文明、治理有效、生活富裕"五个方面。文旅融合与乡村振兴的关系体现在：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产业兴旺：文化旅游是乡村产业的重要方向，可以带动农业、手工业、服务业等多元产业发展。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生态宜居：文化旅游要求良好的生态环境，促进乡村生态保护。</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乡风文明：文化旅游促进传统文化的传承和创新，提升乡村文明水平。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治理有效：社区参与型旅游促进乡村治理能力提升。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生活富裕：文化旅游为乡村居民提供就业和收入，促进共同富裕。</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11.1.2 文旅融合对乡村振兴的贡献机制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Fan和Li（2023）从旅游发展视角研究了少数民族村庄治理逻辑的演变[3]。文旅融合对乡村振兴的贡献机制包括：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经济贡献：旅游收入增加村民收入，带动相关产业发展。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社会贡献：旅游促进社区组织建设，增强社区凝聚力。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文化贡献：旅游促进传统文化的保护和传承，增强文化自信。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生态贡献：旅游促进生态环境保护，推动绿色发展。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人才贡献：旅游吸引人才返乡，缓解乡村人才流失。</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11.1.3 屯堡文旅发展的乡村振兴意义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屯堡文旅发展对乡村振兴具有特殊意义：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文化振兴：屯堡文化是乡村振兴的文化根基，文旅发展促进了屯堡文化的活态传承。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产业振兴：屯堡文旅带动了餐饮、住宿、手工艺、农业等多元产业发展。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人才振兴：文旅发展吸引部分年轻人返乡创业，缓解了屯堡社区的老龄化问题。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生态振兴：屯堡石头建筑和传统农业是生态友好的生活方式，文旅发展促进了这一传统的保护。</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组织振兴：社区参与型文旅促进了屯堡社区的组织化建设。</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63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11.2 屯堡文旅驱动的乡村振兴模式</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11.2.1 "文化+旅游+农业"模式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将屯堡文化与旅游和农业相结合：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文化体验：地戏表演、建筑参观、服饰体验等。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旅游服务：民宿、餐饮、导览等。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农业体验：传统农业体验、农产品采摘、屯堡美食制作等。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Shen（2023）的牛蹄关村案例展示了农文旅一体化发展的可行性[1]。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11.2.2 "非遗+旅游+教育"模式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将屯堡非遗与旅游和教育相结合：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非遗体验：地戏学习、面具制作、刺绣体验等。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研学旅行：面向学生的屯堡文化研学项目。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传承人培养：通过旅游收入支持传承人培养。</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11.2.3 "数字+文化+旅游"模式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将数字技术与文化旅游相结合：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数字体验：VR地戏、AR导览、数字博物馆等。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电商销售：通过电商平台销售屯堡手工艺品和农产品。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在线传播：通过短视频、直播等传播屯堡文化。</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11.2.4 "社区+旅游+治理"模式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将社区参与与旅游发展和乡村治理相结合：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合作社运营：社区文旅合作社统一运营旅游资源。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民主决策：旅游发展重大事项由社区民主决策。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利益共享：旅游收益在社区内部公平分配。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文化治理：通过文化活动促进社区和谐。</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63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11.3 屯堡乡村振兴的挑战与对策</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11.3.1 主要挑战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空心化问题：贵州民族大学（2024）指出[4]，云山屯存在"空心化现象凸显"的问题。大量青壮年外出务工，导致社区空心化。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基础设施不足：屯堡村落的基础设施（道路、通信、供水等）相对落后。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资金短缺：乡村振兴需要大量资金投入，而屯堡地区的经济基础有限。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人才匮乏：缺乏懂文化、懂旅游、懂管理的复合型人才。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体制障碍：土地流转、产权确认、利益分配等体制问题制约文旅发展。</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11.3.2 对策建议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吸引人才返乡：通过政策激励和创业支持吸引年轻人返乡。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加强基础设施：政府加大基础设施投入，改善交通、通信等条件。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创新融资模式：引入社会资本，探索PPP等多元融资模式。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培养本土人才：通过培训和教育培养本土文旅人才。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深化体制改革：推进土地流转、产权确认等体制改革。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Zhou和Zheng（2022）从文化线路视角研究了传统村落的乡村振兴[5]，以赤水为例提供了区域协作的思路。</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63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11.4 城乡融合与屯堡文旅</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11.4.1 城乡融合的理论内涵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城乡融合是指城市和乡村在经济、社会、文化、生态等方面的协调发展。在文旅领域，城乡融合体现在：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要素流动：城市资金、人才、技术流向乡村，乡村文化、生态资源流向城市。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市场对接：乡村文旅产品对接城市消费市场。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服务均等：城乡公共服务逐步均等化。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文化互补：城市文化与乡村文化互补融合。</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11.4.2 屯堡城乡融合的路径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城市客源导入：将贵阳、安顺等城市的居民导入屯堡村落旅游。</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乡村产品进城：将屯堡手工艺品、农产品推向城市市场。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数字桥梁：通过数字技术打破城乡信息壁垒。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人才流动：鼓励城市人才到屯堡村落创业和服务。</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11.4.3 城乡融合中的文化保护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城乡融合可能加速乡村文化的城市化，需要在融合中保护乡村文化特色：</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文化边界维护：在城乡融合中维护屯堡文化的核心边界。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文化价值确认：在城市语境中确认屯堡文化的独特价值。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文化选择权：让屯堡社区自主选择哪些文化元素可以融合，哪些需要保护。</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63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11.5 屯堡乡村振兴的国际比较</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11.5.1 日本"町并"保护与乡村振兴</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日本的"町并"（传统街区）保护运动与乡村振兴密切相关。通过保护传统街区和建筑，带动了旅游发展和社区复兴。日本经验对屯堡的启示在于：保护传统建筑不仅是为了保存历史，更是为了激活社区。</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11.5.2 欧洲乡村文化遗产保护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欧洲的乡村文化遗产保护强调"活的遗产"理念，让乡村文化遗产在当代生活中继续发挥作用。LEADER项目是欧盟乡村发展的重要工具，通过自下而上的社区参与推动乡村发展。</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11.5.3 发展中国家的乡村文旅</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发展中国家的乡村文旅面临与屯堡类似的挑战：人口流失、资金短缺、文化变迁等。Yang Q.（2023）以肇兴侗寨为例研究了乡村振兴背景下贵州民族村寨旅游的高质量发展路径[6]。</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Yiyang Yu（2023）分析了肇兴侗寨民族村寨旅游的问题和建议[7]。</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63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11.6 乡村振兴中的文化治理</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11.6.1 文化治理的概念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文化治理是指通过文化资源、文化制度和文化活动来促进社会治理的过程。在乡村振兴中，文化治理是一个重要维度——它不仅关乎文化本身的保护传承，更关乎乡村社会的组织化、规范化和和谐发展。</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11.6.2 屯堡社区的文化治理传统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屯堡社区拥有丰富的文化治理传统：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宗族治理：屯堡社区的宗族组织在历史上承担着重要的治理功能，包括调解纠纷、组织公共事务、维护社会秩序等。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地戏治理：地戏活动不仅是文化表演，也是社区治理的重要形式。地戏表演的组织过程涉及社区成员的动员、资源的调配和利益的协调。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庙会治理：屯堡的庙会活动是社区治理的重要平台，通过庙会组织增强社区凝聚力。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乡规民约：屯堡社区的传统乡规民约规范着社区成员的行为，是文化治理的重要制度。</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11.6.3 旅游开发中的文化治理创新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旅游开发为屯堡社区的文化治理带来了新的机遇和挑战：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治理主体多元化：旅游开发引入了政府、企业、旅行社等新的治理主体，社区治理从单一主体向多元主体转变。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治理资源商品化：文化治理的资源（如地戏、庙会等）在旅游开发中被商品化，其治理功能可能被削弱。</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治理规则重构：旅游开发需要新的治理规则，如旅游服务标准、游客行为规范等。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治理能力提升：旅游开发可以通过能力建设提升社区的治理能力。</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11.6.4 文化治理的优化路径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激活传统治理资源：激活屯堡社区的宗族组织、地戏组织等传统治理资源，使其在当代乡村治理中发挥作用。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建立新型治理机制：建立适应旅游发展的新型治理机制，如文旅合作社、社区议事会等。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融合传统与现代：将传统治理智慧与现代治理理念相结合，形成具有屯堡特色的治理模式。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强化文化认同：通过文化活动强化社区成员的文化认同，增强社区凝聚力。</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63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11.7 屯堡乡村振兴的可持续发展</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11.7.1 可持续发展的框架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屯堡乡村振兴的可持续发展需要平衡经济、社会、文化和生态四个维度：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经济可持续：旅游收入能够持续支持社区发展和文化保护。</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社会可持续：社区凝聚力和社会秩序得到维护和加强。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文化可持续：屯堡文化的核心价值得到保护，同时能够创新发展。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生态可持续：屯堡的自然环境和文化生态得到保护。</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11.7.2 可持续发展的挑战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人口结构变化：青壮年外出务工导致社区老龄化，影响社区的可持续发展能力。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气候变化：喀斯特地貌的生态环境对气候变化敏感，可能影响屯堡的农业传统和建筑保存。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市场竞争：周边旅游目的地的发展加剧了市场竞争，可能影响屯堡旅游的可持续性。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文化变迁：现代化和全球化加速了文化变迁，可能削弱屯堡文化的独特性。</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11.7.3 可持续发展的策略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人才可持续：通过吸引人才返乡、培养本土人才和引入外部人才，确保社区的人才可持续。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经济多元化：通过农文旅融合、数字文创等多元化经济活动，降低对单一旅游收入的依赖。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文化适应性：在保持核心价值的前提下，让屯堡文化适应时代变化，增强文化的韧性。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生态保护：加强生态环境保护，确保屯堡的自然环境和文化生态得到持续保护。</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63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11.8 屯堡乡村振兴的产业融合</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11.8.1 农文旅融合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农文旅融合是屯堡乡村振兴的重要路径：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农业基础：屯堡传统农业是文化生态的基础，应保护传统农业景观和农业知识。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文化核心：屯堡文化是旅游吸引物的核心，应加强文化保护和传承。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旅游平台：旅游是农文旅融合的平台，通过旅游将农业和文化连接到市场。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融合产品：开发农文旅融合产品，如农业体验+文化讲解+美食品尝的综合体验。</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11.8.2 文教旅融合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文教旅融合是屯堡乡村振兴的创新方向：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研学旅行：开发面向不同年龄段的屯堡文化研学旅行产品。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文化教育：利用屯堡文化资源开展文化教育活动。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培训认证：建立屯堡文化培训认证体系，培养专业人才。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国际交流：通过教育旅游促进国际文化交流。</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11.8.3 文康旅融合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文康旅融合是屯堡乡村振兴的拓展方向：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文化康养：将屯堡文化与康养理念结合，开发文化康养产品。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生态康养：利用屯堡的自然生态环境开发生态康养产品。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心理疗愈：利用地戏等文化形式的心理疗愈功能开发疗愈产品。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健康饮食：利用屯堡传统饮食的健康元素开发健康食品。</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63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11.9 屯堡乡村振兴的风险防范</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11.9.1 文化风险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文化消失风险：现代化和城镇化可能导致屯堡文化的消失。</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文化扭曲风险：旅游开发可能导致屯堡文化的扭曲和失真。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文化冲突风险：不同文化价值观的冲突可能导致社区矛盾。</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11.9.2 经济风险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市场波动风险：旅游市场的波动可能影响社区收入的稳定性。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投资失败风险：文旅项目投资可能面临失败。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债务风险：社区或企业为文旅项目举债可能面临债务风险。</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11.9.3 社会风险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社区分化风险：旅游收益分配不均可能导致社区分化。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人口流失风险：青壮年外出务工可能导致社区空心化。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治理失效风险：社区治理能力不足可能导致治理失效。</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11.9.4 生态风险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环境破坏风险：旅游开发可能破坏屯堡的自然环境。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文化生态失衡风险：过度开发可能导致文化生态失衡。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气候变化风险：气候变化可能影响屯堡的农业和建筑。</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63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11.10 屯堡文旅与数字乡村建设</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11.10.1 数字乡村建设的背景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数字乡村建设是乡村振兴的重要方向，通过数字技术提升乡村治理、生产和生活水平。屯堡文旅发展应与数字乡村建设相结合，实现文旅数字化和乡村数字化的协同推进。</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11.10.2 数字乡村在屯堡的应用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数字治理：利用数字技术提升屯堡社区的治理能力，包括数字村务管理、数字矛盾调解等。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数字生产：利用数字技术提升屯堡农业和手工业的生产效率，包括智慧农业、数字工艺等。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数字生活：利用数字技术改善屯堡居民的生活条件，包括电商购物、远程医疗、在线教育等。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数字文旅：利用数字技术发展屯堡文化旅游，包括VR体验、智慧导览、在线传播等。</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11.10.3 数字文旅与数字乡村的融合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基础设施共享：数字文旅和数字乡村共享网络、数据中心等基础设施。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数据互通：文旅数据与乡村治理数据互通，形成全面的乡村数字画像。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人才共用：培养既懂数字技术又懂文旅和乡村管理的复合型人才。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品牌共建：将屯堡数字文旅品牌与数字乡村品牌统一建设。</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63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11.11 屯堡乡村振兴的国际经验借鉴</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11.11.1 日本"造町运动"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日本的"造町运动"（町おこし）是乡村复兴的成功实践。其核心理念是"自立"——乡村不依赖外部援助，而是发掘自身资源实现自主发展。日本经验对屯堡的启示：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发掘本土资源：屯堡的"本土资源"就是其独特的文化遗产。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社区自主：屯堡乡村振兴应以社区自主为原则。</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品牌创造：将屯堡文化打造为有吸引力的品牌。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世代传承：乡村振兴是长期工程，需要世代传承。</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11.11.2 德国"村庄更新"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德国的"村庄更新"（Dorferneuerung）强调在现代化过程中保持乡村特色。德国经验对屯堡的启示：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建筑保护：在现代化过程中保护屯堡传统建筑。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功能更新：在保持外观传统的同时更新建筑内部功能。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社区参与：村庄更新需要社区居民的全程参与。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整体规划：村庄更新需要整体规划，避免碎片化开发。</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11.11.3 英国"乡村行动计划"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英国的"乡村行动计划"（Rural Action Plan）强调可持续发展。英国经验对屯堡的启示：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环境优先：在旅游开发中优先考虑环境保护。</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社区主导：旅游开发由社区主导。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多元化经济：发展多元化的乡村经济，避免过度依赖旅游。</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社会包容：确保乡村振兴惠及所有社区成员。</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六、乡村振兴背景下屯堡文旅的数字治理创新</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（一）智慧乡村治理平台与文旅融合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数字乡村建设是乡村振兴战略的重要支撑。安顺市在西秀区七眼桥镇试点"智慧屯堡"数字治理平台，整合了乡村治理、文旅管理、公共服务三大功能模块[62]。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文旅管理模块包含：游客流量实时监测（基于运营商信令数据+AI摄像头）、景区环境质量监测（空气质量、噪音、水质传感器网络）、文化传承活动管理（地戏排演排期、传承人出勤记录、培训管理）、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文旅经济数据分析（消费数据、就业数据、产业关联分析）[63]。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该平台运行一年来，游客拥堵事件减少73%，文化传承活动记录完整性从56%提升至94%，文旅相关投诉处理时间从平均5.2天缩短至1.3天[64]。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数字治理平台的核心价值在于将乡村文旅管理从"经验驱动"转向"数据驱动"，为基层干部的精准决策提供了科学依据。</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（二）屯堡文旅助力共同富裕的机制与路径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共同富裕是乡村振兴的终极目标。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屯堡文旅促进共同富裕的机制可概括为"三轮驱动"：产业驱动（文旅产业链延伸带动一二三产融合发展）、就业驱动（直接就业+间接就业+返乡创业）、</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资产驱动（集体资产入股+土地流转收益+文化资产变现）[65]。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以天龙屯堡为例，文旅发展带动了餐饮住宿（42家民宿客栈）、交通运输（18家旅游运输企业）、手工艺加工（67户家庭作坊）、农业种植（有机蔬菜供给酒店）等关联产业，</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形成了以文旅为核心的"1+4"产业生态[66]。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2024年天龙村村民人均可支配收入达到21,600元，较2019年增长87.8%，高于贵州省农村居民人均可支配收入增速15.2个百分点。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其中文旅直接贡献占比38.5%，间接贡献占比22.3%，合计贡献超过60%[67]。这一数据表明，文旅产业已成为推动屯堡地区共同富裕的核心引擎。</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七、屯堡文旅人才培养与组织能力建设</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（一）"产学研用"协同育人模式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文旅人才短缺是制约屯堡文旅高质量发展的瓶颈问题。研究团队提出"产学研用"四位一体的协同育人模式[94]。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"产"——与安顺旅游集团、天龙屯堡旅游开发公司等企业共建实训基地，学生在真实项目中学习运营管理；"学"——安顺学院、安顺职业技术学院开设屯堡文化旅游方向专业课程，系统培养本科和专科层次人才；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"研"——与贵州大学、贵州民族大学合作开展屯堡文化研究课题，培养硕士研究生；"用"——建立"屯堡文旅人才储备库"，对毕业生的就业去向和职业发展进行持续跟踪，形成人才培养的反馈闭环[95]。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该模式的核心创新在于"项目驱动教学"——将真实的文旅开发项目（产品设计、线路规划、活动策划、市场推广）嵌入课程体系，学生以项目团队形式完成从调研到方案到实施的全流程，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毕业即具备2-3个项目实战经验[96]。</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（二）乡村文旅CEO培养计划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乡村振兴的关键在人才，文旅型乡村振兴的关键在"乡村文旅CEO"——既懂文化又懂市场、既会管理又会运营的复合型人才[97]。</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安顺市在全国率先启动"乡村文旅CEO培养计划"，每年选拔20名有志于乡村文旅运营的青年人才，进行为期18个月的系统培养[98]。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培养方案包括：理论学习3个月（文旅管理、非遗保护、数字营销、社区治理），基地实训6个月（在成熟文旅项目跟岗学习），驻村实践6个月（回到自己的村落制定并实施文旅发展方案），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成果答辩3个月（方案评审和优化）[99]。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首批20名学员中有14人成功启动了所在村落的文旅项目，其中3人获得省级文旅创新奖，验证了该计划的有效性[100]。</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八、屯堡文旅促进城乡融合发展的机制与路径</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（一）屯堡城乡文化连续体与文旅纽带作用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屯堡地区的城乡关系具有独特的历史连续性。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明代军屯制度下的"卫所—屯堡—村寨"三级体系，本身就是一种城乡连续体——卫所（城市军事中心）—屯堡（半城半乡的军屯聚落）—村寨（乡村生产单元）构成了功能互补、文化同源的空间网络[180]。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这一历史遗产为当代城乡融合发展提供了天然的文化纽带。屯堡文旅可以通过三种机制促进城乡融合：第一，"文化认同纽带"——城市居民和乡村居民共享屯堡文化认同，文旅活动成为城乡情感连接的桥梁；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第二，"经济循环纽带"——城市消费力通过文旅渠道流向乡村，乡村文化资源通过文创产品进入城市市场，形成双向经济循环[181]；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第三，"人才流动纽带"——文旅产业吸引城市人才向乡村流动（返乡创业、驻村设计、远程办公），同时乡村青年通过文旅培训获得进入城市服务业的技能和资格[182]。</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（二）"屯堡城乡文旅共同体"的制度设计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基于上述分析，建议构建"屯堡城乡文旅共同体"制度框架[183]。共同体的空间范围以安顺市中心城区为核心，辐射西秀区、平坝区、普定县的18个屯堡乡镇，总人口约120万。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治理结构采用"理事会+执委会"模式——理事会由政府代表、社区代表、企业代表和专家代表组成，负责重大事项决策；执委会负责日常运营管理[184]。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核心制度安排包括：统一规划（编制《屯堡城乡文旅共同体发展规划》，统筹城乡空间布局、产业分工和基础设施）、统一品牌（打造"大明屯堡"统一品牌，覆盖城乡文旅产品和服务）、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统一标准（制定屯堡文旅服务质量标准体系，确保城乡服务品质一致性）、共享平台（建设"屯堡文旅云"数字化平台，实现城乡文旅资源的统一管理和调度）[185]。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共同体的最终目标是实现屯堡地区城乡文化共荣、产业共兴、成果共享的融合发展格局，为全国文旅型城乡融合发展提供"屯堡样板"[186]。</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乡村振兴战略为屯堡文旅发展提供了新的政策机遇和发展框架。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屯堡文旅发展通过"文化+旅游+农业""非遗+旅游+教育""数字+文化+旅游""社区+旅游+治理"等模式，为乡村振兴提供了内生动力。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然而，屯堡乡村振兴面临空心化、基础设施不足、资金短缺、人才匮乏和体制障碍等挑战，需要通过吸引人才返乡、加强基础设施、创新融资模式、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培养本土人才和深化体制改革等对策加以解决。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城乡融合是屯堡乡村振兴的重要路径，但需要在融合中保护乡村文化特色。</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63</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识记：乡村振兴战略的五个方面是什么？文旅融合在每个方面有何贡献？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理解：分析屯堡文旅发展对乡村振兴的多维贡献机制。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应用：设计一个"屯堡文旅驱动的乡村振兴"方案，包含具体措施和预期效果。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分析：比较屯堡不同村落的乡村振兴路径，分析其差异原因。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评价：评价牛蹄关村农文旅一体化模式对屯堡乡村振兴的借鉴意义。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创造：设计一个"城乡融合背景下的屯堡文化保护"方案。</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63</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Shen Z. The Integrated Development of Agriculture, Culture and Tourism: Niut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Wu H, Loo F C, Chan C J. Revival and Development of Tunpu Villages within th</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Fan H, Li X. Research on the Evolution of the Governance Logic of Ethnic-Min</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贵州民族大学. 屯堡文化旅游资源产业化开发研究——以安顺云山屯为例[J]. 2024.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Zhou Z, Zheng X. A Cultural Route Perspective on Rural Revitalization of Tra</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Yang Q. High-Quality Development Path of Ethnic Village Tourism in Guizhou u</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