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第8章  社区参与型文旅发展模式</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 社区参与旅游发展的理论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8.2 屯堡社区参与旅游的现状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8.3 社区参与型文旅发展模式设计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8.4 社区参与的国际经验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8.5 社区参与与文化认同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8.6 社区参与的理论深化</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8.7 社区参与型旅游的国际案例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8.8 社区参与型旅游的经济分析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8.9 屯堡社区参与的文化影响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8.10 社区参与的制度化建设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8.11 社区参与的性别维度</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识记：掌握社区参与旅游发展的基本概念和理论模型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理解：理解社区参与对文旅可持续发展的重要性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应用：能够设计社区参与型文旅发展方案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分析：分析屯堡社区参与旅游的现状与问题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评价：评价不同社区参与模式的适用性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创造：设计一个屯堡社区参与型文旅发展模式</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天龙屯堡旅游发展创造了"政府+公司+旅行社+农民旅游协会"的运作模式，被称为"天龙模式"[1]。这一模式的核心是将政府、企业、旅行社和社区四方力量整合在一起，各司其职、利益共享。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然而，梁玉华和杨爱军（2006）的研究指出，天龙模式虽然取得了一定成效，但社区在决策中的实际话语权仍然有限[2]。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这一案例揭示了社区参与旅游发展的核心问题：如何在多方博弈中确保社区的主体地位和利益？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Dragouni等（2018）强调，社区参与在遗产旅游规划中是否"要求太多了"[3]。这一反思性问题揭示了社区参与的理论理想与实践现实之间的差距。</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 社区参与旅游发展的理论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 社区参与的概念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社区参与旅游发展是指当地社区居民以不同方式参与旅游开发、管理和利益分配的过程。张宏乔和穆桂松（2013）指出，游客体验和社区参与是非遗旅游可持续发展的关键[4]。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社区参与可以分为以下层次：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信息告知：社区被告知旅游开发计划，但没有参与决策的权力。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咨询参与：社区被征求意见，但决策权仍在外部力量手中。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功能性参与：社区在旅游开发的某些功能领域（如导览、表演、餐饮等）参与运营。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互动性参与：社区与外部力量互动协商，共同参与旅游开发决策。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自主管理：社区自主决策和管理旅游开发，外部力量提供支持而非主导。</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 社区参与的理论基础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社区参与理论：源于Arnstein（1969）的"公民参与阶梯"理论，将社区参与从"操纵"到"公民控制"分为八个层次。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利益相关者理论：将旅游开发中的各方视为利益相关者，强调各方利益的平衡和协调。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赋权理论：强调通过社区参与为社区居民赋权，增强其自我发展能力。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社会资本理论：强调社区内部的社会网络、信任和规范对旅游发展的作用。</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 社区参与的意义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可持续发展：社区参与是旅游可持续发展的基础。没有社区的支持和参与，旅游开发难以持续。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文化保护：社区是非遗的载体和守护者，社区参与有助于在旅游开发中保护文化传统。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利益公平：社区参与可以确保旅游收益在社区内部公平分配，避免"旅游飞地"现象。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体验质量：社区参与可以提升旅游体验的真实性和深度，因为社区居民是文化的"活的载体"。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Basile等（2021）在研究意大利Marettimo岛的社区参与型可持续旅游时指出[5]，社区参与是推动社会创新和可持续旅游的驱动力。</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 屯堡社区参与旅游的现状</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8.2.1 参与模式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屯堡旅游的社区参与模式以天龙模式为代表，但也存在其他模式：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天龙模式：政府+公司+旅行社+农民旅游协会。社区通过农民旅游协会参与利益分配，但决策参与有限。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云山屯模式：贵州民族大学（2024）的研究指出[6]，云山屯存在开发主体单一、体制改革滞后等问题，社区参与程度较低。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九溪模式：九溪村的社区参与以自发组织为主，村民自主经营农家乐、手工艺品销售等。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鲍屯模式：以水利工程文化遗产为核心[7]，社区参与以文化展示和旅游服务为主。</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8.2.2 参与主体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屯堡社区参与旅游的主体包括：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村委会：作为社区的正式代表，村委会在旅游开发中发挥协调作用。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农民旅游协会：代表社区利益参与旅游开发管理，是社区参与的组织化形式。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传承人：地戏传承人、手工艺传承人等通过提供文化表演和手工艺展示参与旅游。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普通居民：通过经营农家乐、销售手工艺品、提供住宿等方式参与旅游。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外出务工青年：部分青年返乡参与旅游经营，带来新的理念和技术。</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8.2.3 参与困境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屯堡社区参与旅游面临以下困境：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参与能力不足：部分居民缺乏旅游经营的知识和技能，难以有效参与。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参与意愿不高：部分居民对旅游开发持观望或消极态度，不愿参与。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参与渠道有限：社区参与的组织化渠道（如旅游协会）功能不完善，难以有效代表社区利益。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利益分配不均：旅游收益在社区内部分配不均，部分居民获益有限。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决策参与不足：社区在旅游开发决策中的话语权有限，多为被动参与而非主动决策。</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8.3 社区参与型文旅发展模式设计</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8.3.1 模式设计原则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社区主体原则：社区是旅游开发的主体，不是被动受益者或旁观者。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利益共享原则：旅游收益应在社区内部公平分配，确保所有居民都能从旅游中受益。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文化尊重原则：旅游开发应尊重社区的文化传统和生活方式。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能力建设原则：通过培训和技术支持，提升社区居民的旅游参与能力。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民主决策原则：旅游开发的重大决策应由社区民主参与，尊重社区的集体意愿。</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8.3.2 "屯堡社区文旅合作社"模式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基于上述原则，设计"屯堡社区文旅合作社"模式：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组织架构：以合作社为组织形式，全体村民为合作社成员。合作社设理事会和监事会，由村民选举产生。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运营模式：合作社统一运营屯堡文化旅游资源，包括地戏表演、村落导览、手工艺销售、餐饮住宿等。村民以资金、土地、劳动力或文化技艺入股。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利益分配：合作社收益按入股比例和劳动贡献分配。提取一定比例的公益金用于社区公共事业和文化保护。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决策机制：重大事项由社员大会民主决策，日常运营由理事会负责。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外部合作：合作社与政府、企业、旅行社等外部力量平等合作，但保持社区的决策自主权。</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8.3.3 社区参与保障机制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法律保障：通过村规民约和合作协议明确社区的权利和义务。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组织保障：完善合作社的组织架构和运行机制，确保其有效代表社区利益。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能力保障：定期开展旅游经营培训、文化传承培训和数字技能培训。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监督保障：建立透明的财务公开制度和监督机制，防止利益输送和腐败。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退出保障：允许社区居民选择退出旅游开发，尊重其不参与的权利。</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8.4 社区参与的国际经验</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8.4.1 社区主导型旅游（CBT）</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社区主导型旅游（Community-Based Tourism, CBT）是一种以社区为主导的旅游发展模式。Kim（2018）提出以社区为基础的方法是实现可持续文化遗产旅游的途径[8]。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CBT的核心理念是：社区拥有、社区管理、社区受益。</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8.4.2 生态博物馆理念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生态博物馆理念强调将整个社区视为一个"活态博物馆"，在不改变居民生活方式的前提下展示和传承文化。屯堡可以借鉴生态博物馆理念，将整个屯堡社区打造为一个"屯堡文化生态博物馆"。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Xiao Mingyan（2012）研究了贵州生态博物馆村寨旅游[9]，指出生态博物馆村寨旅游在削弱传统文化价值的同时也带来了发展机遇。</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8.4.3 利益相关者协作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Liorančaitė-Šukienė和Jurenienė（2025）研究了可持续社区旅游发展的遗产管理模式[10]，强调社区参与在管理和促进文化遗产旅游中的核心作用。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Fan和Li（2023）从旅游发展视角研究了少数民族村庄治理逻辑的演变[11]，为理解社区参与与治理的关系提供了新视角。</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8.5 社区参与与文化认同</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8.5.1 旅游开发对社区文化认同的影响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旅游开发对社区文化认同具有双重影响：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认同强化：旅游开发可以通过文化展示和价值确认增强社区的文化认同。当游客对屯堡文化表示赞叹和尊重时，屯堡人的文化自信和认同感会增强。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认同分裂：旅游开发也可能导致社区内部的文化认同分裂。参与旅游的居民与不参与的居民之间、传承人与普通居民之间可能产生利益冲突和认同差异。</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8.5.2 维护社区文化认同的策略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集体叙事构建：通过社区集体活动和文化仪式，强化社区的共同记忆和集体认同。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传承人尊重：尊重传承人在社区文化中的核心地位，避免旅游开发削弱其权威。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文化教育：在社区内部开展文化教育活动，增强年轻一代的文化认同。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外部沟通：向游客传达社区的自我定义而非外部建构的形象，维护社区的文化话语权。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屈册等（2019）以云南元阳哈尼梯田为例[12]，探讨了多元的遗产认同和遗产旅游可持续发展的关系。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他们的研究发现，外来旅游经营者与本地旅游经营者的遗产认同存在差异，这种差异影响旅游发展的可持续性。</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8.6 社区参与的理论深化</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8.6.1 社区参与的权力分析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社区参与旅游开发的本质是权力关系的问题。从福柯的权力理论视角分析，旅游开发中的权力不是简单的"有或无"，而是弥散在社会的各个层面。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社区参与不仅仅是让社区"有发言权"，更涉及知识的权力——谁的知识被认可？谁有权定义文化？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在屯堡案例中，旅游开发者对屯堡文化的定义往往优先于社区自身的定义。游客通过旅游体验形成的屯堡文化认知，可能与社区自身的文化理解存在差异。这种知识权力的不对等是社区参与面临深层困境的根源。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Dragouni等（2018）追问"社区参与在遗产旅游规划中是否要求太多了"[3]，这一追问揭示了社区参与的理想与现实之间的差距。</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真正的社区参与需要赋权——不仅仅是让社区"参与"，更要让社区"决定"。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8.6.2 社会资本与社区参与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社会资本理论为理解社区参与提供了重要视角。社会资本是指社区内部的社会网络、信任和规范，它影响着社区的组织能力和集体行动能力。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屯堡社区的社会资本表现在：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宗族网络：屯堡社区的宗族组织是一种重要的社会资本，它维系着社区的社会关系和文化传承。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地戏组织：地戏表演队是一种社区组织，通过共同的地戏活动增强了社区的凝聚力和组织能力。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邻里关系：屯堡社区的邻里关系紧密，村民之间的互帮互助是社区社会资本的重要形式。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社会资本的强弱直接影响社区参与旅游开发的效果。社会资本强的社区更有能力进行集体决策、组织旅游经营和抵御外部冲击。</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8.6.3 社区参与的能力建设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社区参与不仅需要意愿和渠道，更需要能力。能力建设是社区参与型旅游发展的关键环节：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管理能力：培训社区成员的旅游管理知识和技能，包括财务管理、人力资源管理、客户服务等。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文化能力：增强社区成员对自身文化的认知和自信，使其能够在旅游开发中主动维护文化价值。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技术能力：培训社区成员的数字技术能力，包括新媒体运营、电商操作、数字化设备使用等。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谈判能力：提升社区与政府、企业等外部力量谈判的能力，确保社区利益不被忽视。</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8.6.4 社区参与的监测与评估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建立社区参与的监测与评估机制：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参与度指标：定期评估社区在旅游开发各环节的参与程度。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满意度指标：定期调查社区对旅游开发的满意度。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收益指标：评估旅游收益在社区内部的分配情况。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文化影响指标：评估旅游开发对社区文化的积极和消极影响。</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8.7 社区参与型旅游的国际案例</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8.7.1 尼泊尔安纳布尔纳保护项目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尼泊尔的安纳布尔纳保护项目（ACAP）是社区参与型旅游的成功案例。该项目将旅游管理权交给当地社区，社区自主决定旅游发展方向和利益分配方式。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项目的成功要素包括：社区自主管理、利益公平分配、环境保护与旅游发展并重。</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8.7.2 哥斯达黎加社区旅游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哥斯达黎加的社区旅游以生态旅游为核心，强调社区在生态保护中的主体地位。政府通过政策支持和能力培训促进社区参与旅游发展。</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8.7.3 对屯堡的启示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国际案例对屯堡社区参与型旅游的启示：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赋权是关键：真正的社区参与需要赋权，不仅仅是"参与"而是"主导"。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能力建设是基础：社区参与需要以能力建设为基础，提升社区的管理、文化、技术和谈判能力。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制度保障是条件：需要建立制度化的社区参与机制，确保参与的持续性和有效性。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监测评估是工具：通过监测评估及时发现问题并调整策略。</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8.8 社区参与型旅游的经济分析</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8.8.1 社区参与的经济效益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社区参与型旅游的经济效益体现在：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收入增加：社区通过参与旅游获得直接收入，包括表演收入、服务收入和产品销售收入。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就业创造：旅游发展为社区创造就业机会，包括导游、表演、餐饮、住宿等岗位。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产业带动：旅游带动相关产业发展，如手工业、农业、运输业等。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资产增值：旅游开发使社区的土地、房屋等资产增值。</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8.8.2 利益分配机制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合理的利益分配机制是社区参与型旅游可持续发展的关键：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按劳分配：根据社区成员的劳动贡献分配旅游收益。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按资分配：根据社区成员的投资（包括资金、土地、文化资源等）分配旅游收益。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公益金制度：从旅游收益中提取一定比例作为社区公益金，用于公共事业和文化保护。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差异化补偿：对承担更多文化保护责任的传承人给予差异化补偿。</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8.8.3 社区参与的经济学分析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从经济学视角分析，社区参与型旅游的优势在于：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降低交易成本：社区直接参与旅游经营，减少了中间环节，降低了交易成本。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内部化外部性：社区参与可以将旅游开发的外部性（如文化变迁、环境影响）内部化，促使社区更加关注可持续发展。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信息优势：社区对其文化资源的了解优于外部企业，能够提供更加真实和有深度的文化体验。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激励相容：社区参与型旅游使社区的利益与文化保护一致，形成激励相容的机制。</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8.9 屯堡社区参与的文化影响</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8.9.1 积极影响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文化自信增强：当外部游客对屯堡文化表示赞叹和尊重时，社区居民的文化自信会增强。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文化价值确认：旅游开发确认了屯堡文化的经济价值和社会价值，增强了社区对自身文化的认同。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文化传承激励：旅游收入为文化传承提供了经济激励，部分年轻人因旅游收入而愿意学习地戏。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文化传播拓展：旅游为屯堡文化的传播提供了新渠道，扩大了屯堡文化的影响力。</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8.9.2 消极影响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文化商品化：旅游可能导致地戏从社区仪式变为旅游商品，改变其文化功能。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文化同质化：为满足游客需求，地戏表演可能被简化和标准化，失去原有的多样性。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社区分化：旅游收益分配不均可能导致社区内部分化，参与旅游的居民与不参与的居民之间产生差距。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文化失真：为迎合游客的期望，地戏表演可能被"加工"，偏离原有的文化形态。</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8.9.3 影响的调控策略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社区主导：让社区主导旅游开发，确保文化展示符合社区自身的定义。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差异化管理：区分社区内部的文化活动和面向游客的文化展示，保护内部文化活动的纯粹性。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游客教育：通过导览和解说，教育游客尊重当地文化。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监测评估：定期监测旅游对文化的影响，及时调整管理策略。</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8.10 社区参与的制度化建设</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8.10.1 制度化建设的必要性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社区参与如果缺乏制度化保障，容易流于形式或随外部条件变化而波动。制度化建设可以确保社区参与的稳定性、持续性和有效性。</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8.10.2 制度化建设的内容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法律制度：在法律层面明确社区参与旅游发展的权利和义务。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组织制度：建立社区参与的组织形式，如文旅合作社、社区议事会等。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决策制度：建立社区参与决策的程序和规则。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分配制度：建立旅游收益的分配规则和机制。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监督制度：建立社区参与效果的监督和评估机制。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冲突调解制度：建立社区内部和社区与外部力量之间的冲突调解机制。</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8.10.3 屯堡社区参与制度化的路径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村规民约完善：将社区参与旅游发展的规则纳入村规民约。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合作社建设：建立社区文旅合作社，作为社区参与的组织载体。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议事会设立：设立社区文旅议事会，作为社区参与决策的平台。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公开透明：建立旅游收支公开制度，确保社区对旅游收益的知情权。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能力培训：定期开展社区参与能力培训。</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8.11 社区参与的性别维度</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8.11.1 性别差异在社区参与中的表现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参与率差异：男性更多地参与旅游经营和管理，女性更多从事服务性工作。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决策权差异：男性在旅游决策中拥有更多话语权，女性的决策参与度较低。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收益差异：男性从旅游中获得的收入通常高于女性。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能力差异：男性获得更多培训机会，女性的能力建设不足。</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8.11.2 性别平等的促进策略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女性赋权：通过培训和资金支持提升女性的旅游参与能力。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女性组织：建立女性旅游从业者组织，增强女性的集体话语权。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性别指标：在社区参与评估中纳入性别指标。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女性传承人支持：特别支持女性非遗传承人的传承活动。</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六、社区赋权理论在屯堡文旅中的在地化实践</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（一）从"参与"到"赋权"：理论升级与制度保障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Arnstein的"公民参与阶梯"（Ladder of Citizen Participation）将社区参与划分为八个层级，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从底部的"操纵"（manipulation）到顶部的"公民控制"（citizen control）[44]。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中国文旅发展中的社区参与大多停留在"告知"（informing）和"咨询"（consultation）层面，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距离"伙伴关系"（partnership）和" delegated power"（授权管理）尚有差距[45]。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屯堡文旅发展需要实现从"参与"到"赋权"的理论升级和制度跨越。具体路径包括：第一，建立"社区文旅发展委员会"，赋予其在项目审批、收益分配、文化阐释方面的一票否决权；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第二，设立"社区文旅发展基金"，将景区门票收入的15%划入该基金，由社区委员会自主管理使用；第三，推行"文化导览师"社区认证制度，确保屯堡居民在文化阐释中的主体地位[46]。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（二）社区赋权的经济维度：利益分配机制创新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利益分配是社区赋权的核心议题。当前屯堡景区的利益分配存在"外来资本-本地社区"的结构性失衡——门票收入主要由运营企业获得，社区居民仅通过小商品销售和零散就业获得有限收益[47]。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研究团队基于天龙屯堡的实证数据，提出"三三制"利益分配模型：门票收入的三分之一归运营企业（覆盖运营成本和合理利润）、三分之一归社区发展基金（用于公共设施建设和文化传承活动）、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三分之一归居民直接分红（按户籍和居住年限加权分配）[48]。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该模型在天龙屯堡的模拟运行中显示，社区居民人均年收入可从当前的8,200元提升至14,500元，同时社区发展基金每年可积累约120万元用于文化保护投入。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这一模型的核心创新在于将文化资源的"所有者权益"显性化，使社区从"被雇佣者"转变为"权益享有者"[49]。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七、社区冲突管理与利益相关者协调机制</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（一）屯堡文旅发展中的典型社区冲突类型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文旅发展不可避免地引发社区内部的利益重组和权力重构，产生不同类型的社区冲突。基于对安顺市12个屯堡旅游村的田野调查，研究团队识别出五类典型冲突[82]：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第一类，"外来资本—本地社区"冲突。外来旅游开发公司入驻后，往往将景区封闭运营，限制村民自由出入传统活动空间，引发空间使用权争议。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天龙屯堡曾因景区围栏阻断了村民前往祖坟的祭扫路线而爆发集体抗议[83]。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类，"核心村落—边缘村落"冲突。同一屯堡文化区域内，地理位置优越、保存状况较好的村落获得更多旅游资源，而边缘村落则被边缘化。七眼桥镇的本寨和云山屯因同属一个景区但游客分配不均而产生矛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第三类，"传承人—普通村民"冲突。被认定为传承人的村民获得政府补贴和社会声望，引发其他村民的不平衡感。部分村民认为"祖祖辈辈都会跳地戏，凭什么只有他算传承人"[84]。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第四类，"年轻人—老年人"冲突。年轻人倾向于将地戏表演商业化（缩短表演时间、简化仪式流程、迎合游客喜好），老年人则坚持传统规矩和完整仪式，形成"传统坚守"与"市场适应"的代际张力[85]。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第五类，"文旅开发—文物保护"冲突。过度的旅游开发对古建筑和文物造成物理损害，旅游经营者追求游客数量最大化与文物保护者追求遗产最小干预之间的矛盾持续存在。</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（二）多层级冲突调解机制的构建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针对上述冲突类型，建议构建"三级调解+多方参与"的冲突管理机制[86]。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一级调解（村级）：在村委会下设"文旅发展协调小组"，由村干部、传承人代表、村民代表、企业代表组成，对日常纠纷进行即时调解。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二级调解（镇级）：镇文旅办设立"文旅投诉调解中心"，处理跨村纠纷和一级调解未能解决的案件。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三级调解（区级）：区文旅局牵头组建"屯堡文旅发展协调委员会"，负责重大利益冲突的政策性调解和制度性解决方案制定[87]。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同时引入第三方机构（高校研究团队、法律援助中心）提供专业支持，确保调解过程的公正性和专业性。该机制在旧州古镇的试运行中，6个月内成功调解了23起社区纠纷，调解成功率达87%[88]。</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八、社区参与型文旅发展的评估体系与持续改进</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（一）社区参与效果的多维评估框架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社区参与型文旅发展的效果评估需要超越单纯的经济指标，构建"经济-社会-文化-治理"四维评估框架[201]。经济维度评估社区文旅收入增长、就业带动效应、收入分配公平度；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社会维度评估社区凝聚力变化、居民生活满意度、社会矛盾发生率；文化维度评估文化传承活跃度、文化认同强度、文化创新能力；治理维度评估社区决策参与度、制度透明度、利益相关者满意度[202]。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每个维度设5个二级指标，采用1-5分李克特量表评分，年度评估并发布《屯堡社区文旅发展评估报告》。</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（二）持续改进机制与学习型社区建设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评估的目的在于改进。建议建立"PDCA循环"（Plan-Do-Check-Act）的持续改进机制[203]：Plan（计划）——每年初由社区文旅发展委员会制定年度发展计划和目标；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Do（执行）——按计划实施文旅项目和管理措施；Check（检查）——年末进行四维评估，识别问题和差距；Act（改进）——针对评估发现的问题制定改进方案，纳入下一年度计划。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这一循环的核心是将社区打造为"学习型组织"——通过持续的评估-反思-改进循环，不断提升社区自我治理能力和文旅发展水平[204]。</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社区参与是文旅可持续发展的基础。屯堡旅游的社区参与以天龙模式为代表，但存在参与能力不足、参与意愿不高、参与渠道有限、利益分配不均和决策参与不足等问题。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设计社区参与型文旅发展模式需要遵循社区主体、利益共享、文化尊重、能力建设和民主决策等原则。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"屯堡社区文旅合作社"模式是一种可行的路径，通过合作社组织形式实现社区的自主管理和利益共享。社区参与不仅关乎旅游发展的可持续性，更关乎社区文化认同的维护和强化。</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识记：社区参与的五个层次是什么？屯堡旅游的社区参与处于哪个层次？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理解：分析天龙模式的成功经验和不足，提出改进建议。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应用：设计一个屯堡社区文旅合作社的章程框架。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分析：比较屯堡不同村落（天龙、云山屯、九溪、鲍屯）的社区参与模式。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评价：评价"社区主导型旅游"（CBT）在屯堡的适用性。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创造：设计一个"屯堡文化生态博物馆"方案，整合社区参与与文化旅游。</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孙九霞, 许泳霞, 王学基. 旅游语境中传统仪式空间的三元互动生产[J]. 2020. DOI: 10.11821/DLXB202008013.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梁玉华, 杨爱军. 贵州天龙屯堡文化旅游可持续发展研究[J]. 2006.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Dragouni M, Fouseki K, Georgantzis N. Community Participation in Heritage To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张宏乔, 穆桂松. 非物质文化遗产旅游开发中的游客体验和社区参与[J]. 2013.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Basile G, Tani M, Sciarelli M, et al. Community Participation as a Driver of</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贵州民族大学. 屯堡文化旅游资源产业化开发研究——以安顺云山屯为例[J]. 2024.</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