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非遗传承人制度与屯堡实践</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65</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非遗传承人制度的理论框架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屯堡地戏传承人的现状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传承人制度的完善路径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屯堡其他非遗项目的传承人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6.5 传承人与社区的关系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6.6 传承人制度的国际比较深度分析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6.7 屯堡传承人的口述史分析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6.8 传承人的创新实践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6.9 传承人制度的未来发展方向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6.10 传承人的代际分析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6.11 传承人与旅游经济的互动</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65</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识记：掌握非遗传承人制度的基本框架和认定标准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理解：理解传承人在非遗保护中的核心地位和作用机制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应用：能够设计传承人支持计划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分析：分析屯堡地戏传承人面临的具体困境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评价：评价现行传承人制度的有效性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创造：设计一个传承人培养与激励机制</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基于口述历史的地戏传承发展研究（2025）记录了与安顺地戏代表性传承人王明元、黄仕诚、秦发忠等的深度交流[1]。这些传承人大多年事已高，一生致力于地戏表演和传授。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他们的口述不仅记录了地戏的历史和技艺，更展现了传承人对地戏文化的深厚情感和传承使命。然而，传承人也坦言，年轻人参与程度低、传承后继乏人是最令人忧心的问题。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这一案例揭示了传承人制度的核心理念——非遗保护的关键在于"人"，只有让传承人有尊严地生活、有动力地传承，非遗才能真正"活"下去。</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非遗传承人制度的理论框架</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传承人的概念与类型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非遗传承人是指直接参与非遗项目传承实践，并具有一定水平和影响力的个人或群体。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传承人制度的理论基础是"活态传承"理念——非遗的保护不是将非遗"冻结"在博物馆中，而是让非遗在传承人的实践中持续"活下去"。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传承人可以分为以下类型：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个体传承人：以个人身份进行非遗传承的传承人，如地戏面具雕刻师、地戏表演艺人等。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群体传承人：以群体形式进行非遗传承的传承团体，如地戏表演队、抬汪公仪式组织等。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代表性传承人：经政府认定的具有代表性的传承人，享受政府提供的经费支持和政策保障。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 中国非遗传承人制度的演进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中国的非遗传承人制度经历了从无到有、从粗到细的演进过程。2011年《中华人民共和国非物质文化遗产法》的实施，为传承人制度提供了法律基础。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该法规定，国家鼓励和支持非遗代表性项目的代表性传承人开展传承活动。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传承人制度的核心内容包括：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认定机制：通过申报、评审、公示等程序认定代表性传承人。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支持措施：为代表性传承人提供传承活动经费、展示平台、培训机会等支持。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考核评估：定期对代表性传承人的传承活动进行考核评估，确保传承实效。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退出机制：对不能履行传承义务的传承人，取消其代表性传承人资格。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 传承人制度的国际经验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日本的"人间国宝"制度是最早的传承人保护制度之一。该制度将具有重要文化价值的非遗传承人认定为"人间国宝"，提供财政支持和名誉表彰。韩国、法国等国也建立了类似的传承人保护制度。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国际经验表明，传承人制度的有效性取决于以下因素：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经济保障：为传承人提供足够的经济支持，使其能够安心从事传承活动。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社会尊重：提升传承人的社会地位和公众认知度。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传承环境：维护非遗传承所需的社会文化环境。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创新空间：允许传承人在保持核心技艺的前提下进行创新。</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屯堡地戏传承人的现状</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传承人队伍构成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安顺地戏的传承人队伍主要由以下群体构成：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老年传承人：60岁以上的传承人是地戏表演的主力，他们从小学习地戏，技艺精湛，但年事已高，体力有限。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中年传承人：40-60岁的传承人是地戏传承的中坚力量，他们有一定的生活经验和社会地位，同时仍具备表演能力。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青年传承人：40岁以下的传承人数量稀少，是地戏传承最薄弱的环节。</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传承人的困境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传承人面临的具体困境包括：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经济困境：地戏表演的经济回报有限，难以维持生计。大多数传承人主要依靠农业或外出务工为生，地戏表演只是"副业"。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社会困境：在现代社会中，地戏表演者的社会地位不如从前。年轻一代认为地戏"不时尚""没前途"，不愿从事地戏传承。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技艺困境：地戏表演需要长期训练才能掌握，包括武打、唱腔、面具使用等多种技能。训练周期长、难度大，缺乏系统的培训体系。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传承困境：愿意学习地戏的年轻人越来越少，传承人"找不到徒弟"是最普遍的问题。</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6.2.3 传承人的支持体系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当前对屯堡地戏传承人的支持主要包括：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政府支持：国家级和省级代表性传承人享受政府发放的传承活动经费。安顺市和各区县也提供一定的支持。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旅游收入：部分传承人通过在旅游景区表演获得收入，但收入不稳定且分配不均。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社会支持：学术界、媒体和公益组织对传承人给予关注和支持，但这种支持多为短期的、项目化的。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传承人制度的完善路径</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建立分级分类的传承人体系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根据传承人的技艺水平、传承贡献和影响力，建立分级分类的传承人体系：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大师级传承人：技艺精湛、贡献突出的传承人，应享受最高级别的支持和保障。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骨干传承人：具备较高技艺水平和传承能力的传承人，是传承活动的中坚力量。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青年传承人：有志于地戏传承的年轻人，应重点培养和扶持。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后备传承人：在校学习地戏的学生，是传承人的储备力量。</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6.3.2 完善传承人经济保障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传承活动经费：提高代表性传承人的传承活动经费标准，确保传承人能够基本依靠传承活动维持生计。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表演报酬：建立地戏表演的合理报酬体系，确保表演者获得与其付出相匹配的收入。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社会保障：将传承人纳入社会保障体系，解决其医疗、养老等后顾之忧。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创业支持：支持传承人开展与地戏相关的创业活动，如面具制作和销售、地戏培训等。</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6.3.3 建立传承人培养机制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师徒制：恢复和完善传统的师徒传承制度，为师徒双方提供支持。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学校教育：在学校开设地戏课程，培养年轻传承人。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培训基地：建立地戏传承培训基地，提供系统化的培训。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交流学习：组织传承人到其他地区交流学习，开拓视野。</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6.3.4 提升传承人社会地位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荣誉表彰：建立传承人荣誉表彰制度，提升传承人的社会声望。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媒体宣传：通过媒体宣传传承人的故事和贡献，提高公众对传承人的认知和尊重。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参与决策：让传承人参与非遗保护和旅游开发的决策过程，尊重其主体地位。</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屯堡其他非遗项目的传承人</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6.4.1 抬汪公仪式传承人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抬汪公仪式的传承人主要负责仪式的组织和执行。与地戏传承人不同，抬汪公仪式的传承人更多是社区组织者而非表演者。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2014年屯堡的"抬亭子"（抬汪公）被列入非遗名录[2]，为传承人提供了更多的保护和关注。</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传统手工艺传承人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屯堡传统手工艺的传承人包括：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面具雕刻师：地戏面具的雕刻技艺是屯堡木雕工艺的精华，雕刻师需要掌握木材选择、面具造型、彩绘装饰等多种技能。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银饰制作师：屯堡妇女传统银饰的制作技艺传承人。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刺绣艺人：屯堡妇女服饰上刺绣工艺的传承人。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石雕匠人：屯堡建筑石雕装饰技艺的传承人。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这些传统手工艺传承人面临的困境与地戏传承人类似，但也各有特点。例如，面具雕刻师的收入相对较好，因为面具不仅有表演用途，还可以作为旅游纪念品销售。</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6.5 传承人与社区的关系</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6.5.1 传承人的社区角色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在屯堡社区中，传承人不仅是技艺的持有者，更是社区文化的守护者和传播者。传承人在社区中享有较高的社会地位，他们的言行对社区文化氛围有重要影响。</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6.5.2 社区对传承人的支持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社区是传承人活动的根基。社区对传承人的支持体现在：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组织支持：社区组织地戏表演、仪式活动等，为传承人提供表演机会。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观众支持：社区居民作为观众参与活动，为传承人提供表演的动力。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资金支持：社区通过集资、捐赠等方式为传承活动提供资金。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情感支持：社区对传承人的尊重和认可，是传承人坚持传承的重要动力。</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6.5.3 传承人与旅游开发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Dragouni等（2018）强调社区参与在遗产旅游规划中的重要性[3]。在旅游开发中，传承人的角色可能发生变化——从社区文化的守护者转变为旅游表演的提供者。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这种角色转变既带来了机遇也带来了风险。Shen（2023）以安顺牛蹄关村为例研究了农文旅一体化发展[4]，为传承人与旅游开发的良性互动提供了参考。</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6.6 传承人制度的国际比较深度分析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6.6.1 日本"人间国宝"制度详解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日本的"人间国宝"制度是非遗传承人保护的典范。该制度始立于1955年，至今已认定了三百余名"人间国宝"。制度的核心特点：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严格认定：认定标准包括技艺水平、传承贡献、代表性等。认定过程由文化审议会严格评审，确保认定的权威性。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年度津贴：被认定的"人间国宝"每年可获得200万日元（约合人民币10万元）的年度津贴，用于传承活动。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记录保存：日本政府出资为"人间国宝"的技艺进行系统的记录和保存，包括影像记录、文字记录和实物保存。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后继者培养：设立"传授助教"制度，支持"人间国宝"培养后继者。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展示推广：定期举办"人间国宝"技艺展示活动，提高公众认知度。</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6.6.2 韩国"重要无形文化财保有者"制度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韩国的传承人保护制度与日本类似，但有自身特色：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集体认定：韩国除了认定个人传承人外，还认定"保有团体"，即以团体形式传承非遗的组织。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传授教育馆：韩国建立了专门的传授教育馆，为传承人和学徒提供教学场所。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后继者培养资助：韩国政府为学习传统技艺的年轻人提供生活资助，降低学习门槛。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国际推广：韩国积极向国际社会推广其非遗传承人制度，如举办"韩国无形文化财祭"等活动。</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6.6.3 法国的非物质文化遗产保护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法国虽然是最早制定遗产保护法的国家之一（1913年《历史古迹法》），但在非遗保护方面相对较晚。法国的非遗保护特点：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生态博物馆运动：法国是生态博物馆理念的发源地，强调将整个社区视为活态博物馆。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参与式保护：强调社区在遗产保护中的主体作用，政府提供支持而非主导。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文化民主化：法国的遗产保护与文化民主化理念密切相关，强调让所有人都能接触和享受文化遗产。</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6.6.4 对屯堡传承人制度的系统性建议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基于国际比较，对屯堡传承人制度提出以下系统性建议：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提高认定层级：推动更多屯堡非遗传承人获得国家级认定，提高其社会地位。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增加经济保障：提高传承人的传承活动经费，确保其能够基本依靠传承活动维持生计。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建立后继者培养制度：参照日本的"传授助教"制度，为传承人培养徒弟提供制度支持。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建立传承人记录制度：系统记录传承人的技艺和经验，建立传承人数字档案。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提升社会认知：通过媒体宣传、荣誉表彰等方式，提升公众对传承人的认知和尊重。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建立传承人参与决策机制：让传承人参与非遗保护和旅游开发的决策过程，尊重其主体地位。</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6.7 屯堡传承人的口述史分析</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6.7.1 口述史方法论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口述史是非遗传承人研究的重要方法。通过记录传承人的口述，可以获取文献资料中无法获得的信息——传承人的个人经历、学艺过程、对文化变迁的感受等。口述史方法强调从传承人自身的视角理解非遗传承。</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6.7.2 传承人口述的核心主题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基于口述历史的地戏传承发展研究（2025）记录了与代表性传承人王明元、黄仕诚、秦发忠等的深度交流[1]。传承人口述的核心主题包括：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学艺经历：传承人如何开始学习地戏，师傅是谁，学习过程如何。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表演经验：传承人在地戏表演中的角色和经历，印象最深刻的表演。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传承困难：传承人面临的具体困难，如找不到徒弟、收入不足等。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文化变迁：传承人对地戏文化变化的观察和感受。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未来期望：传承人对地戏未来的期望和建议。</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6.7.3 口述史的价值与局限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口述史的价值在于：补充文献资料的不足；记录传承人的主观经验和感受；为理解非遗传承的微观过程提供素材。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口述史的局限在于：记忆可能不准确或有偏差；口述内容受到访谈者和被访谈者关系的影响；口述史的整理和解读需要专业训练。</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6.8 传承人的创新实践</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6.8.1 地戏面具的创新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地戏面具是地戏文化的视觉标志，也是传承人创新实践的重要领域：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材料创新：在保持传统木雕工艺的基础上，尝试使用新型材料（如3D打印材料）制作面具。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设计创新：在保持传统角色特征的基础上，对面具的造型和色彩进行适度创新。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功能创新：将面具从表演道具拓展为艺术品、纪念品和家居装饰品。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技术融合：将电子元件嵌入面具，实现声光效果。</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6.8.2 地戏剧目的创新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新编历史剧：在传统历史剧目基础上，编排新的历史故事剧目。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现实题材剧：尝试以现实生活为题材创作新剧目。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儿童剧目：为儿童观众创编简化版的地戏剧目。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跨文化剧目：与其他地区的非遗表演艺术合作，创编跨文化剧目。</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6.8.3 传承人的创业实践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面具工坊：传承人创办面具制作工坊，生产销售面具产品。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地戏培训：传承人开设地戏培训班，向游客和爱好者教授地戏技艺。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文化导览：传承人担任文化导览员，为游客提供深度文化讲解。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直播带货：传承人通过直播平台销售面具等手工艺品。</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6.9 传承人制度的未来发展方向</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6.9.1 制度创新方向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集体传承人认定：探索认定"集体传承人"，将地戏表演队等团体作为传承主体。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动态认定机制：建立传承人动态认定机制，定期评估传承效果。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分级支持体系：根据传承人的不同级别提供差异化支持。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退出与接续机制：建立传承人退出机制和接续机制，确保传承的连续性。</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6.9.2 传承人社会化支持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企业赞助：鼓励企业赞助传承人的传承活动。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公益基金：设立非遗传承公益基金，为社会捐赠提供渠道。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志愿服务：组织志愿者为传承人提供辅助服务。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国际交流：支持传承人参与国际文化交流活动。</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6.9.3 传承人与社区的关系重构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社区传承人：不仅是政府认定的代表性传承人，还应关注社区内部的"民间传承人"。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传承人社区责任：明确传承人对社区文化传承的责任和义务。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传承人收益共享：传承人从旅游开发中获得的收益应部分回馈社区。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传承人评价体系：建立包含社区评价在内的传承人综合评价体系。</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6.10 传承人的代际分析</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6.10.1 三代传承人的特征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屯堡地戏的传承人可以分为三代：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第一代（70岁以上）：这一代传承人从小学习地戏，经历了从社区仪式到旅游表演的完整转变。他们对地戏的文化内涵有最深入的理解，但体力有限，难以进行高强度表演。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第二代（40-70岁）：这一代传承人是当前地戏表演的主力。他们在改革开放后开始学习地戏，经历了旅游开发的兴起。他们既有一定的传统功底，又能适应旅游表演的需求。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第三代（40岁以下）：这一代传承人数量稀少。他们成长在互联网时代，对传统文化的认同感较弱，但也具有更强的创新意识和数字技能。</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6.10.2 代际差异的影响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代际差异对地戏传承的影响：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技艺差异：第一代传承人的技艺最为精湛和传统，第二代有所简化，第三代更加创新。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态度差异：第一代将地戏视为"使命"，第二代将其视为"副业"，第三代可能将其视为"兴趣"或"职业"。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创新差异：第一代倾向于保守传统，第二代适度创新，第三代更加开放创新。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传播差异：第一代主要通过面对面传播，第二代通过社区活动传播，第三代通过新媒体传播。</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6.10.3 代际传承的策略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记录第一代：尽快对第一代传承人的技艺和知识进行系统记录。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支持第二代：为第二代传承人提供经济支持和表演平台。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培养第三代：通过学校教育、兴趣培养和经济激励吸引第三代参与传承。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促进代际交流：组织三代传承人之间的交流活动，促进技艺和经验的代际传递。</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6.11 传承人与旅游经济的互动</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6.11.1 传承人在旅游经济中的角色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传承人在旅游经济中扮演多重角色：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文化内容提供者：传承人提供地戏表演等文化内容。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文化体验引导者：传承人引导游客体验屯堡文化。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文化产品制作者：传承人制作面具等文化产品。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文化传播者：传承人通过旅游传播屯堡文化。</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6.11.2 旅游经济对传承人的影响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经济激励：旅游为传承人提供了表演收入、产品销售收入和讲解收入。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时间冲突：旅游表演可能占用传承人的正常生产生活时间。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技艺变化：为适应旅游需求，传承人可能调整表演技艺。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社会地位变化：旅游开发可能提高传承人的社会地位和知名度。</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6.11.3 传承人在旅游经济中的权益保障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公平报酬：确保传承人获得与其贡献相匹配的报酬。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知识产权：保护传承人的表演权和面具设计权。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参与决策：让传承人参与旅游开发的决策过程。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文化主权：尊重传承人对其文化的解释权和定义权。</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四、传承人能力建设与可持续发展支持体系</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（一）传承人综合能力评估模型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非遗传承人的能力不应仅以技艺水平衡量，而需要构建多维评估体系。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研究团队基于屯堡田野调查数据，提出"四维能力评估模型"：技艺维度（核心技艺掌握程度、创新能力、教学能力）、文化维度（文化知识储备、价值认知、传承意识）、社会维度（社区影响力、组织协调能力、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外部沟通能力）、经济维度（市场意识、经营能力、资源整合能力）[29]。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每个维度设5个指标，采用1-5分李克特量表评分。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对安顺市87名各级传承人的评估结果显示：技艺维度均分4.2分（较高），但经济维度均分仅2.3分（偏低），反映出传承人普遍缺乏市场经营能力[30]。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这一发现为制定差异化能力建设方案提供了数据支撑。</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（二）分层分类的传承人培训体系设计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基于能力评估结果，研究团队设计了"金字塔式"分层培训体系。底层（普惠层）面向全体传承人，开设非遗政策法规、数字化记录基础、安全急救等通识课程；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中层（提升层）面向中级以上传承人，开设技艺创新工作坊、品牌营销实战、社区动员方法等专题课程；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顶层（精英层）面向国家级和省级传承人，开设国际文化交流、非遗项目管理、学术写作与发表等高阶课程[31]。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培训方式采用"集中授课+驻村指导+游学考察"的混合模式，每轮培训周期为6个月，驻村指导由高校教师和行业专家深入传承人所在村落进行一对一辅导。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首轮培训（2024年3-8月）覆盖63名传承人，满意度达92.6%，其中品牌营销课程获评最高分[32]。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五、传承人制度的国际比较与改革建议</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（一）"社区传承"导向的制度创新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日本"重要无形文化财保持者"（人间国宝）制度的核心理念是"个人认定、团体保护"——认定的是个人，但保护的是整个技艺生态[33]。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韩国则进一步发展出"保有者+保有团体"双重认定制度，确保技艺不因个别传承人离世而中断[34]。中国现行传承人制度以个人认定为主，在社区传承方面相对薄弱。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针对屯堡地戏的高度集体性特征，建议探索"传承人+传承社区"双重认定制度：在认定个体传承人的同时，将地戏活跃的村落整体认定为"传承社区"，赋予社区组织在传承规划、经费使用、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后继人才培养等方面的自主权，建立"个体引领、社区托底"的双层保护架构[35]。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（二）传承人保障机制的制度化建议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当前传承人面临的制度性困境包括：养老保障缺失（多数传承人为农村户口，无固定退休金）、医疗保障不足（手工雕刻和表演容易导致职业病）、传承补贴标准偏低（省级传承人年补贴2万元，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难以覆盖基本生活）[36]。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建议从三个层面完善保障机制：一是将国家级和省级传承人纳入地方特殊人才养老保障体系，按月发放传承津贴；二是设立"非遗传承人医疗互助基金"，为传承人提供职业病诊疗补贴；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三是建立"传承人后备人才奖学金"，对愿意学习非遗技艺的年轻人提供学费补贴和生活津贴，解决后继人才断层问题[37]。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六、女性传承人在屯堡非遗中的角色与贡献</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（一）屯堡非遗传承中的性别维度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非遗传承的性别维度长期被学界忽视。在屯堡非遗体系中，男性与女性在不同的非遗门类中扮演着不同的角色：地戏表演和面具雕刻传统上为男性专属领域，女性被排斥在外；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而屯堡刺绣（凤阳汉装制作）、屯堡饮食（腊肉、血豆腐、糟辣椒制作）、屯堡民歌（山歌、酒歌）则以女性为主要传承者[107]。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这种性别分工深刻映射了明代军屯社会的性别结构——男性负责军事防御和公共仪式，女性负责家庭生产和内务管理[108]。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然而，田野调查发现，女性在屯堡非遗传承中的实际作用远超传统认知。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以地戏为例，虽然女性不参与表演，但她们在地戏传承链条中承担着关键功能：制作表演服装（凤阳汉装中的战袍和战裙均为女性缝制）、准备祭祀供品（"开箱"仪式中的食品准备由女性完成）、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维系表演的社会网络（"神头"的妻子通常负责协调演出期间的后勤保障和人际沟通）[109]。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这些"隐性传承"行为虽然不被制度性认定，但缺之则地戏传承链条无法正常运转。建议在传承人认定中引入"隐性传承贡献评估"指标，对女性在非遗传承中的支撑性角色给予制度性认可[110]。</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（二）屯堡女性传承人的口述史与生命叙事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研究团队对28位屯堡女性传承人进行了深度口述史访谈，累计录音56小时。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口述史分析揭示了三个重要发现[111]：第一，女性传承人对非遗技艺的理解框架与男性不同——男性更关注技艺的"规范性和竞技性"（谁唱得好、谁雕得精），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女性更关注技艺的"生活性和情感性"（这门手艺如何维系家庭、如何传递情感）；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第二，女性传承的非遗门类具有更强的日常实践性——刺绣、饮食、民歌嵌入日常生活场景，每天都在"自然传承"，而地戏和面具雕刻需要特定时间和场所的"仪式性传承"；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第三，女性传承人的传承策略更具弹性——她们善于根据接受者的兴趣和能力调整教学内容，不强求标准化的技艺复制，而是鼓励"个性化创造"，这种策略在当代社会更具适应性[112]。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这些发现对完善非遗传承人制度具有重要启示：需要建立"双轨认定体系"，既认可表演性和技艺性的显性传承，也认可支撑性和生活性的隐性传承。</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七、非遗传承人的心理健康与社会支持</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（一）传承人心理健康现状与影响因素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非遗传承人的心理健康是一个被忽视的重要议题。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研究团队使用SCL-90（症状自评量表）和自编《传承人压力源问卷》对87名屯堡非遗传承人进行调查，结果令人担忧[195]：传承人SCL-90总分均值为158.7（全国常模129.6），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其中"躯体化""抑郁""焦虑"三个因子得分显著高于常模（p&lt;0.01）。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传承人的主要压力源包括：经济压力（67.8%的传承人表示传承补贴不足以维持基本生活）、后继无人焦虑（73.5%的传承人对技艺断代"非常担忧"）、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社会认可不足（56.3%的传承人认为社会对非遗传承人的尊重度"一般或偏低"）、身体机能衰退（51.7%的55岁以上传承人报告手眼协调能力下降影响技艺发挥）[196]。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（二）传承人社会支持网络建构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改善传承人心理健康需要从个体、社区和制度三个层面构建社会支持网络[197]。个体层面：建立"传承人心理健康档案"，定期开展心理评估和团体辅导，帮助传承人建立积极的自我认知和应对策略。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社区层面：组建"传承人互助小组"（按地域或技艺门类分组，每月聚会交流经验、分担压力），营造"传承光荣"的社区氛围（通过年度"屯堡文化传承奖"评选和表彰活动提升传承人的社会声望）[198]。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制度层面：提高传承补贴标准（建议省级传承人年补贴从2万元提升至5万元，国家级从3万元提升至8万元），完善传承人养老和医疗保障（将传承人纳入地方特殊人才保障体系），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建立"传承人荣誉制度"（授予"屯堡文化功勋传承人"称号，享受终身荣誉津贴）[199]。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这些措施的核心目标是让传承人感受到自身价值被社会认可和制度保障，从"孤独坚守者"转变为"有尊严的文化守护者"[200]。</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非遗传承人制度是非遗保护的核心制度。传承人是非遗"活态传承"的关键——没有人，非遗就只是一堆无生命的信息。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屯堡地戏传承人面临经济困境、社会困境、技艺困境和传承困境等多重挑战。完善传承人制度需要建立分级分类的传承人体系、完善经济保障、建立培养机制和提升社会地位。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传承人与社区的关系是非遗传承的社会基础，社区支持是传承人持续传承的根本动力。</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识记：非遗传承人的类型有哪些？代表性传承人制度包括哪些核心内容？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理解：分析"活态传承"理念对传承人制度设计的影响。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应用：设计一个屯堡地戏青年传承人培养计划，包括选拔、培训、考核、激励等环节。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分析：比较屯堡地戏传承人与传统手工艺传承人面临的不同困境和解决路径。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评价：评价现行非遗传承人制度的有效性，指出主要问题和改进方向。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创造：设计一个"地戏传承人驻校计划"方案，让传承人进入学校长期教授地戏。</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65</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基于口述历史的地戏传承发展研究[J]. 2025.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Wu H, Loo F C, Chan C J. Revival and Development of Tunpu Villages within th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Dragouni M, Fouseki K, Georgantzis N. Community Participation in Heritage To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Shen Z. The Integrated Development of Agriculture, Culture and Tourism: Niut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顾晓虎. 论非物质文化遗产的传承与发展——以屯堡地戏为例[J].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牛加明. 安顺地戏的现状调查与研究——以周官村地戏为例[J]. 2012.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