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88952" cy="6858000" type="screen16x9"/>
  <p:notesSz cx="6858000" cy="9144000"/>
  <p:defaultTextStyle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2D5ABB26-0587-4C30-8999-92F81FD0307C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0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ableStyles" Target="tableStyles.xml"/><Relationship Id="rId45" Type="http://schemas.openxmlformats.org/officeDocument/2006/relationships/theme" Target="theme/theme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chart>
    <c:autoTitleDeleted val="1"/>
    <c:plotArea>
      <c:layout>
        <c:manualLayout>
          <c:layoutTarget val="inner"/>
          <c:xMode val="edge"/>
          <c:yMode val="edge"/>
          <c:x val="0.186"/>
          <c:y val="0.093"/>
          <c:w val="0.729"/>
          <c:h val="0.81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5470C6"/>
            </a:solidFill>
          </c:spPr>
          <c:dPt>
            <c:idx val="0"/>
            <c:spPr>
              <a:solidFill>
                <a:srgbClr val="9CA8A0"/>
              </a:solidFill>
            </c:spPr>
          </c:dPt>
          <c:dPt>
            <c:idx val="1"/>
            <c:spPr>
              <a:solidFill>
                <a:srgbClr val="9CA8A0"/>
              </a:solidFill>
            </c:spPr>
          </c:dPt>
          <c:dPt>
            <c:idx val="2"/>
            <c:spPr>
              <a:solidFill>
                <a:srgbClr val="54405C"/>
              </a:solidFill>
            </c:spPr>
          </c:dPt>
          <c:dPt>
            <c:idx val="3"/>
            <c:spPr>
              <a:solidFill>
                <a:srgbClr val="54405C"/>
              </a:solidFill>
            </c:spPr>
          </c:dPt>
          <c:dLbls>
            <c:txPr>
              <a:bodyPr/>
              <a:lstStyle/>
              <a:p>
                <a:pPr>
                  <a:defRPr sz="1125">
                    <a:solidFill>
                      <a:srgbClr val="1F2B26"/>
                    </a:solidFill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</c:dLbls>
          <c:cat>
            <c:strRef>
              <c:f>Sheet1!$A$2:$A$5</c:f>
              <c:strCache>
                <c:ptCount val="4"/>
                <c:pt idx="0">
                  <c:v>战略与管理</c:v>
                </c:pt>
                <c:pt idx="1">
                  <c:v>数据分析</c:v>
                </c:pt>
                <c:pt idx="2">
                  <c:v>AI产品运营</c:v>
                </c:pt>
                <c:pt idx="3">
                  <c:v>数字营销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</c:numCache>
            </c:numRef>
          </c:val>
        </c:ser>
        <c:gapWidth val="192"/>
        <c:overlap val="-20"/>
        <c:axId val="111111111"/>
        <c:axId val="222222222"/>
      </c:barChart>
      <c:catAx>
        <c:axId val="111111111"/>
        <c:scaling>
          <c:orientation val="minMax"/>
        </c:scaling>
        <c:delete val="0"/>
        <c:axPos val="l"/>
        <c:majorTickMark val="none"/>
        <c:tickLblPos val="low"/>
        <c:spPr>
          <a:ln w="9523">
            <a:solidFill>
              <a:srgbClr val="D6CDB8"/>
            </a:solidFill>
          </a:ln>
        </c:spPr>
        <c:txPr>
          <a:bodyPr/>
          <a:lstStyle/>
          <a:p>
            <a:pPr>
              <a:defRPr sz="1125">
                <a:solidFill>
                  <a:srgbClr val="1F2B26"/>
                </a:solidFill>
              </a:defRPr>
            </a:pPr>
            <a:endParaRPr lang="zh-CN"/>
          </a:p>
        </c:txPr>
        <c:crossAx val="222222222"/>
        <c:crosses val="autoZero"/>
        <c:lblOffset val="0"/>
      </c:catAx>
      <c:valAx>
        <c:axId val="222222222"/>
        <c:scaling>
          <c:orientation val="minMax"/>
          <c:max val="45"/>
          <c:min val="0"/>
        </c:scaling>
        <c:delete val="0"/>
        <c:axPos val="b"/>
        <c:majorGridlines>
          <c:spPr>
            <a:ln w="9523">
              <a:solidFill>
                <a:srgbClr val="EBE6D9"/>
              </a:solidFill>
              <a:prstDash val="solid"/>
            </a:ln>
          </c:spPr>
        </c:majorGridlines>
        <c:numFmt formatCode="#,##0" sourceLinked="0"/>
        <c:majorTickMark val="none"/>
        <c:spPr>
          <a:ln>
            <a:noFill/>
          </a:ln>
        </c:spPr>
        <c:txPr>
          <a:bodyPr/>
          <a:lstStyle/>
          <a:p>
            <a:pPr>
              <a:defRPr sz="1125">
                <a:solidFill>
                  <a:srgbClr val="6E7A70"/>
                </a:solidFill>
              </a:defRPr>
            </a:pPr>
            <a:endParaRPr lang="zh-CN"/>
          </a:p>
        </c:txPr>
        <c:crossAx val="111111111"/>
        <c:crosses val="autoZero"/>
        <c:crossBetween val="between"/>
        <c:majorUnit val="10"/>
      </c:valAx>
    </c:plotArea>
    <c:plotVisOnly val="1"/>
  </c:chart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</p:sldLayoutIdLst>
  <p:txStyles>
    <p:titleStyle/>
    <p:bodyStyle/>
    <p:otherStyle/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1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7829253-24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857"/>
            <a:ext cx="12188952" cy="6856286"/>
          </a:xfrm>
          <a:prstGeom prst="rect">
            <a:avLst/>
          </a:prstGeom>
          <a:ln>
            <a:noFill/>
          </a:ln>
        </p:spPr>
      </p:pic>
      <p:sp>
        <p:nvSpPr>
          <p:cNvPr id="3" name="el-1789697828352-12"/>
          <p:cNvSpPr/>
          <p:nvPr/>
        </p:nvSpPr>
        <p:spPr>
          <a:xfrm>
            <a:off x="0" y="857"/>
            <a:ext cx="12188952" cy="685628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7F4EC"/>
              </a:gs>
              <a:gs pos="38000">
                <a:srgbClr val="F7F4EC"/>
              </a:gs>
              <a:gs pos="48000">
                <a:srgbClr val="F7F4EC">
                  <a:alpha val="94000"/>
                </a:srgbClr>
              </a:gs>
              <a:gs pos="60000">
                <a:srgbClr val="F7F4EC">
                  <a:alpha val="55000"/>
                </a:srgbClr>
              </a:gs>
              <a:gs pos="78000">
                <a:srgbClr val="F7F4E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7828167-2"/>
          <p:cNvCxnSpPr/>
          <p:nvPr/>
        </p:nvCxnSpPr>
        <p:spPr>
          <a:xfrm>
            <a:off x="685629" y="65315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7828172-9"/>
          <p:cNvCxnSpPr/>
          <p:nvPr/>
        </p:nvCxnSpPr>
        <p:spPr>
          <a:xfrm>
            <a:off x="685629" y="4742526"/>
            <a:ext cx="626201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7828167-1"/>
          <p:cNvCxnSpPr/>
          <p:nvPr/>
        </p:nvCxnSpPr>
        <p:spPr>
          <a:xfrm>
            <a:off x="685629" y="5694491"/>
            <a:ext cx="626201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7828169-3"/>
          <p:cNvSpPr txBox="1"/>
          <p:nvPr/>
        </p:nvSpPr>
        <p:spPr>
          <a:xfrm>
            <a:off x="1218895" y="534124"/>
            <a:ext cx="357899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40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AI × TOURISM · 项目二</a:t>
            </a:r>
            <a:endParaRPr/>
          </a:p>
        </p:txBody>
      </p:sp>
      <p:sp>
        <p:nvSpPr>
          <p:cNvPr id="8" name="el-1789697828169-4"/>
          <p:cNvSpPr txBox="1"/>
          <p:nvPr/>
        </p:nvSpPr>
        <p:spPr>
          <a:xfrm>
            <a:off x="685629" y="1267068"/>
            <a:ext cx="6421995" cy="3332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 spc="396">
                <a:solidFill>
                  <a:srgbClr val="5A6B60"/>
                </a:solidFill>
                <a:latin typeface="SimSun"/>
                <a:ea typeface="SimSun"/>
                <a:cs typeface="SimSun"/>
              </a:rPr>
              <a:t>《人工智能与旅游创新应用》</a:t>
            </a:r>
            <a:endParaRPr/>
          </a:p>
        </p:txBody>
      </p:sp>
      <p:sp>
        <p:nvSpPr>
          <p:cNvPr id="9" name="el-1789697828170-5"/>
          <p:cNvSpPr txBox="1"/>
          <p:nvPr/>
        </p:nvSpPr>
        <p:spPr>
          <a:xfrm>
            <a:off x="685629" y="1686063"/>
            <a:ext cx="5942263" cy="197267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7125"/>
              </a:lnSpc>
            </a:pPr>
            <a:r>
              <a:rPr b="1" sz="58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助力旅游职业教育的</a:t>
            </a:r>
            <a:endParaRPr/>
          </a:p>
        </p:txBody>
      </p:sp>
      <p:sp>
        <p:nvSpPr>
          <p:cNvPr id="10" name="el-1789697828170-6"/>
          <p:cNvSpPr txBox="1"/>
          <p:nvPr/>
        </p:nvSpPr>
        <p:spPr>
          <a:xfrm>
            <a:off x="685629" y="3498337"/>
            <a:ext cx="3491141" cy="10665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584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应用展望</a:t>
            </a:r>
            <a:endParaRPr/>
          </a:p>
        </p:txBody>
      </p:sp>
      <p:sp>
        <p:nvSpPr>
          <p:cNvPr id="11" name="el-1789697828172-10"/>
          <p:cNvSpPr txBox="1"/>
          <p:nvPr/>
        </p:nvSpPr>
        <p:spPr>
          <a:xfrm>
            <a:off x="685629" y="4918695"/>
            <a:ext cx="77326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8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模块五</a:t>
            </a:r>
            <a:endParaRPr/>
          </a:p>
        </p:txBody>
      </p:sp>
      <p:sp>
        <p:nvSpPr>
          <p:cNvPr id="12" name="el-1789697828172-11"/>
          <p:cNvSpPr txBox="1"/>
          <p:nvPr/>
        </p:nvSpPr>
        <p:spPr>
          <a:xfrm>
            <a:off x="1477940" y="4918695"/>
            <a:ext cx="317296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21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生成式人工智能的旅游应用展望</a:t>
            </a:r>
            <a:endParaRPr/>
          </a:p>
        </p:txBody>
      </p:sp>
      <p:sp>
        <p:nvSpPr>
          <p:cNvPr id="13" name="el-1789697828170-7"/>
          <p:cNvSpPr txBox="1"/>
          <p:nvPr/>
        </p:nvSpPr>
        <p:spPr>
          <a:xfrm>
            <a:off x="685629" y="5851614"/>
            <a:ext cx="2670678" cy="5484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142"/>
              </a:lnSpc>
            </a:pPr>
            <a:r>
              <a:rPr sz="11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旅游管理专业核心课程</a:t>
            </a:r>
            <a:endParaRPr/>
          </a:p>
          <a:p>
            <a:pPr algn="l">
              <a:lnSpc>
                <a:spcPts val="2142"/>
              </a:lnSpc>
            </a:pPr>
            <a:r>
              <a:rPr sz="11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主讲教师：____ · 2026 秋季学期</a:t>
            </a:r>
            <a:endParaRPr/>
          </a:p>
        </p:txBody>
      </p:sp>
      <p:sp>
        <p:nvSpPr>
          <p:cNvPr id="14" name="el-1789697828171-8"/>
          <p:cNvSpPr txBox="1"/>
          <p:nvPr/>
        </p:nvSpPr>
        <p:spPr>
          <a:xfrm>
            <a:off x="4473250" y="6238173"/>
            <a:ext cx="3579969" cy="1618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47">
                <a:solidFill>
                  <a:srgbClr val="A08B6A"/>
                </a:solidFill>
                <a:latin typeface="Georgia"/>
                <a:ea typeface="Georgia"/>
                <a:cs typeface="Georgia"/>
              </a:rPr>
              <a:t>MODULE 05 — PROJECT 02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827815-5"/>
          <p:cNvCxnSpPr/>
          <p:nvPr/>
        </p:nvCxnSpPr>
        <p:spPr>
          <a:xfrm>
            <a:off x="3728105" y="895983"/>
            <a:ext cx="914" cy="4751787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7827870-12"/>
          <p:cNvCxnSpPr/>
          <p:nvPr/>
        </p:nvCxnSpPr>
        <p:spPr>
          <a:xfrm>
            <a:off x="685629" y="1846460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7827868-9"/>
          <p:cNvCxnSpPr/>
          <p:nvPr/>
        </p:nvCxnSpPr>
        <p:spPr>
          <a:xfrm>
            <a:off x="4342314" y="2081549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7827868-10"/>
          <p:cNvCxnSpPr/>
          <p:nvPr/>
        </p:nvCxnSpPr>
        <p:spPr>
          <a:xfrm>
            <a:off x="4342314" y="3271877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7827868-11"/>
          <p:cNvCxnSpPr/>
          <p:nvPr/>
        </p:nvCxnSpPr>
        <p:spPr>
          <a:xfrm>
            <a:off x="4342314" y="4462204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782780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7827866-6"/>
          <p:cNvSpPr txBox="1"/>
          <p:nvPr/>
        </p:nvSpPr>
        <p:spPr>
          <a:xfrm>
            <a:off x="685629" y="1908357"/>
            <a:ext cx="2504449" cy="49517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08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CONTENTS · 本讲目录</a:t>
            </a:r>
            <a:endParaRPr/>
          </a:p>
        </p:txBody>
      </p:sp>
      <p:sp>
        <p:nvSpPr>
          <p:cNvPr id="9" name="el-1789697827866-7"/>
          <p:cNvSpPr txBox="1"/>
          <p:nvPr/>
        </p:nvSpPr>
        <p:spPr>
          <a:xfrm>
            <a:off x="685629" y="2574940"/>
            <a:ext cx="2687283" cy="146261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748"/>
              </a:lnSpc>
            </a:pPr>
            <a:r>
              <a:rPr b="1" sz="47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最后一讲</a:t>
            </a:r>
            <a:endParaRPr/>
          </a:p>
          <a:p>
            <a:pPr algn="l">
              <a:lnSpc>
                <a:spcPts val="5748"/>
              </a:lnSpc>
            </a:pPr>
            <a:r>
              <a:rPr b="1" sz="47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说给你</a:t>
            </a:r>
            <a:endParaRPr/>
          </a:p>
        </p:txBody>
      </p:sp>
      <p:sp>
        <p:nvSpPr>
          <p:cNvPr id="10" name="el-1789697827866-8"/>
          <p:cNvSpPr txBox="1"/>
          <p:nvPr/>
        </p:nvSpPr>
        <p:spPr>
          <a:xfrm>
            <a:off x="685629" y="4247052"/>
            <a:ext cx="2555871" cy="6168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12"/>
              </a:lnSpc>
            </a:pPr>
            <a:r>
              <a:rPr sz="1340" spc="378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LEARN · REBUILD</a:t>
            </a:r>
            <a:endParaRPr/>
          </a:p>
          <a:p>
            <a:pPr algn="l">
              <a:lnSpc>
                <a:spcPts val="2412"/>
              </a:lnSpc>
            </a:pPr>
            <a:r>
              <a:rPr sz="1340" spc="378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GO · BEGIN</a:t>
            </a:r>
            <a:endParaRPr/>
          </a:p>
        </p:txBody>
      </p:sp>
      <p:sp>
        <p:nvSpPr>
          <p:cNvPr id="11" name="el-1789697827870-13"/>
          <p:cNvSpPr txBox="1"/>
          <p:nvPr/>
        </p:nvSpPr>
        <p:spPr>
          <a:xfrm>
            <a:off x="4342314" y="1124526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2" name="el-1789697827875-17"/>
          <p:cNvSpPr txBox="1"/>
          <p:nvPr/>
        </p:nvSpPr>
        <p:spPr>
          <a:xfrm>
            <a:off x="5218395" y="1134049"/>
            <a:ext cx="4093744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教育变革</a:t>
            </a:r>
            <a:endParaRPr/>
          </a:p>
        </p:txBody>
      </p:sp>
      <p:sp>
        <p:nvSpPr>
          <p:cNvPr id="13" name="el-1789697827875-18"/>
          <p:cNvSpPr txBox="1"/>
          <p:nvPr/>
        </p:nvSpPr>
        <p:spPr>
          <a:xfrm>
            <a:off x="5218395" y="1591135"/>
            <a:ext cx="455482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本讲视角 · 学习范式 · 职教场景 · 效率革命</a:t>
            </a:r>
            <a:endParaRPr/>
          </a:p>
        </p:txBody>
      </p:sp>
      <p:sp>
        <p:nvSpPr>
          <p:cNvPr id="14" name="el-1789697827870-14"/>
          <p:cNvSpPr txBox="1"/>
          <p:nvPr/>
        </p:nvSpPr>
        <p:spPr>
          <a:xfrm>
            <a:off x="4342314" y="2314854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5" name="el-1789697827875-19"/>
          <p:cNvSpPr txBox="1"/>
          <p:nvPr/>
        </p:nvSpPr>
        <p:spPr>
          <a:xfrm>
            <a:off x="5218395" y="2324376"/>
            <a:ext cx="4093744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能力重构</a:t>
            </a:r>
            <a:endParaRPr/>
          </a:p>
        </p:txBody>
      </p:sp>
      <p:sp>
        <p:nvSpPr>
          <p:cNvPr id="16" name="el-1789697827875-20"/>
          <p:cNvSpPr txBox="1"/>
          <p:nvPr/>
        </p:nvSpPr>
        <p:spPr>
          <a:xfrm>
            <a:off x="5218395" y="2781462"/>
            <a:ext cx="455482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能力五维 · 岗位对照 · 三层进阶 · 成长实录</a:t>
            </a:r>
            <a:endParaRPr/>
          </a:p>
        </p:txBody>
      </p:sp>
      <p:sp>
        <p:nvSpPr>
          <p:cNvPr id="17" name="el-1789697827871-15"/>
          <p:cNvSpPr txBox="1"/>
          <p:nvPr/>
        </p:nvSpPr>
        <p:spPr>
          <a:xfrm>
            <a:off x="4342314" y="3505181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8" name="el-1789697827876-21"/>
          <p:cNvSpPr txBox="1"/>
          <p:nvPr/>
        </p:nvSpPr>
        <p:spPr>
          <a:xfrm>
            <a:off x="5218395" y="3514704"/>
            <a:ext cx="4093744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职业前路</a:t>
            </a:r>
            <a:endParaRPr/>
          </a:p>
        </p:txBody>
      </p:sp>
      <p:sp>
        <p:nvSpPr>
          <p:cNvPr id="19" name="el-1789697827876-22"/>
          <p:cNvSpPr txBox="1"/>
          <p:nvPr/>
        </p:nvSpPr>
        <p:spPr>
          <a:xfrm>
            <a:off x="5218395" y="3971789"/>
            <a:ext cx="455482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岗位变迁 · 三类去向 · 五年路线 · 就业结构</a:t>
            </a:r>
            <a:endParaRPr/>
          </a:p>
        </p:txBody>
      </p:sp>
      <p:sp>
        <p:nvSpPr>
          <p:cNvPr id="20" name="el-1789697827871-16"/>
          <p:cNvSpPr txBox="1"/>
          <p:nvPr/>
        </p:nvSpPr>
        <p:spPr>
          <a:xfrm>
            <a:off x="4342314" y="4695508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21" name="el-1789697827876-23"/>
          <p:cNvSpPr txBox="1"/>
          <p:nvPr/>
        </p:nvSpPr>
        <p:spPr>
          <a:xfrm>
            <a:off x="5218395" y="4705031"/>
            <a:ext cx="4093744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课程收官</a:t>
            </a:r>
            <a:endParaRPr/>
          </a:p>
        </p:txBody>
      </p:sp>
      <p:sp>
        <p:nvSpPr>
          <p:cNvPr id="22" name="el-1789697827876-24"/>
          <p:cNvSpPr txBox="1"/>
          <p:nvPr/>
        </p:nvSpPr>
        <p:spPr>
          <a:xfrm>
            <a:off x="5218395" y="5162117"/>
            <a:ext cx="455482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课程全图 · 成长案例 · 毕业姿态 · 结课寄语</a:t>
            </a:r>
            <a:endParaRPr/>
          </a:p>
        </p:txBody>
      </p:sp>
      <p:sp>
        <p:nvSpPr>
          <p:cNvPr id="23" name="el-1789697827812-2"/>
          <p:cNvSpPr txBox="1"/>
          <p:nvPr/>
        </p:nvSpPr>
        <p:spPr>
          <a:xfrm>
            <a:off x="685629" y="6228650"/>
            <a:ext cx="597394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人工智能与旅游创新应用 · 模块五 生成式人工智能的旅游应用展望</a:t>
            </a:r>
            <a:endParaRPr/>
          </a:p>
        </p:txBody>
      </p:sp>
      <p:sp>
        <p:nvSpPr>
          <p:cNvPr id="24" name="el-1789697827813-3"/>
          <p:cNvSpPr txBox="1"/>
          <p:nvPr/>
        </p:nvSpPr>
        <p:spPr>
          <a:xfrm>
            <a:off x="6907470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助力旅游职业教育的应用展望</a:t>
            </a:r>
            <a:endParaRPr/>
          </a:p>
        </p:txBody>
      </p:sp>
      <p:sp>
        <p:nvSpPr>
          <p:cNvPr id="25" name="el-1789697827813-4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 / 40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827891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7827890-6"/>
          <p:cNvCxnSpPr/>
          <p:nvPr/>
        </p:nvCxnSpPr>
        <p:spPr>
          <a:xfrm>
            <a:off x="3537653" y="2092411"/>
            <a:ext cx="914" cy="3278162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7827895-12"/>
          <p:cNvCxnSpPr/>
          <p:nvPr/>
        </p:nvCxnSpPr>
        <p:spPr>
          <a:xfrm>
            <a:off x="4151862" y="2947066"/>
            <a:ext cx="7351462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7827895-13"/>
          <p:cNvCxnSpPr/>
          <p:nvPr/>
        </p:nvCxnSpPr>
        <p:spPr>
          <a:xfrm>
            <a:off x="4151862" y="4161200"/>
            <a:ext cx="7351462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782788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7827892-8"/>
          <p:cNvSpPr txBox="1"/>
          <p:nvPr/>
        </p:nvSpPr>
        <p:spPr>
          <a:xfrm>
            <a:off x="1237940" y="457943"/>
            <a:ext cx="363105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课程收官 · OBJECTIVES</a:t>
            </a:r>
            <a:endParaRPr/>
          </a:p>
        </p:txBody>
      </p:sp>
      <p:sp>
        <p:nvSpPr>
          <p:cNvPr id="8" name="el-1789697827888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学习目标</a:t>
            </a:r>
            <a:endParaRPr/>
          </a:p>
        </p:txBody>
      </p:sp>
      <p:sp>
        <p:nvSpPr>
          <p:cNvPr id="9" name="el-1789697827892-9"/>
          <p:cNvSpPr txBox="1"/>
          <p:nvPr/>
        </p:nvSpPr>
        <p:spPr>
          <a:xfrm>
            <a:off x="685629" y="2593539"/>
            <a:ext cx="247207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97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成长导向</a:t>
            </a:r>
            <a:endParaRPr/>
          </a:p>
        </p:txBody>
      </p:sp>
      <p:sp>
        <p:nvSpPr>
          <p:cNvPr id="10" name="el-1789697827892-10"/>
          <p:cNvSpPr txBox="1"/>
          <p:nvPr/>
        </p:nvSpPr>
        <p:spPr>
          <a:xfrm>
            <a:off x="685629" y="2993489"/>
            <a:ext cx="2506353" cy="128555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050"/>
              </a:lnSpc>
            </a:pPr>
            <a:r>
              <a:rPr b="1" sz="40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带走</a:t>
            </a:r>
            <a:endParaRPr/>
          </a:p>
          <a:p>
            <a:pPr algn="l">
              <a:lnSpc>
                <a:spcPts val="5050"/>
              </a:lnSpc>
            </a:pPr>
            <a:r>
              <a:rPr b="1" sz="40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一张图</a:t>
            </a:r>
            <a:endParaRPr/>
          </a:p>
        </p:txBody>
      </p:sp>
      <p:sp>
        <p:nvSpPr>
          <p:cNvPr id="11" name="el-1789697827892-11"/>
          <p:cNvSpPr txBox="1"/>
          <p:nvPr/>
        </p:nvSpPr>
        <p:spPr>
          <a:xfrm>
            <a:off x="685629" y="4469495"/>
            <a:ext cx="2403509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08"/>
              </a:lnSpc>
            </a:pPr>
            <a:r>
              <a:rPr sz="1340" spc="324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TAKE THE MAP</a:t>
            </a:r>
            <a:endParaRPr/>
          </a:p>
          <a:p>
            <a:pPr algn="l">
              <a:lnSpc>
                <a:spcPts val="1608"/>
              </a:lnSpc>
            </a:pPr>
            <a:r>
              <a:rPr sz="1340" spc="324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AND GO</a:t>
            </a:r>
            <a:endParaRPr/>
          </a:p>
        </p:txBody>
      </p:sp>
      <p:sp>
        <p:nvSpPr>
          <p:cNvPr id="12" name="el-1789697827896-14"/>
          <p:cNvSpPr txBox="1"/>
          <p:nvPr/>
        </p:nvSpPr>
        <p:spPr>
          <a:xfrm>
            <a:off x="4151862" y="2378090"/>
            <a:ext cx="1256986" cy="3166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知识目标</a:t>
            </a:r>
            <a:endParaRPr/>
          </a:p>
        </p:txBody>
      </p:sp>
      <p:sp>
        <p:nvSpPr>
          <p:cNvPr id="13" name="el-1789697827899-17"/>
          <p:cNvSpPr txBox="1"/>
          <p:nvPr/>
        </p:nvSpPr>
        <p:spPr>
          <a:xfrm>
            <a:off x="5504074" y="2339999"/>
            <a:ext cx="6200784" cy="354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能说出</a:t>
            </a:r>
            <a:r>
              <a:rPr b="1" sz="172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AI对职教的三重改变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与旅游人新能力模型的五个维度。</a:t>
            </a:r>
            <a:endParaRPr/>
          </a:p>
        </p:txBody>
      </p:sp>
      <p:sp>
        <p:nvSpPr>
          <p:cNvPr id="14" name="el-1789697827896-15"/>
          <p:cNvSpPr txBox="1"/>
          <p:nvPr/>
        </p:nvSpPr>
        <p:spPr>
          <a:xfrm>
            <a:off x="4151862" y="3237506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能力目标</a:t>
            </a:r>
            <a:endParaRPr/>
          </a:p>
        </p:txBody>
      </p:sp>
      <p:sp>
        <p:nvSpPr>
          <p:cNvPr id="15" name="el-1789697827900-18"/>
          <p:cNvSpPr txBox="1"/>
          <p:nvPr/>
        </p:nvSpPr>
        <p:spPr>
          <a:xfrm>
            <a:off x="5504074" y="3199416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能把课程26讲</a:t>
            </a:r>
            <a:r>
              <a:rPr b="1" sz="172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连成自己的能力地图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：知道会了什么、缺什么、去哪补。</a:t>
            </a:r>
            <a:endParaRPr/>
          </a:p>
        </p:txBody>
      </p:sp>
      <p:sp>
        <p:nvSpPr>
          <p:cNvPr id="16" name="el-1789697827896-16"/>
          <p:cNvSpPr txBox="1"/>
          <p:nvPr/>
        </p:nvSpPr>
        <p:spPr>
          <a:xfrm>
            <a:off x="4151862" y="4451640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素养目标</a:t>
            </a:r>
            <a:endParaRPr/>
          </a:p>
        </p:txBody>
      </p:sp>
      <p:sp>
        <p:nvSpPr>
          <p:cNvPr id="17" name="el-1789697827900-19"/>
          <p:cNvSpPr txBox="1"/>
          <p:nvPr/>
        </p:nvSpPr>
        <p:spPr>
          <a:xfrm>
            <a:off x="5504074" y="4413550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建立</a:t>
            </a:r>
            <a:r>
              <a:rPr b="1" sz="172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「终身学习」的姿势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——工具会过时、学习力不会：把结课变成起点。</a:t>
            </a:r>
            <a:endParaRPr/>
          </a:p>
        </p:txBody>
      </p:sp>
      <p:sp>
        <p:nvSpPr>
          <p:cNvPr id="18" name="el-1789697827888-3"/>
          <p:cNvSpPr txBox="1"/>
          <p:nvPr/>
        </p:nvSpPr>
        <p:spPr>
          <a:xfrm>
            <a:off x="685629" y="6228650"/>
            <a:ext cx="304823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课程收官 · OBJECTIVES</a:t>
            </a:r>
            <a:endParaRPr/>
          </a:p>
        </p:txBody>
      </p:sp>
      <p:sp>
        <p:nvSpPr>
          <p:cNvPr id="19" name="el-1789697827889-4"/>
          <p:cNvSpPr txBox="1"/>
          <p:nvPr/>
        </p:nvSpPr>
        <p:spPr>
          <a:xfrm>
            <a:off x="5197862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助力旅游职业教育的应用展望</a:t>
            </a:r>
            <a:endParaRPr/>
          </a:p>
        </p:txBody>
      </p:sp>
      <p:sp>
        <p:nvSpPr>
          <p:cNvPr id="20" name="el-1789697827889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 / 40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829484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7829486-10"/>
          <p:cNvCxnSpPr/>
          <p:nvPr/>
        </p:nvCxnSpPr>
        <p:spPr>
          <a:xfrm>
            <a:off x="685629" y="3570798"/>
            <a:ext cx="571357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782948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7829486-9"/>
          <p:cNvSpPr txBox="1"/>
          <p:nvPr/>
        </p:nvSpPr>
        <p:spPr>
          <a:xfrm>
            <a:off x="1237940" y="457943"/>
            <a:ext cx="402687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课程收官 · LAST LECTURE</a:t>
            </a:r>
            <a:endParaRPr/>
          </a:p>
        </p:txBody>
      </p:sp>
      <p:sp>
        <p:nvSpPr>
          <p:cNvPr id="6" name="el-178969782948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这门课，改变了你什么</a:t>
            </a:r>
            <a:endParaRPr/>
          </a:p>
        </p:txBody>
      </p:sp>
      <p:sp>
        <p:nvSpPr>
          <p:cNvPr id="7" name="el-1789697829485-7"/>
          <p:cNvSpPr txBox="1"/>
          <p:nvPr/>
        </p:nvSpPr>
        <p:spPr>
          <a:xfrm>
            <a:off x="685629" y="1892436"/>
            <a:ext cx="5713571" cy="13498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535"/>
              </a:lnSpc>
            </a:pP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开学第一课你问「AI会不会抢饭碗」——今天你的作品集里</a:t>
            </a:r>
            <a:r>
              <a:rPr b="1" sz="202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躺着行程方案、海报、短视频、软文、数字人和数据报告</a:t>
            </a: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。问题没变，</a:t>
            </a:r>
            <a:r>
              <a:rPr b="1" sz="202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问问题的人变了</a:t>
            </a: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。</a:t>
            </a:r>
            <a:endParaRPr/>
          </a:p>
        </p:txBody>
      </p:sp>
      <p:sp>
        <p:nvSpPr>
          <p:cNvPr id="8" name="el-1789697829489-13"/>
          <p:cNvSpPr txBox="1"/>
          <p:nvPr/>
        </p:nvSpPr>
        <p:spPr>
          <a:xfrm>
            <a:off x="685629" y="3842192"/>
            <a:ext cx="5866885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这一年，你的学习方式变了吗？</a:t>
            </a:r>
            <a:endParaRPr/>
          </a:p>
        </p:txBody>
      </p:sp>
      <p:sp>
        <p:nvSpPr>
          <p:cNvPr id="9" name="el-1789697829489-14"/>
          <p:cNvSpPr txBox="1"/>
          <p:nvPr/>
        </p:nvSpPr>
        <p:spPr>
          <a:xfrm>
            <a:off x="685629" y="4323085"/>
            <a:ext cx="5866885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五年后的旅游人，靠什么吃饭？</a:t>
            </a:r>
            <a:endParaRPr/>
          </a:p>
        </p:txBody>
      </p:sp>
      <p:sp>
        <p:nvSpPr>
          <p:cNvPr id="10" name="el-1789697829489-15"/>
          <p:cNvSpPr txBox="1"/>
          <p:nvPr/>
        </p:nvSpPr>
        <p:spPr>
          <a:xfrm>
            <a:off x="685629" y="4803977"/>
            <a:ext cx="5866885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结课之后，这台机器怎么继续转？</a:t>
            </a:r>
            <a:endParaRPr/>
          </a:p>
        </p:txBody>
      </p:sp>
      <p:sp>
        <p:nvSpPr>
          <p:cNvPr id="11" name="el-1789697829485-8"/>
          <p:cNvSpPr txBox="1"/>
          <p:nvPr/>
        </p:nvSpPr>
        <p:spPr>
          <a:xfrm>
            <a:off x="685629" y="5342005"/>
            <a:ext cx="6173514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 spc="9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最后一讲：</a:t>
            </a:r>
            <a:r>
              <a:rPr b="1" sz="1570" spc="94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教育-能力-职业-结课</a:t>
            </a:r>
            <a:r>
              <a:rPr sz="1570" spc="9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，把26讲装进你的行囊。</a:t>
            </a:r>
            <a:endParaRPr/>
          </a:p>
        </p:txBody>
      </p:sp>
      <p:sp>
        <p:nvSpPr>
          <p:cNvPr id="12" name="el-1789697829482-3"/>
          <p:cNvSpPr txBox="1"/>
          <p:nvPr/>
        </p:nvSpPr>
        <p:spPr>
          <a:xfrm>
            <a:off x="685629" y="6228650"/>
            <a:ext cx="337562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课程收官 · LAST LECTURE</a:t>
            </a:r>
            <a:endParaRPr/>
          </a:p>
        </p:txBody>
      </p:sp>
      <p:sp>
        <p:nvSpPr>
          <p:cNvPr id="13" name="el-1789697829482-4"/>
          <p:cNvSpPr txBox="1"/>
          <p:nvPr/>
        </p:nvSpPr>
        <p:spPr>
          <a:xfrm>
            <a:off x="5306628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助力旅游职业教育的应用展望</a:t>
            </a:r>
            <a:endParaRPr/>
          </a:p>
        </p:txBody>
      </p:sp>
      <p:sp>
        <p:nvSpPr>
          <p:cNvPr id="14" name="el-178969782948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 / 40</a:t>
            </a:r>
            <a:endParaRPr/>
          </a:p>
        </p:txBody>
      </p:sp>
      <p:sp>
        <p:nvSpPr>
          <p:cNvPr id="15" name="el-1789697829487-11"/>
          <p:cNvSpPr/>
          <p:nvPr/>
        </p:nvSpPr>
        <p:spPr>
          <a:xfrm>
            <a:off x="6932466" y="1835300"/>
            <a:ext cx="4570857" cy="379238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7F4EC">
                  <a:alpha val="28000"/>
                </a:srgbClr>
              </a:gs>
              <a:gs pos="22000">
                <a:srgbClr val="F7F4E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16" name="el-1789697829488-12"/>
          <p:cNvPicPr/>
          <p:nvPr/>
        </p:nvPicPr>
        <p:blipFill>
          <a:blip r:embed="rId2"/>
          <a:srcRect l="22964" t="0" r="8931" b="0"/>
          <a:stretch>
            <a:fillRect/>
          </a:stretch>
        </p:blipFill>
        <p:spPr>
          <a:xfrm>
            <a:off x="6932466" y="1835300"/>
            <a:ext cx="4570857" cy="3792383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54405C"/>
            </a:gs>
            <a:gs pos="58000">
              <a:srgbClr val="54405C"/>
            </a:gs>
            <a:gs pos="100000">
              <a:srgbClr val="402F47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7828106-13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7828060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7828056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7828058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6" name="el-1789697828059-5"/>
          <p:cNvSpPr txBox="1"/>
          <p:nvPr/>
        </p:nvSpPr>
        <p:spPr>
          <a:xfrm>
            <a:off x="837990" y="4128912"/>
            <a:ext cx="347766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ONE</a:t>
            </a:r>
            <a:endParaRPr/>
          </a:p>
        </p:txBody>
      </p:sp>
      <p:sp>
        <p:nvSpPr>
          <p:cNvPr id="7" name="el-1789697828059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教育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变革</a:t>
            </a:r>
            <a:endParaRPr/>
          </a:p>
        </p:txBody>
      </p:sp>
      <p:sp>
        <p:nvSpPr>
          <p:cNvPr id="8" name="el-1789697828059-7"/>
          <p:cNvSpPr txBox="1"/>
          <p:nvPr/>
        </p:nvSpPr>
        <p:spPr>
          <a:xfrm>
            <a:off x="4266133" y="3676737"/>
            <a:ext cx="790624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NEW LEARNING</a:t>
            </a:r>
            <a:endParaRPr/>
          </a:p>
        </p:txBody>
      </p:sp>
      <p:sp>
        <p:nvSpPr>
          <p:cNvPr id="9" name="el-1789697828061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本讲视角</a:t>
            </a:r>
            <a:endParaRPr/>
          </a:p>
        </p:txBody>
      </p:sp>
      <p:sp>
        <p:nvSpPr>
          <p:cNvPr id="10" name="el-1789697828062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学习范式</a:t>
            </a:r>
            <a:endParaRPr/>
          </a:p>
        </p:txBody>
      </p:sp>
      <p:sp>
        <p:nvSpPr>
          <p:cNvPr id="11" name="el-1789697828062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职教场景</a:t>
            </a:r>
            <a:endParaRPr/>
          </a:p>
        </p:txBody>
      </p:sp>
      <p:sp>
        <p:nvSpPr>
          <p:cNvPr id="12" name="el-1789697828063-12"/>
          <p:cNvSpPr txBox="1"/>
          <p:nvPr/>
        </p:nvSpPr>
        <p:spPr>
          <a:xfrm>
            <a:off x="8551758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效率革命</a:t>
            </a:r>
            <a:endParaRPr/>
          </a:p>
        </p:txBody>
      </p:sp>
      <p:sp>
        <p:nvSpPr>
          <p:cNvPr id="13" name="el-1789697828057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模块五 项目二</a:t>
            </a:r>
            <a:endParaRPr/>
          </a:p>
        </p:txBody>
      </p:sp>
      <p:sp>
        <p:nvSpPr>
          <p:cNvPr id="14" name="el-1789697828057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05 / 40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828655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7828655-8"/>
          <p:cNvCxnSpPr/>
          <p:nvPr/>
        </p:nvCxnSpPr>
        <p:spPr>
          <a:xfrm>
            <a:off x="704674" y="1921153"/>
            <a:ext cx="914" cy="819987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7828657-13"/>
          <p:cNvCxnSpPr/>
          <p:nvPr/>
        </p:nvCxnSpPr>
        <p:spPr>
          <a:xfrm>
            <a:off x="4296189" y="2988728"/>
            <a:ext cx="914" cy="188845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7828658-14"/>
          <p:cNvCxnSpPr/>
          <p:nvPr/>
        </p:nvCxnSpPr>
        <p:spPr>
          <a:xfrm>
            <a:off x="7902137" y="2988728"/>
            <a:ext cx="914" cy="188845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7828653-4"/>
          <p:cNvCxnSpPr/>
          <p:nvPr/>
        </p:nvCxnSpPr>
        <p:spPr>
          <a:xfrm>
            <a:off x="685629" y="512953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782865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7828656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教育变革</a:t>
            </a:r>
            <a:endParaRPr/>
          </a:p>
        </p:txBody>
      </p:sp>
      <p:sp>
        <p:nvSpPr>
          <p:cNvPr id="9" name="el-1789697828653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本讲三问：教育怎么了</a:t>
            </a:r>
            <a:endParaRPr/>
          </a:p>
        </p:txBody>
      </p:sp>
      <p:sp>
        <p:nvSpPr>
          <p:cNvPr id="10" name="el-1789697828656-10"/>
          <p:cNvSpPr txBox="1"/>
          <p:nvPr/>
        </p:nvSpPr>
        <p:spPr>
          <a:xfrm>
            <a:off x="723719" y="1959243"/>
            <a:ext cx="11269829" cy="4009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AI改变的不只是旅游业——</a:t>
            </a:r>
            <a:r>
              <a:rPr b="1" sz="1939">
                <a:solidFill>
                  <a:srgbClr val="C05621"/>
                </a:solidFill>
                <a:latin typeface="SimSun"/>
                <a:ea typeface="SimSun"/>
                <a:cs typeface="SimSun"/>
              </a:rPr>
              <a:t>它先改变了学旅游的人</a:t>
            </a: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：这门课本身就是一份证据。</a:t>
            </a:r>
            <a:endParaRPr/>
          </a:p>
        </p:txBody>
      </p:sp>
      <p:sp>
        <p:nvSpPr>
          <p:cNvPr id="11" name="el-1789697828657-12"/>
          <p:cNvSpPr txBox="1"/>
          <p:nvPr/>
        </p:nvSpPr>
        <p:spPr>
          <a:xfrm>
            <a:off x="723719" y="2455461"/>
            <a:ext cx="1106414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8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综合主流教材与业界通行表述</a:t>
            </a:r>
            <a:endParaRPr/>
          </a:p>
        </p:txBody>
      </p:sp>
      <p:sp>
        <p:nvSpPr>
          <p:cNvPr id="12" name="el-1789697828660-18"/>
          <p:cNvSpPr txBox="1"/>
          <p:nvPr/>
        </p:nvSpPr>
        <p:spPr>
          <a:xfrm>
            <a:off x="685629" y="3141090"/>
            <a:ext cx="3539141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54405C"/>
                </a:solidFill>
                <a:latin typeface="SimSun"/>
                <a:ea typeface="SimSun"/>
                <a:cs typeface="SimSun"/>
              </a:rPr>
              <a:t>怎么学</a:t>
            </a:r>
            <a:endParaRPr/>
          </a:p>
        </p:txBody>
      </p:sp>
      <p:sp>
        <p:nvSpPr>
          <p:cNvPr id="13" name="el-1789697828660-19"/>
          <p:cNvSpPr txBox="1"/>
          <p:nvPr/>
        </p:nvSpPr>
        <p:spPr>
          <a:xfrm>
            <a:off x="685629" y="3617221"/>
            <a:ext cx="3592087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HOW</a:t>
            </a:r>
            <a:endParaRPr/>
          </a:p>
        </p:txBody>
      </p:sp>
      <p:sp>
        <p:nvSpPr>
          <p:cNvPr id="14" name="el-1789697828659-15"/>
          <p:cNvSpPr txBox="1"/>
          <p:nvPr/>
        </p:nvSpPr>
        <p:spPr>
          <a:xfrm>
            <a:off x="685629" y="3883854"/>
            <a:ext cx="3339166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从听讲练到人机协同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——这一年你用AI自学、用AI做作业：范式已经变了。</a:t>
            </a:r>
            <a:endParaRPr/>
          </a:p>
        </p:txBody>
      </p:sp>
      <p:sp>
        <p:nvSpPr>
          <p:cNvPr id="15" name="el-1789697828660-20"/>
          <p:cNvSpPr txBox="1"/>
          <p:nvPr/>
        </p:nvSpPr>
        <p:spPr>
          <a:xfrm>
            <a:off x="4567584" y="3141090"/>
            <a:ext cx="3263134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54405C"/>
                </a:solidFill>
                <a:latin typeface="SimSun"/>
                <a:ea typeface="SimSun"/>
                <a:cs typeface="SimSun"/>
              </a:rPr>
              <a:t>学什么</a:t>
            </a:r>
            <a:endParaRPr/>
          </a:p>
        </p:txBody>
      </p:sp>
      <p:sp>
        <p:nvSpPr>
          <p:cNvPr id="16" name="el-1789697828660-21"/>
          <p:cNvSpPr txBox="1"/>
          <p:nvPr/>
        </p:nvSpPr>
        <p:spPr>
          <a:xfrm>
            <a:off x="4567584" y="3617221"/>
            <a:ext cx="3364835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WHAT</a:t>
            </a:r>
            <a:endParaRPr/>
          </a:p>
        </p:txBody>
      </p:sp>
      <p:sp>
        <p:nvSpPr>
          <p:cNvPr id="17" name="el-1789697828659-16"/>
          <p:cNvSpPr txBox="1"/>
          <p:nvPr/>
        </p:nvSpPr>
        <p:spPr>
          <a:xfrm>
            <a:off x="4567584" y="3883854"/>
            <a:ext cx="3063159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从知识记忆到能力判断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——工具替你记住一切：课程重心移向做与判。</a:t>
            </a:r>
            <a:endParaRPr/>
          </a:p>
        </p:txBody>
      </p:sp>
      <p:sp>
        <p:nvSpPr>
          <p:cNvPr id="18" name="el-1789697828661-22"/>
          <p:cNvSpPr txBox="1"/>
          <p:nvPr/>
        </p:nvSpPr>
        <p:spPr>
          <a:xfrm>
            <a:off x="8173531" y="3141090"/>
            <a:ext cx="3262985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54405C"/>
                </a:solidFill>
                <a:latin typeface="SimSun"/>
                <a:ea typeface="SimSun"/>
                <a:cs typeface="SimSun"/>
              </a:rPr>
              <a:t>学多久</a:t>
            </a:r>
            <a:endParaRPr/>
          </a:p>
        </p:txBody>
      </p:sp>
      <p:sp>
        <p:nvSpPr>
          <p:cNvPr id="19" name="el-1789697828661-23"/>
          <p:cNvSpPr txBox="1"/>
          <p:nvPr/>
        </p:nvSpPr>
        <p:spPr>
          <a:xfrm>
            <a:off x="8173531" y="3617221"/>
            <a:ext cx="3364686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WHEN</a:t>
            </a:r>
            <a:endParaRPr/>
          </a:p>
        </p:txBody>
      </p:sp>
      <p:sp>
        <p:nvSpPr>
          <p:cNvPr id="20" name="el-1789697828660-17"/>
          <p:cNvSpPr txBox="1"/>
          <p:nvPr/>
        </p:nvSpPr>
        <p:spPr>
          <a:xfrm>
            <a:off x="8173531" y="3883854"/>
            <a:ext cx="3063010" cy="8409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从毕业即止到终身迭代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——技术半衰期缩短：学习从一段路变成一种呼吸。</a:t>
            </a:r>
            <a:endParaRPr/>
          </a:p>
        </p:txBody>
      </p:sp>
      <p:sp>
        <p:nvSpPr>
          <p:cNvPr id="21" name="el-1789697828652-2"/>
          <p:cNvSpPr txBox="1"/>
          <p:nvPr/>
        </p:nvSpPr>
        <p:spPr>
          <a:xfrm>
            <a:off x="685629" y="5267609"/>
            <a:ext cx="11047380" cy="2742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这一讲是对教育的展望——</a:t>
            </a:r>
            <a:r>
              <a:rPr b="1" sz="1340" spc="54">
                <a:solidFill>
                  <a:srgbClr val="54405C"/>
                </a:solidFill>
                <a:latin typeface="SimHei"/>
                <a:ea typeface="SimHei"/>
                <a:cs typeface="SimHei"/>
              </a:rPr>
              <a:t>也是对「你如何继续学」的交底</a:t>
            </a: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：结课后请带走这个视角。</a:t>
            </a:r>
            <a:endParaRPr/>
          </a:p>
        </p:txBody>
      </p:sp>
      <p:sp>
        <p:nvSpPr>
          <p:cNvPr id="22" name="el-1789697828653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教育变革</a:t>
            </a:r>
            <a:endParaRPr/>
          </a:p>
        </p:txBody>
      </p:sp>
      <p:sp>
        <p:nvSpPr>
          <p:cNvPr id="23" name="el-1789697828653-6"/>
          <p:cNvSpPr txBox="1"/>
          <p:nvPr/>
        </p:nvSpPr>
        <p:spPr>
          <a:xfrm>
            <a:off x="4997441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助力旅游职业教育的应用展望</a:t>
            </a:r>
            <a:endParaRPr/>
          </a:p>
        </p:txBody>
      </p:sp>
      <p:sp>
        <p:nvSpPr>
          <p:cNvPr id="24" name="el-1789697828653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06 / 40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829369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7829372-11"/>
          <p:cNvCxnSpPr/>
          <p:nvPr/>
        </p:nvCxnSpPr>
        <p:spPr>
          <a:xfrm>
            <a:off x="4145910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7829372-12"/>
          <p:cNvCxnSpPr/>
          <p:nvPr/>
        </p:nvCxnSpPr>
        <p:spPr>
          <a:xfrm>
            <a:off x="7601579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7829368-6"/>
          <p:cNvCxnSpPr/>
          <p:nvPr/>
        </p:nvCxnSpPr>
        <p:spPr>
          <a:xfrm>
            <a:off x="685629" y="476469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782936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7829370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教育变革</a:t>
            </a:r>
            <a:endParaRPr/>
          </a:p>
        </p:txBody>
      </p:sp>
      <p:sp>
        <p:nvSpPr>
          <p:cNvPr id="8" name="el-1789697829365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学习范式：三重转变</a:t>
            </a:r>
            <a:endParaRPr/>
          </a:p>
        </p:txBody>
      </p:sp>
      <p:sp>
        <p:nvSpPr>
          <p:cNvPr id="9" name="el-1789697829373-13"/>
          <p:cNvSpPr txBox="1"/>
          <p:nvPr/>
        </p:nvSpPr>
        <p:spPr>
          <a:xfrm>
            <a:off x="685629" y="2255486"/>
            <a:ext cx="341952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变一 · 师徒到协同</a:t>
            </a:r>
            <a:endParaRPr/>
          </a:p>
        </p:txBody>
      </p:sp>
      <p:sp>
        <p:nvSpPr>
          <p:cNvPr id="10" name="el-1789697829373-14"/>
          <p:cNvSpPr txBox="1"/>
          <p:nvPr/>
        </p:nvSpPr>
        <p:spPr>
          <a:xfrm>
            <a:off x="685629" y="2569732"/>
            <a:ext cx="3324108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多了个学伴</a:t>
            </a:r>
            <a:endParaRPr/>
          </a:p>
        </p:txBody>
      </p:sp>
      <p:sp>
        <p:nvSpPr>
          <p:cNvPr id="11" name="el-1789697829374-15"/>
          <p:cNvSpPr txBox="1"/>
          <p:nvPr/>
        </p:nvSpPr>
        <p:spPr>
          <a:xfrm>
            <a:off x="685629" y="2979205"/>
            <a:ext cx="3264116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最直观</a:t>
            </a:r>
            <a:endParaRPr/>
          </a:p>
        </p:txBody>
      </p:sp>
      <p:sp>
        <p:nvSpPr>
          <p:cNvPr id="12" name="el-1789697829374-16"/>
          <p:cNvSpPr txBox="1"/>
          <p:nvPr/>
        </p:nvSpPr>
        <p:spPr>
          <a:xfrm>
            <a:off x="4455395" y="2255486"/>
            <a:ext cx="341015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54405C"/>
                </a:solidFill>
                <a:latin typeface="Georgia"/>
                <a:ea typeface="Georgia"/>
                <a:cs typeface="Georgia"/>
              </a:rPr>
              <a:t>变二 · 统一到个性</a:t>
            </a:r>
            <a:endParaRPr/>
          </a:p>
        </p:txBody>
      </p:sp>
      <p:sp>
        <p:nvSpPr>
          <p:cNvPr id="13" name="el-1789697829374-17"/>
          <p:cNvSpPr txBox="1"/>
          <p:nvPr/>
        </p:nvSpPr>
        <p:spPr>
          <a:xfrm>
            <a:off x="4455395" y="2569732"/>
            <a:ext cx="3314734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进度自己定</a:t>
            </a:r>
            <a:endParaRPr/>
          </a:p>
        </p:txBody>
      </p:sp>
      <p:sp>
        <p:nvSpPr>
          <p:cNvPr id="14" name="el-1789697829374-18"/>
          <p:cNvSpPr txBox="1"/>
          <p:nvPr/>
        </p:nvSpPr>
        <p:spPr>
          <a:xfrm>
            <a:off x="4455395" y="2979205"/>
            <a:ext cx="325474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最深刻</a:t>
            </a:r>
            <a:endParaRPr/>
          </a:p>
        </p:txBody>
      </p:sp>
      <p:sp>
        <p:nvSpPr>
          <p:cNvPr id="15" name="el-1789697829374-19"/>
          <p:cNvSpPr txBox="1"/>
          <p:nvPr/>
        </p:nvSpPr>
        <p:spPr>
          <a:xfrm>
            <a:off x="7911064" y="2255486"/>
            <a:ext cx="386098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变三 · 学完到学会</a:t>
            </a:r>
            <a:endParaRPr/>
          </a:p>
        </p:txBody>
      </p:sp>
      <p:sp>
        <p:nvSpPr>
          <p:cNvPr id="16" name="el-1789697829374-20"/>
          <p:cNvSpPr txBox="1"/>
          <p:nvPr/>
        </p:nvSpPr>
        <p:spPr>
          <a:xfrm>
            <a:off x="7911064" y="2569732"/>
            <a:ext cx="3765571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作品说了算</a:t>
            </a:r>
            <a:endParaRPr/>
          </a:p>
        </p:txBody>
      </p:sp>
      <p:sp>
        <p:nvSpPr>
          <p:cNvPr id="17" name="el-1789697829375-21"/>
          <p:cNvSpPr txBox="1"/>
          <p:nvPr/>
        </p:nvSpPr>
        <p:spPr>
          <a:xfrm>
            <a:off x="7911064" y="2979205"/>
            <a:ext cx="370557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最落地</a:t>
            </a:r>
            <a:endParaRPr/>
          </a:p>
        </p:txBody>
      </p:sp>
      <p:sp>
        <p:nvSpPr>
          <p:cNvPr id="18" name="el-1789697829371-10"/>
          <p:cNvSpPr txBox="1"/>
          <p:nvPr/>
        </p:nvSpPr>
        <p:spPr>
          <a:xfrm>
            <a:off x="685629" y="5017045"/>
            <a:ext cx="96627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范式启示</a:t>
            </a:r>
            <a:endParaRPr/>
          </a:p>
        </p:txBody>
      </p:sp>
      <p:sp>
        <p:nvSpPr>
          <p:cNvPr id="19" name="el-1789697829370-8"/>
          <p:cNvSpPr txBox="1"/>
          <p:nvPr/>
        </p:nvSpPr>
        <p:spPr>
          <a:xfrm>
            <a:off x="1753799" y="4959910"/>
            <a:ext cx="871799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三变互为因果——</a:t>
            </a:r>
            <a:r>
              <a:rPr b="1" sz="1789">
                <a:solidFill>
                  <a:srgbClr val="54405C"/>
                </a:solidFill>
                <a:latin typeface="SimSun"/>
                <a:ea typeface="SimSun"/>
                <a:cs typeface="SimSun"/>
              </a:rPr>
              <a:t>AI学伴使个性可行，个性使作品成为标尺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：这一年你全经历了。</a:t>
            </a:r>
            <a:endParaRPr/>
          </a:p>
        </p:txBody>
      </p:sp>
      <p:sp>
        <p:nvSpPr>
          <p:cNvPr id="20" name="el-1789697829365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教育变革</a:t>
            </a:r>
            <a:endParaRPr/>
          </a:p>
        </p:txBody>
      </p:sp>
      <p:sp>
        <p:nvSpPr>
          <p:cNvPr id="21" name="el-1789697829365-4"/>
          <p:cNvSpPr txBox="1"/>
          <p:nvPr/>
        </p:nvSpPr>
        <p:spPr>
          <a:xfrm>
            <a:off x="4997441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助力旅游职业教育的应用展望</a:t>
            </a:r>
            <a:endParaRPr/>
          </a:p>
        </p:txBody>
      </p:sp>
      <p:sp>
        <p:nvSpPr>
          <p:cNvPr id="22" name="el-1789697829366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07 / 40</a:t>
            </a:r>
            <a:endParaRPr/>
          </a:p>
        </p:txBody>
      </p:sp>
      <p:sp>
        <p:nvSpPr>
          <p:cNvPr id="23" name="el-1789697829380-31"/>
          <p:cNvSpPr/>
          <p:nvPr/>
        </p:nvSpPr>
        <p:spPr>
          <a:xfrm>
            <a:off x="685629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97829380-32"/>
          <p:cNvSpPr/>
          <p:nvPr/>
        </p:nvSpPr>
        <p:spPr>
          <a:xfrm>
            <a:off x="685629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7829380-33"/>
          <p:cNvSpPr/>
          <p:nvPr/>
        </p:nvSpPr>
        <p:spPr>
          <a:xfrm>
            <a:off x="685629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7829381-34"/>
          <p:cNvSpPr/>
          <p:nvPr/>
        </p:nvSpPr>
        <p:spPr>
          <a:xfrm>
            <a:off x="4455395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7829381-35"/>
          <p:cNvSpPr/>
          <p:nvPr/>
        </p:nvSpPr>
        <p:spPr>
          <a:xfrm>
            <a:off x="4455395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697829381-36"/>
          <p:cNvSpPr/>
          <p:nvPr/>
        </p:nvSpPr>
        <p:spPr>
          <a:xfrm>
            <a:off x="4455395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697829382-37"/>
          <p:cNvSpPr/>
          <p:nvPr/>
        </p:nvSpPr>
        <p:spPr>
          <a:xfrm>
            <a:off x="7911064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697829382-38"/>
          <p:cNvSpPr/>
          <p:nvPr/>
        </p:nvSpPr>
        <p:spPr>
          <a:xfrm>
            <a:off x="7911064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697829382-39"/>
          <p:cNvSpPr/>
          <p:nvPr/>
        </p:nvSpPr>
        <p:spPr>
          <a:xfrm>
            <a:off x="7911064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697829378-22"/>
          <p:cNvSpPr txBox="1"/>
          <p:nvPr/>
        </p:nvSpPr>
        <p:spPr>
          <a:xfrm>
            <a:off x="857036" y="3369632"/>
            <a:ext cx="323459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AI是全天候学伴</a:t>
            </a:r>
            <a:endParaRPr/>
          </a:p>
        </p:txBody>
      </p:sp>
      <p:sp>
        <p:nvSpPr>
          <p:cNvPr id="33" name="el-1789697829378-23"/>
          <p:cNvSpPr txBox="1"/>
          <p:nvPr/>
        </p:nvSpPr>
        <p:spPr>
          <a:xfrm>
            <a:off x="857036" y="3731492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问题即时有回应</a:t>
            </a:r>
            <a:endParaRPr/>
          </a:p>
        </p:txBody>
      </p:sp>
      <p:sp>
        <p:nvSpPr>
          <p:cNvPr id="34" name="el-1789697829378-24"/>
          <p:cNvSpPr txBox="1"/>
          <p:nvPr/>
        </p:nvSpPr>
        <p:spPr>
          <a:xfrm>
            <a:off x="857036" y="4093351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老师转向设计引导</a:t>
            </a:r>
            <a:endParaRPr/>
          </a:p>
        </p:txBody>
      </p:sp>
      <p:sp>
        <p:nvSpPr>
          <p:cNvPr id="35" name="el-1789697829378-25"/>
          <p:cNvSpPr txBox="1"/>
          <p:nvPr/>
        </p:nvSpPr>
        <p:spPr>
          <a:xfrm>
            <a:off x="4626802" y="3369632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按自己节奏推进</a:t>
            </a:r>
            <a:endParaRPr/>
          </a:p>
        </p:txBody>
      </p:sp>
      <p:sp>
        <p:nvSpPr>
          <p:cNvPr id="36" name="el-1789697829379-26"/>
          <p:cNvSpPr txBox="1"/>
          <p:nvPr/>
        </p:nvSpPr>
        <p:spPr>
          <a:xfrm>
            <a:off x="4626802" y="3731492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弱点精准补强</a:t>
            </a:r>
            <a:endParaRPr/>
          </a:p>
        </p:txBody>
      </p:sp>
      <p:sp>
        <p:nvSpPr>
          <p:cNvPr id="37" name="el-1789697829379-27"/>
          <p:cNvSpPr txBox="1"/>
          <p:nvPr/>
        </p:nvSpPr>
        <p:spPr>
          <a:xfrm>
            <a:off x="4626802" y="4093351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一人一课表成真</a:t>
            </a:r>
            <a:endParaRPr/>
          </a:p>
        </p:txBody>
      </p:sp>
      <p:sp>
        <p:nvSpPr>
          <p:cNvPr id="38" name="el-1789697829379-28"/>
          <p:cNvSpPr txBox="1"/>
          <p:nvPr/>
        </p:nvSpPr>
        <p:spPr>
          <a:xfrm>
            <a:off x="8082471" y="3369632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以真实交付物为证</a:t>
            </a:r>
            <a:endParaRPr/>
          </a:p>
        </p:txBody>
      </p:sp>
      <p:sp>
        <p:nvSpPr>
          <p:cNvPr id="39" name="el-1789697829379-29"/>
          <p:cNvSpPr txBox="1"/>
          <p:nvPr/>
        </p:nvSpPr>
        <p:spPr>
          <a:xfrm>
            <a:off x="8082471" y="3731492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过程数据留痕</a:t>
            </a:r>
            <a:endParaRPr/>
          </a:p>
        </p:txBody>
      </p:sp>
      <p:sp>
        <p:nvSpPr>
          <p:cNvPr id="40" name="el-1789697829379-30"/>
          <p:cNvSpPr txBox="1"/>
          <p:nvPr/>
        </p:nvSpPr>
        <p:spPr>
          <a:xfrm>
            <a:off x="8082471" y="4093351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评价从分数到作品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829423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7829430-15"/>
          <p:cNvSpPr/>
          <p:nvPr/>
        </p:nvSpPr>
        <p:spPr>
          <a:xfrm>
            <a:off x="7408597" y="2409485"/>
            <a:ext cx="4094726" cy="186911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782941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7829425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教职变革</a:t>
            </a:r>
            <a:endParaRPr/>
          </a:p>
        </p:txBody>
      </p:sp>
      <p:sp>
        <p:nvSpPr>
          <p:cNvPr id="6" name="el-1789697829420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AI进课堂：三个场景</a:t>
            </a:r>
            <a:endParaRPr/>
          </a:p>
        </p:txBody>
      </p:sp>
      <p:sp>
        <p:nvSpPr>
          <p:cNvPr id="7" name="el-1789697829425-12"/>
          <p:cNvSpPr txBox="1"/>
          <p:nvPr/>
        </p:nvSpPr>
        <p:spPr>
          <a:xfrm>
            <a:off x="685629" y="2112052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课前 · 备课提效</a:t>
            </a:r>
            <a:endParaRPr/>
          </a:p>
        </p:txBody>
      </p:sp>
      <p:sp>
        <p:nvSpPr>
          <p:cNvPr id="8" name="el-1789697829423-7"/>
          <p:cNvSpPr txBox="1"/>
          <p:nvPr/>
        </p:nvSpPr>
        <p:spPr>
          <a:xfrm>
            <a:off x="685629" y="2512002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教案初稿、案例检索、习题生成——</a:t>
            </a:r>
            <a:r>
              <a:rPr b="1" sz="157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老师从重复劳动中解放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：时间还给教学设计。</a:t>
            </a:r>
            <a:endParaRPr/>
          </a:p>
        </p:txBody>
      </p:sp>
      <p:sp>
        <p:nvSpPr>
          <p:cNvPr id="9" name="el-1789697829425-13"/>
          <p:cNvSpPr txBox="1"/>
          <p:nvPr/>
        </p:nvSpPr>
        <p:spPr>
          <a:xfrm>
            <a:off x="685629" y="3191678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课中 · 因材施教</a:t>
            </a:r>
            <a:endParaRPr/>
          </a:p>
        </p:txBody>
      </p:sp>
      <p:sp>
        <p:nvSpPr>
          <p:cNvPr id="10" name="el-1789697829424-8"/>
          <p:cNvSpPr txBox="1"/>
          <p:nvPr/>
        </p:nvSpPr>
        <p:spPr>
          <a:xfrm>
            <a:off x="685629" y="3591628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分层练习、即时答疑、情景模拟——</a:t>
            </a:r>
            <a:r>
              <a:rPr b="1" sz="157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四十人的班上出四十种进度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：技术替教育补课。</a:t>
            </a:r>
            <a:endParaRPr/>
          </a:p>
        </p:txBody>
      </p:sp>
      <p:sp>
        <p:nvSpPr>
          <p:cNvPr id="11" name="el-1789697829426-14"/>
          <p:cNvSpPr txBox="1"/>
          <p:nvPr/>
        </p:nvSpPr>
        <p:spPr>
          <a:xfrm>
            <a:off x="685629" y="4271305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课后 · 精准反馈</a:t>
            </a:r>
            <a:endParaRPr/>
          </a:p>
        </p:txBody>
      </p:sp>
      <p:sp>
        <p:nvSpPr>
          <p:cNvPr id="12" name="el-1789697829424-9"/>
          <p:cNvSpPr txBox="1"/>
          <p:nvPr/>
        </p:nvSpPr>
        <p:spPr>
          <a:xfrm>
            <a:off x="685629" y="4671255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作业诊断、学情画像、补弱推送——</a:t>
            </a:r>
            <a:r>
              <a:rPr b="1" sz="157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从批改打分到对症下药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：反馈闭环缩短到当天。</a:t>
            </a:r>
            <a:endParaRPr/>
          </a:p>
        </p:txBody>
      </p:sp>
      <p:sp>
        <p:nvSpPr>
          <p:cNvPr id="13" name="el-1789697829431-16"/>
          <p:cNvSpPr txBox="1"/>
          <p:nvPr/>
        </p:nvSpPr>
        <p:spPr>
          <a:xfrm>
            <a:off x="7675231" y="2638027"/>
            <a:ext cx="368144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54405C"/>
                </a:solidFill>
                <a:latin typeface="SimHei"/>
                <a:ea typeface="SimHei"/>
                <a:cs typeface="SimHei"/>
              </a:rPr>
              <a:t>人机分工检查单</a:t>
            </a:r>
            <a:endParaRPr/>
          </a:p>
        </p:txBody>
      </p:sp>
      <p:sp>
        <p:nvSpPr>
          <p:cNvPr id="14" name="el-1789697829431-17"/>
          <p:cNvSpPr txBox="1"/>
          <p:nvPr/>
        </p:nvSpPr>
        <p:spPr>
          <a:xfrm>
            <a:off x="7675231" y="3085591"/>
            <a:ext cx="2329536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AI做什么？老师做什么？</a:t>
            </a:r>
            <a:endParaRPr/>
          </a:p>
        </p:txBody>
      </p:sp>
      <p:sp>
        <p:nvSpPr>
          <p:cNvPr id="15" name="el-1789697829431-18"/>
          <p:cNvSpPr txBox="1"/>
          <p:nvPr/>
        </p:nvSpPr>
        <p:spPr>
          <a:xfrm>
            <a:off x="7675231" y="3429298"/>
            <a:ext cx="3387225" cy="5436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学生练什么？判断谁来教？——</a:t>
            </a:r>
            <a:r>
              <a:rPr b="1" sz="1420" spc="57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四问定一节课的设计</a:t>
            </a:r>
            <a:endParaRPr/>
          </a:p>
        </p:txBody>
      </p:sp>
      <p:sp>
        <p:nvSpPr>
          <p:cNvPr id="16" name="el-1789697829425-10"/>
          <p:cNvSpPr txBox="1"/>
          <p:nvPr/>
        </p:nvSpPr>
        <p:spPr>
          <a:xfrm>
            <a:off x="7408597" y="4488094"/>
            <a:ext cx="4094726" cy="565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11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技术不替代老师——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替代的是老师的时间流向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：从讲授者到设计者的转身。</a:t>
            </a:r>
            <a:endParaRPr/>
          </a:p>
        </p:txBody>
      </p:sp>
      <p:sp>
        <p:nvSpPr>
          <p:cNvPr id="17" name="el-1789697829420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教职变革</a:t>
            </a:r>
            <a:endParaRPr/>
          </a:p>
        </p:txBody>
      </p:sp>
      <p:sp>
        <p:nvSpPr>
          <p:cNvPr id="18" name="el-1789697829420-4"/>
          <p:cNvSpPr txBox="1"/>
          <p:nvPr/>
        </p:nvSpPr>
        <p:spPr>
          <a:xfrm>
            <a:off x="4997441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助力旅游职业教育的应用展望</a:t>
            </a:r>
            <a:endParaRPr/>
          </a:p>
        </p:txBody>
      </p:sp>
      <p:sp>
        <p:nvSpPr>
          <p:cNvPr id="19" name="el-178969782942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08 / 40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829529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7829528-6"/>
          <p:cNvCxnSpPr/>
          <p:nvPr/>
        </p:nvCxnSpPr>
        <p:spPr>
          <a:xfrm>
            <a:off x="3823331" y="1812387"/>
            <a:ext cx="914" cy="3838211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7829531-11"/>
          <p:cNvSpPr/>
          <p:nvPr/>
        </p:nvSpPr>
        <p:spPr>
          <a:xfrm>
            <a:off x="685629" y="2371841"/>
            <a:ext cx="1086471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54405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7829533-14"/>
          <p:cNvCxnSpPr/>
          <p:nvPr/>
        </p:nvCxnSpPr>
        <p:spPr>
          <a:xfrm>
            <a:off x="4399450" y="2769559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7829533-15"/>
          <p:cNvCxnSpPr/>
          <p:nvPr/>
        </p:nvCxnSpPr>
        <p:spPr>
          <a:xfrm>
            <a:off x="4399450" y="3731492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7829533-16"/>
          <p:cNvCxnSpPr/>
          <p:nvPr/>
        </p:nvCxnSpPr>
        <p:spPr>
          <a:xfrm>
            <a:off x="4399450" y="4693425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782952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7829530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教育变革</a:t>
            </a:r>
            <a:endParaRPr/>
          </a:p>
        </p:txBody>
      </p:sp>
      <p:sp>
        <p:nvSpPr>
          <p:cNvPr id="10" name="el-1789697829526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职教转型：四件大事</a:t>
            </a:r>
            <a:endParaRPr/>
          </a:p>
        </p:txBody>
      </p:sp>
      <p:sp>
        <p:nvSpPr>
          <p:cNvPr id="11" name="el-1789697829530-10"/>
          <p:cNvSpPr txBox="1"/>
          <p:nvPr/>
        </p:nvSpPr>
        <p:spPr>
          <a:xfrm>
            <a:off x="837990" y="2409931"/>
            <a:ext cx="105409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转型图谱</a:t>
            </a:r>
            <a:endParaRPr/>
          </a:p>
        </p:txBody>
      </p:sp>
      <p:sp>
        <p:nvSpPr>
          <p:cNvPr id="12" name="el-1789697829531-12"/>
          <p:cNvSpPr txBox="1"/>
          <p:nvPr/>
        </p:nvSpPr>
        <p:spPr>
          <a:xfrm>
            <a:off x="685629" y="2847971"/>
            <a:ext cx="2752037" cy="99035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四件</a:t>
            </a:r>
            <a:endParaRPr/>
          </a:p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大事</a:t>
            </a:r>
            <a:endParaRPr/>
          </a:p>
        </p:txBody>
      </p:sp>
      <p:sp>
        <p:nvSpPr>
          <p:cNvPr id="13" name="el-1789697829529-8"/>
          <p:cNvSpPr txBox="1"/>
          <p:nvPr/>
        </p:nvSpPr>
        <p:spPr>
          <a:xfrm>
            <a:off x="685629" y="3990686"/>
            <a:ext cx="2637765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旅游职教正在转身——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这门课就是转型的切片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4" name="el-1789697829531-13"/>
          <p:cNvSpPr txBox="1"/>
          <p:nvPr/>
        </p:nvSpPr>
        <p:spPr>
          <a:xfrm>
            <a:off x="685629" y="4775111"/>
            <a:ext cx="2771082" cy="3160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四件大事同时发生。</a:t>
            </a:r>
            <a:endParaRPr/>
          </a:p>
        </p:txBody>
      </p:sp>
      <p:sp>
        <p:nvSpPr>
          <p:cNvPr id="15" name="el-1789697829534-17"/>
          <p:cNvSpPr txBox="1"/>
          <p:nvPr/>
        </p:nvSpPr>
        <p:spPr>
          <a:xfrm>
            <a:off x="4399450" y="20028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01</a:t>
            </a:r>
            <a:endParaRPr/>
          </a:p>
        </p:txBody>
      </p:sp>
      <p:sp>
        <p:nvSpPr>
          <p:cNvPr id="16" name="el-1789697829539-25"/>
          <p:cNvSpPr txBox="1"/>
          <p:nvPr/>
        </p:nvSpPr>
        <p:spPr>
          <a:xfrm>
            <a:off x="5218395" y="1964749"/>
            <a:ext cx="591884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课纲重写</a:t>
            </a:r>
            <a:endParaRPr/>
          </a:p>
        </p:txBody>
      </p:sp>
      <p:sp>
        <p:nvSpPr>
          <p:cNvPr id="17" name="el-1789697829537-21"/>
          <p:cNvSpPr txBox="1"/>
          <p:nvPr/>
        </p:nvSpPr>
        <p:spPr>
          <a:xfrm>
            <a:off x="5218395" y="2326608"/>
            <a:ext cx="6130436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AI应用进培养方案——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从选修到必修再到融入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：你赶上了新课标第一批。</a:t>
            </a:r>
            <a:endParaRPr/>
          </a:p>
        </p:txBody>
      </p:sp>
      <p:sp>
        <p:nvSpPr>
          <p:cNvPr id="18" name="el-1789697829534-18"/>
          <p:cNvSpPr txBox="1"/>
          <p:nvPr/>
        </p:nvSpPr>
        <p:spPr>
          <a:xfrm>
            <a:off x="4399450" y="2964772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02</a:t>
            </a:r>
            <a:endParaRPr/>
          </a:p>
        </p:txBody>
      </p:sp>
      <p:sp>
        <p:nvSpPr>
          <p:cNvPr id="19" name="el-1789697829539-26"/>
          <p:cNvSpPr txBox="1"/>
          <p:nvPr/>
        </p:nvSpPr>
        <p:spPr>
          <a:xfrm>
            <a:off x="5218395" y="2926682"/>
            <a:ext cx="575591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实训重造</a:t>
            </a:r>
            <a:endParaRPr/>
          </a:p>
        </p:txBody>
      </p:sp>
      <p:sp>
        <p:nvSpPr>
          <p:cNvPr id="20" name="el-1789697829537-22"/>
          <p:cNvSpPr txBox="1"/>
          <p:nvPr/>
        </p:nvSpPr>
        <p:spPr>
          <a:xfrm>
            <a:off x="5218395" y="3288541"/>
            <a:ext cx="5851715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模拟导游到数字仿真——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实训从场景复刻到场景生成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：练的是真问题。</a:t>
            </a:r>
            <a:endParaRPr/>
          </a:p>
        </p:txBody>
      </p:sp>
      <p:sp>
        <p:nvSpPr>
          <p:cNvPr id="21" name="el-1789697829534-19"/>
          <p:cNvSpPr txBox="1"/>
          <p:nvPr/>
        </p:nvSpPr>
        <p:spPr>
          <a:xfrm>
            <a:off x="4399450" y="3926706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03</a:t>
            </a:r>
            <a:endParaRPr/>
          </a:p>
        </p:txBody>
      </p:sp>
      <p:sp>
        <p:nvSpPr>
          <p:cNvPr id="22" name="el-1789697829539-27"/>
          <p:cNvSpPr txBox="1"/>
          <p:nvPr/>
        </p:nvSpPr>
        <p:spPr>
          <a:xfrm>
            <a:off x="5218395" y="3888615"/>
            <a:ext cx="573791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双师上线</a:t>
            </a:r>
            <a:endParaRPr/>
          </a:p>
        </p:txBody>
      </p:sp>
      <p:sp>
        <p:nvSpPr>
          <p:cNvPr id="23" name="el-1789697829538-23"/>
          <p:cNvSpPr txBox="1"/>
          <p:nvPr/>
        </p:nvSpPr>
        <p:spPr>
          <a:xfrm>
            <a:off x="5218395" y="4250475"/>
            <a:ext cx="5949506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行业导师加AI助教——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课堂与岗位的距离缩短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：学长数字人就是先例。</a:t>
            </a:r>
            <a:endParaRPr/>
          </a:p>
        </p:txBody>
      </p:sp>
      <p:sp>
        <p:nvSpPr>
          <p:cNvPr id="24" name="el-1789697829535-20"/>
          <p:cNvSpPr txBox="1"/>
          <p:nvPr/>
        </p:nvSpPr>
        <p:spPr>
          <a:xfrm>
            <a:off x="4399450" y="48886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04</a:t>
            </a:r>
            <a:endParaRPr/>
          </a:p>
        </p:txBody>
      </p:sp>
      <p:sp>
        <p:nvSpPr>
          <p:cNvPr id="25" name="el-1789697829539-28"/>
          <p:cNvSpPr txBox="1"/>
          <p:nvPr/>
        </p:nvSpPr>
        <p:spPr>
          <a:xfrm>
            <a:off x="5218395" y="4850548"/>
            <a:ext cx="575591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评价重立</a:t>
            </a:r>
            <a:endParaRPr/>
          </a:p>
        </p:txBody>
      </p:sp>
      <p:sp>
        <p:nvSpPr>
          <p:cNvPr id="26" name="el-1789697829538-24"/>
          <p:cNvSpPr txBox="1"/>
          <p:nvPr/>
        </p:nvSpPr>
        <p:spPr>
          <a:xfrm>
            <a:off x="5218395" y="5212408"/>
            <a:ext cx="5851715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作品集替代部分考卷——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市场反馈进评价体系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：你的发布数据算成绩。</a:t>
            </a:r>
            <a:endParaRPr/>
          </a:p>
        </p:txBody>
      </p:sp>
      <p:sp>
        <p:nvSpPr>
          <p:cNvPr id="27" name="el-1789697829526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教育变革</a:t>
            </a:r>
            <a:endParaRPr/>
          </a:p>
        </p:txBody>
      </p:sp>
      <p:sp>
        <p:nvSpPr>
          <p:cNvPr id="28" name="el-1789697829526-4"/>
          <p:cNvSpPr txBox="1"/>
          <p:nvPr/>
        </p:nvSpPr>
        <p:spPr>
          <a:xfrm>
            <a:off x="4997441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助力旅游职业教育的应用展望</a:t>
            </a:r>
            <a:endParaRPr/>
          </a:p>
        </p:txBody>
      </p:sp>
      <p:sp>
        <p:nvSpPr>
          <p:cNvPr id="29" name="el-1789697829526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09 / 40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829576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7829578-10"/>
          <p:cNvCxnSpPr/>
          <p:nvPr/>
        </p:nvCxnSpPr>
        <p:spPr>
          <a:xfrm>
            <a:off x="685629" y="253432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7829578-11"/>
          <p:cNvCxnSpPr/>
          <p:nvPr/>
        </p:nvCxnSpPr>
        <p:spPr>
          <a:xfrm>
            <a:off x="685629" y="369608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7829575-6"/>
          <p:cNvSpPr/>
          <p:nvPr/>
        </p:nvSpPr>
        <p:spPr>
          <a:xfrm>
            <a:off x="685629" y="5119711"/>
            <a:ext cx="10817695" cy="96609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9782957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7829577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教育变革</a:t>
            </a:r>
            <a:endParaRPr/>
          </a:p>
        </p:txBody>
      </p:sp>
      <p:sp>
        <p:nvSpPr>
          <p:cNvPr id="8" name="el-1789697829573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学习三坑：AI时代的新病</a:t>
            </a:r>
            <a:endParaRPr/>
          </a:p>
        </p:txBody>
      </p:sp>
      <p:sp>
        <p:nvSpPr>
          <p:cNvPr id="9" name="el-1789697829580-12"/>
          <p:cNvSpPr txBox="1"/>
          <p:nvPr/>
        </p:nvSpPr>
        <p:spPr>
          <a:xfrm>
            <a:off x="685629" y="1558252"/>
            <a:ext cx="113128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坑①</a:t>
            </a:r>
            <a:endParaRPr/>
          </a:p>
        </p:txBody>
      </p:sp>
      <p:sp>
        <p:nvSpPr>
          <p:cNvPr id="10" name="el-1789697829585-21"/>
          <p:cNvSpPr txBox="1"/>
          <p:nvPr/>
        </p:nvSpPr>
        <p:spPr>
          <a:xfrm>
            <a:off x="1809298" y="1615388"/>
            <a:ext cx="6058588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外包式学习</a:t>
            </a:r>
            <a:endParaRPr/>
          </a:p>
        </p:txBody>
      </p:sp>
      <p:sp>
        <p:nvSpPr>
          <p:cNvPr id="11" name="el-1789697829584-18"/>
          <p:cNvSpPr txBox="1"/>
          <p:nvPr/>
        </p:nvSpPr>
        <p:spPr>
          <a:xfrm>
            <a:off x="1809298" y="2043905"/>
            <a:ext cx="626237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作业全喂AI照单全收——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交付了任务没交付成长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：答辩时一问三不知。</a:t>
            </a:r>
            <a:endParaRPr/>
          </a:p>
        </p:txBody>
      </p:sp>
      <p:sp>
        <p:nvSpPr>
          <p:cNvPr id="12" name="el-1789697829580-13"/>
          <p:cNvSpPr txBox="1"/>
          <p:nvPr/>
        </p:nvSpPr>
        <p:spPr>
          <a:xfrm>
            <a:off x="685629" y="2720011"/>
            <a:ext cx="113128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坑②</a:t>
            </a:r>
            <a:endParaRPr/>
          </a:p>
        </p:txBody>
      </p:sp>
      <p:sp>
        <p:nvSpPr>
          <p:cNvPr id="13" name="el-1789697829586-22"/>
          <p:cNvSpPr txBox="1"/>
          <p:nvPr/>
        </p:nvSpPr>
        <p:spPr>
          <a:xfrm>
            <a:off x="1809298" y="2777147"/>
            <a:ext cx="5696431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收藏式学习</a:t>
            </a:r>
            <a:endParaRPr/>
          </a:p>
        </p:txBody>
      </p:sp>
      <p:sp>
        <p:nvSpPr>
          <p:cNvPr id="14" name="el-1789697829585-19"/>
          <p:cNvSpPr txBox="1"/>
          <p:nvPr/>
        </p:nvSpPr>
        <p:spPr>
          <a:xfrm>
            <a:off x="1809298" y="3205665"/>
            <a:ext cx="577832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教程囤了三百个——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收藏夹吃灰手不会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：输入的幻觉代替了练习。</a:t>
            </a:r>
            <a:endParaRPr/>
          </a:p>
        </p:txBody>
      </p:sp>
      <p:sp>
        <p:nvSpPr>
          <p:cNvPr id="15" name="el-1789697829580-14"/>
          <p:cNvSpPr txBox="1"/>
          <p:nvPr/>
        </p:nvSpPr>
        <p:spPr>
          <a:xfrm>
            <a:off x="685629" y="3881771"/>
            <a:ext cx="113128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坑③</a:t>
            </a:r>
            <a:endParaRPr/>
          </a:p>
        </p:txBody>
      </p:sp>
      <p:sp>
        <p:nvSpPr>
          <p:cNvPr id="16" name="el-1789697829586-23"/>
          <p:cNvSpPr txBox="1"/>
          <p:nvPr/>
        </p:nvSpPr>
        <p:spPr>
          <a:xfrm>
            <a:off x="1809298" y="3938906"/>
            <a:ext cx="6648692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浮萍式学习</a:t>
            </a:r>
            <a:endParaRPr/>
          </a:p>
        </p:txBody>
      </p:sp>
      <p:sp>
        <p:nvSpPr>
          <p:cNvPr id="17" name="el-1789697829585-20"/>
          <p:cNvSpPr txBox="1"/>
          <p:nvPr/>
        </p:nvSpPr>
        <p:spPr>
          <a:xfrm>
            <a:off x="1809298" y="4367424"/>
            <a:ext cx="67305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什么火学什么跟风跑——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没有主线串不起能力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：简历写不出一句完整的自己。</a:t>
            </a:r>
            <a:endParaRPr/>
          </a:p>
        </p:txBody>
      </p:sp>
      <p:sp>
        <p:nvSpPr>
          <p:cNvPr id="18" name="el-1789697829577-9"/>
          <p:cNvSpPr txBox="1"/>
          <p:nvPr/>
        </p:nvSpPr>
        <p:spPr>
          <a:xfrm>
            <a:off x="971307" y="5348254"/>
            <a:ext cx="1017135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对症下药</a:t>
            </a:r>
            <a:endParaRPr/>
          </a:p>
        </p:txBody>
      </p:sp>
      <p:sp>
        <p:nvSpPr>
          <p:cNvPr id="19" name="el-1789697829581-15"/>
          <p:cNvSpPr txBox="1"/>
          <p:nvPr/>
        </p:nvSpPr>
        <p:spPr>
          <a:xfrm>
            <a:off x="2236030" y="5357777"/>
            <a:ext cx="2534356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13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先做后问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自己动手过再让AI接手</a:t>
            </a:r>
            <a:endParaRPr/>
          </a:p>
        </p:txBody>
      </p:sp>
      <p:sp>
        <p:nvSpPr>
          <p:cNvPr id="20" name="el-1789697829581-16"/>
          <p:cNvSpPr txBox="1"/>
          <p:nvPr/>
        </p:nvSpPr>
        <p:spPr>
          <a:xfrm>
            <a:off x="5113200" y="5357777"/>
            <a:ext cx="3045899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13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二十分钟法则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收藏的教程当天消化学完</a:t>
            </a:r>
            <a:endParaRPr/>
          </a:p>
        </p:txBody>
      </p:sp>
      <p:sp>
        <p:nvSpPr>
          <p:cNvPr id="21" name="el-1789697829582-17"/>
          <p:cNvSpPr txBox="1"/>
          <p:nvPr/>
        </p:nvSpPr>
        <p:spPr>
          <a:xfrm>
            <a:off x="8501913" y="5357777"/>
            <a:ext cx="271573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13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主线思维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所有学习挂到职业目标上</a:t>
            </a:r>
            <a:endParaRPr/>
          </a:p>
        </p:txBody>
      </p:sp>
      <p:sp>
        <p:nvSpPr>
          <p:cNvPr id="22" name="el-1789697829573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教育变革</a:t>
            </a:r>
            <a:endParaRPr/>
          </a:p>
        </p:txBody>
      </p:sp>
      <p:sp>
        <p:nvSpPr>
          <p:cNvPr id="23" name="el-1789697829574-4"/>
          <p:cNvSpPr txBox="1"/>
          <p:nvPr/>
        </p:nvSpPr>
        <p:spPr>
          <a:xfrm>
            <a:off x="4997441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助力旅游职业教育的应用展望</a:t>
            </a:r>
            <a:endParaRPr/>
          </a:p>
        </p:txBody>
      </p:sp>
      <p:sp>
        <p:nvSpPr>
          <p:cNvPr id="24" name="el-1789697829574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10 / 40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829630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7829629-6"/>
          <p:cNvCxnSpPr/>
          <p:nvPr/>
        </p:nvCxnSpPr>
        <p:spPr>
          <a:xfrm>
            <a:off x="5251724" y="1737545"/>
            <a:ext cx="914" cy="398789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7829637-21"/>
          <p:cNvSpPr/>
          <p:nvPr/>
        </p:nvSpPr>
        <p:spPr>
          <a:xfrm>
            <a:off x="5923069" y="2375560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54405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7829632-13"/>
          <p:cNvCxnSpPr/>
          <p:nvPr/>
        </p:nvCxnSpPr>
        <p:spPr>
          <a:xfrm>
            <a:off x="5923069" y="3084995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7829637-23"/>
          <p:cNvSpPr/>
          <p:nvPr/>
        </p:nvSpPr>
        <p:spPr>
          <a:xfrm>
            <a:off x="5923069" y="3232596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54405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9697829632-14"/>
          <p:cNvCxnSpPr/>
          <p:nvPr/>
        </p:nvCxnSpPr>
        <p:spPr>
          <a:xfrm>
            <a:off x="5923069" y="3942031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7829638-25"/>
          <p:cNvSpPr/>
          <p:nvPr/>
        </p:nvSpPr>
        <p:spPr>
          <a:xfrm>
            <a:off x="5923069" y="4089632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54405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" name="el-1789697829631-12"/>
          <p:cNvCxnSpPr/>
          <p:nvPr/>
        </p:nvCxnSpPr>
        <p:spPr>
          <a:xfrm>
            <a:off x="5923069" y="4989519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9782962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9697829631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教育变革</a:t>
            </a:r>
            <a:endParaRPr/>
          </a:p>
        </p:txBody>
      </p:sp>
      <p:sp>
        <p:nvSpPr>
          <p:cNvPr id="12" name="el-178969782962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先算账：一门课的学习账</a:t>
            </a:r>
            <a:endParaRPr/>
          </a:p>
        </p:txBody>
      </p:sp>
      <p:sp>
        <p:nvSpPr>
          <p:cNvPr id="13" name="el-1789697829633-15"/>
          <p:cNvSpPr txBox="1"/>
          <p:nvPr/>
        </p:nvSpPr>
        <p:spPr>
          <a:xfrm>
            <a:off x="685629" y="2693526"/>
            <a:ext cx="4125317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传统实训：导游词改到合格的平均轮次</a:t>
            </a:r>
            <a:r>
              <a:rPr sz="120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 </a:t>
            </a:r>
            <a:r>
              <a:rPr b="1" strike="sngStrike" sz="2090" spc="90">
                <a:solidFill>
                  <a:srgbClr val="4A574E"/>
                </a:solidFill>
                <a:latin typeface="Georgia"/>
                <a:ea typeface="Georgia"/>
                <a:cs typeface="Georgia"/>
              </a:rPr>
              <a:t>3遍</a:t>
            </a:r>
            <a:endParaRPr/>
          </a:p>
        </p:txBody>
      </p:sp>
      <p:sp>
        <p:nvSpPr>
          <p:cNvPr id="14" name="el-1789697829636-19"/>
          <p:cNvSpPr txBox="1"/>
          <p:nvPr/>
        </p:nvSpPr>
        <p:spPr>
          <a:xfrm>
            <a:off x="685629" y="3169657"/>
            <a:ext cx="2015897" cy="79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6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1遍</a:t>
            </a:r>
            <a:endParaRPr/>
          </a:p>
        </p:txBody>
      </p:sp>
      <p:sp>
        <p:nvSpPr>
          <p:cNvPr id="15" name="el-1789697829631-10"/>
          <p:cNvSpPr txBox="1"/>
          <p:nvPr/>
        </p:nvSpPr>
        <p:spPr>
          <a:xfrm>
            <a:off x="685629" y="4160010"/>
            <a:ext cx="3970932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AI协同：人机互审后一次过审（本课程作业统计）</a:t>
            </a:r>
            <a:endParaRPr/>
          </a:p>
        </p:txBody>
      </p:sp>
      <p:sp>
        <p:nvSpPr>
          <p:cNvPr id="16" name="el-1789697829631-11"/>
          <p:cNvSpPr txBox="1"/>
          <p:nvPr/>
        </p:nvSpPr>
        <p:spPr>
          <a:xfrm>
            <a:off x="5923069" y="1737545"/>
            <a:ext cx="586098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231">
                <a:solidFill>
                  <a:srgbClr val="54405C"/>
                </a:solidFill>
                <a:latin typeface="SimHei"/>
                <a:ea typeface="SimHei"/>
                <a:cs typeface="SimHei"/>
              </a:rPr>
              <a:t>修改轮次从3遍到1遍</a:t>
            </a:r>
            <a:endParaRPr/>
          </a:p>
        </p:txBody>
      </p:sp>
      <p:sp>
        <p:nvSpPr>
          <p:cNvPr id="17" name="el-1789697829636-20"/>
          <p:cNvSpPr txBox="1"/>
          <p:nvPr/>
        </p:nvSpPr>
        <p:spPr>
          <a:xfrm>
            <a:off x="5923069" y="2404128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快在</a:t>
            </a:r>
            <a:endParaRPr/>
          </a:p>
        </p:txBody>
      </p:sp>
      <p:sp>
        <p:nvSpPr>
          <p:cNvPr id="18" name="el-1789697829634-16"/>
          <p:cNvSpPr txBox="1"/>
          <p:nvPr/>
        </p:nvSpPr>
        <p:spPr>
          <a:xfrm>
            <a:off x="6951512" y="2375560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反馈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AI即时点评初稿——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不用等一周才见到批注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：反馈延迟从天到分钟。</a:t>
            </a:r>
            <a:endParaRPr/>
          </a:p>
        </p:txBody>
      </p:sp>
      <p:sp>
        <p:nvSpPr>
          <p:cNvPr id="19" name="el-1789697829637-22"/>
          <p:cNvSpPr txBox="1"/>
          <p:nvPr/>
        </p:nvSpPr>
        <p:spPr>
          <a:xfrm>
            <a:off x="5923069" y="3261164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快在</a:t>
            </a:r>
            <a:endParaRPr/>
          </a:p>
        </p:txBody>
      </p:sp>
      <p:sp>
        <p:nvSpPr>
          <p:cNvPr id="20" name="el-1789697829635-17"/>
          <p:cNvSpPr txBox="1"/>
          <p:nvPr/>
        </p:nvSpPr>
        <p:spPr>
          <a:xfrm>
            <a:off x="6951512" y="3232596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素材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资料检索即问即得——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时间从搜集转向打磨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：深度替代广度。</a:t>
            </a:r>
            <a:endParaRPr/>
          </a:p>
        </p:txBody>
      </p:sp>
      <p:sp>
        <p:nvSpPr>
          <p:cNvPr id="21" name="el-1789697829638-24"/>
          <p:cNvSpPr txBox="1"/>
          <p:nvPr/>
        </p:nvSpPr>
        <p:spPr>
          <a:xfrm>
            <a:off x="5923069" y="4118200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代价</a:t>
            </a:r>
            <a:endParaRPr/>
          </a:p>
        </p:txBody>
      </p:sp>
      <p:sp>
        <p:nvSpPr>
          <p:cNvPr id="22" name="el-1789697829636-18"/>
          <p:cNvSpPr txBox="1"/>
          <p:nvPr/>
        </p:nvSpPr>
        <p:spPr>
          <a:xfrm>
            <a:off x="6951512" y="4089632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判断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快出来的轮次——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容易跳过「卡住」的过程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：而卡住恰是学习发生的地方。</a:t>
            </a:r>
            <a:endParaRPr/>
          </a:p>
        </p:txBody>
      </p:sp>
      <p:sp>
        <p:nvSpPr>
          <p:cNvPr id="23" name="el-1789697829630-8"/>
          <p:cNvSpPr txBox="1"/>
          <p:nvPr/>
        </p:nvSpPr>
        <p:spPr>
          <a:xfrm>
            <a:off x="5923069" y="5146642"/>
            <a:ext cx="5580255" cy="5787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效率是双刃剑——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省下的是时间，别省掉的是挣扎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：会学习的人懂得主动卡住。</a:t>
            </a:r>
            <a:endParaRPr/>
          </a:p>
        </p:txBody>
      </p:sp>
      <p:sp>
        <p:nvSpPr>
          <p:cNvPr id="24" name="el-1789697829627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教育变革</a:t>
            </a:r>
            <a:endParaRPr/>
          </a:p>
        </p:txBody>
      </p:sp>
      <p:sp>
        <p:nvSpPr>
          <p:cNvPr id="25" name="el-1789697829627-4"/>
          <p:cNvSpPr txBox="1"/>
          <p:nvPr/>
        </p:nvSpPr>
        <p:spPr>
          <a:xfrm>
            <a:off x="5000714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助力旅游职业教育的应用展望</a:t>
            </a:r>
            <a:endParaRPr/>
          </a:p>
        </p:txBody>
      </p:sp>
      <p:sp>
        <p:nvSpPr>
          <p:cNvPr id="26" name="el-1789697829628-5"/>
          <p:cNvSpPr txBox="1"/>
          <p:nvPr/>
        </p:nvSpPr>
        <p:spPr>
          <a:xfrm>
            <a:off x="10817546" y="6276263"/>
            <a:ext cx="1189714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11 / 40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829681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7829682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7829682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7829683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782967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7829681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阶段小结</a:t>
            </a:r>
            <a:endParaRPr/>
          </a:p>
        </p:txBody>
      </p:sp>
      <p:sp>
        <p:nvSpPr>
          <p:cNvPr id="8" name="el-1789697829679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教育变革：四问四答</a:t>
            </a:r>
            <a:endParaRPr/>
          </a:p>
        </p:txBody>
      </p:sp>
      <p:sp>
        <p:nvSpPr>
          <p:cNvPr id="9" name="el-1789697829684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7829688-19"/>
          <p:cNvSpPr txBox="1"/>
          <p:nvPr/>
        </p:nvSpPr>
        <p:spPr>
          <a:xfrm>
            <a:off x="1618845" y="1698413"/>
            <a:ext cx="588021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学习范式三变是？</a:t>
            </a:r>
            <a:endParaRPr/>
          </a:p>
        </p:txBody>
      </p:sp>
      <p:sp>
        <p:nvSpPr>
          <p:cNvPr id="11" name="el-1789697829687-15"/>
          <p:cNvSpPr txBox="1"/>
          <p:nvPr/>
        </p:nvSpPr>
        <p:spPr>
          <a:xfrm>
            <a:off x="1618845" y="2117408"/>
            <a:ext cx="596877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师徒到协同、统一到个性、学完到学会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——这一年你全经历了一遍。</a:t>
            </a:r>
            <a:endParaRPr/>
          </a:p>
        </p:txBody>
      </p:sp>
      <p:sp>
        <p:nvSpPr>
          <p:cNvPr id="12" name="el-1789697829684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7829689-20"/>
          <p:cNvSpPr txBox="1"/>
          <p:nvPr/>
        </p:nvSpPr>
        <p:spPr>
          <a:xfrm>
            <a:off x="1618845" y="2812559"/>
            <a:ext cx="584212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AI进课堂改变了什么？</a:t>
            </a:r>
            <a:endParaRPr/>
          </a:p>
        </p:txBody>
      </p:sp>
      <p:sp>
        <p:nvSpPr>
          <p:cNvPr id="14" name="el-1789697829687-16"/>
          <p:cNvSpPr txBox="1"/>
          <p:nvPr/>
        </p:nvSpPr>
        <p:spPr>
          <a:xfrm>
            <a:off x="1618845" y="3231554"/>
            <a:ext cx="577832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老师的时间流向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——从讲授者到设计者：技术不替代人替代杂务。</a:t>
            </a:r>
            <a:endParaRPr/>
          </a:p>
        </p:txBody>
      </p:sp>
      <p:sp>
        <p:nvSpPr>
          <p:cNvPr id="15" name="el-1789697829684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7829689-21"/>
          <p:cNvSpPr txBox="1"/>
          <p:nvPr/>
        </p:nvSpPr>
        <p:spPr>
          <a:xfrm>
            <a:off x="1618845" y="3926706"/>
            <a:ext cx="5308860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学习三坑怎么防？</a:t>
            </a:r>
            <a:endParaRPr/>
          </a:p>
        </p:txBody>
      </p:sp>
      <p:sp>
        <p:nvSpPr>
          <p:cNvPr id="17" name="el-1789697829688-17"/>
          <p:cNvSpPr txBox="1"/>
          <p:nvPr/>
        </p:nvSpPr>
        <p:spPr>
          <a:xfrm>
            <a:off x="1618845" y="4345701"/>
            <a:ext cx="539742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先做后问、当天消化、主线思维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——卡住是学习发生的地方。</a:t>
            </a:r>
            <a:endParaRPr/>
          </a:p>
        </p:txBody>
      </p:sp>
      <p:sp>
        <p:nvSpPr>
          <p:cNvPr id="18" name="el-1789697829684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7829689-22"/>
          <p:cNvSpPr txBox="1"/>
          <p:nvPr/>
        </p:nvSpPr>
        <p:spPr>
          <a:xfrm>
            <a:off x="1618845" y="5040852"/>
            <a:ext cx="4927955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学习效率的代价？</a:t>
            </a:r>
            <a:endParaRPr/>
          </a:p>
        </p:txBody>
      </p:sp>
      <p:sp>
        <p:nvSpPr>
          <p:cNvPr id="20" name="el-1789697829688-18"/>
          <p:cNvSpPr txBox="1"/>
          <p:nvPr/>
        </p:nvSpPr>
        <p:spPr>
          <a:xfrm>
            <a:off x="1618845" y="5459847"/>
            <a:ext cx="501651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别省掉挣扎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——快是双刃剑：会学习的人懂得主动卡住。</a:t>
            </a:r>
            <a:endParaRPr/>
          </a:p>
        </p:txBody>
      </p:sp>
      <p:sp>
        <p:nvSpPr>
          <p:cNvPr id="21" name="el-1789697829679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阶段小结</a:t>
            </a:r>
            <a:endParaRPr/>
          </a:p>
        </p:txBody>
      </p:sp>
      <p:sp>
        <p:nvSpPr>
          <p:cNvPr id="22" name="el-1789697829679-4"/>
          <p:cNvSpPr txBox="1"/>
          <p:nvPr/>
        </p:nvSpPr>
        <p:spPr>
          <a:xfrm>
            <a:off x="4997441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助力旅游职业教育的应用展望</a:t>
            </a:r>
            <a:endParaRPr/>
          </a:p>
        </p:txBody>
      </p:sp>
      <p:sp>
        <p:nvSpPr>
          <p:cNvPr id="23" name="el-1789697829680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12 / 40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54405C"/>
            </a:gs>
            <a:gs pos="58000">
              <a:srgbClr val="54405C"/>
            </a:gs>
            <a:gs pos="100000">
              <a:srgbClr val="402F47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7829765-13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7829731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7829727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7829729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6" name="el-1789697829729-5"/>
          <p:cNvSpPr txBox="1"/>
          <p:nvPr/>
        </p:nvSpPr>
        <p:spPr>
          <a:xfrm>
            <a:off x="837990" y="4128912"/>
            <a:ext cx="347766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TWO</a:t>
            </a:r>
            <a:endParaRPr/>
          </a:p>
        </p:txBody>
      </p:sp>
      <p:sp>
        <p:nvSpPr>
          <p:cNvPr id="7" name="el-1789697829730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能力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重构</a:t>
            </a:r>
            <a:endParaRPr/>
          </a:p>
        </p:txBody>
      </p:sp>
      <p:sp>
        <p:nvSpPr>
          <p:cNvPr id="8" name="el-1789697829730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NEW COMPETENCE</a:t>
            </a:r>
            <a:endParaRPr/>
          </a:p>
        </p:txBody>
      </p:sp>
      <p:sp>
        <p:nvSpPr>
          <p:cNvPr id="9" name="el-1789697829732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能力五维</a:t>
            </a:r>
            <a:endParaRPr/>
          </a:p>
        </p:txBody>
      </p:sp>
      <p:sp>
        <p:nvSpPr>
          <p:cNvPr id="10" name="el-1789697829732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岗位对照</a:t>
            </a:r>
            <a:endParaRPr/>
          </a:p>
        </p:txBody>
      </p:sp>
      <p:sp>
        <p:nvSpPr>
          <p:cNvPr id="11" name="el-1789697829733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三层进阶</a:t>
            </a:r>
            <a:endParaRPr/>
          </a:p>
        </p:txBody>
      </p:sp>
      <p:sp>
        <p:nvSpPr>
          <p:cNvPr id="12" name="el-1789697829733-12"/>
          <p:cNvSpPr txBox="1"/>
          <p:nvPr/>
        </p:nvSpPr>
        <p:spPr>
          <a:xfrm>
            <a:off x="8551758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成长实录</a:t>
            </a:r>
            <a:endParaRPr/>
          </a:p>
        </p:txBody>
      </p:sp>
      <p:sp>
        <p:nvSpPr>
          <p:cNvPr id="13" name="el-1789697829727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模块五 项目二</a:t>
            </a:r>
            <a:endParaRPr/>
          </a:p>
        </p:txBody>
      </p:sp>
      <p:sp>
        <p:nvSpPr>
          <p:cNvPr id="14" name="el-1789697829728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13 / 40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829781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7829789-16"/>
          <p:cNvCxnSpPr/>
          <p:nvPr/>
        </p:nvCxnSpPr>
        <p:spPr>
          <a:xfrm>
            <a:off x="685629" y="2004327"/>
            <a:ext cx="1742044" cy="914"/>
          </a:xfrm>
          <a:prstGeom prst="line">
            <a:avLst/>
          </a:prstGeom>
          <a:ln w="38090" cap="flat">
            <a:solidFill>
              <a:srgbClr val="1F4B3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7829789-17"/>
          <p:cNvCxnSpPr/>
          <p:nvPr/>
        </p:nvCxnSpPr>
        <p:spPr>
          <a:xfrm>
            <a:off x="2884758" y="2004327"/>
            <a:ext cx="1742193" cy="914"/>
          </a:xfrm>
          <a:prstGeom prst="line">
            <a:avLst/>
          </a:prstGeom>
          <a:ln w="38090" cap="flat">
            <a:solidFill>
              <a:srgbClr val="2E7D6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7829790-18"/>
          <p:cNvCxnSpPr/>
          <p:nvPr/>
        </p:nvCxnSpPr>
        <p:spPr>
          <a:xfrm>
            <a:off x="4855494" y="2004327"/>
            <a:ext cx="2203296" cy="914"/>
          </a:xfrm>
          <a:prstGeom prst="line">
            <a:avLst/>
          </a:prstGeom>
          <a:ln w="38090" cap="flat">
            <a:solidFill>
              <a:srgbClr val="B4530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7829790-19"/>
          <p:cNvCxnSpPr/>
          <p:nvPr/>
        </p:nvCxnSpPr>
        <p:spPr>
          <a:xfrm>
            <a:off x="7287333" y="2004327"/>
            <a:ext cx="2203296" cy="914"/>
          </a:xfrm>
          <a:prstGeom prst="line">
            <a:avLst/>
          </a:prstGeom>
          <a:ln w="38090" cap="flat">
            <a:solidFill>
              <a:srgbClr val="31587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7829790-20"/>
          <p:cNvCxnSpPr/>
          <p:nvPr/>
        </p:nvCxnSpPr>
        <p:spPr>
          <a:xfrm>
            <a:off x="9719172" y="2004327"/>
            <a:ext cx="1784003" cy="914"/>
          </a:xfrm>
          <a:prstGeom prst="line">
            <a:avLst/>
          </a:prstGeom>
          <a:ln w="38090" cap="flat">
            <a:solidFill>
              <a:srgbClr val="6B4E7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7829780-8"/>
          <p:cNvCxnSpPr/>
          <p:nvPr/>
        </p:nvCxnSpPr>
        <p:spPr>
          <a:xfrm>
            <a:off x="685629" y="4611144"/>
            <a:ext cx="10817695" cy="914"/>
          </a:xfrm>
          <a:prstGeom prst="line">
            <a:avLst/>
          </a:prstGeom>
          <a:ln w="19045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7829783-11"/>
          <p:cNvSpPr/>
          <p:nvPr/>
        </p:nvSpPr>
        <p:spPr>
          <a:xfrm>
            <a:off x="685629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697829783-12"/>
          <p:cNvSpPr/>
          <p:nvPr/>
        </p:nvSpPr>
        <p:spPr>
          <a:xfrm>
            <a:off x="3361484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697829784-13"/>
          <p:cNvSpPr/>
          <p:nvPr/>
        </p:nvSpPr>
        <p:spPr>
          <a:xfrm>
            <a:off x="6037340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697829785-14"/>
          <p:cNvSpPr/>
          <p:nvPr/>
        </p:nvSpPr>
        <p:spPr>
          <a:xfrm>
            <a:off x="8713196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97829785-15"/>
          <p:cNvSpPr/>
          <p:nvPr/>
        </p:nvSpPr>
        <p:spPr>
          <a:xfrm>
            <a:off x="11389052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9697829778-4"/>
          <p:cNvCxnSpPr/>
          <p:nvPr/>
        </p:nvCxnSpPr>
        <p:spPr>
          <a:xfrm>
            <a:off x="685629" y="499681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-178969782977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9697829781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能力重构</a:t>
            </a:r>
            <a:endParaRPr/>
          </a:p>
        </p:txBody>
      </p:sp>
      <p:sp>
        <p:nvSpPr>
          <p:cNvPr id="17" name="el-1789697829778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旅游人能力模型：五个维度</a:t>
            </a:r>
            <a:endParaRPr/>
          </a:p>
        </p:txBody>
      </p:sp>
      <p:sp>
        <p:nvSpPr>
          <p:cNvPr id="18" name="el-1789697829793-26"/>
          <p:cNvSpPr txBox="1"/>
          <p:nvPr/>
        </p:nvSpPr>
        <p:spPr>
          <a:xfrm>
            <a:off x="685629" y="2175734"/>
            <a:ext cx="186869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维①</a:t>
            </a:r>
            <a:endParaRPr/>
          </a:p>
        </p:txBody>
      </p:sp>
      <p:sp>
        <p:nvSpPr>
          <p:cNvPr id="19" name="el-1789697829793-27"/>
          <p:cNvSpPr txBox="1"/>
          <p:nvPr/>
        </p:nvSpPr>
        <p:spPr>
          <a:xfrm>
            <a:off x="685629" y="2509026"/>
            <a:ext cx="1902024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业务力</a:t>
            </a:r>
            <a:endParaRPr/>
          </a:p>
        </p:txBody>
      </p:sp>
      <p:sp>
        <p:nvSpPr>
          <p:cNvPr id="20" name="el-1789697829793-28"/>
          <p:cNvSpPr txBox="1"/>
          <p:nvPr/>
        </p:nvSpPr>
        <p:spPr>
          <a:xfrm>
            <a:off x="685629" y="2863148"/>
            <a:ext cx="185536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立身之本</a:t>
            </a:r>
            <a:endParaRPr/>
          </a:p>
        </p:txBody>
      </p:sp>
      <p:sp>
        <p:nvSpPr>
          <p:cNvPr id="21" name="el-1789697829790-21"/>
          <p:cNvSpPr txBox="1"/>
          <p:nvPr/>
        </p:nvSpPr>
        <p:spPr>
          <a:xfrm>
            <a:off x="685629" y="3215485"/>
            <a:ext cx="1742044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产品、线路、服务、资源——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懂旅游永远排第一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：技术只是它的放大器。</a:t>
            </a:r>
            <a:endParaRPr/>
          </a:p>
        </p:txBody>
      </p:sp>
      <p:sp>
        <p:nvSpPr>
          <p:cNvPr id="22" name="el-1789697829793-29"/>
          <p:cNvSpPr txBox="1"/>
          <p:nvPr/>
        </p:nvSpPr>
        <p:spPr>
          <a:xfrm>
            <a:off x="2884758" y="2175734"/>
            <a:ext cx="186884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维②</a:t>
            </a:r>
            <a:endParaRPr/>
          </a:p>
        </p:txBody>
      </p:sp>
      <p:sp>
        <p:nvSpPr>
          <p:cNvPr id="23" name="el-1789697829793-30"/>
          <p:cNvSpPr txBox="1"/>
          <p:nvPr/>
        </p:nvSpPr>
        <p:spPr>
          <a:xfrm>
            <a:off x="2884758" y="2509026"/>
            <a:ext cx="190217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工具力</a:t>
            </a:r>
            <a:endParaRPr/>
          </a:p>
        </p:txBody>
      </p:sp>
      <p:sp>
        <p:nvSpPr>
          <p:cNvPr id="24" name="el-1789697829794-31"/>
          <p:cNvSpPr txBox="1"/>
          <p:nvPr/>
        </p:nvSpPr>
        <p:spPr>
          <a:xfrm>
            <a:off x="2884758" y="2863148"/>
            <a:ext cx="185551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效率杠杆</a:t>
            </a:r>
            <a:endParaRPr/>
          </a:p>
        </p:txBody>
      </p:sp>
      <p:sp>
        <p:nvSpPr>
          <p:cNvPr id="25" name="el-1789697829791-22"/>
          <p:cNvSpPr txBox="1"/>
          <p:nvPr/>
        </p:nvSpPr>
        <p:spPr>
          <a:xfrm>
            <a:off x="2884758" y="3215485"/>
            <a:ext cx="1742193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会用AI完成内容、数据、沟通——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这一年练的全是这维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：熟练即可不必精通。</a:t>
            </a:r>
            <a:endParaRPr/>
          </a:p>
        </p:txBody>
      </p:sp>
      <p:sp>
        <p:nvSpPr>
          <p:cNvPr id="26" name="el-1789697829794-32"/>
          <p:cNvSpPr txBox="1"/>
          <p:nvPr/>
        </p:nvSpPr>
        <p:spPr>
          <a:xfrm>
            <a:off x="4855494" y="217573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维③</a:t>
            </a:r>
            <a:endParaRPr/>
          </a:p>
        </p:txBody>
      </p:sp>
      <p:sp>
        <p:nvSpPr>
          <p:cNvPr id="27" name="el-1789697829794-33"/>
          <p:cNvSpPr txBox="1"/>
          <p:nvPr/>
        </p:nvSpPr>
        <p:spPr>
          <a:xfrm>
            <a:off x="4855494" y="250902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数据力</a:t>
            </a:r>
            <a:endParaRPr/>
          </a:p>
        </p:txBody>
      </p:sp>
      <p:sp>
        <p:nvSpPr>
          <p:cNvPr id="28" name="el-1789697829794-34"/>
          <p:cNvSpPr txBox="1"/>
          <p:nvPr/>
        </p:nvSpPr>
        <p:spPr>
          <a:xfrm>
            <a:off x="4855494" y="286314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决策语言</a:t>
            </a:r>
            <a:endParaRPr/>
          </a:p>
        </p:txBody>
      </p:sp>
      <p:sp>
        <p:nvSpPr>
          <p:cNvPr id="29" name="el-1789697829791-23"/>
          <p:cNvSpPr txBox="1"/>
          <p:nvPr/>
        </p:nvSpPr>
        <p:spPr>
          <a:xfrm>
            <a:off x="4855494" y="321548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读得懂报表、提得出问题——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从经验直觉到数据佐证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：管理层的新门槛。</a:t>
            </a:r>
            <a:endParaRPr/>
          </a:p>
        </p:txBody>
      </p:sp>
      <p:sp>
        <p:nvSpPr>
          <p:cNvPr id="30" name="el-1789697829795-35"/>
          <p:cNvSpPr txBox="1"/>
          <p:nvPr/>
        </p:nvSpPr>
        <p:spPr>
          <a:xfrm>
            <a:off x="7287333" y="217573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维④</a:t>
            </a:r>
            <a:endParaRPr/>
          </a:p>
        </p:txBody>
      </p:sp>
      <p:sp>
        <p:nvSpPr>
          <p:cNvPr id="31" name="el-1789697829795-36"/>
          <p:cNvSpPr txBox="1"/>
          <p:nvPr/>
        </p:nvSpPr>
        <p:spPr>
          <a:xfrm>
            <a:off x="7287333" y="250902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内容力</a:t>
            </a:r>
            <a:endParaRPr/>
          </a:p>
        </p:txBody>
      </p:sp>
      <p:sp>
        <p:nvSpPr>
          <p:cNvPr id="32" name="el-1789697829795-37"/>
          <p:cNvSpPr txBox="1"/>
          <p:nvPr/>
        </p:nvSpPr>
        <p:spPr>
          <a:xfrm>
            <a:off x="7287333" y="286314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连接用户</a:t>
            </a:r>
            <a:endParaRPr/>
          </a:p>
        </p:txBody>
      </p:sp>
      <p:sp>
        <p:nvSpPr>
          <p:cNvPr id="33" name="el-1789697829792-24"/>
          <p:cNvSpPr txBox="1"/>
          <p:nvPr/>
        </p:nvSpPr>
        <p:spPr>
          <a:xfrm>
            <a:off x="7287333" y="321548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表达、审美、叙事——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注意力时代的基础货币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：种草力的本质。</a:t>
            </a:r>
            <a:endParaRPr/>
          </a:p>
        </p:txBody>
      </p:sp>
      <p:sp>
        <p:nvSpPr>
          <p:cNvPr id="34" name="el-1789697829795-38"/>
          <p:cNvSpPr txBox="1"/>
          <p:nvPr/>
        </p:nvSpPr>
        <p:spPr>
          <a:xfrm>
            <a:off x="9719172" y="2175734"/>
            <a:ext cx="191065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维⑤</a:t>
            </a:r>
            <a:endParaRPr/>
          </a:p>
        </p:txBody>
      </p:sp>
      <p:sp>
        <p:nvSpPr>
          <p:cNvPr id="35" name="el-1789697829795-39"/>
          <p:cNvSpPr txBox="1"/>
          <p:nvPr/>
        </p:nvSpPr>
        <p:spPr>
          <a:xfrm>
            <a:off x="9719172" y="2509026"/>
            <a:ext cx="194398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判断力</a:t>
            </a:r>
            <a:endParaRPr/>
          </a:p>
        </p:txBody>
      </p:sp>
      <p:sp>
        <p:nvSpPr>
          <p:cNvPr id="36" name="el-1789697829795-40"/>
          <p:cNvSpPr txBox="1"/>
          <p:nvPr/>
        </p:nvSpPr>
        <p:spPr>
          <a:xfrm>
            <a:off x="9719172" y="2863148"/>
            <a:ext cx="189732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人的高地</a:t>
            </a:r>
            <a:endParaRPr/>
          </a:p>
        </p:txBody>
      </p:sp>
      <p:sp>
        <p:nvSpPr>
          <p:cNvPr id="37" name="el-1789697829792-25"/>
          <p:cNvSpPr txBox="1"/>
          <p:nvPr/>
        </p:nvSpPr>
        <p:spPr>
          <a:xfrm>
            <a:off x="9719172" y="3215485"/>
            <a:ext cx="178400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取舍、决断、担责——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AI给选项人做选择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：最后一维最难自动化。</a:t>
            </a:r>
            <a:endParaRPr/>
          </a:p>
        </p:txBody>
      </p:sp>
      <p:sp>
        <p:nvSpPr>
          <p:cNvPr id="38" name="el-1789697829778-2"/>
          <p:cNvSpPr txBox="1"/>
          <p:nvPr/>
        </p:nvSpPr>
        <p:spPr>
          <a:xfrm>
            <a:off x="685629" y="5192024"/>
            <a:ext cx="1134162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五维不是并列——</a:t>
            </a:r>
            <a:r>
              <a:rPr b="1" sz="157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业务力是1，其余是0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：没有前面的1，后面再多0也白搭。</a:t>
            </a:r>
            <a:endParaRPr/>
          </a:p>
        </p:txBody>
      </p:sp>
      <p:sp>
        <p:nvSpPr>
          <p:cNvPr id="39" name="el-1789697829778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能力重构</a:t>
            </a:r>
            <a:endParaRPr/>
          </a:p>
        </p:txBody>
      </p:sp>
      <p:sp>
        <p:nvSpPr>
          <p:cNvPr id="40" name="el-1789697829779-6"/>
          <p:cNvSpPr txBox="1"/>
          <p:nvPr/>
        </p:nvSpPr>
        <p:spPr>
          <a:xfrm>
            <a:off x="4997441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助力旅游职业教育的应用展望</a:t>
            </a:r>
            <a:endParaRPr/>
          </a:p>
        </p:txBody>
      </p:sp>
      <p:sp>
        <p:nvSpPr>
          <p:cNvPr id="41" name="el-1789697829779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14 / 40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829877-33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el-1789697829872-26"/>
          <p:cNvGraphicFramePr/>
          <p:nvPr/>
        </p:nvGraphicFramePr>
        <p:xfrm>
          <a:off x="685629" y="1948382"/>
          <a:ext cx="10817695" cy="2842502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2908118"/>
                <a:gridCol w="2645949"/>
                <a:gridCol w="3272210"/>
                <a:gridCol w="1991418"/>
              </a:tblGrid>
              <a:tr h="485654"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岗位方向</a:t>
                      </a:r>
                      <a:endParaRPr/>
                    </a:p>
                  </a:txBody>
                  <a:tcPr marL="0" marR="0" marT="0" marB="0">
                    <a:solidFill>
                      <a:srgbClr val="54405C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核心能力维</a:t>
                      </a:r>
                      <a:endParaRPr/>
                    </a:p>
                  </a:txBody>
                  <a:tcPr marL="0" marR="0" marT="0" marB="0">
                    <a:solidFill>
                      <a:srgbClr val="54405C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课程对应</a:t>
                      </a:r>
                      <a:endParaRPr/>
                    </a:p>
                  </a:txBody>
                  <a:tcPr marL="0" marR="0" marT="0" marB="0">
                    <a:solidFill>
                      <a:srgbClr val="54405C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市场热度</a:t>
                      </a:r>
                      <a:endParaRPr/>
                    </a:p>
                  </a:txBody>
                  <a:tcPr marL="0" marR="0" marT="0" marB="0">
                    <a:solidFill>
                      <a:srgbClr val="54405C"/>
                    </a:solidFill>
                  </a:tcPr>
                </a:tc>
              </a:tr>
              <a:tr h="466608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定制师/旅行策划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业务力+工具力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模块三·行程规划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需求旺盛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文旅内容运营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内容力+工具力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模块三+四·内容线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缺口最大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智慧景区运营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数据力+业务力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模块四·数据分析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快速上升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数字营销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内容力+数据力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模块三·营销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常青赛道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AI应用培训师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五维均衡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本课程全图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新兴岗位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4" name="el-1789697829874-29"/>
          <p:cNvCxnSpPr/>
          <p:nvPr/>
        </p:nvCxnSpPr>
        <p:spPr>
          <a:xfrm>
            <a:off x="685629" y="508132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782986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7829877-34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能力重构</a:t>
            </a:r>
            <a:endParaRPr/>
          </a:p>
        </p:txBody>
      </p:sp>
      <p:sp>
        <p:nvSpPr>
          <p:cNvPr id="7" name="el-1789697829874-28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岗位对照：新岗要新维</a:t>
            </a:r>
            <a:endParaRPr/>
          </a:p>
        </p:txBody>
      </p:sp>
      <p:sp>
        <p:nvSpPr>
          <p:cNvPr id="8" name="el-1789697829874-27"/>
          <p:cNvSpPr txBox="1"/>
          <p:nvPr/>
        </p:nvSpPr>
        <p:spPr>
          <a:xfrm>
            <a:off x="685629" y="5238446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看懂这张表——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你的每一份作业都对应一个岗位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：求职时把作品按岗位重新排列。</a:t>
            </a:r>
            <a:endParaRPr/>
          </a:p>
        </p:txBody>
      </p:sp>
      <p:sp>
        <p:nvSpPr>
          <p:cNvPr id="9" name="el-1789697829875-30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能力重构</a:t>
            </a:r>
            <a:endParaRPr/>
          </a:p>
        </p:txBody>
      </p:sp>
      <p:sp>
        <p:nvSpPr>
          <p:cNvPr id="10" name="el-1789697829875-31"/>
          <p:cNvSpPr txBox="1"/>
          <p:nvPr/>
        </p:nvSpPr>
        <p:spPr>
          <a:xfrm>
            <a:off x="4997441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助力旅游职业教育的应用展望</a:t>
            </a:r>
            <a:endParaRPr/>
          </a:p>
        </p:txBody>
      </p:sp>
      <p:sp>
        <p:nvSpPr>
          <p:cNvPr id="11" name="el-1789697829875-32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15 / 40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829945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7829947-11"/>
          <p:cNvCxnSpPr/>
          <p:nvPr/>
        </p:nvCxnSpPr>
        <p:spPr>
          <a:xfrm>
            <a:off x="4145910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7829947-12"/>
          <p:cNvCxnSpPr/>
          <p:nvPr/>
        </p:nvCxnSpPr>
        <p:spPr>
          <a:xfrm>
            <a:off x="7601579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7829944-6"/>
          <p:cNvCxnSpPr/>
          <p:nvPr/>
        </p:nvCxnSpPr>
        <p:spPr>
          <a:xfrm>
            <a:off x="685629" y="476469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782994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7829945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能力重构</a:t>
            </a:r>
            <a:endParaRPr/>
          </a:p>
        </p:txBody>
      </p:sp>
      <p:sp>
        <p:nvSpPr>
          <p:cNvPr id="8" name="el-178969782994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能力进阶：三层楼</a:t>
            </a:r>
            <a:endParaRPr/>
          </a:p>
        </p:txBody>
      </p:sp>
      <p:sp>
        <p:nvSpPr>
          <p:cNvPr id="9" name="el-1789697829948-13"/>
          <p:cNvSpPr txBox="1"/>
          <p:nvPr/>
        </p:nvSpPr>
        <p:spPr>
          <a:xfrm>
            <a:off x="685629" y="2255486"/>
            <a:ext cx="341952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一层 · 工具层</a:t>
            </a:r>
            <a:endParaRPr/>
          </a:p>
        </p:txBody>
      </p:sp>
      <p:sp>
        <p:nvSpPr>
          <p:cNvPr id="10" name="el-1789697829949-14"/>
          <p:cNvSpPr txBox="1"/>
          <p:nvPr/>
        </p:nvSpPr>
        <p:spPr>
          <a:xfrm>
            <a:off x="685629" y="2569732"/>
            <a:ext cx="3324108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会用</a:t>
            </a:r>
            <a:endParaRPr/>
          </a:p>
        </p:txBody>
      </p:sp>
      <p:sp>
        <p:nvSpPr>
          <p:cNvPr id="11" name="el-1789697829949-15"/>
          <p:cNvSpPr txBox="1"/>
          <p:nvPr/>
        </p:nvSpPr>
        <p:spPr>
          <a:xfrm>
            <a:off x="685629" y="2979205"/>
            <a:ext cx="3264116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入门</a:t>
            </a:r>
            <a:endParaRPr/>
          </a:p>
        </p:txBody>
      </p:sp>
      <p:sp>
        <p:nvSpPr>
          <p:cNvPr id="12" name="el-1789697829949-16"/>
          <p:cNvSpPr txBox="1"/>
          <p:nvPr/>
        </p:nvSpPr>
        <p:spPr>
          <a:xfrm>
            <a:off x="4455395" y="2255486"/>
            <a:ext cx="341015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54405C"/>
                </a:solidFill>
                <a:latin typeface="Georgia"/>
                <a:ea typeface="Georgia"/>
                <a:cs typeface="Georgia"/>
              </a:rPr>
              <a:t>二层 · 业务层</a:t>
            </a:r>
            <a:endParaRPr/>
          </a:p>
        </p:txBody>
      </p:sp>
      <p:sp>
        <p:nvSpPr>
          <p:cNvPr id="13" name="el-1789697829949-17"/>
          <p:cNvSpPr txBox="1"/>
          <p:nvPr/>
        </p:nvSpPr>
        <p:spPr>
          <a:xfrm>
            <a:off x="4455395" y="2569732"/>
            <a:ext cx="3314734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用好</a:t>
            </a:r>
            <a:endParaRPr/>
          </a:p>
        </p:txBody>
      </p:sp>
      <p:sp>
        <p:nvSpPr>
          <p:cNvPr id="14" name="el-1789697829949-18"/>
          <p:cNvSpPr txBox="1"/>
          <p:nvPr/>
        </p:nvSpPr>
        <p:spPr>
          <a:xfrm>
            <a:off x="4455395" y="2979205"/>
            <a:ext cx="325474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进阶</a:t>
            </a:r>
            <a:endParaRPr/>
          </a:p>
        </p:txBody>
      </p:sp>
      <p:sp>
        <p:nvSpPr>
          <p:cNvPr id="15" name="el-1789697829950-19"/>
          <p:cNvSpPr txBox="1"/>
          <p:nvPr/>
        </p:nvSpPr>
        <p:spPr>
          <a:xfrm>
            <a:off x="7911064" y="2255486"/>
            <a:ext cx="386098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三层 · 判断层</a:t>
            </a:r>
            <a:endParaRPr/>
          </a:p>
        </p:txBody>
      </p:sp>
      <p:sp>
        <p:nvSpPr>
          <p:cNvPr id="16" name="el-1789697829950-20"/>
          <p:cNvSpPr txBox="1"/>
          <p:nvPr/>
        </p:nvSpPr>
        <p:spPr>
          <a:xfrm>
            <a:off x="7911064" y="2569732"/>
            <a:ext cx="3765571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教人用</a:t>
            </a:r>
            <a:endParaRPr/>
          </a:p>
        </p:txBody>
      </p:sp>
      <p:sp>
        <p:nvSpPr>
          <p:cNvPr id="17" name="el-1789697829950-21"/>
          <p:cNvSpPr txBox="1"/>
          <p:nvPr/>
        </p:nvSpPr>
        <p:spPr>
          <a:xfrm>
            <a:off x="7911064" y="2979205"/>
            <a:ext cx="370557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高手</a:t>
            </a:r>
            <a:endParaRPr/>
          </a:p>
        </p:txBody>
      </p:sp>
      <p:sp>
        <p:nvSpPr>
          <p:cNvPr id="18" name="el-1789697829946-10"/>
          <p:cNvSpPr txBox="1"/>
          <p:nvPr/>
        </p:nvSpPr>
        <p:spPr>
          <a:xfrm>
            <a:off x="685629" y="5017045"/>
            <a:ext cx="96627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进阶提示</a:t>
            </a:r>
            <a:endParaRPr/>
          </a:p>
        </p:txBody>
      </p:sp>
      <p:sp>
        <p:nvSpPr>
          <p:cNvPr id="19" name="el-1789697829945-8"/>
          <p:cNvSpPr txBox="1"/>
          <p:nvPr/>
        </p:nvSpPr>
        <p:spPr>
          <a:xfrm>
            <a:off x="1753799" y="4959910"/>
            <a:ext cx="830524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54405C"/>
                </a:solidFill>
                <a:latin typeface="SimSun"/>
                <a:ea typeface="SimSun"/>
                <a:cs typeface="SimSun"/>
              </a:rPr>
              <a:t>工具层会过时、判断层不会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——爬楼趁早：每个寒暑假上一层，毕业时就领先。</a:t>
            </a:r>
            <a:endParaRPr/>
          </a:p>
        </p:txBody>
      </p:sp>
      <p:sp>
        <p:nvSpPr>
          <p:cNvPr id="20" name="el-1789697829942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能力重构</a:t>
            </a:r>
            <a:endParaRPr/>
          </a:p>
        </p:txBody>
      </p:sp>
      <p:sp>
        <p:nvSpPr>
          <p:cNvPr id="21" name="el-1789697829942-4"/>
          <p:cNvSpPr txBox="1"/>
          <p:nvPr/>
        </p:nvSpPr>
        <p:spPr>
          <a:xfrm>
            <a:off x="4997441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助力旅游职业教育的应用展望</a:t>
            </a:r>
            <a:endParaRPr/>
          </a:p>
        </p:txBody>
      </p:sp>
      <p:sp>
        <p:nvSpPr>
          <p:cNvPr id="22" name="el-178969782994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16 / 40</a:t>
            </a:r>
            <a:endParaRPr/>
          </a:p>
        </p:txBody>
      </p:sp>
      <p:sp>
        <p:nvSpPr>
          <p:cNvPr id="23" name="el-1789697829955-31"/>
          <p:cNvSpPr/>
          <p:nvPr/>
        </p:nvSpPr>
        <p:spPr>
          <a:xfrm>
            <a:off x="685629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97829955-32"/>
          <p:cNvSpPr/>
          <p:nvPr/>
        </p:nvSpPr>
        <p:spPr>
          <a:xfrm>
            <a:off x="685629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7829956-33"/>
          <p:cNvSpPr/>
          <p:nvPr/>
        </p:nvSpPr>
        <p:spPr>
          <a:xfrm>
            <a:off x="685629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7829956-34"/>
          <p:cNvSpPr/>
          <p:nvPr/>
        </p:nvSpPr>
        <p:spPr>
          <a:xfrm>
            <a:off x="4455395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7829956-35"/>
          <p:cNvSpPr/>
          <p:nvPr/>
        </p:nvSpPr>
        <p:spPr>
          <a:xfrm>
            <a:off x="4455395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697829957-36"/>
          <p:cNvSpPr/>
          <p:nvPr/>
        </p:nvSpPr>
        <p:spPr>
          <a:xfrm>
            <a:off x="4455395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697829957-37"/>
          <p:cNvSpPr/>
          <p:nvPr/>
        </p:nvSpPr>
        <p:spPr>
          <a:xfrm>
            <a:off x="7911064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697829957-38"/>
          <p:cNvSpPr/>
          <p:nvPr/>
        </p:nvSpPr>
        <p:spPr>
          <a:xfrm>
            <a:off x="7911064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697829957-39"/>
          <p:cNvSpPr/>
          <p:nvPr/>
        </p:nvSpPr>
        <p:spPr>
          <a:xfrm>
            <a:off x="7911064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697829953-22"/>
          <p:cNvSpPr txBox="1"/>
          <p:nvPr/>
        </p:nvSpPr>
        <p:spPr>
          <a:xfrm>
            <a:off x="857036" y="3369632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按流程操作工具</a:t>
            </a:r>
            <a:endParaRPr/>
          </a:p>
        </p:txBody>
      </p:sp>
      <p:sp>
        <p:nvSpPr>
          <p:cNvPr id="33" name="el-1789697829953-23"/>
          <p:cNvSpPr txBox="1"/>
          <p:nvPr/>
        </p:nvSpPr>
        <p:spPr>
          <a:xfrm>
            <a:off x="857036" y="3731492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完成标准任务</a:t>
            </a:r>
            <a:endParaRPr/>
          </a:p>
        </p:txBody>
      </p:sp>
      <p:sp>
        <p:nvSpPr>
          <p:cNvPr id="34" name="el-1789697829954-24"/>
          <p:cNvSpPr txBox="1"/>
          <p:nvPr/>
        </p:nvSpPr>
        <p:spPr>
          <a:xfrm>
            <a:off x="857036" y="4093351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这一年的起点</a:t>
            </a:r>
            <a:endParaRPr/>
          </a:p>
        </p:txBody>
      </p:sp>
      <p:sp>
        <p:nvSpPr>
          <p:cNvPr id="35" name="el-1789697829954-25"/>
          <p:cNvSpPr txBox="1"/>
          <p:nvPr/>
        </p:nvSpPr>
        <p:spPr>
          <a:xfrm>
            <a:off x="4626802" y="3369632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场景里选对工具</a:t>
            </a:r>
            <a:endParaRPr/>
          </a:p>
        </p:txBody>
      </p:sp>
      <p:sp>
        <p:nvSpPr>
          <p:cNvPr id="36" name="el-1789697829954-26"/>
          <p:cNvSpPr txBox="1"/>
          <p:nvPr/>
        </p:nvSpPr>
        <p:spPr>
          <a:xfrm>
            <a:off x="4626802" y="3731492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产出业务结果</a:t>
            </a:r>
            <a:endParaRPr/>
          </a:p>
        </p:txBody>
      </p:sp>
      <p:sp>
        <p:nvSpPr>
          <p:cNvPr id="37" name="el-1789697829954-27"/>
          <p:cNvSpPr txBox="1"/>
          <p:nvPr/>
        </p:nvSpPr>
        <p:spPr>
          <a:xfrm>
            <a:off x="4626802" y="4093351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实习期要过的关</a:t>
            </a:r>
            <a:endParaRPr/>
          </a:p>
        </p:txBody>
      </p:sp>
      <p:sp>
        <p:nvSpPr>
          <p:cNvPr id="38" name="el-1789697829954-28"/>
          <p:cNvSpPr txBox="1"/>
          <p:nvPr/>
        </p:nvSpPr>
        <p:spPr>
          <a:xfrm>
            <a:off x="8082471" y="3369632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设计方案带团队</a:t>
            </a:r>
            <a:endParaRPr/>
          </a:p>
        </p:txBody>
      </p:sp>
      <p:sp>
        <p:nvSpPr>
          <p:cNvPr id="39" name="el-1789697829954-29"/>
          <p:cNvSpPr txBox="1"/>
          <p:nvPr/>
        </p:nvSpPr>
        <p:spPr>
          <a:xfrm>
            <a:off x="8082471" y="3731492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为结果负全责</a:t>
            </a:r>
            <a:endParaRPr/>
          </a:p>
        </p:txBody>
      </p:sp>
      <p:sp>
        <p:nvSpPr>
          <p:cNvPr id="40" name="el-1789697829955-30"/>
          <p:cNvSpPr txBox="1"/>
          <p:nvPr/>
        </p:nvSpPr>
        <p:spPr>
          <a:xfrm>
            <a:off x="8082471" y="4093351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三年后的你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829976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7829977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7829974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782997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7829976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能力重构</a:t>
            </a:r>
            <a:endParaRPr/>
          </a:p>
        </p:txBody>
      </p:sp>
      <p:sp>
        <p:nvSpPr>
          <p:cNvPr id="7" name="el-1789697829973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好差之辨：两种学习者</a:t>
            </a:r>
            <a:endParaRPr/>
          </a:p>
        </p:txBody>
      </p:sp>
      <p:sp>
        <p:nvSpPr>
          <p:cNvPr id="8" name="el-1789697829978-13"/>
          <p:cNvSpPr txBox="1"/>
          <p:nvPr/>
        </p:nvSpPr>
        <p:spPr>
          <a:xfrm>
            <a:off x="685629" y="2628505"/>
            <a:ext cx="5493599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54405C"/>
                </a:solidFill>
                <a:latin typeface="SimHei"/>
                <a:ea typeface="SimHei"/>
                <a:cs typeface="SimHei"/>
              </a:rPr>
              <a:t>消耗型 · 用AI偷懒</a:t>
            </a:r>
            <a:endParaRPr/>
          </a:p>
        </p:txBody>
      </p:sp>
      <p:sp>
        <p:nvSpPr>
          <p:cNvPr id="9" name="el-1789697829979-14"/>
          <p:cNvSpPr txBox="1"/>
          <p:nvPr/>
        </p:nvSpPr>
        <p:spPr>
          <a:xfrm>
            <a:off x="685629" y="3066545"/>
            <a:ext cx="5283339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"作业交了就行"</a:t>
            </a:r>
            <a:endParaRPr/>
          </a:p>
        </p:txBody>
      </p:sp>
      <p:sp>
        <p:nvSpPr>
          <p:cNvPr id="10" name="el-1789697829978-11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复制粘贴、一键生成、从不过问——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省下的时间用来刷手机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：毕业时两手空空。</a:t>
            </a:r>
            <a:endParaRPr/>
          </a:p>
        </p:txBody>
      </p:sp>
      <p:sp>
        <p:nvSpPr>
          <p:cNvPr id="11" name="el-1789697829979-15"/>
          <p:cNvSpPr txBox="1"/>
          <p:nvPr/>
        </p:nvSpPr>
        <p:spPr>
          <a:xfrm>
            <a:off x="6522994" y="2628505"/>
            <a:ext cx="548407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成长型 · 用AI变强</a:t>
            </a:r>
            <a:endParaRPr/>
          </a:p>
        </p:txBody>
      </p:sp>
      <p:sp>
        <p:nvSpPr>
          <p:cNvPr id="12" name="el-1789697829979-16"/>
          <p:cNvSpPr txBox="1"/>
          <p:nvPr/>
        </p:nvSpPr>
        <p:spPr>
          <a:xfrm>
            <a:off x="6522994" y="3066545"/>
            <a:ext cx="5273817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"它写得比我好，为什么"</a:t>
            </a:r>
            <a:endParaRPr/>
          </a:p>
        </p:txBody>
      </p:sp>
      <p:sp>
        <p:nvSpPr>
          <p:cNvPr id="13" name="el-1789697829978-12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拆解AI的输出、追问自己的差距——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把每次作业当一次过招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：毕业时作品集加身。</a:t>
            </a:r>
            <a:endParaRPr/>
          </a:p>
        </p:txBody>
      </p:sp>
      <p:sp>
        <p:nvSpPr>
          <p:cNvPr id="14" name="el-1789697829973-2"/>
          <p:cNvSpPr txBox="1"/>
          <p:nvPr/>
        </p:nvSpPr>
        <p:spPr>
          <a:xfrm>
            <a:off x="685629" y="4558472"/>
            <a:ext cx="1119479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同样的工具不同的结局——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AI放大的是你本来的样子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：懒的更懒，强的更强。</a:t>
            </a:r>
            <a:endParaRPr/>
          </a:p>
        </p:txBody>
      </p:sp>
      <p:sp>
        <p:nvSpPr>
          <p:cNvPr id="15" name="el-1789697829974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能力重构</a:t>
            </a:r>
            <a:endParaRPr/>
          </a:p>
        </p:txBody>
      </p:sp>
      <p:sp>
        <p:nvSpPr>
          <p:cNvPr id="16" name="el-1789697829974-6"/>
          <p:cNvSpPr txBox="1"/>
          <p:nvPr/>
        </p:nvSpPr>
        <p:spPr>
          <a:xfrm>
            <a:off x="4997441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助力旅游职业教育的应用展望</a:t>
            </a:r>
            <a:endParaRPr/>
          </a:p>
        </p:txBody>
      </p:sp>
      <p:sp>
        <p:nvSpPr>
          <p:cNvPr id="17" name="el-1789697829974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17 / 40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830021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7830022-10"/>
          <p:cNvSpPr/>
          <p:nvPr/>
        </p:nvSpPr>
        <p:spPr>
          <a:xfrm>
            <a:off x="685629" y="1507960"/>
            <a:ext cx="1938299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54405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7830032-21"/>
          <p:cNvCxnSpPr/>
          <p:nvPr/>
        </p:nvCxnSpPr>
        <p:spPr>
          <a:xfrm>
            <a:off x="685629" y="3022057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7830032-22"/>
          <p:cNvCxnSpPr/>
          <p:nvPr/>
        </p:nvCxnSpPr>
        <p:spPr>
          <a:xfrm>
            <a:off x="3741496" y="3022057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7830024-12"/>
          <p:cNvCxnSpPr/>
          <p:nvPr/>
        </p:nvCxnSpPr>
        <p:spPr>
          <a:xfrm>
            <a:off x="685629" y="3798150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7830020-6"/>
          <p:cNvCxnSpPr/>
          <p:nvPr/>
        </p:nvCxnSpPr>
        <p:spPr>
          <a:xfrm>
            <a:off x="7164134" y="1507960"/>
            <a:ext cx="914" cy="444706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783001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7830022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能力重构</a:t>
            </a:r>
            <a:endParaRPr/>
          </a:p>
        </p:txBody>
      </p:sp>
      <p:sp>
        <p:nvSpPr>
          <p:cNvPr id="10" name="el-1789697830018-2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成长实录：从挂科到offer</a:t>
            </a:r>
            <a:endParaRPr/>
          </a:p>
        </p:txBody>
      </p:sp>
      <p:sp>
        <p:nvSpPr>
          <p:cNvPr id="11" name="el-1789697830022-9"/>
          <p:cNvSpPr txBox="1"/>
          <p:nvPr/>
        </p:nvSpPr>
        <p:spPr>
          <a:xfrm>
            <a:off x="837990" y="1546051"/>
            <a:ext cx="228987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· 成长实录</a:t>
            </a:r>
            <a:endParaRPr/>
          </a:p>
        </p:txBody>
      </p:sp>
      <p:sp>
        <p:nvSpPr>
          <p:cNvPr id="12" name="el-1789697830022-11"/>
          <p:cNvSpPr txBox="1"/>
          <p:nvPr/>
        </p:nvSpPr>
        <p:spPr>
          <a:xfrm>
            <a:off x="685629" y="1984091"/>
            <a:ext cx="5864296" cy="8760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68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任务：一位普通学生用两年完成的能力三级跳（往届真实改编）</a:t>
            </a:r>
            <a:endParaRPr/>
          </a:p>
        </p:txBody>
      </p:sp>
      <p:sp>
        <p:nvSpPr>
          <p:cNvPr id="13" name="el-1789697830026-13"/>
          <p:cNvSpPr txBox="1"/>
          <p:nvPr/>
        </p:nvSpPr>
        <p:spPr>
          <a:xfrm>
            <a:off x="685629" y="3107760"/>
            <a:ext cx="2808280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起点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大一挂过计算机课，自认「技术绝缘体」</a:t>
            </a:r>
            <a:endParaRPr/>
          </a:p>
        </p:txBody>
      </p:sp>
      <p:sp>
        <p:nvSpPr>
          <p:cNvPr id="14" name="el-1789697830027-14"/>
          <p:cNvSpPr txBox="1"/>
          <p:nvPr/>
        </p:nvSpPr>
        <p:spPr>
          <a:xfrm>
            <a:off x="3741496" y="3107760"/>
            <a:ext cx="2808429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终点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毕业拿文旅企业数字化岗offer，作品集十件真品</a:t>
            </a:r>
            <a:endParaRPr/>
          </a:p>
        </p:txBody>
      </p:sp>
      <p:sp>
        <p:nvSpPr>
          <p:cNvPr id="15" name="el-1789697830033-26"/>
          <p:cNvSpPr txBox="1"/>
          <p:nvPr/>
        </p:nvSpPr>
        <p:spPr>
          <a:xfrm>
            <a:off x="7702162" y="1940644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54405C"/>
                </a:solidFill>
                <a:latin typeface="SimHei"/>
                <a:ea typeface="SimHei"/>
                <a:cs typeface="SimHei"/>
              </a:rPr>
              <a:t>效果</a:t>
            </a:r>
            <a:endParaRPr/>
          </a:p>
        </p:txBody>
      </p:sp>
      <p:sp>
        <p:nvSpPr>
          <p:cNvPr id="16" name="el-1789697830030-18"/>
          <p:cNvSpPr txBox="1"/>
          <p:nvPr/>
        </p:nvSpPr>
        <p:spPr>
          <a:xfrm>
            <a:off x="7702162" y="2312027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面试官当场翻完作品集——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「你要的薪资我们再谈谈」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：作品是最硬的谈判筹码。</a:t>
            </a:r>
            <a:endParaRPr/>
          </a:p>
        </p:txBody>
      </p:sp>
      <p:sp>
        <p:nvSpPr>
          <p:cNvPr id="17" name="el-1789697830033-27"/>
          <p:cNvSpPr txBox="1"/>
          <p:nvPr/>
        </p:nvSpPr>
        <p:spPr>
          <a:xfrm>
            <a:off x="7702162" y="3229769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000000"/>
                </a:solidFill>
                <a:latin typeface="SimHei"/>
                <a:ea typeface="SimHei"/>
                <a:cs typeface="SimHei"/>
              </a:rPr>
              <a:t>教训</a:t>
            </a:r>
            <a:endParaRPr/>
          </a:p>
        </p:txBody>
      </p:sp>
      <p:sp>
        <p:nvSpPr>
          <p:cNvPr id="18" name="el-1789697830031-19"/>
          <p:cNvSpPr txBox="1"/>
          <p:nvPr/>
        </p:nvSpPr>
        <p:spPr>
          <a:xfrm>
            <a:off x="7702162" y="3601151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第一年也在消耗区徘徊——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转变始于一次被AI狠狠比下去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：自尊心用对地方就是燃料。</a:t>
            </a:r>
            <a:endParaRPr/>
          </a:p>
        </p:txBody>
      </p:sp>
      <p:sp>
        <p:nvSpPr>
          <p:cNvPr id="19" name="el-1789697830034-28"/>
          <p:cNvSpPr txBox="1"/>
          <p:nvPr/>
        </p:nvSpPr>
        <p:spPr>
          <a:xfrm>
            <a:off x="7702162" y="4518893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启示</a:t>
            </a:r>
            <a:endParaRPr/>
          </a:p>
        </p:txBody>
      </p:sp>
      <p:sp>
        <p:nvSpPr>
          <p:cNvPr id="20" name="el-1789697830031-20"/>
          <p:cNvSpPr txBox="1"/>
          <p:nvPr/>
        </p:nvSpPr>
        <p:spPr>
          <a:xfrm>
            <a:off x="7702162" y="4890276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普通人的逆袭不靠天赋——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靠把每份作业当作品做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：量变到质变有迹可循。</a:t>
            </a:r>
            <a:endParaRPr/>
          </a:p>
        </p:txBody>
      </p:sp>
      <p:sp>
        <p:nvSpPr>
          <p:cNvPr id="21" name="el-1789697830019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能力重构</a:t>
            </a:r>
            <a:endParaRPr/>
          </a:p>
        </p:txBody>
      </p:sp>
      <p:sp>
        <p:nvSpPr>
          <p:cNvPr id="22" name="el-1789697830019-4"/>
          <p:cNvSpPr txBox="1"/>
          <p:nvPr/>
        </p:nvSpPr>
        <p:spPr>
          <a:xfrm>
            <a:off x="4997441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助力旅游职业教育的应用展望</a:t>
            </a:r>
            <a:endParaRPr/>
          </a:p>
        </p:txBody>
      </p:sp>
      <p:sp>
        <p:nvSpPr>
          <p:cNvPr id="23" name="el-1789697830019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18 / 40</a:t>
            </a:r>
            <a:endParaRPr/>
          </a:p>
        </p:txBody>
      </p:sp>
      <p:sp>
        <p:nvSpPr>
          <p:cNvPr id="24" name="el-1789697830032-23"/>
          <p:cNvSpPr/>
          <p:nvPr/>
        </p:nvSpPr>
        <p:spPr>
          <a:xfrm>
            <a:off x="685629" y="406002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7830033-24"/>
          <p:cNvSpPr/>
          <p:nvPr/>
        </p:nvSpPr>
        <p:spPr>
          <a:xfrm>
            <a:off x="685629" y="476469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7830033-25"/>
          <p:cNvSpPr/>
          <p:nvPr/>
        </p:nvSpPr>
        <p:spPr>
          <a:xfrm>
            <a:off x="685629" y="546937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7830028-15"/>
          <p:cNvSpPr txBox="1"/>
          <p:nvPr/>
        </p:nvSpPr>
        <p:spPr>
          <a:xfrm>
            <a:off x="876081" y="3936228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第一跳（敢用）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：从给AI写信都要打草稿——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到拿它写完第一份行程方案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：克服的是心理关卡不是技术关卡。</a:t>
            </a:r>
            <a:endParaRPr/>
          </a:p>
        </p:txBody>
      </p:sp>
      <p:sp>
        <p:nvSpPr>
          <p:cNvPr id="28" name="el-1789697830029-16"/>
          <p:cNvSpPr txBox="1"/>
          <p:nvPr/>
        </p:nvSpPr>
        <p:spPr>
          <a:xfrm>
            <a:off x="876081" y="4640902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第二跳（会用）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：作业全流程AI协同——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海报、视频、数据报告逐一拿下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：作品集开始有分量。</a:t>
            </a:r>
            <a:endParaRPr/>
          </a:p>
        </p:txBody>
      </p:sp>
      <p:sp>
        <p:nvSpPr>
          <p:cNvPr id="29" name="el-1789697830030-17"/>
          <p:cNvSpPr txBox="1"/>
          <p:nvPr/>
        </p:nvSpPr>
        <p:spPr>
          <a:xfrm>
            <a:off x="876081" y="5345576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第三跳（用好）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：把课堂作品改成真项目——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帮家乡民宿做完整数字化方案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：面试时讲的不是课程是业务。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830126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7830127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7830127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7830127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783012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7830126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阶段小结</a:t>
            </a:r>
            <a:endParaRPr/>
          </a:p>
        </p:txBody>
      </p:sp>
      <p:sp>
        <p:nvSpPr>
          <p:cNvPr id="8" name="el-178969783012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能力重构：四问四答</a:t>
            </a:r>
            <a:endParaRPr/>
          </a:p>
        </p:txBody>
      </p:sp>
      <p:sp>
        <p:nvSpPr>
          <p:cNvPr id="9" name="el-1789697830129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7830133-19"/>
          <p:cNvSpPr txBox="1"/>
          <p:nvPr/>
        </p:nvSpPr>
        <p:spPr>
          <a:xfrm>
            <a:off x="1618845" y="1698413"/>
            <a:ext cx="5829926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能力五维怎么排？</a:t>
            </a:r>
            <a:endParaRPr/>
          </a:p>
        </p:txBody>
      </p:sp>
      <p:sp>
        <p:nvSpPr>
          <p:cNvPr id="11" name="el-1789697830131-15"/>
          <p:cNvSpPr txBox="1"/>
          <p:nvPr/>
        </p:nvSpPr>
        <p:spPr>
          <a:xfrm>
            <a:off x="1618845" y="2117408"/>
            <a:ext cx="610132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业务力是1其余是0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——工具数据内容判断依次叠加：没有1全白搭。</a:t>
            </a:r>
            <a:endParaRPr/>
          </a:p>
        </p:txBody>
      </p:sp>
      <p:sp>
        <p:nvSpPr>
          <p:cNvPr id="12" name="el-1789697830129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7830133-20"/>
          <p:cNvSpPr txBox="1"/>
          <p:nvPr/>
        </p:nvSpPr>
        <p:spPr>
          <a:xfrm>
            <a:off x="1618845" y="2812559"/>
            <a:ext cx="5259461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三层进阶指什么？</a:t>
            </a:r>
            <a:endParaRPr/>
          </a:p>
        </p:txBody>
      </p:sp>
      <p:sp>
        <p:nvSpPr>
          <p:cNvPr id="14" name="el-1789697830132-16"/>
          <p:cNvSpPr txBox="1"/>
          <p:nvPr/>
        </p:nvSpPr>
        <p:spPr>
          <a:xfrm>
            <a:off x="1618845" y="3231554"/>
            <a:ext cx="546991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会用-用好-教人用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——工具层会过时判断层不会：爬楼趁早。</a:t>
            </a:r>
            <a:endParaRPr/>
          </a:p>
        </p:txBody>
      </p:sp>
      <p:sp>
        <p:nvSpPr>
          <p:cNvPr id="15" name="el-1789697830129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7830134-21"/>
          <p:cNvSpPr txBox="1"/>
          <p:nvPr/>
        </p:nvSpPr>
        <p:spPr>
          <a:xfrm>
            <a:off x="1618845" y="3926706"/>
            <a:ext cx="4528303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好差学习者的分水岭？</a:t>
            </a:r>
            <a:endParaRPr/>
          </a:p>
        </p:txBody>
      </p:sp>
      <p:sp>
        <p:nvSpPr>
          <p:cNvPr id="17" name="el-1789697830132-17"/>
          <p:cNvSpPr txBox="1"/>
          <p:nvPr/>
        </p:nvSpPr>
        <p:spPr>
          <a:xfrm>
            <a:off x="1618845" y="4345701"/>
            <a:ext cx="473875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把作业当任务还是当作品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——AI放大你本来的样子。</a:t>
            </a:r>
            <a:endParaRPr/>
          </a:p>
        </p:txBody>
      </p:sp>
      <p:sp>
        <p:nvSpPr>
          <p:cNvPr id="18" name="el-1789697830129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7830134-22"/>
          <p:cNvSpPr txBox="1"/>
          <p:nvPr/>
        </p:nvSpPr>
        <p:spPr>
          <a:xfrm>
            <a:off x="1618845" y="5040852"/>
            <a:ext cx="5640366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普通人逆袭的路径？</a:t>
            </a:r>
            <a:endParaRPr/>
          </a:p>
        </p:txBody>
      </p:sp>
      <p:sp>
        <p:nvSpPr>
          <p:cNvPr id="20" name="el-1789697830133-18"/>
          <p:cNvSpPr txBox="1"/>
          <p:nvPr/>
        </p:nvSpPr>
        <p:spPr>
          <a:xfrm>
            <a:off x="1618845" y="5459847"/>
            <a:ext cx="585081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敢用-会用-用好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——把每份作业当作品做：量变到质变有迹可循。</a:t>
            </a:r>
            <a:endParaRPr/>
          </a:p>
        </p:txBody>
      </p:sp>
      <p:sp>
        <p:nvSpPr>
          <p:cNvPr id="21" name="el-1789697830124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阶段小结</a:t>
            </a:r>
            <a:endParaRPr/>
          </a:p>
        </p:txBody>
      </p:sp>
      <p:sp>
        <p:nvSpPr>
          <p:cNvPr id="22" name="el-1789697830124-4"/>
          <p:cNvSpPr txBox="1"/>
          <p:nvPr/>
        </p:nvSpPr>
        <p:spPr>
          <a:xfrm>
            <a:off x="4997441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助力旅游职业教育的应用展望</a:t>
            </a:r>
            <a:endParaRPr/>
          </a:p>
        </p:txBody>
      </p:sp>
      <p:sp>
        <p:nvSpPr>
          <p:cNvPr id="23" name="el-1789697830125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19 / 40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54405C"/>
            </a:gs>
            <a:gs pos="58000">
              <a:srgbClr val="54405C"/>
            </a:gs>
            <a:gs pos="100000">
              <a:srgbClr val="402F47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7830185-13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7830154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7830148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7830152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6" name="el-1789697830152-5"/>
          <p:cNvSpPr txBox="1"/>
          <p:nvPr/>
        </p:nvSpPr>
        <p:spPr>
          <a:xfrm>
            <a:off x="837990" y="4128912"/>
            <a:ext cx="359955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THREE</a:t>
            </a:r>
            <a:endParaRPr/>
          </a:p>
        </p:txBody>
      </p:sp>
      <p:sp>
        <p:nvSpPr>
          <p:cNvPr id="7" name="el-1789697830153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职业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前路</a:t>
            </a:r>
            <a:endParaRPr/>
          </a:p>
        </p:txBody>
      </p:sp>
      <p:sp>
        <p:nvSpPr>
          <p:cNvPr id="8" name="el-1789697830153-7"/>
          <p:cNvSpPr txBox="1"/>
          <p:nvPr/>
        </p:nvSpPr>
        <p:spPr>
          <a:xfrm>
            <a:off x="4266133" y="3676737"/>
            <a:ext cx="767465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THE ROAD</a:t>
            </a:r>
            <a:endParaRPr/>
          </a:p>
        </p:txBody>
      </p:sp>
      <p:sp>
        <p:nvSpPr>
          <p:cNvPr id="9" name="el-1789697830155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岗位变迁</a:t>
            </a:r>
            <a:endParaRPr/>
          </a:p>
        </p:txBody>
      </p:sp>
      <p:sp>
        <p:nvSpPr>
          <p:cNvPr id="10" name="el-1789697830156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三类去向</a:t>
            </a:r>
            <a:endParaRPr/>
          </a:p>
        </p:txBody>
      </p:sp>
      <p:sp>
        <p:nvSpPr>
          <p:cNvPr id="11" name="el-1789697830157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五年路线</a:t>
            </a:r>
            <a:endParaRPr/>
          </a:p>
        </p:txBody>
      </p:sp>
      <p:sp>
        <p:nvSpPr>
          <p:cNvPr id="12" name="el-1789697830157-12"/>
          <p:cNvSpPr txBox="1"/>
          <p:nvPr/>
        </p:nvSpPr>
        <p:spPr>
          <a:xfrm>
            <a:off x="8551758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就业结构</a:t>
            </a:r>
            <a:endParaRPr/>
          </a:p>
        </p:txBody>
      </p:sp>
      <p:sp>
        <p:nvSpPr>
          <p:cNvPr id="13" name="el-1789697830150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模块五 项目二</a:t>
            </a:r>
            <a:endParaRPr/>
          </a:p>
        </p:txBody>
      </p:sp>
      <p:sp>
        <p:nvSpPr>
          <p:cNvPr id="14" name="el-1789697830150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20 / 40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830215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el-1789697830220-21"/>
          <p:cNvGraphicFramePr/>
          <p:nvPr/>
        </p:nvGraphicFramePr>
        <p:xfrm>
          <a:off x="685629" y="2526881"/>
          <a:ext cx="5027943" cy="2094976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1632385"/>
                <a:gridCol w="3395558"/>
              </a:tblGrid>
              <a:tr h="418995"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岗位</a:t>
                      </a:r>
                      <a:endParaRPr/>
                    </a:p>
                  </a:txBody>
                  <a:tcPr marL="0" marR="0" marT="0" marB="0">
                    <a:solidFill>
                      <a:srgbClr val="54405C"/>
                    </a:solidFill>
                  </a:tcPr>
                </a:tc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变化</a:t>
                      </a:r>
                      <a:endParaRPr/>
                    </a:p>
                  </a:txBody>
                  <a:tcPr marL="0" marR="0" marT="0" marB="0">
                    <a:solidFill>
                      <a:srgbClr val="54405C"/>
                    </a:solidFill>
                  </a:tcPr>
                </a:tc>
              </a:tr>
              <a:tr h="414234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传统计调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人工排线转向系统把关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初级客服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标准问答被数字人接管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广告投放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手工计划表让位自动化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基础文案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初稿产能被AI覆盖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4" name="el-1789697830217-10"/>
          <p:cNvCxnSpPr/>
          <p:nvPr/>
        </p:nvCxnSpPr>
        <p:spPr>
          <a:xfrm>
            <a:off x="6099237" y="2136453"/>
            <a:ext cx="914" cy="248540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el-1789697830222-32"/>
          <p:cNvGraphicFramePr/>
          <p:nvPr/>
        </p:nvGraphicFramePr>
        <p:xfrm>
          <a:off x="6484903" y="2526881"/>
          <a:ext cx="5018420" cy="2094976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1983978"/>
                <a:gridCol w="3034442"/>
              </a:tblGrid>
              <a:tr h="418995"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岗位</a:t>
                      </a:r>
                      <a:endParaRPr/>
                    </a:p>
                  </a:txBody>
                  <a:tcPr marL="0" marR="0" marT="0" marB="0">
                    <a:solidFill>
                      <a:srgbClr val="54405C"/>
                    </a:solidFill>
                  </a:tcPr>
                </a:tc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变化</a:t>
                      </a:r>
                      <a:endParaRPr/>
                    </a:p>
                  </a:txBody>
                  <a:tcPr marL="0" marR="0" marT="0" marB="0">
                    <a:solidFill>
                      <a:srgbClr val="54405C"/>
                    </a:solidFill>
                  </a:tcPr>
                </a:tc>
              </a:tr>
              <a:tr h="414234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定制策划师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个性需求井喷量价齐升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内容操盘手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会用AI的内容复合人才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数字资产管理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数据与数字人运营专职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体验设计师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线上线下体验融合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6" name="el-1789697830212-4"/>
          <p:cNvCxnSpPr/>
          <p:nvPr/>
        </p:nvCxnSpPr>
        <p:spPr>
          <a:xfrm>
            <a:off x="685629" y="487420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783020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7830216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职业前路</a:t>
            </a:r>
            <a:endParaRPr/>
          </a:p>
        </p:txBody>
      </p:sp>
      <p:sp>
        <p:nvSpPr>
          <p:cNvPr id="9" name="el-1789697830212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岗位变迁：萎缩与生长</a:t>
            </a:r>
            <a:endParaRPr/>
          </a:p>
        </p:txBody>
      </p:sp>
      <p:sp>
        <p:nvSpPr>
          <p:cNvPr id="10" name="el-1789697830222-33"/>
          <p:cNvSpPr txBox="1"/>
          <p:nvPr/>
        </p:nvSpPr>
        <p:spPr>
          <a:xfrm>
            <a:off x="685629" y="2136453"/>
            <a:ext cx="532828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56">
                <a:solidFill>
                  <a:srgbClr val="000000"/>
                </a:solidFill>
                <a:latin typeface="SimHei"/>
                <a:ea typeface="SimHei"/>
                <a:cs typeface="SimHei"/>
              </a:rPr>
              <a:t>转型中的岗位 · 内容重写</a:t>
            </a:r>
            <a:endParaRPr/>
          </a:p>
        </p:txBody>
      </p:sp>
      <p:sp>
        <p:nvSpPr>
          <p:cNvPr id="11" name="el-1789697830222-34"/>
          <p:cNvSpPr txBox="1"/>
          <p:nvPr/>
        </p:nvSpPr>
        <p:spPr>
          <a:xfrm>
            <a:off x="6484903" y="2136453"/>
            <a:ext cx="531876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56">
                <a:solidFill>
                  <a:srgbClr val="000000"/>
                </a:solidFill>
                <a:latin typeface="SimHei"/>
                <a:ea typeface="SimHei"/>
                <a:cs typeface="SimHei"/>
              </a:rPr>
              <a:t>生长中的岗位 · 人做主</a:t>
            </a:r>
            <a:endParaRPr/>
          </a:p>
        </p:txBody>
      </p:sp>
      <p:sp>
        <p:nvSpPr>
          <p:cNvPr id="12" name="el-1789697830211-2"/>
          <p:cNvSpPr txBox="1"/>
          <p:nvPr/>
        </p:nvSpPr>
        <p:spPr>
          <a:xfrm>
            <a:off x="685629" y="5050375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没有消失的岗位——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只有重写的内容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：萎缩的是任务，生长的是责任。</a:t>
            </a:r>
            <a:endParaRPr/>
          </a:p>
        </p:txBody>
      </p:sp>
      <p:sp>
        <p:nvSpPr>
          <p:cNvPr id="13" name="el-1789697830212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职业前路</a:t>
            </a:r>
            <a:endParaRPr/>
          </a:p>
        </p:txBody>
      </p:sp>
      <p:sp>
        <p:nvSpPr>
          <p:cNvPr id="14" name="el-1789697830213-6"/>
          <p:cNvSpPr txBox="1"/>
          <p:nvPr/>
        </p:nvSpPr>
        <p:spPr>
          <a:xfrm>
            <a:off x="4997441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助力旅游职业教育的应用展望</a:t>
            </a:r>
            <a:endParaRPr/>
          </a:p>
        </p:txBody>
      </p:sp>
      <p:sp>
        <p:nvSpPr>
          <p:cNvPr id="15" name="el-1789697830213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21 / 40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830329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7830333-11"/>
          <p:cNvCxnSpPr/>
          <p:nvPr/>
        </p:nvCxnSpPr>
        <p:spPr>
          <a:xfrm>
            <a:off x="4145910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7830333-12"/>
          <p:cNvCxnSpPr/>
          <p:nvPr/>
        </p:nvCxnSpPr>
        <p:spPr>
          <a:xfrm>
            <a:off x="7601579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7830328-6"/>
          <p:cNvCxnSpPr/>
          <p:nvPr/>
        </p:nvCxnSpPr>
        <p:spPr>
          <a:xfrm>
            <a:off x="685629" y="476469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783032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7830331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职业前路</a:t>
            </a:r>
            <a:endParaRPr/>
          </a:p>
        </p:txBody>
      </p:sp>
      <p:sp>
        <p:nvSpPr>
          <p:cNvPr id="8" name="el-1789697830326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毕业去向：三条大路</a:t>
            </a:r>
            <a:endParaRPr/>
          </a:p>
        </p:txBody>
      </p:sp>
      <p:sp>
        <p:nvSpPr>
          <p:cNvPr id="9" name="el-1789697830335-13"/>
          <p:cNvSpPr txBox="1"/>
          <p:nvPr/>
        </p:nvSpPr>
        <p:spPr>
          <a:xfrm>
            <a:off x="685629" y="2255486"/>
            <a:ext cx="341952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去向一 · 企业端</a:t>
            </a:r>
            <a:endParaRPr/>
          </a:p>
        </p:txBody>
      </p:sp>
      <p:sp>
        <p:nvSpPr>
          <p:cNvPr id="10" name="el-1789697830335-14"/>
          <p:cNvSpPr txBox="1"/>
          <p:nvPr/>
        </p:nvSpPr>
        <p:spPr>
          <a:xfrm>
            <a:off x="685629" y="2569732"/>
            <a:ext cx="3324108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文旅企业</a:t>
            </a:r>
            <a:endParaRPr/>
          </a:p>
        </p:txBody>
      </p:sp>
      <p:sp>
        <p:nvSpPr>
          <p:cNvPr id="11" name="el-1789697830335-15"/>
          <p:cNvSpPr txBox="1"/>
          <p:nvPr/>
        </p:nvSpPr>
        <p:spPr>
          <a:xfrm>
            <a:off x="685629" y="2979205"/>
            <a:ext cx="3264116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主流</a:t>
            </a:r>
            <a:endParaRPr/>
          </a:p>
        </p:txBody>
      </p:sp>
      <p:sp>
        <p:nvSpPr>
          <p:cNvPr id="12" name="el-1789697830335-16"/>
          <p:cNvSpPr txBox="1"/>
          <p:nvPr/>
        </p:nvSpPr>
        <p:spPr>
          <a:xfrm>
            <a:off x="4455395" y="2255486"/>
            <a:ext cx="341015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54405C"/>
                </a:solidFill>
                <a:latin typeface="Georgia"/>
                <a:ea typeface="Georgia"/>
                <a:cs typeface="Georgia"/>
              </a:rPr>
              <a:t>去向二 · 机构端</a:t>
            </a:r>
            <a:endParaRPr/>
          </a:p>
        </p:txBody>
      </p:sp>
      <p:sp>
        <p:nvSpPr>
          <p:cNvPr id="13" name="el-1789697830336-17"/>
          <p:cNvSpPr txBox="1"/>
          <p:nvPr/>
        </p:nvSpPr>
        <p:spPr>
          <a:xfrm>
            <a:off x="4455395" y="2569732"/>
            <a:ext cx="3314734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政府事业单位</a:t>
            </a:r>
            <a:endParaRPr/>
          </a:p>
        </p:txBody>
      </p:sp>
      <p:sp>
        <p:nvSpPr>
          <p:cNvPr id="14" name="el-1789697830336-18"/>
          <p:cNvSpPr txBox="1"/>
          <p:nvPr/>
        </p:nvSpPr>
        <p:spPr>
          <a:xfrm>
            <a:off x="4455395" y="2979205"/>
            <a:ext cx="325474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稳妥</a:t>
            </a:r>
            <a:endParaRPr/>
          </a:p>
        </p:txBody>
      </p:sp>
      <p:sp>
        <p:nvSpPr>
          <p:cNvPr id="15" name="el-1789697830336-19"/>
          <p:cNvSpPr txBox="1"/>
          <p:nvPr/>
        </p:nvSpPr>
        <p:spPr>
          <a:xfrm>
            <a:off x="7911064" y="2255486"/>
            <a:ext cx="386098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去向三 · 自由端</a:t>
            </a:r>
            <a:endParaRPr/>
          </a:p>
        </p:txBody>
      </p:sp>
      <p:sp>
        <p:nvSpPr>
          <p:cNvPr id="16" name="el-1789697830336-20"/>
          <p:cNvSpPr txBox="1"/>
          <p:nvPr/>
        </p:nvSpPr>
        <p:spPr>
          <a:xfrm>
            <a:off x="7911064" y="2569732"/>
            <a:ext cx="3765571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创业自由职业</a:t>
            </a:r>
            <a:endParaRPr/>
          </a:p>
        </p:txBody>
      </p:sp>
      <p:sp>
        <p:nvSpPr>
          <p:cNvPr id="17" name="el-1789697830337-21"/>
          <p:cNvSpPr txBox="1"/>
          <p:nvPr/>
        </p:nvSpPr>
        <p:spPr>
          <a:xfrm>
            <a:off x="7911064" y="2979205"/>
            <a:ext cx="370557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灵活</a:t>
            </a:r>
            <a:endParaRPr/>
          </a:p>
        </p:txBody>
      </p:sp>
      <p:sp>
        <p:nvSpPr>
          <p:cNvPr id="18" name="el-1789697830331-10"/>
          <p:cNvSpPr txBox="1"/>
          <p:nvPr/>
        </p:nvSpPr>
        <p:spPr>
          <a:xfrm>
            <a:off x="685629" y="5017045"/>
            <a:ext cx="96627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选择建议</a:t>
            </a:r>
            <a:endParaRPr/>
          </a:p>
        </p:txBody>
      </p:sp>
      <p:sp>
        <p:nvSpPr>
          <p:cNvPr id="19" name="el-1789697830330-8"/>
          <p:cNvSpPr txBox="1"/>
          <p:nvPr/>
        </p:nvSpPr>
        <p:spPr>
          <a:xfrm>
            <a:off x="1753799" y="4959910"/>
            <a:ext cx="761961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三条路都要</a:t>
            </a:r>
            <a:r>
              <a:rPr b="1" sz="1789">
                <a:solidFill>
                  <a:srgbClr val="54405C"/>
                </a:solidFill>
                <a:latin typeface="SimSun"/>
                <a:ea typeface="SimSun"/>
                <a:cs typeface="SimSun"/>
              </a:rPr>
              <a:t>同一套能力五维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——先修炼再选路：路可以换，能力跟你走。</a:t>
            </a:r>
            <a:endParaRPr/>
          </a:p>
        </p:txBody>
      </p:sp>
      <p:sp>
        <p:nvSpPr>
          <p:cNvPr id="20" name="el-1789697830326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职业前路</a:t>
            </a:r>
            <a:endParaRPr/>
          </a:p>
        </p:txBody>
      </p:sp>
      <p:sp>
        <p:nvSpPr>
          <p:cNvPr id="21" name="el-1789697830326-4"/>
          <p:cNvSpPr txBox="1"/>
          <p:nvPr/>
        </p:nvSpPr>
        <p:spPr>
          <a:xfrm>
            <a:off x="4997441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助力旅游职业教育的应用展望</a:t>
            </a:r>
            <a:endParaRPr/>
          </a:p>
        </p:txBody>
      </p:sp>
      <p:sp>
        <p:nvSpPr>
          <p:cNvPr id="22" name="el-1789697830326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22 / 40</a:t>
            </a:r>
            <a:endParaRPr/>
          </a:p>
        </p:txBody>
      </p:sp>
      <p:sp>
        <p:nvSpPr>
          <p:cNvPr id="23" name="el-1789697830342-31"/>
          <p:cNvSpPr/>
          <p:nvPr/>
        </p:nvSpPr>
        <p:spPr>
          <a:xfrm>
            <a:off x="685629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97830343-32"/>
          <p:cNvSpPr/>
          <p:nvPr/>
        </p:nvSpPr>
        <p:spPr>
          <a:xfrm>
            <a:off x="685629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7830343-33"/>
          <p:cNvSpPr/>
          <p:nvPr/>
        </p:nvSpPr>
        <p:spPr>
          <a:xfrm>
            <a:off x="685629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7830343-34"/>
          <p:cNvSpPr/>
          <p:nvPr/>
        </p:nvSpPr>
        <p:spPr>
          <a:xfrm>
            <a:off x="4455395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7830343-35"/>
          <p:cNvSpPr/>
          <p:nvPr/>
        </p:nvSpPr>
        <p:spPr>
          <a:xfrm>
            <a:off x="4455395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697830344-36"/>
          <p:cNvSpPr/>
          <p:nvPr/>
        </p:nvSpPr>
        <p:spPr>
          <a:xfrm>
            <a:off x="4455395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697830344-37"/>
          <p:cNvSpPr/>
          <p:nvPr/>
        </p:nvSpPr>
        <p:spPr>
          <a:xfrm>
            <a:off x="7911064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697830344-38"/>
          <p:cNvSpPr/>
          <p:nvPr/>
        </p:nvSpPr>
        <p:spPr>
          <a:xfrm>
            <a:off x="7911064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697830344-39"/>
          <p:cNvSpPr/>
          <p:nvPr/>
        </p:nvSpPr>
        <p:spPr>
          <a:xfrm>
            <a:off x="7911064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697830341-22"/>
          <p:cNvSpPr txBox="1"/>
          <p:nvPr/>
        </p:nvSpPr>
        <p:spPr>
          <a:xfrm>
            <a:off x="857036" y="3369632"/>
            <a:ext cx="3295540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OTA、景区、酒店、文旅集团</a:t>
            </a:r>
            <a:endParaRPr/>
          </a:p>
        </p:txBody>
      </p:sp>
      <p:sp>
        <p:nvSpPr>
          <p:cNvPr id="33" name="el-1789697830341-23"/>
          <p:cNvSpPr txBox="1"/>
          <p:nvPr/>
        </p:nvSpPr>
        <p:spPr>
          <a:xfrm>
            <a:off x="857036" y="3731492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数字化与内容岗为主</a:t>
            </a:r>
            <a:endParaRPr/>
          </a:p>
        </p:txBody>
      </p:sp>
      <p:sp>
        <p:nvSpPr>
          <p:cNvPr id="34" name="el-1789697830341-24"/>
          <p:cNvSpPr txBox="1"/>
          <p:nvPr/>
        </p:nvSpPr>
        <p:spPr>
          <a:xfrm>
            <a:off x="857036" y="4093351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作品集是敲门砖</a:t>
            </a:r>
            <a:endParaRPr/>
          </a:p>
        </p:txBody>
      </p:sp>
      <p:sp>
        <p:nvSpPr>
          <p:cNvPr id="35" name="el-1789697830341-25"/>
          <p:cNvSpPr txBox="1"/>
          <p:nvPr/>
        </p:nvSpPr>
        <p:spPr>
          <a:xfrm>
            <a:off x="4626802" y="3369632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文旅局、行业协会、场馆</a:t>
            </a:r>
            <a:endParaRPr/>
          </a:p>
        </p:txBody>
      </p:sp>
      <p:sp>
        <p:nvSpPr>
          <p:cNvPr id="36" name="el-1789697830342-26"/>
          <p:cNvSpPr txBox="1"/>
          <p:nvPr/>
        </p:nvSpPr>
        <p:spPr>
          <a:xfrm>
            <a:off x="4626802" y="3731492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智慧化建设与运营</a:t>
            </a:r>
            <a:endParaRPr/>
          </a:p>
        </p:txBody>
      </p:sp>
      <p:sp>
        <p:nvSpPr>
          <p:cNvPr id="37" name="el-1789697830342-27"/>
          <p:cNvSpPr txBox="1"/>
          <p:nvPr/>
        </p:nvSpPr>
        <p:spPr>
          <a:xfrm>
            <a:off x="4626802" y="4093351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考编之外的合同岗</a:t>
            </a:r>
            <a:endParaRPr/>
          </a:p>
        </p:txBody>
      </p:sp>
      <p:sp>
        <p:nvSpPr>
          <p:cNvPr id="38" name="el-1789697830342-28"/>
          <p:cNvSpPr txBox="1"/>
          <p:nvPr/>
        </p:nvSpPr>
        <p:spPr>
          <a:xfrm>
            <a:off x="8082471" y="3369632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小而美工作室、旅行博主</a:t>
            </a:r>
            <a:endParaRPr/>
          </a:p>
        </p:txBody>
      </p:sp>
      <p:sp>
        <p:nvSpPr>
          <p:cNvPr id="39" name="el-1789697830342-29"/>
          <p:cNvSpPr txBox="1"/>
          <p:nvPr/>
        </p:nvSpPr>
        <p:spPr>
          <a:xfrm>
            <a:off x="8082471" y="3731492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技术门槛塌方的红利区</a:t>
            </a:r>
            <a:endParaRPr/>
          </a:p>
        </p:txBody>
      </p:sp>
      <p:sp>
        <p:nvSpPr>
          <p:cNvPr id="40" name="el-1789697830342-30"/>
          <p:cNvSpPr txBox="1"/>
          <p:nvPr/>
        </p:nvSpPr>
        <p:spPr>
          <a:xfrm>
            <a:off x="8082471" y="4093351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先兼职验证再全职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830361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7830360-6"/>
          <p:cNvCxnSpPr/>
          <p:nvPr/>
        </p:nvCxnSpPr>
        <p:spPr>
          <a:xfrm>
            <a:off x="5251724" y="1737545"/>
            <a:ext cx="914" cy="398789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7830369-21"/>
          <p:cNvSpPr/>
          <p:nvPr/>
        </p:nvSpPr>
        <p:spPr>
          <a:xfrm>
            <a:off x="5923069" y="2375560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54405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7830363-13"/>
          <p:cNvCxnSpPr/>
          <p:nvPr/>
        </p:nvCxnSpPr>
        <p:spPr>
          <a:xfrm>
            <a:off x="5923069" y="3084995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7830370-23"/>
          <p:cNvSpPr/>
          <p:nvPr/>
        </p:nvSpPr>
        <p:spPr>
          <a:xfrm>
            <a:off x="5923069" y="3232596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54405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9697830363-14"/>
          <p:cNvCxnSpPr/>
          <p:nvPr/>
        </p:nvCxnSpPr>
        <p:spPr>
          <a:xfrm>
            <a:off x="5923069" y="3942031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7830370-25"/>
          <p:cNvSpPr/>
          <p:nvPr/>
        </p:nvSpPr>
        <p:spPr>
          <a:xfrm>
            <a:off x="5923069" y="4089632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54405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" name="el-1789697830362-12"/>
          <p:cNvCxnSpPr/>
          <p:nvPr/>
        </p:nvCxnSpPr>
        <p:spPr>
          <a:xfrm>
            <a:off x="5923069" y="4989519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9783035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9697830361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职业前路</a:t>
            </a:r>
            <a:endParaRPr/>
          </a:p>
        </p:txBody>
      </p:sp>
      <p:sp>
        <p:nvSpPr>
          <p:cNvPr id="12" name="el-1789697830358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一个数字：新岗位的增速</a:t>
            </a:r>
            <a:endParaRPr/>
          </a:p>
        </p:txBody>
      </p:sp>
      <p:sp>
        <p:nvSpPr>
          <p:cNvPr id="13" name="el-1789697830364-15"/>
          <p:cNvSpPr txBox="1"/>
          <p:nvPr/>
        </p:nvSpPr>
        <p:spPr>
          <a:xfrm>
            <a:off x="685629" y="2693526"/>
            <a:ext cx="3923408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传统旅游岗位数量增速（趋缓示意）</a:t>
            </a:r>
            <a:r>
              <a:rPr sz="120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 </a:t>
            </a:r>
            <a:r>
              <a:rPr b="1" strike="sngStrike" sz="2090" spc="90">
                <a:solidFill>
                  <a:srgbClr val="4A574E"/>
                </a:solidFill>
                <a:latin typeface="Georgia"/>
                <a:ea typeface="Georgia"/>
                <a:cs typeface="Georgia"/>
              </a:rPr>
              <a:t>1倍</a:t>
            </a:r>
            <a:endParaRPr/>
          </a:p>
        </p:txBody>
      </p:sp>
      <p:sp>
        <p:nvSpPr>
          <p:cNvPr id="14" name="el-1789697830368-19"/>
          <p:cNvSpPr txBox="1"/>
          <p:nvPr/>
        </p:nvSpPr>
        <p:spPr>
          <a:xfrm>
            <a:off x="685629" y="3169657"/>
            <a:ext cx="2015897" cy="79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6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5倍</a:t>
            </a:r>
            <a:endParaRPr/>
          </a:p>
        </p:txBody>
      </p:sp>
      <p:sp>
        <p:nvSpPr>
          <p:cNvPr id="15" name="el-1789697830361-10"/>
          <p:cNvSpPr txBox="1"/>
          <p:nvPr/>
        </p:nvSpPr>
        <p:spPr>
          <a:xfrm>
            <a:off x="685629" y="4160010"/>
            <a:ext cx="3970932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「旅游+AI」复合岗位招聘增速（招聘平台近年趋势示意）</a:t>
            </a:r>
            <a:endParaRPr/>
          </a:p>
        </p:txBody>
      </p:sp>
      <p:sp>
        <p:nvSpPr>
          <p:cNvPr id="16" name="el-1789697830362-11"/>
          <p:cNvSpPr txBox="1"/>
          <p:nvPr/>
        </p:nvSpPr>
        <p:spPr>
          <a:xfrm>
            <a:off x="5923069" y="1737545"/>
            <a:ext cx="579394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231">
                <a:solidFill>
                  <a:srgbClr val="54405C"/>
                </a:solidFill>
                <a:latin typeface="SimHei"/>
                <a:ea typeface="SimHei"/>
                <a:cs typeface="SimHei"/>
              </a:rPr>
              <a:t>复合岗位增速约5倍</a:t>
            </a:r>
            <a:endParaRPr/>
          </a:p>
        </p:txBody>
      </p:sp>
      <p:sp>
        <p:nvSpPr>
          <p:cNvPr id="17" name="el-1789697830368-20"/>
          <p:cNvSpPr txBox="1"/>
          <p:nvPr/>
        </p:nvSpPr>
        <p:spPr>
          <a:xfrm>
            <a:off x="5923069" y="2404128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长在</a:t>
            </a:r>
            <a:endParaRPr/>
          </a:p>
        </p:txBody>
      </p:sp>
      <p:sp>
        <p:nvSpPr>
          <p:cNvPr id="18" name="el-1789697830365-16"/>
          <p:cNvSpPr txBox="1"/>
          <p:nvPr/>
        </p:nvSpPr>
        <p:spPr>
          <a:xfrm>
            <a:off x="6951512" y="2375560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企业端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数字化转型设新编——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运营、内容、数据三类先行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：从大厂蔓延到中小商户。</a:t>
            </a:r>
            <a:endParaRPr/>
          </a:p>
        </p:txBody>
      </p:sp>
      <p:sp>
        <p:nvSpPr>
          <p:cNvPr id="19" name="el-1789697830369-22"/>
          <p:cNvSpPr txBox="1"/>
          <p:nvPr/>
        </p:nvSpPr>
        <p:spPr>
          <a:xfrm>
            <a:off x="5923069" y="3261164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长在</a:t>
            </a:r>
            <a:endParaRPr/>
          </a:p>
        </p:txBody>
      </p:sp>
      <p:sp>
        <p:nvSpPr>
          <p:cNvPr id="20" name="el-1789697830366-17"/>
          <p:cNvSpPr txBox="1"/>
          <p:nvPr/>
        </p:nvSpPr>
        <p:spPr>
          <a:xfrm>
            <a:off x="6951512" y="3232596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供给端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高校培养刚起步——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会用的毕业生供给不足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：供需差就是溢价空间。</a:t>
            </a:r>
            <a:endParaRPr/>
          </a:p>
        </p:txBody>
      </p:sp>
      <p:sp>
        <p:nvSpPr>
          <p:cNvPr id="21" name="el-1789697830370-24"/>
          <p:cNvSpPr txBox="1"/>
          <p:nvPr/>
        </p:nvSpPr>
        <p:spPr>
          <a:xfrm>
            <a:off x="5923069" y="4118200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冷静</a:t>
            </a:r>
            <a:endParaRPr/>
          </a:p>
        </p:txBody>
      </p:sp>
      <p:sp>
        <p:nvSpPr>
          <p:cNvPr id="22" name="el-1789697830368-18"/>
          <p:cNvSpPr txBox="1"/>
          <p:nvPr/>
        </p:nvSpPr>
        <p:spPr>
          <a:xfrm>
            <a:off x="6951512" y="4089632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提醒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新岗位要求也更高——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复合不是简单叠加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：五维缺一都会卡在面试。</a:t>
            </a:r>
            <a:endParaRPr/>
          </a:p>
        </p:txBody>
      </p:sp>
      <p:sp>
        <p:nvSpPr>
          <p:cNvPr id="23" name="el-1789697830361-8"/>
          <p:cNvSpPr txBox="1"/>
          <p:nvPr/>
        </p:nvSpPr>
        <p:spPr>
          <a:xfrm>
            <a:off x="5923069" y="5146642"/>
            <a:ext cx="5580255" cy="5787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增速不保证你的机会——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但方向保证了努力不白费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：供需差是你此刻最好的杠杆。</a:t>
            </a:r>
            <a:endParaRPr/>
          </a:p>
        </p:txBody>
      </p:sp>
      <p:sp>
        <p:nvSpPr>
          <p:cNvPr id="24" name="el-1789697830358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职业前路</a:t>
            </a:r>
            <a:endParaRPr/>
          </a:p>
        </p:txBody>
      </p:sp>
      <p:sp>
        <p:nvSpPr>
          <p:cNvPr id="25" name="el-1789697830358-4"/>
          <p:cNvSpPr txBox="1"/>
          <p:nvPr/>
        </p:nvSpPr>
        <p:spPr>
          <a:xfrm>
            <a:off x="4997441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助力旅游职业教育的应用展望</a:t>
            </a:r>
            <a:endParaRPr/>
          </a:p>
        </p:txBody>
      </p:sp>
      <p:sp>
        <p:nvSpPr>
          <p:cNvPr id="26" name="el-1789697830359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23 / 40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830416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7830413-5"/>
          <p:cNvCxnSpPr/>
          <p:nvPr/>
        </p:nvCxnSpPr>
        <p:spPr>
          <a:xfrm>
            <a:off x="685629" y="481022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783040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7830417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职业前路</a:t>
            </a:r>
            <a:endParaRPr/>
          </a:p>
        </p:txBody>
      </p:sp>
      <p:sp>
        <p:nvSpPr>
          <p:cNvPr id="6" name="el-1789697830412-4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五年路线：一张成长表</a:t>
            </a:r>
            <a:endParaRPr/>
          </a:p>
        </p:txBody>
      </p:sp>
      <p:sp>
        <p:nvSpPr>
          <p:cNvPr id="7" name="el-1789697830412-3"/>
          <p:cNvSpPr txBox="1"/>
          <p:nvPr/>
        </p:nvSpPr>
        <p:spPr>
          <a:xfrm>
            <a:off x="685629" y="5005440"/>
            <a:ext cx="1108566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路线不是死的——</a:t>
            </a:r>
            <a:r>
              <a:rPr b="1" sz="157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但每一步都要有作品和战果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：简历的厚度是这么一年年攒的。</a:t>
            </a:r>
            <a:endParaRPr/>
          </a:p>
        </p:txBody>
      </p:sp>
      <p:sp>
        <p:nvSpPr>
          <p:cNvPr id="8" name="el-1789697830413-6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职业前路</a:t>
            </a:r>
            <a:endParaRPr/>
          </a:p>
        </p:txBody>
      </p:sp>
      <p:sp>
        <p:nvSpPr>
          <p:cNvPr id="9" name="el-1789697830413-7"/>
          <p:cNvSpPr txBox="1"/>
          <p:nvPr/>
        </p:nvSpPr>
        <p:spPr>
          <a:xfrm>
            <a:off x="4997441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助力旅游职业教育的应用展望</a:t>
            </a:r>
            <a:endParaRPr/>
          </a:p>
        </p:txBody>
      </p:sp>
      <p:sp>
        <p:nvSpPr>
          <p:cNvPr id="10" name="el-1789697830413-8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24 / 40</a:t>
            </a:r>
            <a:endParaRPr/>
          </a:p>
        </p:txBody>
      </p:sp>
      <p:cxnSp>
        <p:nvCxnSpPr>
          <p:cNvPr id="11" name="el-1789697830411-2"/>
          <p:cNvCxnSpPr/>
          <p:nvPr/>
        </p:nvCxnSpPr>
        <p:spPr>
          <a:xfrm>
            <a:off x="742764" y="2428976"/>
            <a:ext cx="10703423" cy="914"/>
          </a:xfrm>
          <a:prstGeom prst="line">
            <a:avLst/>
          </a:prstGeom>
          <a:ln w="19045" cap="flat">
            <a:solidFill>
              <a:srgbClr val="54405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97830418-11"/>
          <p:cNvSpPr/>
          <p:nvPr/>
        </p:nvSpPr>
        <p:spPr>
          <a:xfrm>
            <a:off x="685629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97830419-12"/>
          <p:cNvSpPr/>
          <p:nvPr/>
        </p:nvSpPr>
        <p:spPr>
          <a:xfrm>
            <a:off x="2472012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697830419-13"/>
          <p:cNvSpPr/>
          <p:nvPr/>
        </p:nvSpPr>
        <p:spPr>
          <a:xfrm>
            <a:off x="4953101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697830419-14"/>
          <p:cNvSpPr/>
          <p:nvPr/>
        </p:nvSpPr>
        <p:spPr>
          <a:xfrm>
            <a:off x="6937972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9697830420-15"/>
          <p:cNvSpPr/>
          <p:nvPr/>
        </p:nvSpPr>
        <p:spPr>
          <a:xfrm>
            <a:off x="9121330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697830425-21"/>
          <p:cNvSpPr txBox="1"/>
          <p:nvPr/>
        </p:nvSpPr>
        <p:spPr>
          <a:xfrm>
            <a:off x="685629" y="2647996"/>
            <a:ext cx="185818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54405C"/>
                </a:solidFill>
                <a:latin typeface="Georgia"/>
                <a:ea typeface="Georgia"/>
                <a:cs typeface="Georgia"/>
              </a:rPr>
              <a:t>第1年</a:t>
            </a:r>
            <a:endParaRPr/>
          </a:p>
        </p:txBody>
      </p:sp>
      <p:sp>
        <p:nvSpPr>
          <p:cNvPr id="18" name="el-1789697830425-22"/>
          <p:cNvSpPr txBox="1"/>
          <p:nvPr/>
        </p:nvSpPr>
        <p:spPr>
          <a:xfrm>
            <a:off x="685629" y="3019379"/>
            <a:ext cx="174258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扎根期</a:t>
            </a:r>
            <a:endParaRPr/>
          </a:p>
        </p:txBody>
      </p:sp>
      <p:sp>
        <p:nvSpPr>
          <p:cNvPr id="19" name="el-1789697830422-16"/>
          <p:cNvSpPr txBox="1"/>
          <p:nvPr/>
        </p:nvSpPr>
        <p:spPr>
          <a:xfrm>
            <a:off x="685629" y="3419329"/>
            <a:ext cx="1595931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进一家好过一家大的——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把课堂作品换成业务战果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：别急着跳。</a:t>
            </a:r>
            <a:endParaRPr/>
          </a:p>
        </p:txBody>
      </p:sp>
      <p:sp>
        <p:nvSpPr>
          <p:cNvPr id="20" name="el-1789697830426-23"/>
          <p:cNvSpPr txBox="1"/>
          <p:nvPr/>
        </p:nvSpPr>
        <p:spPr>
          <a:xfrm>
            <a:off x="2472012" y="2647996"/>
            <a:ext cx="255288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54405C"/>
                </a:solidFill>
                <a:latin typeface="Georgia"/>
                <a:ea typeface="Georgia"/>
                <a:cs typeface="Georgia"/>
              </a:rPr>
              <a:t>第2年</a:t>
            </a:r>
            <a:endParaRPr/>
          </a:p>
        </p:txBody>
      </p:sp>
      <p:sp>
        <p:nvSpPr>
          <p:cNvPr id="21" name="el-1789697830426-24"/>
          <p:cNvSpPr txBox="1"/>
          <p:nvPr/>
        </p:nvSpPr>
        <p:spPr>
          <a:xfrm>
            <a:off x="2472012" y="3019379"/>
            <a:ext cx="243728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补短期</a:t>
            </a:r>
            <a:endParaRPr/>
          </a:p>
        </p:txBody>
      </p:sp>
      <p:sp>
        <p:nvSpPr>
          <p:cNvPr id="22" name="el-1789697830423-17"/>
          <p:cNvSpPr txBox="1"/>
          <p:nvPr/>
        </p:nvSpPr>
        <p:spPr>
          <a:xfrm>
            <a:off x="2472012" y="3419329"/>
            <a:ext cx="229063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缺哪维补哪维——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数据弱的啃报表、内容弱的练写作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：短木板决定水位。</a:t>
            </a:r>
            <a:endParaRPr/>
          </a:p>
        </p:txBody>
      </p:sp>
      <p:sp>
        <p:nvSpPr>
          <p:cNvPr id="23" name="el-1789697830426-25"/>
          <p:cNvSpPr txBox="1"/>
          <p:nvPr/>
        </p:nvSpPr>
        <p:spPr>
          <a:xfrm>
            <a:off x="4953101" y="2647996"/>
            <a:ext cx="2056671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54405C"/>
                </a:solidFill>
                <a:latin typeface="Georgia"/>
                <a:ea typeface="Georgia"/>
                <a:cs typeface="Georgia"/>
              </a:rPr>
              <a:t>第3年</a:t>
            </a:r>
            <a:endParaRPr/>
          </a:p>
        </p:txBody>
      </p:sp>
      <p:sp>
        <p:nvSpPr>
          <p:cNvPr id="24" name="el-1789697830427-26"/>
          <p:cNvSpPr txBox="1"/>
          <p:nvPr/>
        </p:nvSpPr>
        <p:spPr>
          <a:xfrm>
            <a:off x="4953101" y="3019379"/>
            <a:ext cx="194106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定型期</a:t>
            </a:r>
            <a:endParaRPr/>
          </a:p>
        </p:txBody>
      </p:sp>
      <p:sp>
        <p:nvSpPr>
          <p:cNvPr id="25" name="el-1789697830423-18"/>
          <p:cNvSpPr txBox="1"/>
          <p:nvPr/>
        </p:nvSpPr>
        <p:spPr>
          <a:xfrm>
            <a:off x="4953101" y="3419329"/>
            <a:ext cx="1794418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选一个行业纵深——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景区、酒店、OTA或目的地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：成为那一行的内行。</a:t>
            </a:r>
            <a:endParaRPr/>
          </a:p>
        </p:txBody>
      </p:sp>
      <p:sp>
        <p:nvSpPr>
          <p:cNvPr id="26" name="el-1789697830427-27"/>
          <p:cNvSpPr txBox="1"/>
          <p:nvPr/>
        </p:nvSpPr>
        <p:spPr>
          <a:xfrm>
            <a:off x="6937972" y="2647996"/>
            <a:ext cx="225515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54405C"/>
                </a:solidFill>
                <a:latin typeface="Georgia"/>
                <a:ea typeface="Georgia"/>
                <a:cs typeface="Georgia"/>
              </a:rPr>
              <a:t>第4年</a:t>
            </a:r>
            <a:endParaRPr/>
          </a:p>
        </p:txBody>
      </p:sp>
      <p:sp>
        <p:nvSpPr>
          <p:cNvPr id="27" name="el-1789697830427-28"/>
          <p:cNvSpPr txBox="1"/>
          <p:nvPr/>
        </p:nvSpPr>
        <p:spPr>
          <a:xfrm>
            <a:off x="6937972" y="3019379"/>
            <a:ext cx="213955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放大期</a:t>
            </a:r>
            <a:endParaRPr/>
          </a:p>
        </p:txBody>
      </p:sp>
      <p:sp>
        <p:nvSpPr>
          <p:cNvPr id="28" name="el-1789697830424-19"/>
          <p:cNvSpPr txBox="1"/>
          <p:nvPr/>
        </p:nvSpPr>
        <p:spPr>
          <a:xfrm>
            <a:off x="6937972" y="3419329"/>
            <a:ext cx="199290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带项目带新人——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判断力开始变现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：从执行者到方案负责人的转身。</a:t>
            </a:r>
            <a:endParaRPr/>
          </a:p>
        </p:txBody>
      </p:sp>
      <p:sp>
        <p:nvSpPr>
          <p:cNvPr id="29" name="el-1789697830428-29"/>
          <p:cNvSpPr txBox="1"/>
          <p:nvPr/>
        </p:nvSpPr>
        <p:spPr>
          <a:xfrm>
            <a:off x="9121330" y="2647996"/>
            <a:ext cx="2794323" cy="1618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25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WE ARE HERE</a:t>
            </a:r>
            <a:endParaRPr/>
          </a:p>
        </p:txBody>
      </p:sp>
      <p:sp>
        <p:nvSpPr>
          <p:cNvPr id="30" name="el-1789697830428-30"/>
          <p:cNvSpPr txBox="1"/>
          <p:nvPr/>
        </p:nvSpPr>
        <p:spPr>
          <a:xfrm>
            <a:off x="9121330" y="2867017"/>
            <a:ext cx="245379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第5年</a:t>
            </a:r>
            <a:endParaRPr/>
          </a:p>
        </p:txBody>
      </p:sp>
      <p:sp>
        <p:nvSpPr>
          <p:cNvPr id="31" name="el-1789697830428-31"/>
          <p:cNvSpPr txBox="1"/>
          <p:nvPr/>
        </p:nvSpPr>
        <p:spPr>
          <a:xfrm>
            <a:off x="9121330" y="3238399"/>
            <a:ext cx="233819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分岔期</a:t>
            </a:r>
            <a:endParaRPr/>
          </a:p>
        </p:txBody>
      </p:sp>
      <p:sp>
        <p:nvSpPr>
          <p:cNvPr id="32" name="el-1789697830425-20"/>
          <p:cNvSpPr txBox="1"/>
          <p:nvPr/>
        </p:nvSpPr>
        <p:spPr>
          <a:xfrm>
            <a:off x="9121330" y="3638349"/>
            <a:ext cx="2191541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管理线或专家线——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或单干做小而美</a:t>
            </a:r>
            <a:r>
              <a:rPr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：五维齐的人才有得选。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835705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Chart el-1789697835710-8"/>
          <p:cNvGraphicFramePr>
            <a:graphicFrameLocks noGrp="1"/>
          </p:cNvGraphicFramePr>
          <p:nvPr/>
        </p:nvGraphicFramePr>
        <p:xfrm>
          <a:off x="685629" y="1522244"/>
          <a:ext cx="6665833" cy="40947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4" name="el-1789697835704-6"/>
          <p:cNvCxnSpPr/>
          <p:nvPr/>
        </p:nvCxnSpPr>
        <p:spPr>
          <a:xfrm>
            <a:off x="7927580" y="1522244"/>
            <a:ext cx="914" cy="4418495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783570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7835711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职业前路</a:t>
            </a:r>
            <a:endParaRPr/>
          </a:p>
        </p:txBody>
      </p:sp>
      <p:sp>
        <p:nvSpPr>
          <p:cNvPr id="7" name="el-178969783570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文旅数字化岗位构成（示意）</a:t>
            </a:r>
            <a:endParaRPr/>
          </a:p>
        </p:txBody>
      </p:sp>
      <p:sp>
        <p:nvSpPr>
          <p:cNvPr id="8" name="el-1789697835711-9"/>
          <p:cNvSpPr txBox="1"/>
          <p:nvPr/>
        </p:nvSpPr>
        <p:spPr>
          <a:xfrm>
            <a:off x="685629" y="5712197"/>
            <a:ext cx="6869998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看结构选切入点——</a:t>
            </a:r>
            <a:r>
              <a:rPr b="1"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从大体量切入向高稀缺爬升</a:t>
            </a:r>
            <a:r>
              <a:rPr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：每一步都有前一步垫底。</a:t>
            </a:r>
            <a:endParaRPr/>
          </a:p>
        </p:txBody>
      </p:sp>
      <p:sp>
        <p:nvSpPr>
          <p:cNvPr id="9" name="el-1789697835714-14"/>
          <p:cNvSpPr txBox="1"/>
          <p:nvPr/>
        </p:nvSpPr>
        <p:spPr>
          <a:xfrm>
            <a:off x="8465608" y="1957309"/>
            <a:ext cx="3670017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40%</a:t>
            </a:r>
            <a:endParaRPr/>
          </a:p>
        </p:txBody>
      </p:sp>
      <p:sp>
        <p:nvSpPr>
          <p:cNvPr id="10" name="el-1789697835713-11"/>
          <p:cNvSpPr txBox="1"/>
          <p:nvPr/>
        </p:nvSpPr>
        <p:spPr>
          <a:xfrm>
            <a:off x="8465608" y="2414395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数字营销体量最大——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内容力是入门主赛道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：门槛低天花板高</a:t>
            </a:r>
            <a:endParaRPr/>
          </a:p>
        </p:txBody>
      </p:sp>
      <p:sp>
        <p:nvSpPr>
          <p:cNvPr id="11" name="el-1789697835715-15"/>
          <p:cNvSpPr txBox="1"/>
          <p:nvPr/>
        </p:nvSpPr>
        <p:spPr>
          <a:xfrm>
            <a:off x="8465608" y="3222627"/>
            <a:ext cx="3670017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30%</a:t>
            </a:r>
            <a:endParaRPr/>
          </a:p>
        </p:txBody>
      </p:sp>
      <p:sp>
        <p:nvSpPr>
          <p:cNvPr id="12" name="el-1789697835714-12"/>
          <p:cNvSpPr txBox="1"/>
          <p:nvPr/>
        </p:nvSpPr>
        <p:spPr>
          <a:xfrm>
            <a:off x="8465608" y="3679713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AI产品运营崛起——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你的数字人实训直接对口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：新兴岗位</a:t>
            </a:r>
            <a:endParaRPr/>
          </a:p>
        </p:txBody>
      </p:sp>
      <p:sp>
        <p:nvSpPr>
          <p:cNvPr id="13" name="el-1789697835715-16"/>
          <p:cNvSpPr txBox="1"/>
          <p:nvPr/>
        </p:nvSpPr>
        <p:spPr>
          <a:xfrm>
            <a:off x="8465608" y="4487945"/>
            <a:ext cx="3670017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10%</a:t>
            </a:r>
            <a:endParaRPr/>
          </a:p>
        </p:txBody>
      </p:sp>
      <p:sp>
        <p:nvSpPr>
          <p:cNvPr id="14" name="el-1789697835714-13"/>
          <p:cNvSpPr txBox="1"/>
          <p:nvPr/>
        </p:nvSpPr>
        <p:spPr>
          <a:xfrm>
            <a:off x="8465608" y="4945031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战略管理最少但最贵——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判断力的终点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：十年后的位置</a:t>
            </a:r>
            <a:endParaRPr/>
          </a:p>
        </p:txBody>
      </p:sp>
      <p:sp>
        <p:nvSpPr>
          <p:cNvPr id="15" name="el-1789697835702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职业前路</a:t>
            </a:r>
            <a:endParaRPr/>
          </a:p>
        </p:txBody>
      </p:sp>
      <p:sp>
        <p:nvSpPr>
          <p:cNvPr id="16" name="el-1789697835703-4"/>
          <p:cNvSpPr txBox="1"/>
          <p:nvPr/>
        </p:nvSpPr>
        <p:spPr>
          <a:xfrm>
            <a:off x="4997441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助力旅游职业教育的应用展望</a:t>
            </a:r>
            <a:endParaRPr/>
          </a:p>
        </p:txBody>
      </p:sp>
      <p:sp>
        <p:nvSpPr>
          <p:cNvPr id="17" name="el-178969783570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25 / 40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830622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7830624-10"/>
          <p:cNvCxnSpPr/>
          <p:nvPr/>
        </p:nvCxnSpPr>
        <p:spPr>
          <a:xfrm>
            <a:off x="685629" y="253432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7830624-11"/>
          <p:cNvCxnSpPr/>
          <p:nvPr/>
        </p:nvCxnSpPr>
        <p:spPr>
          <a:xfrm>
            <a:off x="685629" y="369608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7830620-6"/>
          <p:cNvSpPr/>
          <p:nvPr/>
        </p:nvSpPr>
        <p:spPr>
          <a:xfrm>
            <a:off x="685629" y="5119711"/>
            <a:ext cx="10817695" cy="96609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9783061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7830622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职业前路</a:t>
            </a:r>
            <a:endParaRPr/>
          </a:p>
        </p:txBody>
      </p:sp>
      <p:sp>
        <p:nvSpPr>
          <p:cNvPr id="8" name="el-1789697830618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求职三坑，提前绕行</a:t>
            </a:r>
            <a:endParaRPr/>
          </a:p>
        </p:txBody>
      </p:sp>
      <p:sp>
        <p:nvSpPr>
          <p:cNvPr id="9" name="el-1789697830626-12"/>
          <p:cNvSpPr txBox="1"/>
          <p:nvPr/>
        </p:nvSpPr>
        <p:spPr>
          <a:xfrm>
            <a:off x="685629" y="1558252"/>
            <a:ext cx="113128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坑①</a:t>
            </a:r>
            <a:endParaRPr/>
          </a:p>
        </p:txBody>
      </p:sp>
      <p:sp>
        <p:nvSpPr>
          <p:cNvPr id="10" name="el-1789697830632-21"/>
          <p:cNvSpPr txBox="1"/>
          <p:nvPr/>
        </p:nvSpPr>
        <p:spPr>
          <a:xfrm>
            <a:off x="1809298" y="1615388"/>
            <a:ext cx="6249040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简历堆词</a:t>
            </a:r>
            <a:endParaRPr/>
          </a:p>
        </p:txBody>
      </p:sp>
      <p:sp>
        <p:nvSpPr>
          <p:cNvPr id="11" name="el-1789697830631-18"/>
          <p:cNvSpPr txBox="1"/>
          <p:nvPr/>
        </p:nvSpPr>
        <p:spPr>
          <a:xfrm>
            <a:off x="1809298" y="2043905"/>
            <a:ext cx="645282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「精通AI」写满一页——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面试让现场演示就露馅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：词是虚的演示是实的。</a:t>
            </a:r>
            <a:endParaRPr/>
          </a:p>
        </p:txBody>
      </p:sp>
      <p:sp>
        <p:nvSpPr>
          <p:cNvPr id="12" name="el-1789697830626-13"/>
          <p:cNvSpPr txBox="1"/>
          <p:nvPr/>
        </p:nvSpPr>
        <p:spPr>
          <a:xfrm>
            <a:off x="685629" y="2720011"/>
            <a:ext cx="113128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坑②</a:t>
            </a:r>
            <a:endParaRPr/>
          </a:p>
        </p:txBody>
      </p:sp>
      <p:sp>
        <p:nvSpPr>
          <p:cNvPr id="13" name="el-1789697830633-22"/>
          <p:cNvSpPr txBox="1"/>
          <p:nvPr/>
        </p:nvSpPr>
        <p:spPr>
          <a:xfrm>
            <a:off x="1809298" y="2777147"/>
            <a:ext cx="6351408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作品注水</a:t>
            </a:r>
            <a:endParaRPr/>
          </a:p>
        </p:txBody>
      </p:sp>
      <p:sp>
        <p:nvSpPr>
          <p:cNvPr id="14" name="el-1789697830632-19"/>
          <p:cNvSpPr txBox="1"/>
          <p:nvPr/>
        </p:nvSpPr>
        <p:spPr>
          <a:xfrm>
            <a:off x="1809298" y="3205665"/>
            <a:ext cx="655519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全是课堂练习没有真实数据——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HR一眼看穿含金量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：真发布一条顶十条。</a:t>
            </a:r>
            <a:endParaRPr/>
          </a:p>
        </p:txBody>
      </p:sp>
      <p:sp>
        <p:nvSpPr>
          <p:cNvPr id="15" name="el-1789697830626-14"/>
          <p:cNvSpPr txBox="1"/>
          <p:nvPr/>
        </p:nvSpPr>
        <p:spPr>
          <a:xfrm>
            <a:off x="685629" y="3881771"/>
            <a:ext cx="113128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坑③</a:t>
            </a:r>
            <a:endParaRPr/>
          </a:p>
        </p:txBody>
      </p:sp>
      <p:sp>
        <p:nvSpPr>
          <p:cNvPr id="16" name="el-1789697830633-23"/>
          <p:cNvSpPr txBox="1"/>
          <p:nvPr/>
        </p:nvSpPr>
        <p:spPr>
          <a:xfrm>
            <a:off x="1809298" y="3938906"/>
            <a:ext cx="5886883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海投乱撞</a:t>
            </a:r>
            <a:endParaRPr/>
          </a:p>
        </p:txBody>
      </p:sp>
      <p:sp>
        <p:nvSpPr>
          <p:cNvPr id="17" name="el-1789697830632-20"/>
          <p:cNvSpPr txBox="1"/>
          <p:nvPr/>
        </p:nvSpPr>
        <p:spPr>
          <a:xfrm>
            <a:off x="1809298" y="4367424"/>
            <a:ext cx="596877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三百份简历石沉大海——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没主线就没记忆点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：垂直深耕胜过广撒网。</a:t>
            </a:r>
            <a:endParaRPr/>
          </a:p>
        </p:txBody>
      </p:sp>
      <p:sp>
        <p:nvSpPr>
          <p:cNvPr id="18" name="el-1789697830623-9"/>
          <p:cNvSpPr txBox="1"/>
          <p:nvPr/>
        </p:nvSpPr>
        <p:spPr>
          <a:xfrm>
            <a:off x="971307" y="5348254"/>
            <a:ext cx="1017135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对症下药</a:t>
            </a:r>
            <a:endParaRPr/>
          </a:p>
        </p:txBody>
      </p:sp>
      <p:sp>
        <p:nvSpPr>
          <p:cNvPr id="19" name="el-1789697830627-15"/>
          <p:cNvSpPr txBox="1"/>
          <p:nvPr/>
        </p:nvSpPr>
        <p:spPr>
          <a:xfrm>
            <a:off x="2236030" y="5357777"/>
            <a:ext cx="2822564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13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演示型简历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附作品链接附数据战果</a:t>
            </a:r>
            <a:endParaRPr/>
          </a:p>
        </p:txBody>
      </p:sp>
      <p:sp>
        <p:nvSpPr>
          <p:cNvPr id="20" name="el-1789697830628-16"/>
          <p:cNvSpPr txBox="1"/>
          <p:nvPr/>
        </p:nvSpPr>
        <p:spPr>
          <a:xfrm>
            <a:off x="5401408" y="5357777"/>
            <a:ext cx="2650859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13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真品打底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至少一件真实发布作品</a:t>
            </a:r>
            <a:endParaRPr/>
          </a:p>
        </p:txBody>
      </p:sp>
      <p:sp>
        <p:nvSpPr>
          <p:cNvPr id="21" name="el-1789697830629-17"/>
          <p:cNvSpPr txBox="1"/>
          <p:nvPr/>
        </p:nvSpPr>
        <p:spPr>
          <a:xfrm>
            <a:off x="8395081" y="5357777"/>
            <a:ext cx="2822564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13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垂直主线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锁定一个赛道讲完整故事</a:t>
            </a:r>
            <a:endParaRPr/>
          </a:p>
        </p:txBody>
      </p:sp>
      <p:sp>
        <p:nvSpPr>
          <p:cNvPr id="22" name="el-1789697830618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职业前路</a:t>
            </a:r>
            <a:endParaRPr/>
          </a:p>
        </p:txBody>
      </p:sp>
      <p:sp>
        <p:nvSpPr>
          <p:cNvPr id="23" name="el-1789697830618-4"/>
          <p:cNvSpPr txBox="1"/>
          <p:nvPr/>
        </p:nvSpPr>
        <p:spPr>
          <a:xfrm>
            <a:off x="4997441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助力旅游职业教育的应用展望</a:t>
            </a:r>
            <a:endParaRPr/>
          </a:p>
        </p:txBody>
      </p:sp>
      <p:sp>
        <p:nvSpPr>
          <p:cNvPr id="24" name="el-178969783061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26 / 40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830667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7830669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7830669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7830669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783065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7830668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阶段小结</a:t>
            </a:r>
            <a:endParaRPr/>
          </a:p>
        </p:txBody>
      </p:sp>
      <p:sp>
        <p:nvSpPr>
          <p:cNvPr id="8" name="el-1789697830655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职业前路：四问四答</a:t>
            </a:r>
            <a:endParaRPr/>
          </a:p>
        </p:txBody>
      </p:sp>
      <p:sp>
        <p:nvSpPr>
          <p:cNvPr id="9" name="el-1789697830670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7830675-19"/>
          <p:cNvSpPr txBox="1"/>
          <p:nvPr/>
        </p:nvSpPr>
        <p:spPr>
          <a:xfrm>
            <a:off x="1618845" y="1698413"/>
            <a:ext cx="5118408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岗位变迁的规律？</a:t>
            </a:r>
            <a:endParaRPr/>
          </a:p>
        </p:txBody>
      </p:sp>
      <p:sp>
        <p:nvSpPr>
          <p:cNvPr id="11" name="el-1789697830674-15"/>
          <p:cNvSpPr txBox="1"/>
          <p:nvPr/>
        </p:nvSpPr>
        <p:spPr>
          <a:xfrm>
            <a:off x="1618845" y="2117408"/>
            <a:ext cx="520696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萎缩的是任务、生长的是责任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——内容重写不是岗位消失。</a:t>
            </a:r>
            <a:endParaRPr/>
          </a:p>
        </p:txBody>
      </p:sp>
      <p:sp>
        <p:nvSpPr>
          <p:cNvPr id="12" name="el-1789697830671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7830676-20"/>
          <p:cNvSpPr txBox="1"/>
          <p:nvPr/>
        </p:nvSpPr>
        <p:spPr>
          <a:xfrm>
            <a:off x="1618845" y="2812559"/>
            <a:ext cx="4927955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三条去向怎么选？</a:t>
            </a:r>
            <a:endParaRPr/>
          </a:p>
        </p:txBody>
      </p:sp>
      <p:sp>
        <p:nvSpPr>
          <p:cNvPr id="14" name="el-1789697830674-16"/>
          <p:cNvSpPr txBox="1"/>
          <p:nvPr/>
        </p:nvSpPr>
        <p:spPr>
          <a:xfrm>
            <a:off x="1618845" y="3231554"/>
            <a:ext cx="501651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先修炼再选路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——能力五维通用：路可以换能力跟你走。</a:t>
            </a:r>
            <a:endParaRPr/>
          </a:p>
        </p:txBody>
      </p:sp>
      <p:sp>
        <p:nvSpPr>
          <p:cNvPr id="15" name="el-1789697830671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7830676-21"/>
          <p:cNvSpPr txBox="1"/>
          <p:nvPr/>
        </p:nvSpPr>
        <p:spPr>
          <a:xfrm>
            <a:off x="1618845" y="3926706"/>
            <a:ext cx="4737503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五年路线的关键？</a:t>
            </a:r>
            <a:endParaRPr/>
          </a:p>
        </p:txBody>
      </p:sp>
      <p:sp>
        <p:nvSpPr>
          <p:cNvPr id="17" name="el-1789697830675-17"/>
          <p:cNvSpPr txBox="1"/>
          <p:nvPr/>
        </p:nvSpPr>
        <p:spPr>
          <a:xfrm>
            <a:off x="1618845" y="4345701"/>
            <a:ext cx="482606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每年有作品有战果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——简历的厚度一年年攒：别空转。</a:t>
            </a:r>
            <a:endParaRPr/>
          </a:p>
        </p:txBody>
      </p:sp>
      <p:sp>
        <p:nvSpPr>
          <p:cNvPr id="18" name="el-1789697830671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7830676-22"/>
          <p:cNvSpPr txBox="1"/>
          <p:nvPr/>
        </p:nvSpPr>
        <p:spPr>
          <a:xfrm>
            <a:off x="1618845" y="5040852"/>
            <a:ext cx="4356598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求职最大的坑？</a:t>
            </a:r>
            <a:endParaRPr/>
          </a:p>
        </p:txBody>
      </p:sp>
      <p:sp>
        <p:nvSpPr>
          <p:cNvPr id="20" name="el-1789697830675-18"/>
          <p:cNvSpPr txBox="1"/>
          <p:nvPr/>
        </p:nvSpPr>
        <p:spPr>
          <a:xfrm>
            <a:off x="1618845" y="5459847"/>
            <a:ext cx="444515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词是虚的演示是实的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——真发布一条顶十条练习。</a:t>
            </a:r>
            <a:endParaRPr/>
          </a:p>
        </p:txBody>
      </p:sp>
      <p:sp>
        <p:nvSpPr>
          <p:cNvPr id="21" name="el-1789697830656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阶段小结</a:t>
            </a:r>
            <a:endParaRPr/>
          </a:p>
        </p:txBody>
      </p:sp>
      <p:sp>
        <p:nvSpPr>
          <p:cNvPr id="22" name="el-1789697830656-4"/>
          <p:cNvSpPr txBox="1"/>
          <p:nvPr/>
        </p:nvSpPr>
        <p:spPr>
          <a:xfrm>
            <a:off x="4997441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助力旅游职业教育的应用展望</a:t>
            </a:r>
            <a:endParaRPr/>
          </a:p>
        </p:txBody>
      </p:sp>
      <p:sp>
        <p:nvSpPr>
          <p:cNvPr id="23" name="el-1789697830656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27 / 40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54405C"/>
            </a:gs>
            <a:gs pos="58000">
              <a:srgbClr val="54405C"/>
            </a:gs>
            <a:gs pos="100000">
              <a:srgbClr val="402F47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7830870-29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7830827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7830822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7830825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6" name="el-1789697830825-5"/>
          <p:cNvSpPr txBox="1"/>
          <p:nvPr/>
        </p:nvSpPr>
        <p:spPr>
          <a:xfrm>
            <a:off x="837990" y="4128912"/>
            <a:ext cx="3538605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FOUR</a:t>
            </a:r>
            <a:endParaRPr/>
          </a:p>
        </p:txBody>
      </p:sp>
      <p:sp>
        <p:nvSpPr>
          <p:cNvPr id="7" name="el-1789697830825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课程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收官</a:t>
            </a:r>
            <a:endParaRPr/>
          </a:p>
        </p:txBody>
      </p:sp>
      <p:sp>
        <p:nvSpPr>
          <p:cNvPr id="8" name="el-1789697830825-7"/>
          <p:cNvSpPr txBox="1"/>
          <p:nvPr/>
        </p:nvSpPr>
        <p:spPr>
          <a:xfrm>
            <a:off x="4266133" y="3676737"/>
            <a:ext cx="7790454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THE FINALE</a:t>
            </a:r>
            <a:endParaRPr/>
          </a:p>
        </p:txBody>
      </p:sp>
      <p:sp>
        <p:nvSpPr>
          <p:cNvPr id="9" name="el-1789697830827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课程全图</a:t>
            </a:r>
            <a:endParaRPr/>
          </a:p>
        </p:txBody>
      </p:sp>
      <p:sp>
        <p:nvSpPr>
          <p:cNvPr id="10" name="el-1789697830828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成长案例</a:t>
            </a:r>
            <a:endParaRPr/>
          </a:p>
        </p:txBody>
      </p:sp>
      <p:sp>
        <p:nvSpPr>
          <p:cNvPr id="11" name="el-1789697830828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毕业姿态</a:t>
            </a:r>
            <a:endParaRPr/>
          </a:p>
        </p:txBody>
      </p:sp>
      <p:sp>
        <p:nvSpPr>
          <p:cNvPr id="12" name="el-1789697830829-12"/>
          <p:cNvSpPr txBox="1"/>
          <p:nvPr/>
        </p:nvSpPr>
        <p:spPr>
          <a:xfrm>
            <a:off x="8551758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结课寄语</a:t>
            </a:r>
            <a:endParaRPr/>
          </a:p>
        </p:txBody>
      </p:sp>
      <p:sp>
        <p:nvSpPr>
          <p:cNvPr id="13" name="el-1789697830823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模块五 项目二</a:t>
            </a:r>
            <a:endParaRPr/>
          </a:p>
        </p:txBody>
      </p:sp>
      <p:sp>
        <p:nvSpPr>
          <p:cNvPr id="14" name="el-1789697830823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28 / 40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830851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7830850-6"/>
          <p:cNvCxnSpPr/>
          <p:nvPr/>
        </p:nvCxnSpPr>
        <p:spPr>
          <a:xfrm>
            <a:off x="3823331" y="1812387"/>
            <a:ext cx="914" cy="3838211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7830852-11"/>
          <p:cNvSpPr/>
          <p:nvPr/>
        </p:nvSpPr>
        <p:spPr>
          <a:xfrm>
            <a:off x="685629" y="2371841"/>
            <a:ext cx="1086471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54405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7830854-14"/>
          <p:cNvCxnSpPr/>
          <p:nvPr/>
        </p:nvCxnSpPr>
        <p:spPr>
          <a:xfrm>
            <a:off x="4399450" y="2769559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7830854-15"/>
          <p:cNvCxnSpPr/>
          <p:nvPr/>
        </p:nvCxnSpPr>
        <p:spPr>
          <a:xfrm>
            <a:off x="4399450" y="3731492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7830854-16"/>
          <p:cNvCxnSpPr/>
          <p:nvPr/>
        </p:nvCxnSpPr>
        <p:spPr>
          <a:xfrm>
            <a:off x="4399450" y="4693425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783084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7830851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课程收官</a:t>
            </a:r>
            <a:endParaRPr/>
          </a:p>
        </p:txBody>
      </p:sp>
      <p:sp>
        <p:nvSpPr>
          <p:cNvPr id="10" name="el-1789697830848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课程全图：五大模块的旅程</a:t>
            </a:r>
            <a:endParaRPr/>
          </a:p>
        </p:txBody>
      </p:sp>
      <p:sp>
        <p:nvSpPr>
          <p:cNvPr id="11" name="el-1789697830852-10"/>
          <p:cNvSpPr txBox="1"/>
          <p:nvPr/>
        </p:nvSpPr>
        <p:spPr>
          <a:xfrm>
            <a:off x="837990" y="2409931"/>
            <a:ext cx="105409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全课地图</a:t>
            </a:r>
            <a:endParaRPr/>
          </a:p>
        </p:txBody>
      </p:sp>
      <p:sp>
        <p:nvSpPr>
          <p:cNvPr id="12" name="el-1789697830852-12"/>
          <p:cNvSpPr txBox="1"/>
          <p:nvPr/>
        </p:nvSpPr>
        <p:spPr>
          <a:xfrm>
            <a:off x="685629" y="2847971"/>
            <a:ext cx="2752037" cy="99035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五步</a:t>
            </a:r>
            <a:endParaRPr/>
          </a:p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走完</a:t>
            </a:r>
            <a:endParaRPr/>
          </a:p>
        </p:txBody>
      </p:sp>
      <p:sp>
        <p:nvSpPr>
          <p:cNvPr id="13" name="el-1789697830851-8"/>
          <p:cNvSpPr txBox="1"/>
          <p:nvPr/>
        </p:nvSpPr>
        <p:spPr>
          <a:xfrm>
            <a:off x="685629" y="3990686"/>
            <a:ext cx="2637765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从认识到展望——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二十六讲是一条完整的路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4" name="el-1789697830853-13"/>
          <p:cNvSpPr txBox="1"/>
          <p:nvPr/>
        </p:nvSpPr>
        <p:spPr>
          <a:xfrm>
            <a:off x="685629" y="4775111"/>
            <a:ext cx="2771082" cy="3160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回头看，每步都算数。</a:t>
            </a:r>
            <a:endParaRPr/>
          </a:p>
        </p:txBody>
      </p:sp>
      <p:sp>
        <p:nvSpPr>
          <p:cNvPr id="15" name="el-1789697830855-17"/>
          <p:cNvSpPr txBox="1"/>
          <p:nvPr/>
        </p:nvSpPr>
        <p:spPr>
          <a:xfrm>
            <a:off x="4399450" y="20028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01</a:t>
            </a:r>
            <a:endParaRPr/>
          </a:p>
        </p:txBody>
      </p:sp>
      <p:sp>
        <p:nvSpPr>
          <p:cNvPr id="16" name="el-1789697830860-25"/>
          <p:cNvSpPr txBox="1"/>
          <p:nvPr/>
        </p:nvSpPr>
        <p:spPr>
          <a:xfrm>
            <a:off x="5218395" y="1964749"/>
            <a:ext cx="490030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模块一 认知</a:t>
            </a:r>
            <a:endParaRPr/>
          </a:p>
        </p:txBody>
      </p:sp>
      <p:sp>
        <p:nvSpPr>
          <p:cNvPr id="17" name="el-1789697830858-21"/>
          <p:cNvSpPr txBox="1"/>
          <p:nvPr/>
        </p:nvSpPr>
        <p:spPr>
          <a:xfrm>
            <a:off x="5218395" y="2326608"/>
            <a:ext cx="5044857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AI是什么、能做什么——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破除恐惧建立底座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：一切的起点。</a:t>
            </a:r>
            <a:endParaRPr/>
          </a:p>
        </p:txBody>
      </p:sp>
      <p:sp>
        <p:nvSpPr>
          <p:cNvPr id="18" name="el-1789697830855-18"/>
          <p:cNvSpPr txBox="1"/>
          <p:nvPr/>
        </p:nvSpPr>
        <p:spPr>
          <a:xfrm>
            <a:off x="4399450" y="2964772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02</a:t>
            </a:r>
            <a:endParaRPr/>
          </a:p>
        </p:txBody>
      </p:sp>
      <p:sp>
        <p:nvSpPr>
          <p:cNvPr id="19" name="el-1789697830860-26"/>
          <p:cNvSpPr txBox="1"/>
          <p:nvPr/>
        </p:nvSpPr>
        <p:spPr>
          <a:xfrm>
            <a:off x="5218395" y="2926682"/>
            <a:ext cx="509923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模块二 交互</a:t>
            </a:r>
            <a:endParaRPr/>
          </a:p>
        </p:txBody>
      </p:sp>
      <p:sp>
        <p:nvSpPr>
          <p:cNvPr id="20" name="el-1789697830859-22"/>
          <p:cNvSpPr txBox="1"/>
          <p:nvPr/>
        </p:nvSpPr>
        <p:spPr>
          <a:xfrm>
            <a:off x="5218395" y="3288541"/>
            <a:ext cx="5127996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怎么问、怎么调教——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把工具变成听话的帮手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：方法的地基。</a:t>
            </a:r>
            <a:endParaRPr/>
          </a:p>
        </p:txBody>
      </p:sp>
      <p:sp>
        <p:nvSpPr>
          <p:cNvPr id="21" name="el-1789697830856-19"/>
          <p:cNvSpPr txBox="1"/>
          <p:nvPr/>
        </p:nvSpPr>
        <p:spPr>
          <a:xfrm>
            <a:off x="4399450" y="3926706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03</a:t>
            </a:r>
            <a:endParaRPr/>
          </a:p>
        </p:txBody>
      </p:sp>
      <p:sp>
        <p:nvSpPr>
          <p:cNvPr id="22" name="el-1789697830860-27"/>
          <p:cNvSpPr txBox="1"/>
          <p:nvPr/>
        </p:nvSpPr>
        <p:spPr>
          <a:xfrm>
            <a:off x="5218395" y="3888615"/>
            <a:ext cx="491830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模块三 应用</a:t>
            </a:r>
            <a:endParaRPr/>
          </a:p>
        </p:txBody>
      </p:sp>
      <p:sp>
        <p:nvSpPr>
          <p:cNvPr id="23" name="el-1789697830859-23"/>
          <p:cNvSpPr txBox="1"/>
          <p:nvPr/>
        </p:nvSpPr>
        <p:spPr>
          <a:xfrm>
            <a:off x="5218395" y="4250475"/>
            <a:ext cx="4947066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八大旅游场景——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从行程到数据全面扫一遍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：认知的地图。</a:t>
            </a:r>
            <a:endParaRPr/>
          </a:p>
        </p:txBody>
      </p:sp>
      <p:sp>
        <p:nvSpPr>
          <p:cNvPr id="24" name="el-1789697830856-20"/>
          <p:cNvSpPr txBox="1"/>
          <p:nvPr/>
        </p:nvSpPr>
        <p:spPr>
          <a:xfrm>
            <a:off x="4399450" y="48886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04</a:t>
            </a:r>
            <a:endParaRPr/>
          </a:p>
        </p:txBody>
      </p:sp>
      <p:sp>
        <p:nvSpPr>
          <p:cNvPr id="25" name="el-1789697830861-28"/>
          <p:cNvSpPr txBox="1"/>
          <p:nvPr/>
        </p:nvSpPr>
        <p:spPr>
          <a:xfrm>
            <a:off x="5218395" y="4850548"/>
            <a:ext cx="437551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模块四 实训</a:t>
            </a:r>
            <a:endParaRPr/>
          </a:p>
        </p:txBody>
      </p:sp>
      <p:sp>
        <p:nvSpPr>
          <p:cNvPr id="26" name="el-1789697830859-24"/>
          <p:cNvSpPr txBox="1"/>
          <p:nvPr/>
        </p:nvSpPr>
        <p:spPr>
          <a:xfrm>
            <a:off x="5218395" y="5212408"/>
            <a:ext cx="4404277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八件真实交付物——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作品集从无到有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：能力的证据。</a:t>
            </a:r>
            <a:endParaRPr/>
          </a:p>
        </p:txBody>
      </p:sp>
      <p:sp>
        <p:nvSpPr>
          <p:cNvPr id="27" name="el-1789697830848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课程收官</a:t>
            </a:r>
            <a:endParaRPr/>
          </a:p>
        </p:txBody>
      </p:sp>
      <p:sp>
        <p:nvSpPr>
          <p:cNvPr id="28" name="el-1789697830848-4"/>
          <p:cNvSpPr txBox="1"/>
          <p:nvPr/>
        </p:nvSpPr>
        <p:spPr>
          <a:xfrm>
            <a:off x="4997441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助力旅游职业教育的应用展望</a:t>
            </a:r>
            <a:endParaRPr/>
          </a:p>
        </p:txBody>
      </p:sp>
      <p:sp>
        <p:nvSpPr>
          <p:cNvPr id="29" name="el-178969783084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29 / 40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831016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7831015-6"/>
          <p:cNvCxnSpPr/>
          <p:nvPr/>
        </p:nvCxnSpPr>
        <p:spPr>
          <a:xfrm>
            <a:off x="4013784" y="2035573"/>
            <a:ext cx="914" cy="3391838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7831021-12"/>
          <p:cNvCxnSpPr/>
          <p:nvPr/>
        </p:nvCxnSpPr>
        <p:spPr>
          <a:xfrm>
            <a:off x="4627993" y="3258039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7831022-13"/>
          <p:cNvCxnSpPr/>
          <p:nvPr/>
        </p:nvCxnSpPr>
        <p:spPr>
          <a:xfrm>
            <a:off x="4627993" y="4204945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783101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7831020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课程收官</a:t>
            </a:r>
            <a:endParaRPr/>
          </a:p>
        </p:txBody>
      </p:sp>
      <p:sp>
        <p:nvSpPr>
          <p:cNvPr id="8" name="el-1789697831013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这门课给你的三样东西</a:t>
            </a:r>
            <a:endParaRPr/>
          </a:p>
        </p:txBody>
      </p:sp>
      <p:sp>
        <p:nvSpPr>
          <p:cNvPr id="9" name="el-1789697831020-10"/>
          <p:cNvSpPr txBox="1"/>
          <p:nvPr/>
        </p:nvSpPr>
        <p:spPr>
          <a:xfrm>
            <a:off x="685629" y="2527029"/>
            <a:ext cx="2923444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5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作品集里的真实交付物</a:t>
            </a:r>
            <a:endParaRPr/>
          </a:p>
        </p:txBody>
      </p:sp>
      <p:sp>
        <p:nvSpPr>
          <p:cNvPr id="10" name="el-1789697831020-11"/>
          <p:cNvSpPr txBox="1"/>
          <p:nvPr/>
        </p:nvSpPr>
        <p:spPr>
          <a:xfrm>
            <a:off x="685629" y="2898412"/>
            <a:ext cx="4015117" cy="9598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1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10件</a:t>
            </a:r>
            <a:endParaRPr/>
          </a:p>
        </p:txBody>
      </p:sp>
      <p:sp>
        <p:nvSpPr>
          <p:cNvPr id="11" name="el-1789697831019-8"/>
          <p:cNvSpPr txBox="1"/>
          <p:nvPr/>
        </p:nvSpPr>
        <p:spPr>
          <a:xfrm>
            <a:off x="685629" y="4067759"/>
            <a:ext cx="2790127" cy="8681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从行程方案到数据报告——</a:t>
            </a:r>
            <a:r>
              <a:rPr b="1"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每一件都真实发布或真实演练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：这是你与同龄人的分水岭。</a:t>
            </a:r>
            <a:endParaRPr/>
          </a:p>
        </p:txBody>
      </p:sp>
      <p:sp>
        <p:nvSpPr>
          <p:cNvPr id="12" name="el-1789697831022-14"/>
          <p:cNvSpPr txBox="1"/>
          <p:nvPr/>
        </p:nvSpPr>
        <p:spPr>
          <a:xfrm>
            <a:off x="4627993" y="2226025"/>
            <a:ext cx="139220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54405C"/>
                </a:solidFill>
                <a:latin typeface="Georgia"/>
                <a:ea typeface="Georgia"/>
                <a:cs typeface="Georgia"/>
              </a:rPr>
              <a:t>一套方法</a:t>
            </a:r>
            <a:endParaRPr/>
          </a:p>
        </p:txBody>
      </p:sp>
      <p:sp>
        <p:nvSpPr>
          <p:cNvPr id="13" name="el-1789697831026-20"/>
          <p:cNvSpPr txBox="1"/>
          <p:nvPr/>
        </p:nvSpPr>
        <p:spPr>
          <a:xfrm>
            <a:off x="6075431" y="2187935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人机协同的工作流</a:t>
            </a:r>
            <a:endParaRPr/>
          </a:p>
        </p:txBody>
      </p:sp>
      <p:sp>
        <p:nvSpPr>
          <p:cNvPr id="14" name="el-1789697831025-17"/>
          <p:cNvSpPr txBox="1"/>
          <p:nvPr/>
        </p:nvSpPr>
        <p:spPr>
          <a:xfrm>
            <a:off x="6075431" y="2540272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需求-工具-核验的肌肉记忆——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工具会换方法不过时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：带走的是骨架。</a:t>
            </a:r>
            <a:endParaRPr/>
          </a:p>
        </p:txBody>
      </p:sp>
      <p:sp>
        <p:nvSpPr>
          <p:cNvPr id="15" name="el-1789697831023-15"/>
          <p:cNvSpPr txBox="1"/>
          <p:nvPr/>
        </p:nvSpPr>
        <p:spPr>
          <a:xfrm>
            <a:off x="4627993" y="3453253"/>
            <a:ext cx="139220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54405C"/>
                </a:solidFill>
                <a:latin typeface="Georgia"/>
                <a:ea typeface="Georgia"/>
                <a:cs typeface="Georgia"/>
              </a:rPr>
              <a:t>一张地图</a:t>
            </a:r>
            <a:endParaRPr/>
          </a:p>
        </p:txBody>
      </p:sp>
      <p:sp>
        <p:nvSpPr>
          <p:cNvPr id="16" name="el-1789697831026-21"/>
          <p:cNvSpPr txBox="1"/>
          <p:nvPr/>
        </p:nvSpPr>
        <p:spPr>
          <a:xfrm>
            <a:off x="6075431" y="3415162"/>
            <a:ext cx="539405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行业全景与自我定位</a:t>
            </a:r>
            <a:endParaRPr/>
          </a:p>
        </p:txBody>
      </p:sp>
      <p:sp>
        <p:nvSpPr>
          <p:cNvPr id="17" name="el-1789697831025-18"/>
          <p:cNvSpPr txBox="1"/>
          <p:nvPr/>
        </p:nvSpPr>
        <p:spPr>
          <a:xfrm>
            <a:off x="6075431" y="3767499"/>
            <a:ext cx="5489855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知道行业往哪、自己在哪——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选择权来自看清路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：不再随波逐流。</a:t>
            </a:r>
            <a:endParaRPr/>
          </a:p>
        </p:txBody>
      </p:sp>
      <p:sp>
        <p:nvSpPr>
          <p:cNvPr id="18" name="el-1789697831023-16"/>
          <p:cNvSpPr txBox="1"/>
          <p:nvPr/>
        </p:nvSpPr>
        <p:spPr>
          <a:xfrm>
            <a:off x="4627993" y="4400158"/>
            <a:ext cx="139220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54405C"/>
                </a:solidFill>
                <a:latin typeface="Georgia"/>
                <a:ea typeface="Georgia"/>
                <a:cs typeface="Georgia"/>
              </a:rPr>
              <a:t>一种姿势</a:t>
            </a:r>
            <a:endParaRPr/>
          </a:p>
        </p:txBody>
      </p:sp>
      <p:sp>
        <p:nvSpPr>
          <p:cNvPr id="19" name="el-1789697831026-22"/>
          <p:cNvSpPr txBox="1"/>
          <p:nvPr/>
        </p:nvSpPr>
        <p:spPr>
          <a:xfrm>
            <a:off x="6075431" y="4362068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面对变化的学习力</a:t>
            </a:r>
            <a:endParaRPr/>
          </a:p>
        </p:txBody>
      </p:sp>
      <p:sp>
        <p:nvSpPr>
          <p:cNvPr id="20" name="el-1789697831026-19"/>
          <p:cNvSpPr txBox="1"/>
          <p:nvPr/>
        </p:nvSpPr>
        <p:spPr>
          <a:xfrm>
            <a:off x="6075431" y="4714405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新工具来了先试再说——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把陌生变成熟悉的能力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：最贵的底层资产。</a:t>
            </a:r>
            <a:endParaRPr/>
          </a:p>
        </p:txBody>
      </p:sp>
      <p:sp>
        <p:nvSpPr>
          <p:cNvPr id="21" name="el-1789697831013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课程收官</a:t>
            </a:r>
            <a:endParaRPr/>
          </a:p>
        </p:txBody>
      </p:sp>
      <p:sp>
        <p:nvSpPr>
          <p:cNvPr id="22" name="el-1789697831014-4"/>
          <p:cNvSpPr txBox="1"/>
          <p:nvPr/>
        </p:nvSpPr>
        <p:spPr>
          <a:xfrm>
            <a:off x="4997441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助力旅游职业教育的应用展望</a:t>
            </a:r>
            <a:endParaRPr/>
          </a:p>
        </p:txBody>
      </p:sp>
      <p:sp>
        <p:nvSpPr>
          <p:cNvPr id="23" name="el-1789697831014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30 / 40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831040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7831041-10"/>
          <p:cNvSpPr/>
          <p:nvPr/>
        </p:nvSpPr>
        <p:spPr>
          <a:xfrm>
            <a:off x="685629" y="1507960"/>
            <a:ext cx="1938299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54405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7831049-21"/>
          <p:cNvCxnSpPr/>
          <p:nvPr/>
        </p:nvCxnSpPr>
        <p:spPr>
          <a:xfrm>
            <a:off x="685629" y="3022057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7831049-22"/>
          <p:cNvCxnSpPr/>
          <p:nvPr/>
        </p:nvCxnSpPr>
        <p:spPr>
          <a:xfrm>
            <a:off x="3741496" y="3022057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7831043-12"/>
          <p:cNvCxnSpPr/>
          <p:nvPr/>
        </p:nvCxnSpPr>
        <p:spPr>
          <a:xfrm>
            <a:off x="685629" y="3798150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7831039-6"/>
          <p:cNvCxnSpPr/>
          <p:nvPr/>
        </p:nvCxnSpPr>
        <p:spPr>
          <a:xfrm>
            <a:off x="7164134" y="1507960"/>
            <a:ext cx="914" cy="444706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783103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7831041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课程收官</a:t>
            </a:r>
            <a:endParaRPr/>
          </a:p>
        </p:txBody>
      </p:sp>
      <p:sp>
        <p:nvSpPr>
          <p:cNvPr id="10" name="el-1789697831038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一课到底：数字人的三次相遇</a:t>
            </a:r>
            <a:endParaRPr/>
          </a:p>
        </p:txBody>
      </p:sp>
      <p:sp>
        <p:nvSpPr>
          <p:cNvPr id="11" name="el-1789697831041-9"/>
          <p:cNvSpPr txBox="1"/>
          <p:nvPr/>
        </p:nvSpPr>
        <p:spPr>
          <a:xfrm>
            <a:off x="837990" y="1546051"/>
            <a:ext cx="228987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· 课程闭环</a:t>
            </a:r>
            <a:endParaRPr/>
          </a:p>
        </p:txBody>
      </p:sp>
      <p:sp>
        <p:nvSpPr>
          <p:cNvPr id="12" name="el-1789697831041-11"/>
          <p:cNvSpPr txBox="1"/>
          <p:nvPr/>
        </p:nvSpPr>
        <p:spPr>
          <a:xfrm>
            <a:off x="685629" y="1984091"/>
            <a:ext cx="5864296" cy="8760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68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任务：同一个「数字人」在三个模块里的三次相遇</a:t>
            </a:r>
            <a:endParaRPr/>
          </a:p>
        </p:txBody>
      </p:sp>
      <p:sp>
        <p:nvSpPr>
          <p:cNvPr id="13" name="el-1789697831045-13"/>
          <p:cNvSpPr txBox="1"/>
          <p:nvPr/>
        </p:nvSpPr>
        <p:spPr>
          <a:xfrm>
            <a:off x="685629" y="3107760"/>
            <a:ext cx="2808280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路径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认知其原理-实操其制作-研判其未来</a:t>
            </a:r>
            <a:endParaRPr/>
          </a:p>
        </p:txBody>
      </p:sp>
      <p:sp>
        <p:nvSpPr>
          <p:cNvPr id="14" name="el-1789697831045-14"/>
          <p:cNvSpPr txBox="1"/>
          <p:nvPr/>
        </p:nvSpPr>
        <p:spPr>
          <a:xfrm>
            <a:off x="3741496" y="3107760"/>
            <a:ext cx="2808429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闭环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从「是什么」到「怎么做」到「会怎样」</a:t>
            </a:r>
            <a:endParaRPr/>
          </a:p>
        </p:txBody>
      </p:sp>
      <p:sp>
        <p:nvSpPr>
          <p:cNvPr id="15" name="el-1789697831050-26"/>
          <p:cNvSpPr txBox="1"/>
          <p:nvPr/>
        </p:nvSpPr>
        <p:spPr>
          <a:xfrm>
            <a:off x="7702162" y="1940644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启示</a:t>
            </a:r>
            <a:endParaRPr/>
          </a:p>
        </p:txBody>
      </p:sp>
      <p:sp>
        <p:nvSpPr>
          <p:cNvPr id="16" name="el-1789697831048-18"/>
          <p:cNvSpPr txBox="1"/>
          <p:nvPr/>
        </p:nvSpPr>
        <p:spPr>
          <a:xfrm>
            <a:off x="7702162" y="2312027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一门好课的闭环——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心里种草、手上长茧、眼里有势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：认知实训展望缺一不可。</a:t>
            </a:r>
            <a:endParaRPr/>
          </a:p>
        </p:txBody>
      </p:sp>
      <p:sp>
        <p:nvSpPr>
          <p:cNvPr id="17" name="el-1789697831050-27"/>
          <p:cNvSpPr txBox="1"/>
          <p:nvPr/>
        </p:nvSpPr>
        <p:spPr>
          <a:xfrm>
            <a:off x="7702162" y="3229769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54405C"/>
                </a:solidFill>
                <a:latin typeface="SimHei"/>
                <a:ea typeface="SimHei"/>
                <a:cs typeface="SimHei"/>
              </a:rPr>
              <a:t>验证</a:t>
            </a:r>
            <a:endParaRPr/>
          </a:p>
        </p:txBody>
      </p:sp>
      <p:sp>
        <p:nvSpPr>
          <p:cNvPr id="18" name="el-1789697831048-19"/>
          <p:cNvSpPr txBox="1"/>
          <p:nvPr/>
        </p:nvSpPr>
        <p:spPr>
          <a:xfrm>
            <a:off x="7702162" y="3601151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三次相遇层层加深——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这就是螺旋式课程设计的用意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：你身在其中可能没察觉。</a:t>
            </a:r>
            <a:endParaRPr/>
          </a:p>
        </p:txBody>
      </p:sp>
      <p:sp>
        <p:nvSpPr>
          <p:cNvPr id="19" name="el-1789697831050-28"/>
          <p:cNvSpPr txBox="1"/>
          <p:nvPr/>
        </p:nvSpPr>
        <p:spPr>
          <a:xfrm>
            <a:off x="7702162" y="4518893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000000"/>
                </a:solidFill>
                <a:latin typeface="SimHei"/>
                <a:ea typeface="SimHei"/>
                <a:cs typeface="SimHei"/>
              </a:rPr>
              <a:t>迁移</a:t>
            </a:r>
            <a:endParaRPr/>
          </a:p>
        </p:txBody>
      </p:sp>
      <p:sp>
        <p:nvSpPr>
          <p:cNvPr id="20" name="el-1789697831048-20"/>
          <p:cNvSpPr txBox="1"/>
          <p:nvPr/>
        </p:nvSpPr>
        <p:spPr>
          <a:xfrm>
            <a:off x="7702162" y="4890276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若只停留在认知——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知道原理却从未上手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：这种遗憾在模块四被课程强行补上。</a:t>
            </a:r>
            <a:endParaRPr/>
          </a:p>
        </p:txBody>
      </p:sp>
      <p:sp>
        <p:nvSpPr>
          <p:cNvPr id="21" name="el-1789697831038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课程收官</a:t>
            </a:r>
            <a:endParaRPr/>
          </a:p>
        </p:txBody>
      </p:sp>
      <p:sp>
        <p:nvSpPr>
          <p:cNvPr id="22" name="el-1789697831038-4"/>
          <p:cNvSpPr txBox="1"/>
          <p:nvPr/>
        </p:nvSpPr>
        <p:spPr>
          <a:xfrm>
            <a:off x="4997441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助力旅游职业教育的应用展望</a:t>
            </a:r>
            <a:endParaRPr/>
          </a:p>
        </p:txBody>
      </p:sp>
      <p:sp>
        <p:nvSpPr>
          <p:cNvPr id="23" name="el-178969783103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31 / 40</a:t>
            </a:r>
            <a:endParaRPr/>
          </a:p>
        </p:txBody>
      </p:sp>
      <p:sp>
        <p:nvSpPr>
          <p:cNvPr id="24" name="el-1789697831049-23"/>
          <p:cNvSpPr/>
          <p:nvPr/>
        </p:nvSpPr>
        <p:spPr>
          <a:xfrm>
            <a:off x="685629" y="406002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7831049-24"/>
          <p:cNvSpPr/>
          <p:nvPr/>
        </p:nvSpPr>
        <p:spPr>
          <a:xfrm>
            <a:off x="685629" y="476469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7831050-25"/>
          <p:cNvSpPr/>
          <p:nvPr/>
        </p:nvSpPr>
        <p:spPr>
          <a:xfrm>
            <a:off x="685629" y="546937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7831046-15"/>
          <p:cNvSpPr txBox="1"/>
          <p:nvPr/>
        </p:nvSpPr>
        <p:spPr>
          <a:xfrm>
            <a:off x="876081" y="3936228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模块三（认知）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：数字人是什么、能做什么——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技术原理与行业案例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：第一次相遇在心里种了草。</a:t>
            </a:r>
            <a:endParaRPr/>
          </a:p>
        </p:txBody>
      </p:sp>
      <p:sp>
        <p:nvSpPr>
          <p:cNvPr id="28" name="el-1789697831047-16"/>
          <p:cNvSpPr txBox="1"/>
          <p:nvPr/>
        </p:nvSpPr>
        <p:spPr>
          <a:xfrm>
            <a:off x="876081" y="4640902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模块四（实训）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：亲手造一位并让她上岗——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五步流水线加三关验收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：第二次相遇手上有了茧。</a:t>
            </a:r>
            <a:endParaRPr/>
          </a:p>
        </p:txBody>
      </p:sp>
      <p:sp>
        <p:nvSpPr>
          <p:cNvPr id="29" name="el-1789697831047-17"/>
          <p:cNvSpPr txBox="1"/>
          <p:nvPr/>
        </p:nvSpPr>
        <p:spPr>
          <a:xfrm>
            <a:off x="876081" y="5345576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模块五（展望）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：看她从30万跌到3000元——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价格曲线与岗位变迁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：第三次相遇眼里有了势。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831206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7831211-15"/>
          <p:cNvSpPr/>
          <p:nvPr/>
        </p:nvSpPr>
        <p:spPr>
          <a:xfrm>
            <a:off x="7408597" y="2237631"/>
            <a:ext cx="4094726" cy="22128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783120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7831209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课程收官</a:t>
            </a:r>
            <a:endParaRPr/>
          </a:p>
        </p:txBody>
      </p:sp>
      <p:sp>
        <p:nvSpPr>
          <p:cNvPr id="6" name="el-178969783120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结课之后：怎么继续学</a:t>
            </a:r>
            <a:endParaRPr/>
          </a:p>
        </p:txBody>
      </p:sp>
      <p:sp>
        <p:nvSpPr>
          <p:cNvPr id="7" name="el-1789697831209-12"/>
          <p:cNvSpPr txBox="1"/>
          <p:nvPr/>
        </p:nvSpPr>
        <p:spPr>
          <a:xfrm>
            <a:off x="685629" y="2451890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保持手感 · 每周一件</a:t>
            </a:r>
            <a:endParaRPr/>
          </a:p>
        </p:txBody>
      </p:sp>
      <p:sp>
        <p:nvSpPr>
          <p:cNvPr id="8" name="el-1789697831207-7"/>
          <p:cNvSpPr txBox="1"/>
          <p:nvPr/>
        </p:nvSpPr>
        <p:spPr>
          <a:xfrm>
            <a:off x="685629" y="2851840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小工具小作品不断线——</a:t>
            </a:r>
            <a:r>
              <a:rPr b="1" sz="157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手生了再捡起要十倍时间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：频率比强度重要。</a:t>
            </a:r>
            <a:endParaRPr/>
          </a:p>
        </p:txBody>
      </p:sp>
      <p:sp>
        <p:nvSpPr>
          <p:cNvPr id="9" name="el-1789697831209-13"/>
          <p:cNvSpPr txBox="1"/>
          <p:nvPr/>
        </p:nvSpPr>
        <p:spPr>
          <a:xfrm>
            <a:off x="685629" y="3531517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追新有度 · 每月一验</a:t>
            </a:r>
            <a:endParaRPr/>
          </a:p>
        </p:txBody>
      </p:sp>
      <p:sp>
        <p:nvSpPr>
          <p:cNvPr id="10" name="el-1789697831207-8"/>
          <p:cNvSpPr txBox="1"/>
          <p:nvPr/>
        </p:nvSpPr>
        <p:spPr>
          <a:xfrm>
            <a:off x="685629" y="3931467"/>
            <a:ext cx="6381488" cy="3398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新工具新模型月月有——</a:t>
            </a:r>
            <a:r>
              <a:rPr b="1" sz="157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用三级研判过滤噪音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：大部分与你无关。</a:t>
            </a:r>
            <a:endParaRPr/>
          </a:p>
        </p:txBody>
      </p:sp>
      <p:sp>
        <p:nvSpPr>
          <p:cNvPr id="11" name="el-1789697831209-14"/>
          <p:cNvSpPr txBox="1"/>
          <p:nvPr/>
        </p:nvSpPr>
        <p:spPr>
          <a:xfrm>
            <a:off x="685629" y="4271305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输出倒逼 · 每季一评</a:t>
            </a:r>
            <a:endParaRPr/>
          </a:p>
        </p:txBody>
      </p:sp>
      <p:sp>
        <p:nvSpPr>
          <p:cNvPr id="12" name="el-1789697831208-9"/>
          <p:cNvSpPr txBox="1"/>
          <p:nvPr/>
        </p:nvSpPr>
        <p:spPr>
          <a:xfrm>
            <a:off x="685629" y="4671255"/>
            <a:ext cx="6381488" cy="3398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写复盘发作品攒口碑——</a:t>
            </a:r>
            <a:r>
              <a:rPr b="1" sz="157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输出是最好的学习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：教是学的最高形式。</a:t>
            </a:r>
            <a:endParaRPr/>
          </a:p>
        </p:txBody>
      </p:sp>
      <p:sp>
        <p:nvSpPr>
          <p:cNvPr id="13" name="el-1789697831212-16"/>
          <p:cNvSpPr txBox="1"/>
          <p:nvPr/>
        </p:nvSpPr>
        <p:spPr>
          <a:xfrm>
            <a:off x="7675231" y="2466174"/>
            <a:ext cx="368144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54405C"/>
                </a:solidFill>
                <a:latin typeface="SimHei"/>
                <a:ea typeface="SimHei"/>
                <a:cs typeface="SimHei"/>
              </a:rPr>
              <a:t>终身学习节奏单</a:t>
            </a:r>
            <a:endParaRPr/>
          </a:p>
        </p:txBody>
      </p:sp>
      <p:sp>
        <p:nvSpPr>
          <p:cNvPr id="14" name="el-1789697831213-17"/>
          <p:cNvSpPr txBox="1"/>
          <p:nvPr/>
        </p:nvSpPr>
        <p:spPr>
          <a:xfrm>
            <a:off x="7675231" y="2913737"/>
            <a:ext cx="1632117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每周一件小作品？</a:t>
            </a:r>
            <a:endParaRPr/>
          </a:p>
        </p:txBody>
      </p:sp>
      <p:sp>
        <p:nvSpPr>
          <p:cNvPr id="15" name="el-1789697831213-18"/>
          <p:cNvSpPr txBox="1"/>
          <p:nvPr/>
        </p:nvSpPr>
        <p:spPr>
          <a:xfrm>
            <a:off x="7675231" y="3257444"/>
            <a:ext cx="2008410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每月一次新工具研判？</a:t>
            </a:r>
            <a:endParaRPr/>
          </a:p>
        </p:txBody>
      </p:sp>
      <p:sp>
        <p:nvSpPr>
          <p:cNvPr id="16" name="el-1789697831213-19"/>
          <p:cNvSpPr txBox="1"/>
          <p:nvPr/>
        </p:nvSpPr>
        <p:spPr>
          <a:xfrm>
            <a:off x="7675231" y="3601151"/>
            <a:ext cx="3387076" cy="5436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每季度一篇公开复盘？——</a:t>
            </a:r>
            <a:r>
              <a:rPr b="1" sz="1420" spc="57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三个问号变成三个习惯</a:t>
            </a:r>
            <a:endParaRPr/>
          </a:p>
        </p:txBody>
      </p:sp>
      <p:sp>
        <p:nvSpPr>
          <p:cNvPr id="17" name="el-1789697831208-10"/>
          <p:cNvSpPr txBox="1"/>
          <p:nvPr/>
        </p:nvSpPr>
        <p:spPr>
          <a:xfrm>
            <a:off x="7408597" y="4659947"/>
            <a:ext cx="4094726" cy="565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11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课程教的是启动——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续航靠你自己的节奏单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：把三个问号变成三个习惯。</a:t>
            </a:r>
            <a:endParaRPr/>
          </a:p>
        </p:txBody>
      </p:sp>
      <p:sp>
        <p:nvSpPr>
          <p:cNvPr id="18" name="el-1789697831204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课程收官</a:t>
            </a:r>
            <a:endParaRPr/>
          </a:p>
        </p:txBody>
      </p:sp>
      <p:sp>
        <p:nvSpPr>
          <p:cNvPr id="19" name="el-1789697831204-4"/>
          <p:cNvSpPr txBox="1"/>
          <p:nvPr/>
        </p:nvSpPr>
        <p:spPr>
          <a:xfrm>
            <a:off x="4997441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助力旅游职业教育的应用展望</a:t>
            </a:r>
            <a:endParaRPr/>
          </a:p>
        </p:txBody>
      </p:sp>
      <p:sp>
        <p:nvSpPr>
          <p:cNvPr id="20" name="el-1789697831204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32 / 40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831227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7831228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7831225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783122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7831228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课程收官</a:t>
            </a:r>
            <a:endParaRPr/>
          </a:p>
        </p:txBody>
      </p:sp>
      <p:sp>
        <p:nvSpPr>
          <p:cNvPr id="7" name="el-1789697831224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毕业那天：两种姿态</a:t>
            </a:r>
            <a:endParaRPr/>
          </a:p>
        </p:txBody>
      </p:sp>
      <p:sp>
        <p:nvSpPr>
          <p:cNvPr id="8" name="el-1789697831230-13"/>
          <p:cNvSpPr txBox="1"/>
          <p:nvPr/>
        </p:nvSpPr>
        <p:spPr>
          <a:xfrm>
            <a:off x="685629" y="2628505"/>
            <a:ext cx="535342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54405C"/>
                </a:solidFill>
                <a:latin typeface="SimHei"/>
                <a:ea typeface="SimHei"/>
                <a:cs typeface="SimHei"/>
              </a:rPr>
              <a:t>封箱式 · 课程已结束</a:t>
            </a:r>
            <a:endParaRPr/>
          </a:p>
        </p:txBody>
      </p:sp>
      <p:sp>
        <p:nvSpPr>
          <p:cNvPr id="9" name="el-1789697831230-14"/>
          <p:cNvSpPr txBox="1"/>
          <p:nvPr/>
        </p:nvSpPr>
        <p:spPr>
          <a:xfrm>
            <a:off x="685629" y="3066545"/>
            <a:ext cx="5283339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"终于考完了"</a:t>
            </a:r>
            <a:endParaRPr/>
          </a:p>
        </p:txBody>
      </p:sp>
      <p:sp>
        <p:nvSpPr>
          <p:cNvPr id="10" name="el-1789697831229-11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书一合、群一退、工具一卸——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一年所学半年折旧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：毕业照里的自己是巅峰。</a:t>
            </a:r>
            <a:endParaRPr/>
          </a:p>
        </p:txBody>
      </p:sp>
      <p:sp>
        <p:nvSpPr>
          <p:cNvPr id="11" name="el-1789697831231-15"/>
          <p:cNvSpPr txBox="1"/>
          <p:nvPr/>
        </p:nvSpPr>
        <p:spPr>
          <a:xfrm>
            <a:off x="6522994" y="2628505"/>
            <a:ext cx="5343903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启航式 · 学习刚开始</a:t>
            </a:r>
            <a:endParaRPr/>
          </a:p>
        </p:txBody>
      </p:sp>
      <p:sp>
        <p:nvSpPr>
          <p:cNvPr id="12" name="el-1789697831231-16"/>
          <p:cNvSpPr txBox="1"/>
          <p:nvPr/>
        </p:nvSpPr>
        <p:spPr>
          <a:xfrm>
            <a:off x="6522994" y="3066545"/>
            <a:ext cx="5273817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"刚好会用了"</a:t>
            </a:r>
            <a:endParaRPr/>
          </a:p>
        </p:txBody>
      </p:sp>
      <p:sp>
        <p:nvSpPr>
          <p:cNvPr id="13" name="el-1789697831230-12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作品集在更新、信源在追踪、复盘在继续——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复利曲线刚刚抬头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：最好的作品永远是下一个。</a:t>
            </a:r>
            <a:endParaRPr/>
          </a:p>
        </p:txBody>
      </p:sp>
      <p:sp>
        <p:nvSpPr>
          <p:cNvPr id="14" name="el-1789697831224-2"/>
          <p:cNvSpPr txBox="1"/>
          <p:nvPr/>
        </p:nvSpPr>
        <p:spPr>
          <a:xfrm>
            <a:off x="685629" y="4558472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课程有结课——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成长没有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：愿你的曲线从这门课开始抬头，永不回落。</a:t>
            </a:r>
            <a:endParaRPr/>
          </a:p>
        </p:txBody>
      </p:sp>
      <p:sp>
        <p:nvSpPr>
          <p:cNvPr id="15" name="el-1789697831225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课程收官</a:t>
            </a:r>
            <a:endParaRPr/>
          </a:p>
        </p:txBody>
      </p:sp>
      <p:sp>
        <p:nvSpPr>
          <p:cNvPr id="16" name="el-1789697831225-6"/>
          <p:cNvSpPr txBox="1"/>
          <p:nvPr/>
        </p:nvSpPr>
        <p:spPr>
          <a:xfrm>
            <a:off x="4997441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助力旅游职业教育的应用展望</a:t>
            </a:r>
            <a:endParaRPr/>
          </a:p>
        </p:txBody>
      </p:sp>
      <p:sp>
        <p:nvSpPr>
          <p:cNvPr id="17" name="el-1789697831225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33 / 40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831381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7831380-8"/>
          <p:cNvCxnSpPr/>
          <p:nvPr/>
        </p:nvCxnSpPr>
        <p:spPr>
          <a:xfrm>
            <a:off x="704674" y="1949869"/>
            <a:ext cx="914" cy="1087364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7831379-4"/>
          <p:cNvCxnSpPr/>
          <p:nvPr/>
        </p:nvCxnSpPr>
        <p:spPr>
          <a:xfrm>
            <a:off x="685629" y="506079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783137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7831382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课程收官</a:t>
            </a:r>
            <a:endParaRPr/>
          </a:p>
        </p:txBody>
      </p:sp>
      <p:sp>
        <p:nvSpPr>
          <p:cNvPr id="7" name="el-1789697831378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最后一辩：学旅游还有前途吗</a:t>
            </a:r>
            <a:endParaRPr/>
          </a:p>
        </p:txBody>
      </p:sp>
      <p:sp>
        <p:nvSpPr>
          <p:cNvPr id="8" name="el-1789697831382-11"/>
          <p:cNvSpPr txBox="1"/>
          <p:nvPr/>
        </p:nvSpPr>
        <p:spPr>
          <a:xfrm>
            <a:off x="952262" y="1949869"/>
            <a:ext cx="10551062" cy="744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924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亲戚说「旅游就是伺候人」、热搜说「AI淘汰文科生」、而你刚拿了一年的作品集——这场辩论，为你自己而辩。</a:t>
            </a:r>
            <a:endParaRPr/>
          </a:p>
        </p:txBody>
      </p:sp>
      <p:sp>
        <p:nvSpPr>
          <p:cNvPr id="9" name="el-1789697831382-12"/>
          <p:cNvSpPr txBox="1"/>
          <p:nvPr/>
        </p:nvSpPr>
        <p:spPr>
          <a:xfrm>
            <a:off x="952262" y="2789645"/>
            <a:ext cx="108355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议题背景</a:t>
            </a:r>
            <a:endParaRPr/>
          </a:p>
        </p:txBody>
      </p:sp>
      <p:sp>
        <p:nvSpPr>
          <p:cNvPr id="10" name="el-1789697831387-19"/>
          <p:cNvSpPr txBox="1"/>
          <p:nvPr/>
        </p:nvSpPr>
        <p:spPr>
          <a:xfrm>
            <a:off x="685629" y="3322912"/>
            <a:ext cx="511364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有途派</a:t>
            </a:r>
            <a:endParaRPr/>
          </a:p>
        </p:txBody>
      </p:sp>
      <p:sp>
        <p:nvSpPr>
          <p:cNvPr id="11" name="el-1789697831388-23"/>
          <p:cNvSpPr txBox="1"/>
          <p:nvPr/>
        </p:nvSpPr>
        <p:spPr>
          <a:xfrm>
            <a:off x="5911761" y="3884747"/>
            <a:ext cx="748091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D6CDB8"/>
                </a:solidFill>
                <a:latin typeface="Georgia"/>
                <a:ea typeface="Georgia"/>
                <a:cs typeface="Georgia"/>
              </a:rPr>
              <a:t>VS</a:t>
            </a:r>
            <a:endParaRPr/>
          </a:p>
        </p:txBody>
      </p:sp>
      <p:sp>
        <p:nvSpPr>
          <p:cNvPr id="12" name="el-1789697831388-24"/>
          <p:cNvSpPr txBox="1"/>
          <p:nvPr/>
        </p:nvSpPr>
        <p:spPr>
          <a:xfrm>
            <a:off x="6522994" y="3322912"/>
            <a:ext cx="511364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质疑派</a:t>
            </a:r>
            <a:endParaRPr/>
          </a:p>
        </p:txBody>
      </p:sp>
      <p:sp>
        <p:nvSpPr>
          <p:cNvPr id="13" name="el-1789697831378-2"/>
          <p:cNvSpPr txBox="1"/>
          <p:nvPr/>
        </p:nvSpPr>
        <p:spPr>
          <a:xfrm>
            <a:off x="685629" y="5236958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辩论规则：请用</a:t>
            </a:r>
            <a:r>
              <a:rPr b="1" sz="149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这一年的真实作品和数据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作论据——</a:t>
            </a:r>
            <a:r>
              <a:rPr b="1" sz="149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说服你自己，再说服那个提问的亲戚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这是结业前的最后一次思辨。</a:t>
            </a:r>
            <a:endParaRPr/>
          </a:p>
        </p:txBody>
      </p:sp>
      <p:sp>
        <p:nvSpPr>
          <p:cNvPr id="14" name="el-1789697831379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课程收官</a:t>
            </a:r>
            <a:endParaRPr/>
          </a:p>
        </p:txBody>
      </p:sp>
      <p:sp>
        <p:nvSpPr>
          <p:cNvPr id="15" name="el-1789697831379-6"/>
          <p:cNvSpPr txBox="1"/>
          <p:nvPr/>
        </p:nvSpPr>
        <p:spPr>
          <a:xfrm>
            <a:off x="4997441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助力旅游职业教育的应用展望</a:t>
            </a:r>
            <a:endParaRPr/>
          </a:p>
        </p:txBody>
      </p:sp>
      <p:sp>
        <p:nvSpPr>
          <p:cNvPr id="16" name="el-1789697831379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34 / 40</a:t>
            </a:r>
            <a:endParaRPr/>
          </a:p>
        </p:txBody>
      </p:sp>
      <p:sp>
        <p:nvSpPr>
          <p:cNvPr id="17" name="el-1789697831387-20"/>
          <p:cNvSpPr/>
          <p:nvPr/>
        </p:nvSpPr>
        <p:spPr>
          <a:xfrm>
            <a:off x="685629" y="381808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697831387-21"/>
          <p:cNvSpPr/>
          <p:nvPr/>
        </p:nvSpPr>
        <p:spPr>
          <a:xfrm>
            <a:off x="685629" y="420851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697831388-22"/>
          <p:cNvSpPr/>
          <p:nvPr/>
        </p:nvSpPr>
        <p:spPr>
          <a:xfrm>
            <a:off x="685629" y="4598943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697831388-25"/>
          <p:cNvSpPr/>
          <p:nvPr/>
        </p:nvSpPr>
        <p:spPr>
          <a:xfrm>
            <a:off x="6522994" y="381808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697831389-26"/>
          <p:cNvSpPr/>
          <p:nvPr/>
        </p:nvSpPr>
        <p:spPr>
          <a:xfrm>
            <a:off x="6522994" y="420851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697831389-27"/>
          <p:cNvSpPr/>
          <p:nvPr/>
        </p:nvSpPr>
        <p:spPr>
          <a:xfrm>
            <a:off x="6522994" y="4598943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97831384-13"/>
          <p:cNvSpPr txBox="1"/>
          <p:nvPr/>
        </p:nvSpPr>
        <p:spPr>
          <a:xfrm>
            <a:off x="857036" y="3694294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旅游是永恒需求——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人永远想看远方</a:t>
            </a:r>
            <a:endParaRPr/>
          </a:p>
        </p:txBody>
      </p:sp>
      <p:sp>
        <p:nvSpPr>
          <p:cNvPr id="24" name="el-1789697831385-14"/>
          <p:cNvSpPr txBox="1"/>
          <p:nvPr/>
        </p:nvSpPr>
        <p:spPr>
          <a:xfrm>
            <a:off x="857036" y="4084722"/>
            <a:ext cx="5186018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复合人才最稀缺——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懂场景的AI人没几个</a:t>
            </a:r>
            <a:endParaRPr/>
          </a:p>
        </p:txBody>
      </p:sp>
      <p:sp>
        <p:nvSpPr>
          <p:cNvPr id="25" name="el-1789697831385-15"/>
          <p:cNvSpPr txBox="1"/>
          <p:nvPr/>
        </p:nvSpPr>
        <p:spPr>
          <a:xfrm>
            <a:off x="857036" y="4475149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这一年我做到了——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作品集就是证据</a:t>
            </a:r>
            <a:endParaRPr/>
          </a:p>
        </p:txBody>
      </p:sp>
      <p:sp>
        <p:nvSpPr>
          <p:cNvPr id="26" name="el-1789697831386-16"/>
          <p:cNvSpPr txBox="1"/>
          <p:nvPr/>
        </p:nvSpPr>
        <p:spPr>
          <a:xfrm>
            <a:off x="6694401" y="3694294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行业门槛低收入低——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情怀喂不饱房租</a:t>
            </a:r>
            <a:endParaRPr/>
          </a:p>
        </p:txBody>
      </p:sp>
      <p:sp>
        <p:nvSpPr>
          <p:cNvPr id="27" name="el-1789697831386-17"/>
          <p:cNvSpPr txBox="1"/>
          <p:nvPr/>
        </p:nvSpPr>
        <p:spPr>
          <a:xfrm>
            <a:off x="6694401" y="4084722"/>
            <a:ext cx="5186018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AI冲击最先波及——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标准服务岗在萎缩</a:t>
            </a:r>
            <a:endParaRPr/>
          </a:p>
        </p:txBody>
      </p:sp>
      <p:sp>
        <p:nvSpPr>
          <p:cNvPr id="28" name="el-1789697831387-18"/>
          <p:cNvSpPr txBox="1"/>
          <p:nvPr/>
        </p:nvSpPr>
        <p:spPr>
          <a:xfrm>
            <a:off x="6694401" y="4475149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一年课程太浅——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会点工具不算专业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831403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7831402-6"/>
          <p:cNvSpPr/>
          <p:nvPr/>
        </p:nvSpPr>
        <p:spPr>
          <a:xfrm>
            <a:off x="7884728" y="2050750"/>
            <a:ext cx="3618595" cy="336148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783139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7831404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课程收官</a:t>
            </a:r>
            <a:endParaRPr/>
          </a:p>
        </p:txBody>
      </p:sp>
      <p:sp>
        <p:nvSpPr>
          <p:cNvPr id="6" name="el-1789697831400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学术底线：三条铁律</a:t>
            </a:r>
            <a:endParaRPr/>
          </a:p>
        </p:txBody>
      </p:sp>
      <p:sp>
        <p:nvSpPr>
          <p:cNvPr id="7" name="el-1789697831404-10"/>
          <p:cNvSpPr txBox="1"/>
          <p:nvPr/>
        </p:nvSpPr>
        <p:spPr>
          <a:xfrm>
            <a:off x="8227543" y="2785330"/>
            <a:ext cx="305295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43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一条底线</a:t>
            </a:r>
            <a:endParaRPr/>
          </a:p>
        </p:txBody>
      </p:sp>
      <p:sp>
        <p:nvSpPr>
          <p:cNvPr id="8" name="el-1789697831404-11"/>
          <p:cNvSpPr txBox="1"/>
          <p:nvPr/>
        </p:nvSpPr>
        <p:spPr>
          <a:xfrm>
            <a:off x="8227543" y="3185280"/>
            <a:ext cx="3099612" cy="3332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比技能更贵</a:t>
            </a:r>
            <a:endParaRPr/>
          </a:p>
        </p:txBody>
      </p:sp>
      <p:sp>
        <p:nvSpPr>
          <p:cNvPr id="9" name="el-1789697831405-12"/>
          <p:cNvSpPr txBox="1"/>
          <p:nvPr/>
        </p:nvSpPr>
        <p:spPr>
          <a:xfrm>
            <a:off x="8227543" y="3651889"/>
            <a:ext cx="2932967" cy="6076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学术诚信是信用账户的第一笔存款——</a:t>
            </a:r>
            <a:endParaRPr/>
          </a:p>
        </p:txBody>
      </p:sp>
      <p:sp>
        <p:nvSpPr>
          <p:cNvPr id="10" name="el-1789697831405-13"/>
          <p:cNvSpPr txBox="1"/>
          <p:nvPr/>
        </p:nvSpPr>
        <p:spPr>
          <a:xfrm>
            <a:off x="8227543" y="4373822"/>
            <a:ext cx="3059617" cy="3038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工作后它叫职业操守。</a:t>
            </a:r>
            <a:endParaRPr/>
          </a:p>
        </p:txBody>
      </p:sp>
      <p:sp>
        <p:nvSpPr>
          <p:cNvPr id="11" name="el-1789697831400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课程收官</a:t>
            </a:r>
            <a:endParaRPr/>
          </a:p>
        </p:txBody>
      </p:sp>
      <p:sp>
        <p:nvSpPr>
          <p:cNvPr id="12" name="el-1789697831400-4"/>
          <p:cNvSpPr txBox="1"/>
          <p:nvPr/>
        </p:nvSpPr>
        <p:spPr>
          <a:xfrm>
            <a:off x="4997441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助力旅游职业教育的应用展望</a:t>
            </a:r>
            <a:endParaRPr/>
          </a:p>
        </p:txBody>
      </p:sp>
      <p:sp>
        <p:nvSpPr>
          <p:cNvPr id="13" name="el-1789697831400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35 / 40</a:t>
            </a:r>
            <a:endParaRPr/>
          </a:p>
        </p:txBody>
      </p:sp>
      <p:sp>
        <p:nvSpPr>
          <p:cNvPr id="14" name="el-1789697831402-7"/>
          <p:cNvSpPr/>
          <p:nvPr/>
        </p:nvSpPr>
        <p:spPr>
          <a:xfrm>
            <a:off x="685629" y="2145976"/>
            <a:ext cx="19045" cy="317103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5440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697831406-14"/>
          <p:cNvSpPr/>
          <p:nvPr/>
        </p:nvSpPr>
        <p:spPr>
          <a:xfrm>
            <a:off x="628493" y="2241202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6" name="el-1789697831406-15"/>
          <p:cNvCxnSpPr/>
          <p:nvPr/>
        </p:nvCxnSpPr>
        <p:spPr>
          <a:xfrm>
            <a:off x="933217" y="3169657"/>
            <a:ext cx="634206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89697831406-16"/>
          <p:cNvSpPr/>
          <p:nvPr/>
        </p:nvSpPr>
        <p:spPr>
          <a:xfrm>
            <a:off x="628493" y="3364871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8" name="el-1789697831406-17"/>
          <p:cNvCxnSpPr/>
          <p:nvPr/>
        </p:nvCxnSpPr>
        <p:spPr>
          <a:xfrm>
            <a:off x="933217" y="4293326"/>
            <a:ext cx="634206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89697831407-18"/>
          <p:cNvSpPr/>
          <p:nvPr/>
        </p:nvSpPr>
        <p:spPr>
          <a:xfrm>
            <a:off x="628493" y="4488540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697831407-19"/>
          <p:cNvSpPr txBox="1"/>
          <p:nvPr/>
        </p:nvSpPr>
        <p:spPr>
          <a:xfrm>
            <a:off x="1180805" y="2165021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54405C"/>
                </a:solidFill>
                <a:latin typeface="Georgia"/>
                <a:ea typeface="Georgia"/>
                <a:cs typeface="Georgia"/>
              </a:rPr>
              <a:t>诚实</a:t>
            </a:r>
            <a:endParaRPr/>
          </a:p>
        </p:txBody>
      </p:sp>
      <p:sp>
        <p:nvSpPr>
          <p:cNvPr id="21" name="el-1789697831408-20"/>
          <p:cNvSpPr txBox="1"/>
          <p:nvPr/>
        </p:nvSpPr>
        <p:spPr>
          <a:xfrm>
            <a:off x="1180805" y="2441177"/>
            <a:ext cx="636244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AI辅助必须声明</a:t>
            </a:r>
            <a:endParaRPr/>
          </a:p>
        </p:txBody>
      </p:sp>
      <p:sp>
        <p:nvSpPr>
          <p:cNvPr id="22" name="el-1789697831408-21"/>
          <p:cNvSpPr txBox="1"/>
          <p:nvPr/>
        </p:nvSpPr>
        <p:spPr>
          <a:xfrm>
            <a:off x="1180805" y="2774469"/>
            <a:ext cx="64338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论文作业标注AI参与环节与比例——学术诚信是职业信用的起点</a:t>
            </a:r>
            <a:endParaRPr/>
          </a:p>
        </p:txBody>
      </p:sp>
      <p:sp>
        <p:nvSpPr>
          <p:cNvPr id="23" name="el-1789697831408-22"/>
          <p:cNvSpPr txBox="1"/>
          <p:nvPr/>
        </p:nvSpPr>
        <p:spPr>
          <a:xfrm>
            <a:off x="1180805" y="3288690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54405C"/>
                </a:solidFill>
                <a:latin typeface="Georgia"/>
                <a:ea typeface="Georgia"/>
                <a:cs typeface="Georgia"/>
              </a:rPr>
              <a:t>原创</a:t>
            </a:r>
            <a:endParaRPr/>
          </a:p>
        </p:txBody>
      </p:sp>
      <p:sp>
        <p:nvSpPr>
          <p:cNvPr id="24" name="el-1789697831408-23"/>
          <p:cNvSpPr txBox="1"/>
          <p:nvPr/>
        </p:nvSpPr>
        <p:spPr>
          <a:xfrm>
            <a:off x="1180805" y="3564846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核心观点自己写</a:t>
            </a:r>
            <a:endParaRPr/>
          </a:p>
        </p:txBody>
      </p:sp>
      <p:sp>
        <p:nvSpPr>
          <p:cNvPr id="25" name="el-1789697831408-24"/>
          <p:cNvSpPr txBox="1"/>
          <p:nvPr/>
        </p:nvSpPr>
        <p:spPr>
          <a:xfrm>
            <a:off x="1180805" y="3898138"/>
            <a:ext cx="64338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AI可搭架子不能替你思考——署名的每个字都要认账</a:t>
            </a:r>
            <a:endParaRPr/>
          </a:p>
        </p:txBody>
      </p:sp>
      <p:sp>
        <p:nvSpPr>
          <p:cNvPr id="26" name="el-1789697831409-25"/>
          <p:cNvSpPr txBox="1"/>
          <p:nvPr/>
        </p:nvSpPr>
        <p:spPr>
          <a:xfrm>
            <a:off x="1180805" y="4412359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54405C"/>
                </a:solidFill>
                <a:latin typeface="Georgia"/>
                <a:ea typeface="Georgia"/>
                <a:cs typeface="Georgia"/>
              </a:rPr>
              <a:t>溯源</a:t>
            </a:r>
            <a:endParaRPr/>
          </a:p>
        </p:txBody>
      </p:sp>
      <p:sp>
        <p:nvSpPr>
          <p:cNvPr id="27" name="el-1789697831409-26"/>
          <p:cNvSpPr txBox="1"/>
          <p:nvPr/>
        </p:nvSpPr>
        <p:spPr>
          <a:xfrm>
            <a:off x="1180805" y="4688515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引用数据留出处</a:t>
            </a:r>
            <a:endParaRPr/>
          </a:p>
        </p:txBody>
      </p:sp>
      <p:sp>
        <p:nvSpPr>
          <p:cNvPr id="28" name="el-1789697831409-27"/>
          <p:cNvSpPr txBox="1"/>
          <p:nvPr/>
        </p:nvSpPr>
        <p:spPr>
          <a:xfrm>
            <a:off x="1180805" y="5021807"/>
            <a:ext cx="63241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转述需查原文、数据要溯源——误传一次信用清零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831559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7831558-7"/>
          <p:cNvCxnSpPr/>
          <p:nvPr/>
        </p:nvCxnSpPr>
        <p:spPr>
          <a:xfrm>
            <a:off x="704674" y="2506943"/>
            <a:ext cx="914" cy="335077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7831561-10"/>
          <p:cNvCxnSpPr/>
          <p:nvPr/>
        </p:nvCxnSpPr>
        <p:spPr>
          <a:xfrm>
            <a:off x="685629" y="372286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7831561-11"/>
          <p:cNvCxnSpPr/>
          <p:nvPr/>
        </p:nvCxnSpPr>
        <p:spPr>
          <a:xfrm>
            <a:off x="685629" y="434183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7831562-12"/>
          <p:cNvCxnSpPr/>
          <p:nvPr/>
        </p:nvCxnSpPr>
        <p:spPr>
          <a:xfrm>
            <a:off x="6437290" y="372286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7831562-13"/>
          <p:cNvCxnSpPr/>
          <p:nvPr/>
        </p:nvCxnSpPr>
        <p:spPr>
          <a:xfrm>
            <a:off x="6437290" y="434183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783155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7831560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课程收官</a:t>
            </a:r>
            <a:endParaRPr/>
          </a:p>
        </p:txBody>
      </p:sp>
      <p:sp>
        <p:nvSpPr>
          <p:cNvPr id="10" name="el-178969783155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带走的清单：毕业前六件事</a:t>
            </a:r>
            <a:endParaRPr/>
          </a:p>
        </p:txBody>
      </p:sp>
      <p:sp>
        <p:nvSpPr>
          <p:cNvPr id="11" name="el-1789697831557-3"/>
          <p:cNvSpPr txBox="1"/>
          <p:nvPr/>
        </p:nvSpPr>
        <p:spPr>
          <a:xfrm>
            <a:off x="914171" y="2506943"/>
            <a:ext cx="10735800" cy="3350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39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离开校园之前，六件事按序做：</a:t>
            </a:r>
            <a:endParaRPr/>
          </a:p>
        </p:txBody>
      </p:sp>
      <p:sp>
        <p:nvSpPr>
          <p:cNvPr id="12" name="el-1789697831564-14"/>
          <p:cNvSpPr txBox="1"/>
          <p:nvPr/>
        </p:nvSpPr>
        <p:spPr>
          <a:xfrm>
            <a:off x="685629" y="328958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3" name="el-1789697831567-20"/>
          <p:cNvSpPr txBox="1"/>
          <p:nvPr/>
        </p:nvSpPr>
        <p:spPr>
          <a:xfrm>
            <a:off x="1256986" y="3251492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整作品集</a:t>
            </a:r>
            <a:endParaRPr/>
          </a:p>
        </p:txBody>
      </p:sp>
      <p:sp>
        <p:nvSpPr>
          <p:cNvPr id="14" name="el-1789697831568-21"/>
          <p:cNvSpPr txBox="1"/>
          <p:nvPr/>
        </p:nvSpPr>
        <p:spPr>
          <a:xfrm>
            <a:off x="2228293" y="3299106"/>
            <a:ext cx="247888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十件真品按岗位方向重新排版</a:t>
            </a:r>
            <a:endParaRPr/>
          </a:p>
        </p:txBody>
      </p:sp>
      <p:sp>
        <p:nvSpPr>
          <p:cNvPr id="15" name="el-1789697831564-15"/>
          <p:cNvSpPr txBox="1"/>
          <p:nvPr/>
        </p:nvSpPr>
        <p:spPr>
          <a:xfrm>
            <a:off x="685629" y="390855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6" name="el-1789697831568-22"/>
          <p:cNvSpPr txBox="1"/>
          <p:nvPr/>
        </p:nvSpPr>
        <p:spPr>
          <a:xfrm>
            <a:off x="1256986" y="3870463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留作品底</a:t>
            </a:r>
            <a:endParaRPr/>
          </a:p>
        </p:txBody>
      </p:sp>
      <p:sp>
        <p:nvSpPr>
          <p:cNvPr id="17" name="el-1789697831568-23"/>
          <p:cNvSpPr txBox="1"/>
          <p:nvPr/>
        </p:nvSpPr>
        <p:spPr>
          <a:xfrm>
            <a:off x="2228293" y="3918076"/>
            <a:ext cx="229795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所有过程文件云盘备份双份</a:t>
            </a:r>
            <a:endParaRPr/>
          </a:p>
        </p:txBody>
      </p:sp>
      <p:sp>
        <p:nvSpPr>
          <p:cNvPr id="18" name="el-1789697831564-16"/>
          <p:cNvSpPr txBox="1"/>
          <p:nvPr/>
        </p:nvSpPr>
        <p:spPr>
          <a:xfrm>
            <a:off x="685629" y="452752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9" name="el-1789697831568-24"/>
          <p:cNvSpPr txBox="1"/>
          <p:nvPr/>
        </p:nvSpPr>
        <p:spPr>
          <a:xfrm>
            <a:off x="1256986" y="4489433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固化信源</a:t>
            </a:r>
            <a:endParaRPr/>
          </a:p>
        </p:txBody>
      </p:sp>
      <p:sp>
        <p:nvSpPr>
          <p:cNvPr id="20" name="el-1789697831568-25"/>
          <p:cNvSpPr txBox="1"/>
          <p:nvPr/>
        </p:nvSpPr>
        <p:spPr>
          <a:xfrm>
            <a:off x="2228293" y="4537046"/>
            <a:ext cx="247888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财报招标岗位三个信源存书签</a:t>
            </a:r>
            <a:endParaRPr/>
          </a:p>
        </p:txBody>
      </p:sp>
      <p:sp>
        <p:nvSpPr>
          <p:cNvPr id="21" name="el-1789697831564-17"/>
          <p:cNvSpPr txBox="1"/>
          <p:nvPr/>
        </p:nvSpPr>
        <p:spPr>
          <a:xfrm>
            <a:off x="6437290" y="328958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22" name="el-1789697831568-26"/>
          <p:cNvSpPr txBox="1"/>
          <p:nvPr/>
        </p:nvSpPr>
        <p:spPr>
          <a:xfrm>
            <a:off x="7008647" y="3251492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拆那封信</a:t>
            </a:r>
            <a:endParaRPr/>
          </a:p>
        </p:txBody>
      </p:sp>
      <p:sp>
        <p:nvSpPr>
          <p:cNvPr id="23" name="el-1789697831568-27"/>
          <p:cNvSpPr txBox="1"/>
          <p:nvPr/>
        </p:nvSpPr>
        <p:spPr>
          <a:xfrm>
            <a:off x="7979955" y="3299106"/>
            <a:ext cx="265981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模块五写给自己五年后的信收好</a:t>
            </a:r>
            <a:endParaRPr/>
          </a:p>
        </p:txBody>
      </p:sp>
      <p:sp>
        <p:nvSpPr>
          <p:cNvPr id="24" name="el-1789697831564-18"/>
          <p:cNvSpPr txBox="1"/>
          <p:nvPr/>
        </p:nvSpPr>
        <p:spPr>
          <a:xfrm>
            <a:off x="6437290" y="390855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05</a:t>
            </a:r>
            <a:endParaRPr/>
          </a:p>
        </p:txBody>
      </p:sp>
      <p:sp>
        <p:nvSpPr>
          <p:cNvPr id="25" name="el-1789697831569-28"/>
          <p:cNvSpPr txBox="1"/>
          <p:nvPr/>
        </p:nvSpPr>
        <p:spPr>
          <a:xfrm>
            <a:off x="7008647" y="3870463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写篇复盘</a:t>
            </a:r>
            <a:endParaRPr/>
          </a:p>
        </p:txBody>
      </p:sp>
      <p:sp>
        <p:nvSpPr>
          <p:cNvPr id="26" name="el-1789697831569-29"/>
          <p:cNvSpPr txBox="1"/>
          <p:nvPr/>
        </p:nvSpPr>
        <p:spPr>
          <a:xfrm>
            <a:off x="7979955" y="3918076"/>
            <a:ext cx="229795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这一年的学习复盘公开发表</a:t>
            </a:r>
            <a:endParaRPr/>
          </a:p>
        </p:txBody>
      </p:sp>
      <p:sp>
        <p:nvSpPr>
          <p:cNvPr id="27" name="el-1789697831565-19"/>
          <p:cNvSpPr txBox="1"/>
          <p:nvPr/>
        </p:nvSpPr>
        <p:spPr>
          <a:xfrm>
            <a:off x="6437290" y="452752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06</a:t>
            </a:r>
            <a:endParaRPr/>
          </a:p>
        </p:txBody>
      </p:sp>
      <p:sp>
        <p:nvSpPr>
          <p:cNvPr id="28" name="el-1789697831569-30"/>
          <p:cNvSpPr txBox="1"/>
          <p:nvPr/>
        </p:nvSpPr>
        <p:spPr>
          <a:xfrm>
            <a:off x="7008647" y="4489433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道一声谢</a:t>
            </a:r>
            <a:endParaRPr/>
          </a:p>
        </p:txBody>
      </p:sp>
      <p:sp>
        <p:nvSpPr>
          <p:cNvPr id="29" name="el-1789697831569-31"/>
          <p:cNvSpPr txBox="1"/>
          <p:nvPr/>
        </p:nvSpPr>
        <p:spPr>
          <a:xfrm>
            <a:off x="7979955" y="4537046"/>
            <a:ext cx="247888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给帮过你的老师同学说声谢谢</a:t>
            </a:r>
            <a:endParaRPr/>
          </a:p>
        </p:txBody>
      </p:sp>
      <p:sp>
        <p:nvSpPr>
          <p:cNvPr id="30" name="el-1789697831557-4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课程收官</a:t>
            </a:r>
            <a:endParaRPr/>
          </a:p>
        </p:txBody>
      </p:sp>
      <p:sp>
        <p:nvSpPr>
          <p:cNvPr id="31" name="el-1789697831557-5"/>
          <p:cNvSpPr txBox="1"/>
          <p:nvPr/>
        </p:nvSpPr>
        <p:spPr>
          <a:xfrm>
            <a:off x="4997441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助力旅游职业教育的应用展望</a:t>
            </a:r>
            <a:endParaRPr/>
          </a:p>
        </p:txBody>
      </p:sp>
      <p:sp>
        <p:nvSpPr>
          <p:cNvPr id="32" name="el-1789697831558-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36 / 40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831584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7831586-13"/>
          <p:cNvCxnSpPr/>
          <p:nvPr/>
        </p:nvCxnSpPr>
        <p:spPr>
          <a:xfrm>
            <a:off x="685629" y="258401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7831583-6"/>
          <p:cNvCxnSpPr/>
          <p:nvPr/>
        </p:nvCxnSpPr>
        <p:spPr>
          <a:xfrm>
            <a:off x="685629" y="3294344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7831589-20"/>
          <p:cNvSpPr/>
          <p:nvPr/>
        </p:nvSpPr>
        <p:spPr>
          <a:xfrm>
            <a:off x="685629" y="3889508"/>
            <a:ext cx="1171431" cy="3142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54405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97831586-14"/>
          <p:cNvCxnSpPr/>
          <p:nvPr/>
        </p:nvCxnSpPr>
        <p:spPr>
          <a:xfrm>
            <a:off x="685629" y="457037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7831589-22"/>
          <p:cNvSpPr/>
          <p:nvPr/>
        </p:nvSpPr>
        <p:spPr>
          <a:xfrm>
            <a:off x="685629" y="4660840"/>
            <a:ext cx="990501" cy="3142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54405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97831585-12"/>
          <p:cNvCxnSpPr/>
          <p:nvPr/>
        </p:nvCxnSpPr>
        <p:spPr>
          <a:xfrm>
            <a:off x="685629" y="5341707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8969783158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9697831584-8"/>
          <p:cNvSpPr txBox="1"/>
          <p:nvPr/>
        </p:nvSpPr>
        <p:spPr>
          <a:xfrm>
            <a:off x="1237940" y="457943"/>
            <a:ext cx="455884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课后任务 · FINAL HOMEWORK</a:t>
            </a:r>
            <a:endParaRPr/>
          </a:p>
        </p:txBody>
      </p:sp>
      <p:sp>
        <p:nvSpPr>
          <p:cNvPr id="11" name="el-178969783158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最后的作业：写给学弟学妹</a:t>
            </a:r>
            <a:endParaRPr/>
          </a:p>
        </p:txBody>
      </p:sp>
      <p:sp>
        <p:nvSpPr>
          <p:cNvPr id="12" name="el-1789697831585-9"/>
          <p:cNvSpPr txBox="1"/>
          <p:nvPr/>
        </p:nvSpPr>
        <p:spPr>
          <a:xfrm>
            <a:off x="685629" y="1735611"/>
            <a:ext cx="111180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85">
                <a:solidFill>
                  <a:srgbClr val="54405C"/>
                </a:solidFill>
                <a:latin typeface="SimHei"/>
                <a:ea typeface="SimHei"/>
                <a:cs typeface="SimHei"/>
              </a:rPr>
              <a:t>思考题 · 下次课开篇讨论</a:t>
            </a:r>
            <a:endParaRPr/>
          </a:p>
        </p:txBody>
      </p:sp>
      <p:sp>
        <p:nvSpPr>
          <p:cNvPr id="13" name="el-1789697831587-15"/>
          <p:cNvSpPr txBox="1"/>
          <p:nvPr/>
        </p:nvSpPr>
        <p:spPr>
          <a:xfrm>
            <a:off x="685629" y="2202219"/>
            <a:ext cx="1463394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想一想 01</a:t>
            </a:r>
            <a:endParaRPr/>
          </a:p>
        </p:txBody>
      </p:sp>
      <p:sp>
        <p:nvSpPr>
          <p:cNvPr id="14" name="el-1789697831588-16"/>
          <p:cNvSpPr txBox="1"/>
          <p:nvPr/>
        </p:nvSpPr>
        <p:spPr>
          <a:xfrm>
            <a:off x="1966570" y="2173651"/>
            <a:ext cx="4739407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如果重来一次，这门课你会怎么学？哪里会走弯路？</a:t>
            </a:r>
            <a:endParaRPr/>
          </a:p>
        </p:txBody>
      </p:sp>
      <p:sp>
        <p:nvSpPr>
          <p:cNvPr id="15" name="el-1789697831588-17"/>
          <p:cNvSpPr txBox="1"/>
          <p:nvPr/>
        </p:nvSpPr>
        <p:spPr>
          <a:xfrm>
            <a:off x="685629" y="2703049"/>
            <a:ext cx="1463394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想一想 02</a:t>
            </a:r>
            <a:endParaRPr/>
          </a:p>
        </p:txBody>
      </p:sp>
      <p:sp>
        <p:nvSpPr>
          <p:cNvPr id="16" name="el-1789697831588-18"/>
          <p:cNvSpPr txBox="1"/>
          <p:nvPr/>
        </p:nvSpPr>
        <p:spPr>
          <a:xfrm>
            <a:off x="1966570" y="2674481"/>
            <a:ext cx="5339332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五年后你在行业什么位置？那时的你会对今天的你说什么？</a:t>
            </a:r>
            <a:endParaRPr/>
          </a:p>
        </p:txBody>
      </p:sp>
      <p:sp>
        <p:nvSpPr>
          <p:cNvPr id="17" name="el-1789697831585-10"/>
          <p:cNvSpPr txBox="1"/>
          <p:nvPr/>
        </p:nvSpPr>
        <p:spPr>
          <a:xfrm>
            <a:off x="685629" y="3451467"/>
            <a:ext cx="111180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课后作业 · 实践任务</a:t>
            </a:r>
            <a:endParaRPr/>
          </a:p>
        </p:txBody>
      </p:sp>
      <p:sp>
        <p:nvSpPr>
          <p:cNvPr id="18" name="el-1789697831588-19"/>
          <p:cNvSpPr txBox="1"/>
          <p:nvPr/>
        </p:nvSpPr>
        <p:spPr>
          <a:xfrm>
            <a:off x="818945" y="3918076"/>
            <a:ext cx="116476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课程推荐信</a:t>
            </a:r>
            <a:endParaRPr/>
          </a:p>
        </p:txBody>
      </p:sp>
      <p:sp>
        <p:nvSpPr>
          <p:cNvPr id="19" name="el-1789697831591-23"/>
          <p:cNvSpPr txBox="1"/>
          <p:nvPr/>
        </p:nvSpPr>
        <p:spPr>
          <a:xfrm>
            <a:off x="2066557" y="3899031"/>
            <a:ext cx="710875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以过来人身份写500字课程推荐：三个最值收获、两个最大坑、一条最重要的建议</a:t>
            </a:r>
            <a:endParaRPr/>
          </a:p>
        </p:txBody>
      </p:sp>
      <p:sp>
        <p:nvSpPr>
          <p:cNvPr id="20" name="el-1789697831591-24"/>
          <p:cNvSpPr txBox="1"/>
          <p:nvPr/>
        </p:nvSpPr>
        <p:spPr>
          <a:xfrm>
            <a:off x="2066557" y="4241845"/>
            <a:ext cx="690592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将编入下一届课程导论页</a:t>
            </a:r>
            <a:endParaRPr/>
          </a:p>
        </p:txBody>
      </p:sp>
      <p:sp>
        <p:nvSpPr>
          <p:cNvPr id="21" name="el-1789697831589-21"/>
          <p:cNvSpPr txBox="1"/>
          <p:nvPr/>
        </p:nvSpPr>
        <p:spPr>
          <a:xfrm>
            <a:off x="818945" y="4689408"/>
            <a:ext cx="98383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五年规划</a:t>
            </a:r>
            <a:endParaRPr/>
          </a:p>
        </p:txBody>
      </p:sp>
      <p:sp>
        <p:nvSpPr>
          <p:cNvPr id="22" name="el-1789697831592-25"/>
          <p:cNvSpPr txBox="1"/>
          <p:nvPr/>
        </p:nvSpPr>
        <p:spPr>
          <a:xfrm>
            <a:off x="1885627" y="4670363"/>
            <a:ext cx="711687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制定个人五年路线图：扎根-补短-定型-放大-分岔五阶段，各配一个可验证里程碑</a:t>
            </a:r>
            <a:endParaRPr/>
          </a:p>
        </p:txBody>
      </p:sp>
      <p:sp>
        <p:nvSpPr>
          <p:cNvPr id="23" name="el-1789697831592-26"/>
          <p:cNvSpPr txBox="1"/>
          <p:nvPr/>
        </p:nvSpPr>
        <p:spPr>
          <a:xfrm>
            <a:off x="1885627" y="5013177"/>
            <a:ext cx="685310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一张图一页纸</a:t>
            </a:r>
            <a:endParaRPr/>
          </a:p>
        </p:txBody>
      </p:sp>
      <p:sp>
        <p:nvSpPr>
          <p:cNvPr id="24" name="el-1789697831585-11"/>
          <p:cNvSpPr txBox="1"/>
          <p:nvPr/>
        </p:nvSpPr>
        <p:spPr>
          <a:xfrm>
            <a:off x="685629" y="5479785"/>
            <a:ext cx="1093768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课程平台提交，优秀作品进课程传承册</a:t>
            </a:r>
            <a:endParaRPr/>
          </a:p>
        </p:txBody>
      </p:sp>
      <p:sp>
        <p:nvSpPr>
          <p:cNvPr id="25" name="el-1789697831582-3"/>
          <p:cNvSpPr txBox="1"/>
          <p:nvPr/>
        </p:nvSpPr>
        <p:spPr>
          <a:xfrm>
            <a:off x="685629" y="6228650"/>
            <a:ext cx="383884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课后任务 · FINAL HOMEWORK</a:t>
            </a:r>
            <a:endParaRPr/>
          </a:p>
        </p:txBody>
      </p:sp>
      <p:sp>
        <p:nvSpPr>
          <p:cNvPr id="26" name="el-1789697831582-4"/>
          <p:cNvSpPr txBox="1"/>
          <p:nvPr/>
        </p:nvSpPr>
        <p:spPr>
          <a:xfrm>
            <a:off x="5483392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助力旅游职业教育的应用展望</a:t>
            </a:r>
            <a:endParaRPr/>
          </a:p>
        </p:txBody>
      </p:sp>
      <p:sp>
        <p:nvSpPr>
          <p:cNvPr id="27" name="el-178969783158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37 / 40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831742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7831745-14"/>
          <p:cNvSpPr/>
          <p:nvPr/>
        </p:nvSpPr>
        <p:spPr>
          <a:xfrm>
            <a:off x="685629" y="1671035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7831743-10"/>
          <p:cNvCxnSpPr/>
          <p:nvPr/>
        </p:nvCxnSpPr>
        <p:spPr>
          <a:xfrm>
            <a:off x="685629" y="248938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7831745-16"/>
          <p:cNvSpPr/>
          <p:nvPr/>
        </p:nvSpPr>
        <p:spPr>
          <a:xfrm>
            <a:off x="685629" y="2684599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97831743-11"/>
          <p:cNvCxnSpPr/>
          <p:nvPr/>
        </p:nvCxnSpPr>
        <p:spPr>
          <a:xfrm>
            <a:off x="685629" y="3502949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7831746-18"/>
          <p:cNvSpPr/>
          <p:nvPr/>
        </p:nvSpPr>
        <p:spPr>
          <a:xfrm>
            <a:off x="685629" y="3698163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97831743-12"/>
          <p:cNvCxnSpPr/>
          <p:nvPr/>
        </p:nvCxnSpPr>
        <p:spPr>
          <a:xfrm>
            <a:off x="685629" y="451651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7831746-20"/>
          <p:cNvSpPr/>
          <p:nvPr/>
        </p:nvSpPr>
        <p:spPr>
          <a:xfrm>
            <a:off x="685629" y="4711727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0" name="el-1789697831739-4"/>
          <p:cNvCxnSpPr/>
          <p:nvPr/>
        </p:nvCxnSpPr>
        <p:spPr>
          <a:xfrm>
            <a:off x="685629" y="5530077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969783173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97831742-9"/>
          <p:cNvSpPr txBox="1"/>
          <p:nvPr/>
        </p:nvSpPr>
        <p:spPr>
          <a:xfrm>
            <a:off x="1237940" y="457943"/>
            <a:ext cx="351891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延伸学习 · RESOURCES</a:t>
            </a:r>
            <a:endParaRPr/>
          </a:p>
        </p:txBody>
      </p:sp>
      <p:sp>
        <p:nvSpPr>
          <p:cNvPr id="13" name="el-1789697831739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带走的资源包</a:t>
            </a:r>
            <a:endParaRPr/>
          </a:p>
        </p:txBody>
      </p:sp>
      <p:sp>
        <p:nvSpPr>
          <p:cNvPr id="14" name="el-1789697831744-13"/>
          <p:cNvSpPr txBox="1"/>
          <p:nvPr/>
        </p:nvSpPr>
        <p:spPr>
          <a:xfrm>
            <a:off x="698960" y="1709126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54405C"/>
                </a:solidFill>
                <a:latin typeface="SimHei"/>
                <a:ea typeface="SimHei"/>
                <a:cs typeface="SimHei"/>
              </a:rPr>
              <a:t>习惯</a:t>
            </a:r>
            <a:endParaRPr/>
          </a:p>
        </p:txBody>
      </p:sp>
      <p:sp>
        <p:nvSpPr>
          <p:cNvPr id="15" name="el-1789697831750-25"/>
          <p:cNvSpPr txBox="1"/>
          <p:nvPr/>
        </p:nvSpPr>
        <p:spPr>
          <a:xfrm>
            <a:off x="1980705" y="1661513"/>
            <a:ext cx="376569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本课程的节奏单</a:t>
            </a:r>
            <a:endParaRPr/>
          </a:p>
        </p:txBody>
      </p:sp>
      <p:sp>
        <p:nvSpPr>
          <p:cNvPr id="16" name="el-1789697831749-21"/>
          <p:cNvSpPr txBox="1"/>
          <p:nvPr/>
        </p:nvSpPr>
        <p:spPr>
          <a:xfrm>
            <a:off x="1980705" y="2023372"/>
            <a:ext cx="386148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每周每月每季三件套——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带走就是带走续航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7" name="el-1789697831745-15"/>
          <p:cNvSpPr txBox="1"/>
          <p:nvPr/>
        </p:nvSpPr>
        <p:spPr>
          <a:xfrm>
            <a:off x="698960" y="2722690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54405C"/>
                </a:solidFill>
                <a:latin typeface="SimHei"/>
                <a:ea typeface="SimHei"/>
                <a:cs typeface="SimHei"/>
              </a:rPr>
              <a:t>信源</a:t>
            </a:r>
            <a:endParaRPr/>
          </a:p>
        </p:txBody>
      </p:sp>
      <p:sp>
        <p:nvSpPr>
          <p:cNvPr id="18" name="el-1789697831751-26"/>
          <p:cNvSpPr txBox="1"/>
          <p:nvPr/>
        </p:nvSpPr>
        <p:spPr>
          <a:xfrm>
            <a:off x="1980705" y="2675076"/>
            <a:ext cx="376569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行业硬信源清单</a:t>
            </a:r>
            <a:endParaRPr/>
          </a:p>
        </p:txBody>
      </p:sp>
      <p:sp>
        <p:nvSpPr>
          <p:cNvPr id="19" name="el-1789697831749-22"/>
          <p:cNvSpPr txBox="1"/>
          <p:nvPr/>
        </p:nvSpPr>
        <p:spPr>
          <a:xfrm>
            <a:off x="1980705" y="3036936"/>
            <a:ext cx="386148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财报招标岗位三件套——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信息过滤器已配好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0" name="el-1789697831745-17"/>
          <p:cNvSpPr txBox="1"/>
          <p:nvPr/>
        </p:nvSpPr>
        <p:spPr>
          <a:xfrm>
            <a:off x="698960" y="3736253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54405C"/>
                </a:solidFill>
                <a:latin typeface="SimHei"/>
                <a:ea typeface="SimHei"/>
                <a:cs typeface="SimHei"/>
              </a:rPr>
              <a:t>社群</a:t>
            </a:r>
            <a:endParaRPr/>
          </a:p>
        </p:txBody>
      </p:sp>
      <p:sp>
        <p:nvSpPr>
          <p:cNvPr id="21" name="el-1789697831751-27"/>
          <p:cNvSpPr txBox="1"/>
          <p:nvPr/>
        </p:nvSpPr>
        <p:spPr>
          <a:xfrm>
            <a:off x="1980705" y="3688640"/>
            <a:ext cx="394662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校友与行业圈</a:t>
            </a:r>
            <a:endParaRPr/>
          </a:p>
        </p:txBody>
      </p:sp>
      <p:sp>
        <p:nvSpPr>
          <p:cNvPr id="22" name="el-1789697831750-23"/>
          <p:cNvSpPr txBox="1"/>
          <p:nvPr/>
        </p:nvSpPr>
        <p:spPr>
          <a:xfrm>
            <a:off x="1980705" y="4050500"/>
            <a:ext cx="404241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同学群别退、行业群常看——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人脉是活的信源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3" name="el-1789697831746-19"/>
          <p:cNvSpPr txBox="1"/>
          <p:nvPr/>
        </p:nvSpPr>
        <p:spPr>
          <a:xfrm>
            <a:off x="698960" y="4749817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54405C"/>
                </a:solidFill>
                <a:latin typeface="SimHei"/>
                <a:ea typeface="SimHei"/>
                <a:cs typeface="SimHei"/>
              </a:rPr>
              <a:t>回望</a:t>
            </a:r>
            <a:endParaRPr/>
          </a:p>
        </p:txBody>
      </p:sp>
      <p:sp>
        <p:nvSpPr>
          <p:cNvPr id="24" name="el-1789697831751-28"/>
          <p:cNvSpPr txBox="1"/>
          <p:nvPr/>
        </p:nvSpPr>
        <p:spPr>
          <a:xfrm>
            <a:off x="1980705" y="4702204"/>
            <a:ext cx="303244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这门课的全部讲义</a:t>
            </a:r>
            <a:endParaRPr/>
          </a:p>
        </p:txBody>
      </p:sp>
      <p:sp>
        <p:nvSpPr>
          <p:cNvPr id="25" name="el-1789697831750-24"/>
          <p:cNvSpPr txBox="1"/>
          <p:nvPr/>
        </p:nvSpPr>
        <p:spPr>
          <a:xfrm>
            <a:off x="1980705" y="5064063"/>
            <a:ext cx="3417733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26册PPT随时可查——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常回来看看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6" name="el-1789697831739-2"/>
          <p:cNvSpPr txBox="1"/>
          <p:nvPr/>
        </p:nvSpPr>
        <p:spPr>
          <a:xfrm>
            <a:off x="685629" y="5706245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资源会过期——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检索的意识和学习的习惯不会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：这是最后一页想说的。</a:t>
            </a:r>
            <a:endParaRPr/>
          </a:p>
        </p:txBody>
      </p:sp>
      <p:sp>
        <p:nvSpPr>
          <p:cNvPr id="27" name="el-1789697831740-5"/>
          <p:cNvSpPr txBox="1"/>
          <p:nvPr/>
        </p:nvSpPr>
        <p:spPr>
          <a:xfrm>
            <a:off x="685629" y="6228650"/>
            <a:ext cx="297032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延伸学习 · RESOURCES</a:t>
            </a:r>
            <a:endParaRPr/>
          </a:p>
        </p:txBody>
      </p:sp>
      <p:sp>
        <p:nvSpPr>
          <p:cNvPr id="28" name="el-1789697831740-6"/>
          <p:cNvSpPr txBox="1"/>
          <p:nvPr/>
        </p:nvSpPr>
        <p:spPr>
          <a:xfrm>
            <a:off x="5186256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助力旅游职业教育的应用展望</a:t>
            </a:r>
            <a:endParaRPr/>
          </a:p>
        </p:txBody>
      </p:sp>
      <p:sp>
        <p:nvSpPr>
          <p:cNvPr id="29" name="el-1789697831740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38 / 40</a:t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831764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7831765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7831765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7831766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783176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7831765-7"/>
          <p:cNvSpPr txBox="1"/>
          <p:nvPr/>
        </p:nvSpPr>
        <p:spPr>
          <a:xfrm>
            <a:off x="1237940" y="457943"/>
            <a:ext cx="32462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课程总结 · EPILOGUE</a:t>
            </a:r>
            <a:endParaRPr/>
          </a:p>
        </p:txBody>
      </p:sp>
      <p:sp>
        <p:nvSpPr>
          <p:cNvPr id="8" name="el-178969783176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最后四问，最后四答</a:t>
            </a:r>
            <a:endParaRPr/>
          </a:p>
        </p:txBody>
      </p:sp>
      <p:sp>
        <p:nvSpPr>
          <p:cNvPr id="9" name="el-1789697831767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7831771-19"/>
          <p:cNvSpPr txBox="1"/>
          <p:nvPr/>
        </p:nvSpPr>
        <p:spPr>
          <a:xfrm>
            <a:off x="1618845" y="1698413"/>
            <a:ext cx="643282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这门课教会你最核心的是什么？</a:t>
            </a:r>
            <a:endParaRPr/>
          </a:p>
        </p:txBody>
      </p:sp>
      <p:sp>
        <p:nvSpPr>
          <p:cNvPr id="11" name="el-1789697831770-15"/>
          <p:cNvSpPr txBox="1"/>
          <p:nvPr/>
        </p:nvSpPr>
        <p:spPr>
          <a:xfrm>
            <a:off x="1618845" y="2117408"/>
            <a:ext cx="664327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人机协同的思维方式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——AI出选项人做判断：这一姿势胜过任何单项技能。</a:t>
            </a:r>
            <a:endParaRPr/>
          </a:p>
        </p:txBody>
      </p:sp>
      <p:sp>
        <p:nvSpPr>
          <p:cNvPr id="12" name="el-1789697831767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7831771-20"/>
          <p:cNvSpPr txBox="1"/>
          <p:nvPr/>
        </p:nvSpPr>
        <p:spPr>
          <a:xfrm>
            <a:off x="1618845" y="2812559"/>
            <a:ext cx="5836621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AI会取代旅游人吗？</a:t>
            </a:r>
            <a:endParaRPr/>
          </a:p>
        </p:txBody>
      </p:sp>
      <p:sp>
        <p:nvSpPr>
          <p:cNvPr id="14" name="el-1789697831770-16"/>
          <p:cNvSpPr txBox="1"/>
          <p:nvPr/>
        </p:nvSpPr>
        <p:spPr>
          <a:xfrm>
            <a:off x="1618845" y="3231554"/>
            <a:ext cx="589470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会用AI的取代不会用的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——责任共情判断是高地：你已在半山腰。</a:t>
            </a:r>
            <a:endParaRPr/>
          </a:p>
        </p:txBody>
      </p:sp>
      <p:sp>
        <p:nvSpPr>
          <p:cNvPr id="15" name="el-1789697831767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7831772-21"/>
          <p:cNvSpPr txBox="1"/>
          <p:nvPr/>
        </p:nvSpPr>
        <p:spPr>
          <a:xfrm>
            <a:off x="1618845" y="3926706"/>
            <a:ext cx="5533683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五年后凭什么立足？</a:t>
            </a:r>
            <a:endParaRPr/>
          </a:p>
        </p:txBody>
      </p:sp>
      <p:sp>
        <p:nvSpPr>
          <p:cNvPr id="17" name="el-1789697831770-17"/>
          <p:cNvSpPr txBox="1"/>
          <p:nvPr/>
        </p:nvSpPr>
        <p:spPr>
          <a:xfrm>
            <a:off x="1618845" y="4345701"/>
            <a:ext cx="574413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业务力这个1加四个0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——作品战果信用三样攒着：复利会说话。</a:t>
            </a:r>
            <a:endParaRPr/>
          </a:p>
        </p:txBody>
      </p:sp>
      <p:sp>
        <p:nvSpPr>
          <p:cNvPr id="18" name="el-1789697831767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7831772-22"/>
          <p:cNvSpPr txBox="1"/>
          <p:nvPr/>
        </p:nvSpPr>
        <p:spPr>
          <a:xfrm>
            <a:off x="1618845" y="5040852"/>
            <a:ext cx="5689765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结课了最想说什么？</a:t>
            </a:r>
            <a:endParaRPr/>
          </a:p>
        </p:txBody>
      </p:sp>
      <p:sp>
        <p:nvSpPr>
          <p:cNvPr id="20" name="el-1789697831771-18"/>
          <p:cNvSpPr txBox="1"/>
          <p:nvPr/>
        </p:nvSpPr>
        <p:spPr>
          <a:xfrm>
            <a:off x="1618845" y="5459847"/>
            <a:ext cx="577832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心里种草、手上长茧、眼里有势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——去吧，把远方变成你的日常。</a:t>
            </a:r>
            <a:endParaRPr/>
          </a:p>
        </p:txBody>
      </p:sp>
      <p:sp>
        <p:nvSpPr>
          <p:cNvPr id="21" name="el-1789697831762-3"/>
          <p:cNvSpPr txBox="1"/>
          <p:nvPr/>
        </p:nvSpPr>
        <p:spPr>
          <a:xfrm>
            <a:off x="685629" y="6228650"/>
            <a:ext cx="273201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课程总结 · EPILOGUE</a:t>
            </a:r>
            <a:endParaRPr/>
          </a:p>
        </p:txBody>
      </p:sp>
      <p:sp>
        <p:nvSpPr>
          <p:cNvPr id="22" name="el-1789697831763-4"/>
          <p:cNvSpPr txBox="1"/>
          <p:nvPr/>
        </p:nvSpPr>
        <p:spPr>
          <a:xfrm>
            <a:off x="5094601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助力旅游职业教育的应用展望</a:t>
            </a:r>
            <a:endParaRPr/>
          </a:p>
        </p:txBody>
      </p:sp>
      <p:sp>
        <p:nvSpPr>
          <p:cNvPr id="23" name="el-178969783176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39 / 40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831907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7831904-2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7831908-9"/>
          <p:cNvSpPr txBox="1"/>
          <p:nvPr/>
        </p:nvSpPr>
        <p:spPr>
          <a:xfrm>
            <a:off x="1237940" y="457943"/>
            <a:ext cx="303188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课程结课 · THE END</a:t>
            </a:r>
            <a:endParaRPr/>
          </a:p>
        </p:txBody>
      </p:sp>
      <p:sp>
        <p:nvSpPr>
          <p:cNvPr id="5" name="el-1789697831905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结课：人工智能与旅游创新应用</a:t>
            </a:r>
            <a:endParaRPr/>
          </a:p>
        </p:txBody>
      </p:sp>
      <p:sp>
        <p:nvSpPr>
          <p:cNvPr id="6" name="el-1789697831905-4"/>
          <p:cNvSpPr txBox="1"/>
          <p:nvPr/>
        </p:nvSpPr>
        <p:spPr>
          <a:xfrm>
            <a:off x="685629" y="6228650"/>
            <a:ext cx="255203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课程结课 · THE END</a:t>
            </a:r>
            <a:endParaRPr/>
          </a:p>
        </p:txBody>
      </p:sp>
      <p:sp>
        <p:nvSpPr>
          <p:cNvPr id="7" name="el-1789697831905-5"/>
          <p:cNvSpPr txBox="1"/>
          <p:nvPr/>
        </p:nvSpPr>
        <p:spPr>
          <a:xfrm>
            <a:off x="5031960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助力旅游职业教育的应用展望</a:t>
            </a:r>
            <a:endParaRPr/>
          </a:p>
        </p:txBody>
      </p:sp>
      <p:sp>
        <p:nvSpPr>
          <p:cNvPr id="8" name="el-1789697831905-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40 / 40</a:t>
            </a:r>
            <a:endParaRPr/>
          </a:p>
        </p:txBody>
      </p:sp>
      <p:cxnSp>
        <p:nvCxnSpPr>
          <p:cNvPr id="9" name="el-1789697831906-7"/>
          <p:cNvCxnSpPr/>
          <p:nvPr/>
        </p:nvCxnSpPr>
        <p:spPr>
          <a:xfrm>
            <a:off x="5632629" y="2244476"/>
            <a:ext cx="914" cy="297403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97831910-13"/>
          <p:cNvCxnSpPr/>
          <p:nvPr/>
        </p:nvCxnSpPr>
        <p:spPr>
          <a:xfrm>
            <a:off x="6303974" y="3234233"/>
            <a:ext cx="5199350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9697831910-14"/>
          <p:cNvCxnSpPr/>
          <p:nvPr/>
        </p:nvCxnSpPr>
        <p:spPr>
          <a:xfrm>
            <a:off x="6303974" y="4228751"/>
            <a:ext cx="5199350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97831903-1"/>
          <p:cNvSpPr txBox="1"/>
          <p:nvPr/>
        </p:nvSpPr>
        <p:spPr>
          <a:xfrm>
            <a:off x="4537528" y="4571714"/>
            <a:ext cx="7937103" cy="285678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90">
                <a:solidFill>
                  <a:srgbClr val="54405C">
                    <a:alpha val="6700"/>
                  </a:srgbClr>
                </a:solidFill>
                <a:latin typeface="Georgia"/>
                <a:ea typeface="Georgia"/>
                <a:cs typeface="Georgia"/>
              </a:rPr>
              <a:t>NEXT</a:t>
            </a:r>
            <a:endParaRPr/>
          </a:p>
        </p:txBody>
      </p:sp>
      <p:sp>
        <p:nvSpPr>
          <p:cNvPr id="13" name="el-1789697831908-10"/>
          <p:cNvSpPr txBox="1"/>
          <p:nvPr/>
        </p:nvSpPr>
        <p:spPr>
          <a:xfrm>
            <a:off x="685629" y="2673589"/>
            <a:ext cx="520392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43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END OF COURSE</a:t>
            </a:r>
            <a:endParaRPr/>
          </a:p>
        </p:txBody>
      </p:sp>
      <p:sp>
        <p:nvSpPr>
          <p:cNvPr id="14" name="el-1789697831908-11"/>
          <p:cNvSpPr txBox="1"/>
          <p:nvPr/>
        </p:nvSpPr>
        <p:spPr>
          <a:xfrm>
            <a:off x="685629" y="3073538"/>
            <a:ext cx="4519435" cy="12873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057"/>
              </a:lnSpc>
            </a:pPr>
            <a:r>
              <a:rPr b="1" sz="38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结课不是</a:t>
            </a:r>
            <a:endParaRPr/>
          </a:p>
          <a:p>
            <a:pPr algn="l">
              <a:lnSpc>
                <a:spcPts val="5057"/>
              </a:lnSpc>
            </a:pPr>
            <a:r>
              <a:rPr b="1" sz="38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结束</a:t>
            </a:r>
            <a:endParaRPr/>
          </a:p>
        </p:txBody>
      </p:sp>
      <p:sp>
        <p:nvSpPr>
          <p:cNvPr id="15" name="el-1789697831908-12"/>
          <p:cNvSpPr txBox="1"/>
          <p:nvPr/>
        </p:nvSpPr>
        <p:spPr>
          <a:xfrm>
            <a:off x="685629" y="4513239"/>
            <a:ext cx="4504199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是开始</a:t>
            </a:r>
            <a:endParaRPr/>
          </a:p>
        </p:txBody>
      </p:sp>
      <p:sp>
        <p:nvSpPr>
          <p:cNvPr id="16" name="el-1789697831911-15"/>
          <p:cNvSpPr txBox="1"/>
          <p:nvPr/>
        </p:nvSpPr>
        <p:spPr>
          <a:xfrm>
            <a:off x="6303974" y="2444450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7" name="el-1789697831915-21"/>
          <p:cNvSpPr txBox="1"/>
          <p:nvPr/>
        </p:nvSpPr>
        <p:spPr>
          <a:xfrm>
            <a:off x="6951512" y="2415883"/>
            <a:ext cx="358476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回头看一眼</a:t>
            </a:r>
            <a:endParaRPr/>
          </a:p>
        </p:txBody>
      </p:sp>
      <p:sp>
        <p:nvSpPr>
          <p:cNvPr id="18" name="el-1789697831914-18"/>
          <p:cNvSpPr txBox="1"/>
          <p:nvPr/>
        </p:nvSpPr>
        <p:spPr>
          <a:xfrm>
            <a:off x="6951512" y="2777742"/>
            <a:ext cx="368055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二十六讲连成一张图——</a:t>
            </a:r>
            <a:r>
              <a:rPr b="1" sz="142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你已经走了很远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9" name="el-1789697831911-16"/>
          <p:cNvSpPr txBox="1"/>
          <p:nvPr/>
        </p:nvSpPr>
        <p:spPr>
          <a:xfrm>
            <a:off x="6303974" y="3438969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20" name="el-1789697831915-22"/>
          <p:cNvSpPr txBox="1"/>
          <p:nvPr/>
        </p:nvSpPr>
        <p:spPr>
          <a:xfrm>
            <a:off x="6951512" y="3410401"/>
            <a:ext cx="340383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手里带着货</a:t>
            </a:r>
            <a:endParaRPr/>
          </a:p>
        </p:txBody>
      </p:sp>
      <p:sp>
        <p:nvSpPr>
          <p:cNvPr id="21" name="el-1789697831914-19"/>
          <p:cNvSpPr txBox="1"/>
          <p:nvPr/>
        </p:nvSpPr>
        <p:spPr>
          <a:xfrm>
            <a:off x="6951512" y="3772261"/>
            <a:ext cx="349962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作品集方法地图节奏单——</a:t>
            </a:r>
            <a:r>
              <a:rPr b="1" sz="142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行囊是满的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2" name="el-1789697831911-17"/>
          <p:cNvSpPr txBox="1"/>
          <p:nvPr/>
        </p:nvSpPr>
        <p:spPr>
          <a:xfrm>
            <a:off x="6303974" y="4433487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23" name="el-1789697831915-23"/>
          <p:cNvSpPr txBox="1"/>
          <p:nvPr/>
        </p:nvSpPr>
        <p:spPr>
          <a:xfrm>
            <a:off x="6951512" y="4404920"/>
            <a:ext cx="430847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前方见山河</a:t>
            </a:r>
            <a:endParaRPr/>
          </a:p>
        </p:txBody>
      </p:sp>
      <p:sp>
        <p:nvSpPr>
          <p:cNvPr id="24" name="el-1789697831915-20"/>
          <p:cNvSpPr txBox="1"/>
          <p:nvPr/>
        </p:nvSpPr>
        <p:spPr>
          <a:xfrm>
            <a:off x="6951512" y="4766779"/>
            <a:ext cx="440427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把课堂的作品变成行业的战果——</a:t>
            </a:r>
            <a:r>
              <a:rPr b="1" sz="142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下一章你来执笔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html-to-pptx-demo</Application>
  <Slides>40</Slides>
  <Notes>0</Notes>
  <HiddenSlides>0</HiddenSlides>
  <MMClips>0</MMClips>
  <ScaleCrop>false</ScaleCrop>
  <HeadingPairs>
    <vt:vector size="2" baseType="variant">
      <vt:variant>
        <vt:lpstr>主题</vt:lpstr>
      </vt:variant>
      <vt:variant>
        <vt:i4>1</vt:i4>
      </vt:variant>
    </vt:vector>
  </HeadingPairs>
  <TitlesOfParts>
    <vt:vector size="1" baseType="lpstr">
      <vt:lpstr>默认</vt:lpstr>
    </vt:vector>
  </TitlesOfParts>
  <Company/>
  <LinksUpToDate>false</LinksUpToDate>
  <SharedDoc>false</SharedDoc>
  <HyperlinksChanged>false</HyperlinksChanged>
  <AppVersion>1.0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Export</dc:title>
  <dc:creator>html-to-pptx-demo</dc:creator>
  <cp:lastModifiedBy>html-to-pptx-demo</cp:lastModifiedBy>
  <dcterms:created xsi:type="dcterms:W3CDTF">2026-09-18T02:17:16.129Z</dcterms:created>
  <dcterms:modified xsi:type="dcterms:W3CDTF">2026-09-18T02:17:16.129Z</dcterms:modified>
</cp:coreProperties>
</file>