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工具熟练</c:v>
                </c:pt>
                <c:pt idx="1">
                  <c:v>方法严谨</c:v>
                </c:pt>
                <c:pt idx="2">
                  <c:v>建议落地</c:v>
                </c:pt>
                <c:pt idx="3">
                  <c:v>洞察价值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59363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95845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5826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8273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826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827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项目八</a:t>
            </a:r>
            <a:endParaRPr/>
          </a:p>
        </p:txBody>
      </p:sp>
      <p:sp>
        <p:nvSpPr>
          <p:cNvPr id="8" name="el-178969695827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958271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旅游数据分析</a:t>
            </a:r>
            <a:endParaRPr/>
          </a:p>
        </p:txBody>
      </p:sp>
      <p:sp>
        <p:nvSpPr>
          <p:cNvPr id="10" name="el-1789696958272-6"/>
          <p:cNvSpPr txBox="1"/>
          <p:nvPr/>
        </p:nvSpPr>
        <p:spPr>
          <a:xfrm>
            <a:off x="685629" y="3045268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与预测实训</a:t>
            </a:r>
            <a:endParaRPr/>
          </a:p>
        </p:txBody>
      </p:sp>
      <p:sp>
        <p:nvSpPr>
          <p:cNvPr id="11" name="el-1789696958274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958274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95827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95827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793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794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794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794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794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79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57941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95794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让数据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开口说话</a:t>
            </a:r>
            <a:endParaRPr/>
          </a:p>
        </p:txBody>
      </p:sp>
      <p:sp>
        <p:nvSpPr>
          <p:cNvPr id="10" name="el-178969695794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· CLEAN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MODEL · DECIDE</a:t>
            </a:r>
            <a:endParaRPr/>
          </a:p>
        </p:txBody>
      </p:sp>
      <p:sp>
        <p:nvSpPr>
          <p:cNvPr id="11" name="el-1789696957948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957957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957957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分析三问 · 数据准备</a:t>
            </a:r>
            <a:endParaRPr/>
          </a:p>
        </p:txBody>
      </p:sp>
      <p:sp>
        <p:nvSpPr>
          <p:cNvPr id="14" name="el-178969695794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95795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分析流水线</a:t>
            </a:r>
            <a:endParaRPr/>
          </a:p>
        </p:txBody>
      </p:sp>
      <p:sp>
        <p:nvSpPr>
          <p:cNvPr id="16" name="el-1789696957958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分析五步 · 方法对照 · 清洗四查 · 好差之辨</a:t>
            </a:r>
            <a:endParaRPr/>
          </a:p>
        </p:txBody>
      </p:sp>
      <p:sp>
        <p:nvSpPr>
          <p:cNvPr id="17" name="el-178969695795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95795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预测实战</a:t>
            </a:r>
            <a:endParaRPr/>
          </a:p>
        </p:txBody>
      </p:sp>
      <p:sp>
        <p:nvSpPr>
          <p:cNvPr id="19" name="el-178969695795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预测三法 · 三周节奏 · 实战复盘</a:t>
            </a:r>
            <a:endParaRPr/>
          </a:p>
        </p:txBody>
      </p:sp>
      <p:sp>
        <p:nvSpPr>
          <p:cNvPr id="20" name="el-178969695795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957958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汇报复盘</a:t>
            </a:r>
            <a:endParaRPr/>
          </a:p>
        </p:txBody>
      </p:sp>
      <p:sp>
        <p:nvSpPr>
          <p:cNvPr id="22" name="el-1789696957959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95793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957936-3"/>
          <p:cNvSpPr txBox="1"/>
          <p:nvPr/>
        </p:nvSpPr>
        <p:spPr>
          <a:xfrm>
            <a:off x="709598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5" name="el-178969695793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79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7983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7990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7991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79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798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9579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957986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957986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真数据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真结论</a:t>
            </a:r>
            <a:endParaRPr/>
          </a:p>
        </p:txBody>
      </p:sp>
      <p:sp>
        <p:nvSpPr>
          <p:cNvPr id="11" name="el-178969695798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DATA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DECISION</a:t>
            </a:r>
            <a:endParaRPr/>
          </a:p>
        </p:txBody>
      </p:sp>
      <p:sp>
        <p:nvSpPr>
          <p:cNvPr id="12" name="el-1789696957992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957998-17"/>
          <p:cNvSpPr txBox="1"/>
          <p:nvPr/>
        </p:nvSpPr>
        <p:spPr>
          <a:xfrm>
            <a:off x="5504074" y="2339999"/>
            <a:ext cx="4533719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分析五步流程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与预测三法的适用边界。</a:t>
            </a:r>
            <a:endParaRPr/>
          </a:p>
        </p:txBody>
      </p:sp>
      <p:sp>
        <p:nvSpPr>
          <p:cNvPr id="14" name="el-1789696957993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957998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拿一份真实经营数据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走完全流程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：从提问到结论，产出可执行的运营建议。</a:t>
            </a:r>
            <a:endParaRPr/>
          </a:p>
        </p:txBody>
      </p:sp>
      <p:sp>
        <p:nvSpPr>
          <p:cNvPr id="16" name="el-1789696957993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957999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「结论有边界」意识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——相关性不是因果，数据会说谎：严谨是分析师的职业道德。</a:t>
            </a:r>
            <a:endParaRPr/>
          </a:p>
        </p:txBody>
      </p:sp>
      <p:sp>
        <p:nvSpPr>
          <p:cNvPr id="18" name="el-1789696957980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957980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0" name="el-17896969579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19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196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1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195-9"/>
          <p:cNvSpPr txBox="1"/>
          <p:nvPr/>
        </p:nvSpPr>
        <p:spPr>
          <a:xfrm>
            <a:off x="1237940" y="457943"/>
            <a:ext cx="47370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ONE SPREADSHEET</a:t>
            </a:r>
            <a:endParaRPr/>
          </a:p>
        </p:txBody>
      </p:sp>
      <p:sp>
        <p:nvSpPr>
          <p:cNvPr id="6" name="el-17896969591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一份表格救了一个淡季</a:t>
            </a:r>
            <a:endParaRPr/>
          </a:p>
        </p:txBody>
      </p:sp>
      <p:sp>
        <p:nvSpPr>
          <p:cNvPr id="7" name="el-1789696959194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山间民宿老板娘的纠结——十一月到底该歇业还是硬撑？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往届学生拉出三年数据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：周末入住率68%，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塌的是周中不是周末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。不该关店，该做周中团建套餐。</a:t>
            </a:r>
            <a:endParaRPr/>
          </a:p>
        </p:txBody>
      </p:sp>
      <p:sp>
        <p:nvSpPr>
          <p:cNvPr id="8" name="el-1789696959200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老板娘为什么判断错了三年？</a:t>
            </a:r>
            <a:endParaRPr/>
          </a:p>
        </p:txBody>
      </p:sp>
      <p:sp>
        <p:nvSpPr>
          <p:cNvPr id="9" name="el-1789696959200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数据没变，为什么结论变了？</a:t>
            </a:r>
            <a:endParaRPr/>
          </a:p>
        </p:txBody>
      </p:sp>
      <p:sp>
        <p:nvSpPr>
          <p:cNvPr id="10" name="el-1789696959200-15"/>
          <p:cNvSpPr txBox="1"/>
          <p:nvPr/>
        </p:nvSpPr>
        <p:spPr>
          <a:xfrm>
            <a:off x="685629" y="5028949"/>
            <a:ext cx="621731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如果你只有一份Excel，从哪问起？</a:t>
            </a:r>
            <a:endParaRPr/>
          </a:p>
        </p:txBody>
      </p:sp>
      <p:sp>
        <p:nvSpPr>
          <p:cNvPr id="11" name="el-1789696959195-8"/>
          <p:cNvSpPr txBox="1"/>
          <p:nvPr/>
        </p:nvSpPr>
        <p:spPr>
          <a:xfrm>
            <a:off x="685629" y="556697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，三周一份真数据。</a:t>
            </a:r>
            <a:endParaRPr/>
          </a:p>
        </p:txBody>
      </p:sp>
      <p:sp>
        <p:nvSpPr>
          <p:cNvPr id="12" name="el-1789696959191-3"/>
          <p:cNvSpPr txBox="1"/>
          <p:nvPr/>
        </p:nvSpPr>
        <p:spPr>
          <a:xfrm>
            <a:off x="685629" y="6228650"/>
            <a:ext cx="39828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ONE SPREADSHEET</a:t>
            </a:r>
            <a:endParaRPr/>
          </a:p>
        </p:txBody>
      </p:sp>
      <p:sp>
        <p:nvSpPr>
          <p:cNvPr id="13" name="el-1789696959191-4"/>
          <p:cNvSpPr txBox="1"/>
          <p:nvPr/>
        </p:nvSpPr>
        <p:spPr>
          <a:xfrm>
            <a:off x="571654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4" name="el-17896969591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959197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959199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5917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5816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816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816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95816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95816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95816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95816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95816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95816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分析三问</a:t>
            </a:r>
            <a:endParaRPr/>
          </a:p>
        </p:txBody>
      </p:sp>
      <p:sp>
        <p:nvSpPr>
          <p:cNvPr id="12" name="el-178969695816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数据准备</a:t>
            </a:r>
            <a:endParaRPr/>
          </a:p>
        </p:txBody>
      </p:sp>
      <p:sp>
        <p:nvSpPr>
          <p:cNvPr id="13" name="el-178969695816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5816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0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00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03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03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498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4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595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9594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实训任务书：三周一份真结论</a:t>
            </a:r>
            <a:endParaRPr/>
          </a:p>
        </p:txBody>
      </p:sp>
      <p:sp>
        <p:nvSpPr>
          <p:cNvPr id="10" name="el-1789696959502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数据实训不是「跑个模型」——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一份能落地运营建议的数据报告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才是交付物：决策者会用行动投票。</a:t>
            </a:r>
            <a:endParaRPr/>
          </a:p>
        </p:txBody>
      </p:sp>
      <p:sp>
        <p:nvSpPr>
          <p:cNvPr id="11" name="el-1789696959502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959506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959506-19"/>
          <p:cNvSpPr txBox="1"/>
          <p:nvPr/>
        </p:nvSpPr>
        <p:spPr>
          <a:xfrm>
            <a:off x="685629" y="395795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14" name="el-1789696959505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小组认领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一份真实经营数据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：合作民宿、公开统计或自采问卷均可。</a:t>
            </a:r>
            <a:endParaRPr/>
          </a:p>
        </p:txBody>
      </p:sp>
      <p:sp>
        <p:nvSpPr>
          <p:cNvPr id="15" name="el-1789696959507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959507-21"/>
          <p:cNvSpPr txBox="1"/>
          <p:nvPr/>
        </p:nvSpPr>
        <p:spPr>
          <a:xfrm>
            <a:off x="4567584" y="395795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959505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五步全走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：每步留过程文档。</a:t>
            </a:r>
            <a:endParaRPr/>
          </a:p>
        </p:txBody>
      </p:sp>
      <p:sp>
        <p:nvSpPr>
          <p:cNvPr id="18" name="el-1789696959507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交付</a:t>
            </a:r>
            <a:endParaRPr/>
          </a:p>
        </p:txBody>
      </p:sp>
      <p:sp>
        <p:nvSpPr>
          <p:cNvPr id="19" name="el-1789696959507-23"/>
          <p:cNvSpPr txBox="1"/>
          <p:nvPr/>
        </p:nvSpPr>
        <p:spPr>
          <a:xfrm>
            <a:off x="8173531" y="3957952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REPORT</a:t>
            </a:r>
            <a:endParaRPr/>
          </a:p>
        </p:txBody>
      </p:sp>
      <p:sp>
        <p:nvSpPr>
          <p:cNvPr id="20" name="el-1789696959506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数据报告加运营建议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：一条建议必须落到具体动作。</a:t>
            </a:r>
            <a:endParaRPr/>
          </a:p>
        </p:txBody>
      </p:sp>
      <p:sp>
        <p:nvSpPr>
          <p:cNvPr id="21" name="el-1789696959498-2"/>
          <p:cNvSpPr txBox="1"/>
          <p:nvPr/>
        </p:nvSpPr>
        <p:spPr>
          <a:xfrm>
            <a:off x="685629" y="532801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成绩=过程文档30%+分析质量40%+汇报答辩30%——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只有图表没有结论，直接不合格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9594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959499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4" name="el-17896969594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20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2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2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5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9595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95952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可执行的运营建议</a:t>
            </a:r>
            <a:endParaRPr/>
          </a:p>
        </p:txBody>
      </p:sp>
      <p:sp>
        <p:nvSpPr>
          <p:cNvPr id="10" name="el-1789696959522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1条</a:t>
            </a:r>
            <a:endParaRPr/>
          </a:p>
        </p:txBody>
      </p:sp>
      <p:sp>
        <p:nvSpPr>
          <p:cNvPr id="11" name="el-178969695952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结论必须落到动作——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「建议优化」不算数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：什么时候对谁做什么，三要素齐。</a:t>
            </a:r>
            <a:endParaRPr/>
          </a:p>
        </p:txBody>
      </p:sp>
      <p:sp>
        <p:nvSpPr>
          <p:cNvPr id="12" name="el-1789696959525-14"/>
          <p:cNvSpPr txBox="1"/>
          <p:nvPr/>
        </p:nvSpPr>
        <p:spPr>
          <a:xfrm>
            <a:off x="4627993" y="250634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5步</a:t>
            </a:r>
            <a:endParaRPr/>
          </a:p>
        </p:txBody>
      </p:sp>
      <p:sp>
        <p:nvSpPr>
          <p:cNvPr id="13" name="el-1789696959528-20"/>
          <p:cNvSpPr txBox="1"/>
          <p:nvPr/>
        </p:nvSpPr>
        <p:spPr>
          <a:xfrm>
            <a:off x="6075431" y="2468257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流程环节留痕数</a:t>
            </a:r>
            <a:endParaRPr/>
          </a:p>
        </p:txBody>
      </p:sp>
      <p:sp>
        <p:nvSpPr>
          <p:cNvPr id="14" name="el-1789696959527-17"/>
          <p:cNvSpPr txBox="1"/>
          <p:nvPr/>
        </p:nvSpPr>
        <p:spPr>
          <a:xfrm>
            <a:off x="6075431" y="2820594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提问到结论五步文档——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过程占30%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：跳步 = 不合格。</a:t>
            </a:r>
            <a:endParaRPr/>
          </a:p>
        </p:txBody>
      </p:sp>
      <p:sp>
        <p:nvSpPr>
          <p:cNvPr id="15" name="el-178969695952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6" name="el-1789696959528-21"/>
          <p:cNvSpPr txBox="1"/>
          <p:nvPr/>
        </p:nvSpPr>
        <p:spPr>
          <a:xfrm>
            <a:off x="6075431" y="341516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核心图表迭代版数</a:t>
            </a:r>
            <a:endParaRPr/>
          </a:p>
        </p:txBody>
      </p:sp>
      <p:sp>
        <p:nvSpPr>
          <p:cNvPr id="17" name="el-1789696959527-18"/>
          <p:cNvSpPr txBox="1"/>
          <p:nvPr/>
        </p:nvSpPr>
        <p:spPr>
          <a:xfrm>
            <a:off x="6075431" y="3767499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主图表至少三版——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好图表是改出来的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：一稿过的多半没想清。</a:t>
            </a:r>
            <a:endParaRPr/>
          </a:p>
        </p:txBody>
      </p:sp>
      <p:sp>
        <p:nvSpPr>
          <p:cNvPr id="18" name="el-1789696959525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8分钟</a:t>
            </a:r>
            <a:endParaRPr/>
          </a:p>
        </p:txBody>
      </p:sp>
      <p:sp>
        <p:nvSpPr>
          <p:cNvPr id="19" name="el-1789696959528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汇报答辩时长</a:t>
            </a:r>
            <a:endParaRPr/>
          </a:p>
        </p:txBody>
      </p:sp>
      <p:sp>
        <p:nvSpPr>
          <p:cNvPr id="20" name="el-1789696959528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结论先行限时讲——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超时扣分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：讲不清说明没想清。</a:t>
            </a:r>
            <a:endParaRPr/>
          </a:p>
        </p:txBody>
      </p:sp>
      <p:sp>
        <p:nvSpPr>
          <p:cNvPr id="21" name="el-17896969595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959519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595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4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4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4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5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5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9595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分析三问：从看数到算命</a:t>
            </a:r>
            <a:endParaRPr/>
          </a:p>
        </p:txBody>
      </p:sp>
      <p:sp>
        <p:nvSpPr>
          <p:cNvPr id="9" name="el-178969695954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问一 · 发生了什么</a:t>
            </a:r>
            <a:endParaRPr/>
          </a:p>
        </p:txBody>
      </p:sp>
      <p:sp>
        <p:nvSpPr>
          <p:cNvPr id="10" name="el-178969695954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描述</a:t>
            </a:r>
            <a:endParaRPr/>
          </a:p>
        </p:txBody>
      </p:sp>
      <p:sp>
        <p:nvSpPr>
          <p:cNvPr id="11" name="el-178969695954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12" name="el-178969695954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问二 · 为什么</a:t>
            </a:r>
            <a:endParaRPr/>
          </a:p>
        </p:txBody>
      </p:sp>
      <p:sp>
        <p:nvSpPr>
          <p:cNvPr id="13" name="el-178969695954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诊断</a:t>
            </a:r>
            <a:endParaRPr/>
          </a:p>
        </p:txBody>
      </p:sp>
      <p:sp>
        <p:nvSpPr>
          <p:cNvPr id="14" name="el-178969695954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15" name="el-178969695954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问三 · 接下来呢</a:t>
            </a:r>
            <a:endParaRPr/>
          </a:p>
        </p:txBody>
      </p:sp>
      <p:sp>
        <p:nvSpPr>
          <p:cNvPr id="16" name="el-178969695954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7" name="el-178969695954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高阶</a:t>
            </a:r>
            <a:endParaRPr/>
          </a:p>
        </p:txBody>
      </p:sp>
      <p:sp>
        <p:nvSpPr>
          <p:cNvPr id="18" name="el-178969695954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实训要求</a:t>
            </a:r>
            <a:endParaRPr/>
          </a:p>
        </p:txBody>
      </p:sp>
      <p:sp>
        <p:nvSpPr>
          <p:cNvPr id="19" name="el-1789696959541-8"/>
          <p:cNvSpPr txBox="1"/>
          <p:nvPr/>
        </p:nvSpPr>
        <p:spPr>
          <a:xfrm>
            <a:off x="1753799" y="4959910"/>
            <a:ext cx="83052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三问都要走到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预测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——描述是及格、诊断是良好：本实训的考核点压在第三问。</a:t>
            </a:r>
            <a:endParaRPr/>
          </a:p>
        </p:txBody>
      </p:sp>
      <p:sp>
        <p:nvSpPr>
          <p:cNvPr id="20" name="el-17896969595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95953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2" name="el-17896969595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95955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95955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5955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5955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5955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95955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95955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95955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95955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959548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均值、占比、趋势</a:t>
            </a:r>
            <a:endParaRPr/>
          </a:p>
        </p:txBody>
      </p:sp>
      <p:sp>
        <p:nvSpPr>
          <p:cNvPr id="33" name="el-178969695954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先把数看懂</a:t>
            </a:r>
            <a:endParaRPr/>
          </a:p>
        </p:txBody>
      </p:sp>
      <p:sp>
        <p:nvSpPr>
          <p:cNvPr id="34" name="el-178969695954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多数报告停在这</a:t>
            </a:r>
            <a:endParaRPr/>
          </a:p>
        </p:txBody>
      </p:sp>
      <p:sp>
        <p:nvSpPr>
          <p:cNvPr id="35" name="el-1789696959549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对比、细分、归因</a:t>
            </a:r>
            <a:endParaRPr/>
          </a:p>
        </p:txBody>
      </p:sp>
      <p:sp>
        <p:nvSpPr>
          <p:cNvPr id="36" name="el-178969695954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找到差异的来源</a:t>
            </a:r>
            <a:endParaRPr/>
          </a:p>
        </p:txBody>
      </p:sp>
      <p:sp>
        <p:nvSpPr>
          <p:cNvPr id="37" name="el-178969695954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业务的听诊器</a:t>
            </a:r>
            <a:endParaRPr/>
          </a:p>
        </p:txBody>
      </p:sp>
      <p:sp>
        <p:nvSpPr>
          <p:cNvPr id="38" name="el-178969695954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从规律到预判</a:t>
            </a:r>
            <a:endParaRPr/>
          </a:p>
        </p:txBody>
      </p:sp>
      <p:sp>
        <p:nvSpPr>
          <p:cNvPr id="39" name="el-178969695954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支撑今天的决策</a:t>
            </a:r>
            <a:endParaRPr/>
          </a:p>
        </p:txBody>
      </p:sp>
      <p:sp>
        <p:nvSpPr>
          <p:cNvPr id="40" name="el-178969695954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分析的终点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5971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597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7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9597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数据准备：三件事</a:t>
            </a:r>
            <a:endParaRPr/>
          </a:p>
        </p:txBody>
      </p:sp>
      <p:sp>
        <p:nvSpPr>
          <p:cNvPr id="7" name="el-178969695971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拿数据 · 三个来源</a:t>
            </a:r>
            <a:endParaRPr/>
          </a:p>
        </p:txBody>
      </p:sp>
      <p:sp>
        <p:nvSpPr>
          <p:cNvPr id="8" name="el-17896969597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合作企业脱敏数据、文旅局公开统计、自己发的问卷——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先有小数据再谈大数据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：够用就好。</a:t>
            </a:r>
            <a:endParaRPr/>
          </a:p>
        </p:txBody>
      </p:sp>
      <p:sp>
        <p:nvSpPr>
          <p:cNvPr id="9" name="el-1789696959713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认数据 · 口径为王</a:t>
            </a:r>
            <a:endParaRPr/>
          </a:p>
        </p:txBody>
      </p:sp>
      <p:sp>
        <p:nvSpPr>
          <p:cNvPr id="10" name="el-178969695971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每个字段什么意思、怎么统计的——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口径不清全盘皆输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：「游客」和「人次」差一个世界。</a:t>
            </a:r>
            <a:endParaRPr/>
          </a:p>
        </p:txBody>
      </p:sp>
      <p:sp>
        <p:nvSpPr>
          <p:cNvPr id="11" name="el-1789696959713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提问题 · 分析之始</a:t>
            </a:r>
            <a:endParaRPr/>
          </a:p>
        </p:txBody>
      </p:sp>
      <p:sp>
        <p:nvSpPr>
          <p:cNvPr id="12" name="el-17896969597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带着问题看数据——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没有问题的分析是漫游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：老板娘的问题就一个，十一月该不该关。</a:t>
            </a:r>
            <a:endParaRPr/>
          </a:p>
        </p:txBody>
      </p:sp>
      <p:sp>
        <p:nvSpPr>
          <p:cNvPr id="13" name="el-178969695972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数据体检三问</a:t>
            </a:r>
            <a:endParaRPr/>
          </a:p>
        </p:txBody>
      </p:sp>
      <p:sp>
        <p:nvSpPr>
          <p:cNvPr id="14" name="el-1789696959720-17"/>
          <p:cNvSpPr txBox="1"/>
          <p:nvPr/>
        </p:nvSpPr>
        <p:spPr>
          <a:xfrm>
            <a:off x="7675231" y="2913737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这份数据能回答我的问题吗？</a:t>
            </a:r>
            <a:endParaRPr/>
          </a:p>
        </p:txBody>
      </p:sp>
      <p:sp>
        <p:nvSpPr>
          <p:cNvPr id="15" name="el-1789696959720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字段口径都问清了吗？</a:t>
            </a:r>
            <a:endParaRPr/>
          </a:p>
        </p:txBody>
      </p:sp>
      <p:sp>
        <p:nvSpPr>
          <p:cNvPr id="16" name="el-1789696959721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时间范围覆盖完整吗？——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三问过了再动手</a:t>
            </a:r>
            <a:endParaRPr/>
          </a:p>
        </p:txBody>
      </p:sp>
      <p:sp>
        <p:nvSpPr>
          <p:cNvPr id="17" name="el-17896969597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新手最大的坑是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先动手后提问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——图表做了一堆，问题还是那个问题。</a:t>
            </a:r>
            <a:endParaRPr/>
          </a:p>
        </p:txBody>
      </p:sp>
      <p:sp>
        <p:nvSpPr>
          <p:cNvPr id="18" name="el-17896969597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959705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0" name="el-17896969597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73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59739-11"/>
          <p:cNvSpPr/>
          <p:nvPr/>
        </p:nvSpPr>
        <p:spPr>
          <a:xfrm>
            <a:off x="685629" y="2371841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5974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74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742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59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5973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9597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数据素养：四条军规</a:t>
            </a:r>
            <a:endParaRPr/>
          </a:p>
        </p:txBody>
      </p:sp>
      <p:sp>
        <p:nvSpPr>
          <p:cNvPr id="11" name="el-1789696959738-10"/>
          <p:cNvSpPr txBox="1"/>
          <p:nvPr/>
        </p:nvSpPr>
        <p:spPr>
          <a:xfrm>
            <a:off x="837990" y="2409931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分析师修养</a:t>
            </a:r>
            <a:endParaRPr/>
          </a:p>
        </p:txBody>
      </p:sp>
      <p:sp>
        <p:nvSpPr>
          <p:cNvPr id="12" name="el-1789696959739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军规</a:t>
            </a:r>
            <a:endParaRPr/>
          </a:p>
        </p:txBody>
      </p:sp>
      <p:sp>
        <p:nvSpPr>
          <p:cNvPr id="13" name="el-1789696959738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工具可以速成——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素养决定你能走多远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59739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四条军规全程适用。</a:t>
            </a:r>
            <a:endParaRPr/>
          </a:p>
        </p:txBody>
      </p:sp>
      <p:sp>
        <p:nvSpPr>
          <p:cNvPr id="15" name="el-1789696959743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59750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口径先行</a:t>
            </a:r>
            <a:endParaRPr/>
          </a:p>
        </p:txBody>
      </p:sp>
      <p:sp>
        <p:nvSpPr>
          <p:cNvPr id="17" name="el-1789696959747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先问数怎么来的——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同一指标不同口径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：比较是分析的地基。</a:t>
            </a:r>
            <a:endParaRPr/>
          </a:p>
        </p:txBody>
      </p:sp>
      <p:sp>
        <p:nvSpPr>
          <p:cNvPr id="18" name="el-178969695974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59750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样本意识</a:t>
            </a:r>
            <a:endParaRPr/>
          </a:p>
        </p:txBody>
      </p:sp>
      <p:sp>
        <p:nvSpPr>
          <p:cNvPr id="20" name="el-1789696959748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看到数先问谁没被统计——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沉默的数据不说话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：幸存者偏差防不胜防。</a:t>
            </a:r>
            <a:endParaRPr/>
          </a:p>
        </p:txBody>
      </p:sp>
      <p:sp>
        <p:nvSpPr>
          <p:cNvPr id="21" name="el-178969695974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59750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相关慎言</a:t>
            </a:r>
            <a:endParaRPr/>
          </a:p>
        </p:txBody>
      </p:sp>
      <p:sp>
        <p:nvSpPr>
          <p:cNvPr id="23" name="el-1789696959749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相关不等于因果——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冰淇淋和溺水同涨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：夏天才是共同原因。</a:t>
            </a:r>
            <a:endParaRPr/>
          </a:p>
        </p:txBody>
      </p:sp>
      <p:sp>
        <p:nvSpPr>
          <p:cNvPr id="24" name="el-1789696959744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59751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结论有界</a:t>
            </a:r>
            <a:endParaRPr/>
          </a:p>
        </p:txBody>
      </p:sp>
      <p:sp>
        <p:nvSpPr>
          <p:cNvPr id="26" name="el-1789696959749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数据只覆盖它的范围——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外推要打折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：三年的数据预测不了黑天鹅。</a:t>
            </a:r>
            <a:endParaRPr/>
          </a:p>
        </p:txBody>
      </p:sp>
      <p:sp>
        <p:nvSpPr>
          <p:cNvPr id="27" name="el-178969695973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95973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597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76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76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76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76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959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95976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59774-19"/>
          <p:cNvSpPr txBox="1"/>
          <p:nvPr/>
        </p:nvSpPr>
        <p:spPr>
          <a:xfrm>
            <a:off x="1618845" y="1698413"/>
            <a:ext cx="49489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959772-15"/>
          <p:cNvSpPr txBox="1"/>
          <p:nvPr/>
        </p:nvSpPr>
        <p:spPr>
          <a:xfrm>
            <a:off x="1618845" y="2117408"/>
            <a:ext cx="50374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一份有可执行建议的数据报告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+五步过程文档+限时汇报。</a:t>
            </a:r>
            <a:endParaRPr/>
          </a:p>
        </p:txBody>
      </p:sp>
      <p:sp>
        <p:nvSpPr>
          <p:cNvPr id="12" name="el-178969695976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59774-20"/>
          <p:cNvSpPr txBox="1"/>
          <p:nvPr/>
        </p:nvSpPr>
        <p:spPr>
          <a:xfrm>
            <a:off x="1618845" y="2812559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分析三问指什么？</a:t>
            </a:r>
            <a:endParaRPr/>
          </a:p>
        </p:txBody>
      </p:sp>
      <p:sp>
        <p:nvSpPr>
          <p:cNvPr id="14" name="el-1789696959772-16"/>
          <p:cNvSpPr txBox="1"/>
          <p:nvPr/>
        </p:nvSpPr>
        <p:spPr>
          <a:xfrm>
            <a:off x="1618845" y="3231554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发生了什么、为什么、接下来呢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——描述、诊断、预测：考核压在第三问。</a:t>
            </a:r>
            <a:endParaRPr/>
          </a:p>
        </p:txBody>
      </p:sp>
      <p:sp>
        <p:nvSpPr>
          <p:cNvPr id="15" name="el-178969695976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59774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数据从哪来？</a:t>
            </a:r>
            <a:endParaRPr/>
          </a:p>
        </p:txBody>
      </p:sp>
      <p:sp>
        <p:nvSpPr>
          <p:cNvPr id="17" name="el-1789696959773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合作企业、公开统计、自采问卷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——先有小数据：够用就好。</a:t>
            </a:r>
            <a:endParaRPr/>
          </a:p>
        </p:txBody>
      </p:sp>
      <p:sp>
        <p:nvSpPr>
          <p:cNvPr id="18" name="el-178969695976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59775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分析师的四条军规？</a:t>
            </a:r>
            <a:endParaRPr/>
          </a:p>
        </p:txBody>
      </p:sp>
      <p:sp>
        <p:nvSpPr>
          <p:cNvPr id="20" name="el-1789696959773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口径先行、样本意识、相关慎言、结论有界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——素养决定走多远。</a:t>
            </a:r>
            <a:endParaRPr/>
          </a:p>
        </p:txBody>
      </p:sp>
      <p:sp>
        <p:nvSpPr>
          <p:cNvPr id="21" name="el-17896969597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959762-4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59763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0034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5993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93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9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95993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95993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流水线</a:t>
            </a:r>
            <a:endParaRPr/>
          </a:p>
        </p:txBody>
      </p:sp>
      <p:sp>
        <p:nvSpPr>
          <p:cNvPr id="8" name="el-1789696959936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PIPELINE</a:t>
            </a:r>
            <a:endParaRPr/>
          </a:p>
        </p:txBody>
      </p:sp>
      <p:sp>
        <p:nvSpPr>
          <p:cNvPr id="9" name="el-17896969599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分析五步</a:t>
            </a:r>
            <a:endParaRPr/>
          </a:p>
        </p:txBody>
      </p:sp>
      <p:sp>
        <p:nvSpPr>
          <p:cNvPr id="10" name="el-17896969599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方法对照</a:t>
            </a:r>
            <a:endParaRPr/>
          </a:p>
        </p:txBody>
      </p:sp>
      <p:sp>
        <p:nvSpPr>
          <p:cNvPr id="11" name="el-178969695993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清洗四查</a:t>
            </a:r>
            <a:endParaRPr/>
          </a:p>
        </p:txBody>
      </p:sp>
      <p:sp>
        <p:nvSpPr>
          <p:cNvPr id="12" name="el-17896969599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9599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5993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9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968-16"/>
          <p:cNvCxnSpPr/>
          <p:nvPr/>
        </p:nvCxnSpPr>
        <p:spPr>
          <a:xfrm>
            <a:off x="685629" y="1871605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969-17"/>
          <p:cNvCxnSpPr/>
          <p:nvPr/>
        </p:nvCxnSpPr>
        <p:spPr>
          <a:xfrm>
            <a:off x="2884758" y="1871605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969-18"/>
          <p:cNvCxnSpPr/>
          <p:nvPr/>
        </p:nvCxnSpPr>
        <p:spPr>
          <a:xfrm>
            <a:off x="4855494" y="1871605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969-19"/>
          <p:cNvCxnSpPr/>
          <p:nvPr/>
        </p:nvCxnSpPr>
        <p:spPr>
          <a:xfrm>
            <a:off x="7287333" y="1871605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969-20"/>
          <p:cNvCxnSpPr/>
          <p:nvPr/>
        </p:nvCxnSpPr>
        <p:spPr>
          <a:xfrm>
            <a:off x="9719172" y="1871605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59958-8"/>
          <p:cNvCxnSpPr/>
          <p:nvPr/>
        </p:nvCxnSpPr>
        <p:spPr>
          <a:xfrm>
            <a:off x="685629" y="474401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59962-11"/>
          <p:cNvSpPr/>
          <p:nvPr/>
        </p:nvSpPr>
        <p:spPr>
          <a:xfrm>
            <a:off x="685629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959963-12"/>
          <p:cNvSpPr/>
          <p:nvPr/>
        </p:nvSpPr>
        <p:spPr>
          <a:xfrm>
            <a:off x="3361484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959963-13"/>
          <p:cNvSpPr/>
          <p:nvPr/>
        </p:nvSpPr>
        <p:spPr>
          <a:xfrm>
            <a:off x="6037340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959964-14"/>
          <p:cNvSpPr/>
          <p:nvPr/>
        </p:nvSpPr>
        <p:spPr>
          <a:xfrm>
            <a:off x="8713196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959964-15"/>
          <p:cNvSpPr/>
          <p:nvPr/>
        </p:nvSpPr>
        <p:spPr>
          <a:xfrm>
            <a:off x="11389052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959956-4"/>
          <p:cNvCxnSpPr/>
          <p:nvPr/>
        </p:nvCxnSpPr>
        <p:spPr>
          <a:xfrm>
            <a:off x="685629" y="51296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959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959960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7" name="el-17896969599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分析五步：从问题到结论</a:t>
            </a:r>
            <a:endParaRPr/>
          </a:p>
        </p:txBody>
      </p:sp>
      <p:sp>
        <p:nvSpPr>
          <p:cNvPr id="18" name="el-1789696959972-26"/>
          <p:cNvSpPr txBox="1"/>
          <p:nvPr/>
        </p:nvSpPr>
        <p:spPr>
          <a:xfrm>
            <a:off x="685629" y="2043013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959973-27"/>
          <p:cNvSpPr txBox="1"/>
          <p:nvPr/>
        </p:nvSpPr>
        <p:spPr>
          <a:xfrm>
            <a:off x="685629" y="2376304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</a:t>
            </a:r>
            <a:endParaRPr/>
          </a:p>
        </p:txBody>
      </p:sp>
      <p:sp>
        <p:nvSpPr>
          <p:cNvPr id="20" name="el-1789696959973-28"/>
          <p:cNvSpPr txBox="1"/>
          <p:nvPr/>
        </p:nvSpPr>
        <p:spPr>
          <a:xfrm>
            <a:off x="685629" y="2730427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定方向</a:t>
            </a:r>
            <a:endParaRPr/>
          </a:p>
        </p:txBody>
      </p:sp>
      <p:sp>
        <p:nvSpPr>
          <p:cNvPr id="21" name="el-1789696959970-21"/>
          <p:cNvSpPr txBox="1"/>
          <p:nvPr/>
        </p:nvSpPr>
        <p:spPr>
          <a:xfrm>
            <a:off x="685629" y="3082764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把业务问题翻译成数据问题——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「该不该关店」变成「入住率结构如何」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：问对了就成了一半。</a:t>
            </a:r>
            <a:endParaRPr/>
          </a:p>
        </p:txBody>
      </p:sp>
      <p:sp>
        <p:nvSpPr>
          <p:cNvPr id="22" name="el-1789696959973-29"/>
          <p:cNvSpPr txBox="1"/>
          <p:nvPr/>
        </p:nvSpPr>
        <p:spPr>
          <a:xfrm>
            <a:off x="2884758" y="2043013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959973-30"/>
          <p:cNvSpPr txBox="1"/>
          <p:nvPr/>
        </p:nvSpPr>
        <p:spPr>
          <a:xfrm>
            <a:off x="2884758" y="2376304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取数</a:t>
            </a:r>
            <a:endParaRPr/>
          </a:p>
        </p:txBody>
      </p:sp>
      <p:sp>
        <p:nvSpPr>
          <p:cNvPr id="24" name="el-1789696959973-31"/>
          <p:cNvSpPr txBox="1"/>
          <p:nvPr/>
        </p:nvSpPr>
        <p:spPr>
          <a:xfrm>
            <a:off x="2884758" y="2730427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备原料</a:t>
            </a:r>
            <a:endParaRPr/>
          </a:p>
        </p:txBody>
      </p:sp>
      <p:sp>
        <p:nvSpPr>
          <p:cNvPr id="25" name="el-1789696959971-22"/>
          <p:cNvSpPr txBox="1"/>
          <p:nvPr/>
        </p:nvSpPr>
        <p:spPr>
          <a:xfrm>
            <a:off x="2884758" y="3082764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选字段定范围——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三年十一月逐日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：范围围着问题转。</a:t>
            </a:r>
            <a:endParaRPr/>
          </a:p>
        </p:txBody>
      </p:sp>
      <p:sp>
        <p:nvSpPr>
          <p:cNvPr id="26" name="el-1789696959974-32"/>
          <p:cNvSpPr txBox="1"/>
          <p:nvPr/>
        </p:nvSpPr>
        <p:spPr>
          <a:xfrm>
            <a:off x="4855494" y="2043013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959974-33"/>
          <p:cNvSpPr txBox="1"/>
          <p:nvPr/>
        </p:nvSpPr>
        <p:spPr>
          <a:xfrm>
            <a:off x="4855494" y="2376304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</a:t>
            </a:r>
            <a:endParaRPr/>
          </a:p>
        </p:txBody>
      </p:sp>
      <p:sp>
        <p:nvSpPr>
          <p:cNvPr id="28" name="el-1789696959974-34"/>
          <p:cNvSpPr txBox="1"/>
          <p:nvPr/>
        </p:nvSpPr>
        <p:spPr>
          <a:xfrm>
            <a:off x="4855494" y="2730427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保质量</a:t>
            </a:r>
            <a:endParaRPr/>
          </a:p>
        </p:txBody>
      </p:sp>
      <p:sp>
        <p:nvSpPr>
          <p:cNvPr id="29" name="el-1789696959971-23"/>
          <p:cNvSpPr txBox="1"/>
          <p:nvPr/>
        </p:nvSpPr>
        <p:spPr>
          <a:xfrm>
            <a:off x="4855494" y="3082764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四查缺失重复异常口径——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脏数据进垃圾出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：这步占全流程六成时间。</a:t>
            </a:r>
            <a:endParaRPr/>
          </a:p>
        </p:txBody>
      </p:sp>
      <p:sp>
        <p:nvSpPr>
          <p:cNvPr id="30" name="el-1789696959975-35"/>
          <p:cNvSpPr txBox="1"/>
          <p:nvPr/>
        </p:nvSpPr>
        <p:spPr>
          <a:xfrm>
            <a:off x="7287333" y="2043013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959975-36"/>
          <p:cNvSpPr txBox="1"/>
          <p:nvPr/>
        </p:nvSpPr>
        <p:spPr>
          <a:xfrm>
            <a:off x="7287333" y="2376304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</p:txBody>
      </p:sp>
      <p:sp>
        <p:nvSpPr>
          <p:cNvPr id="32" name="el-1789696959975-37"/>
          <p:cNvSpPr txBox="1"/>
          <p:nvPr/>
        </p:nvSpPr>
        <p:spPr>
          <a:xfrm>
            <a:off x="7287333" y="2730427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出洞察</a:t>
            </a:r>
            <a:endParaRPr/>
          </a:p>
        </p:txBody>
      </p:sp>
      <p:sp>
        <p:nvSpPr>
          <p:cNvPr id="33" name="el-1789696959972-24"/>
          <p:cNvSpPr txBox="1"/>
          <p:nvPr/>
        </p:nvSpPr>
        <p:spPr>
          <a:xfrm>
            <a:off x="7287333" y="3082764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对比细分找差异——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周末68%对周中22%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：差异即洞察的矿脉。</a:t>
            </a:r>
            <a:endParaRPr/>
          </a:p>
        </p:txBody>
      </p:sp>
      <p:sp>
        <p:nvSpPr>
          <p:cNvPr id="34" name="el-1789696959975-38"/>
          <p:cNvSpPr txBox="1"/>
          <p:nvPr/>
        </p:nvSpPr>
        <p:spPr>
          <a:xfrm>
            <a:off x="9719172" y="2043013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959975-39"/>
          <p:cNvSpPr txBox="1"/>
          <p:nvPr/>
        </p:nvSpPr>
        <p:spPr>
          <a:xfrm>
            <a:off x="9719172" y="2376304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</a:t>
            </a:r>
            <a:endParaRPr/>
          </a:p>
        </p:txBody>
      </p:sp>
      <p:sp>
        <p:nvSpPr>
          <p:cNvPr id="36" name="el-1789696959976-40"/>
          <p:cNvSpPr txBox="1"/>
          <p:nvPr/>
        </p:nvSpPr>
        <p:spPr>
          <a:xfrm>
            <a:off x="9719172" y="2730427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给动作</a:t>
            </a:r>
            <a:endParaRPr/>
          </a:p>
        </p:txBody>
      </p:sp>
      <p:sp>
        <p:nvSpPr>
          <p:cNvPr id="37" name="el-1789696959972-25"/>
          <p:cNvSpPr txBox="1"/>
          <p:nvPr/>
        </p:nvSpPr>
        <p:spPr>
          <a:xfrm>
            <a:off x="9719172" y="3082764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一句话结论一条建议——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什么时候对谁做什么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：决策者只看这页。</a:t>
            </a:r>
            <a:endParaRPr/>
          </a:p>
        </p:txBody>
      </p:sp>
      <p:sp>
        <p:nvSpPr>
          <p:cNvPr id="38" name="el-1789696959955-2"/>
          <p:cNvSpPr txBox="1"/>
          <p:nvPr/>
        </p:nvSpPr>
        <p:spPr>
          <a:xfrm>
            <a:off x="685629" y="532489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两头是业务，中间才是技术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：从业务中来，回业务中去。</a:t>
            </a:r>
            <a:endParaRPr/>
          </a:p>
        </p:txBody>
      </p:sp>
      <p:sp>
        <p:nvSpPr>
          <p:cNvPr id="39" name="el-178969695995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40" name="el-1789696959956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41" name="el-17896969599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002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959997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183060"/>
                <a:gridCol w="2183060"/>
                <a:gridCol w="3740752"/>
                <a:gridCol w="271082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问题类型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常用方法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典型问题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产出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有多少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描述统计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入住率、客单价多少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一张经营底片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差在哪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对比细分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周末和周中差多少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差异定位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为什么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归因分析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差的原因是什么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因果线索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会怎样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趋势外推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下月客流多少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预测区间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959999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9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002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59999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方法对照：问题对方法</a:t>
            </a:r>
            <a:endParaRPr/>
          </a:p>
        </p:txBody>
      </p:sp>
      <p:sp>
        <p:nvSpPr>
          <p:cNvPr id="8" name="el-1789696959999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方法跟着问题走——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别拿着锤子找钉子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：先问要回答什么，再选什么方法。</a:t>
            </a:r>
            <a:endParaRPr/>
          </a:p>
        </p:txBody>
      </p:sp>
      <p:sp>
        <p:nvSpPr>
          <p:cNvPr id="9" name="el-1789696960000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0" name="el-1789696960000-2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1" name="el-1789696960000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1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17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177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17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17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17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0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017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0" name="el-1789696960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清洗四查：脏数据的体检</a:t>
            </a:r>
            <a:endParaRPr/>
          </a:p>
        </p:txBody>
      </p:sp>
      <p:sp>
        <p:nvSpPr>
          <p:cNvPr id="11" name="el-1789696960176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质检流程</a:t>
            </a:r>
            <a:endParaRPr/>
          </a:p>
        </p:txBody>
      </p:sp>
      <p:sp>
        <p:nvSpPr>
          <p:cNvPr id="12" name="el-178969696017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过关</a:t>
            </a:r>
            <a:endParaRPr/>
          </a:p>
        </p:txBody>
      </p:sp>
      <p:sp>
        <p:nvSpPr>
          <p:cNvPr id="13" name="el-1789696960176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清洗占全流程六成时间——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最枯燥也最要命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60177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四查一项不能省。</a:t>
            </a:r>
            <a:endParaRPr/>
          </a:p>
        </p:txBody>
      </p:sp>
      <p:sp>
        <p:nvSpPr>
          <p:cNvPr id="15" name="el-178969696018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60189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查缺失</a:t>
            </a:r>
            <a:endParaRPr/>
          </a:p>
        </p:txBody>
      </p:sp>
      <p:sp>
        <p:nvSpPr>
          <p:cNvPr id="17" name="el-1789696960187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哪些字段是空的——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空得有没有规律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：系统性缺失是预警信号。</a:t>
            </a:r>
            <a:endParaRPr/>
          </a:p>
        </p:txBody>
      </p:sp>
      <p:sp>
        <p:nvSpPr>
          <p:cNvPr id="18" name="el-178969696018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60190-26"/>
          <p:cNvSpPr txBox="1"/>
          <p:nvPr/>
        </p:nvSpPr>
        <p:spPr>
          <a:xfrm>
            <a:off x="5218395" y="2926682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查重复</a:t>
            </a:r>
            <a:endParaRPr/>
          </a:p>
        </p:txBody>
      </p:sp>
      <p:sp>
        <p:nvSpPr>
          <p:cNvPr id="20" name="el-1789696960188-22"/>
          <p:cNvSpPr txBox="1"/>
          <p:nvPr/>
        </p:nvSpPr>
        <p:spPr>
          <a:xfrm>
            <a:off x="5218395" y="3288541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一单录了两次吗——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重复即虚增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：先把水分挤干净。</a:t>
            </a:r>
            <a:endParaRPr/>
          </a:p>
        </p:txBody>
      </p:sp>
      <p:sp>
        <p:nvSpPr>
          <p:cNvPr id="21" name="el-178969696018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60190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查异常</a:t>
            </a:r>
            <a:endParaRPr/>
          </a:p>
        </p:txBody>
      </p:sp>
      <p:sp>
        <p:nvSpPr>
          <p:cNvPr id="23" name="el-1789696960188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负数房价、千岁游客——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异常值先查录入错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：别急着删。</a:t>
            </a:r>
            <a:endParaRPr/>
          </a:p>
        </p:txBody>
      </p:sp>
      <p:sp>
        <p:nvSpPr>
          <p:cNvPr id="24" name="el-178969696018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60190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查口径</a:t>
            </a:r>
            <a:endParaRPr/>
          </a:p>
        </p:txBody>
      </p:sp>
      <p:sp>
        <p:nvSpPr>
          <p:cNvPr id="26" name="el-1789696960189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今年含税去年不含——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口径不齐比较失效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：统一后再分析。</a:t>
            </a:r>
            <a:endParaRPr/>
          </a:p>
        </p:txBody>
      </p:sp>
      <p:sp>
        <p:nvSpPr>
          <p:cNvPr id="27" name="el-178969696017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28" name="el-178969696017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0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2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20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20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2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20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6020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好差之辨：两张图</a:t>
            </a:r>
            <a:endParaRPr/>
          </a:p>
        </p:txBody>
      </p:sp>
      <p:sp>
        <p:nvSpPr>
          <p:cNvPr id="8" name="el-178969696021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差图表 · 技巧炫技</a:t>
            </a:r>
            <a:endParaRPr/>
          </a:p>
        </p:txBody>
      </p:sp>
      <p:sp>
        <p:nvSpPr>
          <p:cNvPr id="9" name="el-1789696960211-14"/>
          <p:cNvSpPr txBox="1"/>
          <p:nvPr/>
        </p:nvSpPr>
        <p:spPr>
          <a:xfrm>
            <a:off x="685629" y="3066545"/>
            <a:ext cx="5423512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"3D饼图十二个色块"</a:t>
            </a:r>
            <a:endParaRPr/>
          </a:p>
        </p:txBody>
      </p:sp>
      <p:sp>
        <p:nvSpPr>
          <p:cNvPr id="10" name="el-178969696021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立体效果、彩虹配色、图例盖住数据——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看图三分钟找不到重点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：炫技是给同行看的。</a:t>
            </a:r>
            <a:endParaRPr/>
          </a:p>
        </p:txBody>
      </p:sp>
      <p:sp>
        <p:nvSpPr>
          <p:cNvPr id="11" name="el-178969696021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好图表 · 结论直达</a:t>
            </a:r>
            <a:endParaRPr/>
          </a:p>
        </p:txBody>
      </p:sp>
      <p:sp>
        <p:nvSpPr>
          <p:cNvPr id="12" name="el-178969696021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"周末撑住了整个十一月"</a:t>
            </a:r>
            <a:endParaRPr/>
          </a:p>
        </p:txBody>
      </p:sp>
      <p:sp>
        <p:nvSpPr>
          <p:cNvPr id="13" name="el-178969696021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标题即结论、一图一观点、色不过三——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三秒读到洞察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：图表是给决策者看的。</a:t>
            </a:r>
            <a:endParaRPr/>
          </a:p>
        </p:txBody>
      </p:sp>
      <p:sp>
        <p:nvSpPr>
          <p:cNvPr id="14" name="el-178969696020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图表的唯一标准：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外行三秒能懂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——决策者没空研究你的图例：把话说清楚是本分。</a:t>
            </a:r>
            <a:endParaRPr/>
          </a:p>
        </p:txBody>
      </p:sp>
      <p:sp>
        <p:nvSpPr>
          <p:cNvPr id="15" name="el-178969696020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6" name="el-1789696960206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020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2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22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22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2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2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6022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AI分析：能替与替不了</a:t>
            </a:r>
            <a:endParaRPr/>
          </a:p>
        </p:txBody>
      </p:sp>
      <p:sp>
        <p:nvSpPr>
          <p:cNvPr id="8" name="el-17896969602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体力环节</a:t>
            </a:r>
            <a:endParaRPr/>
          </a:p>
        </p:txBody>
      </p:sp>
      <p:sp>
        <p:nvSpPr>
          <p:cNvPr id="9" name="el-178969696022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"代码已生成，请运行"</a:t>
            </a:r>
            <a:endParaRPr/>
          </a:p>
        </p:txBody>
      </p:sp>
      <p:sp>
        <p:nvSpPr>
          <p:cNvPr id="10" name="el-17896969602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写清洗代码、跑统计模型、生成图表初稿——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：不会代码也能做分析。</a:t>
            </a:r>
            <a:endParaRPr/>
          </a:p>
        </p:txBody>
      </p:sp>
      <p:sp>
        <p:nvSpPr>
          <p:cNvPr id="11" name="el-17896969602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判断环节</a:t>
            </a:r>
            <a:endParaRPr/>
          </a:p>
        </p:txBody>
      </p:sp>
      <p:sp>
        <p:nvSpPr>
          <p:cNvPr id="12" name="el-17896969602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"这个数该信吗"</a:t>
            </a:r>
            <a:endParaRPr/>
          </a:p>
        </p:txBody>
      </p:sp>
      <p:sp>
        <p:nvSpPr>
          <p:cNvPr id="13" name="el-17896969602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提对问题、选对指标、读出业务含义——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AI给输出，人给解读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：数字背后的生意只有你懂。</a:t>
            </a:r>
            <a:endParaRPr/>
          </a:p>
        </p:txBody>
      </p:sp>
      <p:sp>
        <p:nvSpPr>
          <p:cNvPr id="14" name="el-1789696960222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AI塌掉的是技术门槛——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问题意识与业务解读成了新门槛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：这是分析师的护城河。</a:t>
            </a:r>
            <a:endParaRPr/>
          </a:p>
        </p:txBody>
      </p:sp>
      <p:sp>
        <p:nvSpPr>
          <p:cNvPr id="15" name="el-178969696022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6" name="el-1789696960222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02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3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380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38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38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38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96038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39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96038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03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96038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2" name="el-17896969603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先算账：一份报告的时间</a:t>
            </a:r>
            <a:endParaRPr/>
          </a:p>
        </p:txBody>
      </p:sp>
      <p:sp>
        <p:nvSpPr>
          <p:cNvPr id="13" name="el-1789696960385-15"/>
          <p:cNvSpPr txBox="1"/>
          <p:nvPr/>
        </p:nvSpPr>
        <p:spPr>
          <a:xfrm>
            <a:off x="685629" y="2693526"/>
            <a:ext cx="407773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传统：手工清洗+查表计算+排版制图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1周</a:t>
            </a:r>
            <a:endParaRPr/>
          </a:p>
        </p:txBody>
      </p:sp>
      <p:sp>
        <p:nvSpPr>
          <p:cNvPr id="14" name="el-1789696960388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5" name="el-1789696960383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AI辅助：代码生成+自动可视化（学生实训实测带）</a:t>
            </a:r>
            <a:endParaRPr/>
          </a:p>
        </p:txBody>
      </p:sp>
      <p:sp>
        <p:nvSpPr>
          <p:cNvPr id="16" name="el-1789696960383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一份报告从1周到1天</a:t>
            </a:r>
            <a:endParaRPr/>
          </a:p>
        </p:txBody>
      </p:sp>
      <p:sp>
        <p:nvSpPr>
          <p:cNvPr id="17" name="el-178969696038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96038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清洗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四查代码一键生成——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六成时间压缩到一成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：枯燥环节大幅自动化。</a:t>
            </a:r>
            <a:endParaRPr/>
          </a:p>
        </p:txBody>
      </p:sp>
      <p:sp>
        <p:nvSpPr>
          <p:cNvPr id="19" name="el-178969696038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96038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图表初稿自动出——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人只管改标题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：标题即结论那句话。</a:t>
            </a:r>
            <a:endParaRPr/>
          </a:p>
        </p:txBody>
      </p:sp>
      <p:sp>
        <p:nvSpPr>
          <p:cNvPr id="21" name="el-178969696039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96038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解读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省下的时间砸进业务——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数字背后的原因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：AI算得出差32%说不出为什么。</a:t>
            </a:r>
            <a:endParaRPr/>
          </a:p>
        </p:txBody>
      </p:sp>
      <p:sp>
        <p:nvSpPr>
          <p:cNvPr id="23" name="el-178969696038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省下的时间不是让你早下班——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是用来把结论磨准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：分析的价值全在最后一步。</a:t>
            </a:r>
            <a:endParaRPr/>
          </a:p>
        </p:txBody>
      </p:sp>
      <p:sp>
        <p:nvSpPr>
          <p:cNvPr id="24" name="el-178969696037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25" name="el-178969696037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6" name="el-17896969603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4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4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4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40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4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40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9604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分析流水线：四问四答</a:t>
            </a:r>
            <a:endParaRPr/>
          </a:p>
        </p:txBody>
      </p:sp>
      <p:sp>
        <p:nvSpPr>
          <p:cNvPr id="9" name="el-178969696040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0410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分析五步的顺序？</a:t>
            </a:r>
            <a:endParaRPr/>
          </a:p>
        </p:txBody>
      </p:sp>
      <p:sp>
        <p:nvSpPr>
          <p:cNvPr id="11" name="el-1789696960408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——两头是业务：从业务中来回业务中去。</a:t>
            </a:r>
            <a:endParaRPr/>
          </a:p>
        </p:txBody>
      </p:sp>
      <p:sp>
        <p:nvSpPr>
          <p:cNvPr id="12" name="el-178969696040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0410-20"/>
          <p:cNvSpPr txBox="1"/>
          <p:nvPr/>
        </p:nvSpPr>
        <p:spPr>
          <a:xfrm>
            <a:off x="1618845" y="2812559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清洗为什么占六成时间？</a:t>
            </a:r>
            <a:endParaRPr/>
          </a:p>
        </p:txBody>
      </p:sp>
      <p:sp>
        <p:nvSpPr>
          <p:cNvPr id="14" name="el-1789696960409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脏数据进垃圾出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——四查一项不能省：地基不牢全盘皆输。</a:t>
            </a:r>
            <a:endParaRPr/>
          </a:p>
        </p:txBody>
      </p:sp>
      <p:sp>
        <p:nvSpPr>
          <p:cNvPr id="15" name="el-178969696040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0410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好图表的标准？</a:t>
            </a:r>
            <a:endParaRPr/>
          </a:p>
        </p:txBody>
      </p:sp>
      <p:sp>
        <p:nvSpPr>
          <p:cNvPr id="17" name="el-1789696960409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外行三秒能懂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——标题即结论、一图一观点：炫技给同行看没意义。</a:t>
            </a:r>
            <a:endParaRPr/>
          </a:p>
        </p:txBody>
      </p:sp>
      <p:sp>
        <p:nvSpPr>
          <p:cNvPr id="18" name="el-178969696040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0411-22"/>
          <p:cNvSpPr txBox="1"/>
          <p:nvPr/>
        </p:nvSpPr>
        <p:spPr>
          <a:xfrm>
            <a:off x="1618845" y="5040852"/>
            <a:ext cx="52707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AI分析的边界？</a:t>
            </a:r>
            <a:endParaRPr/>
          </a:p>
        </p:txBody>
      </p:sp>
      <p:sp>
        <p:nvSpPr>
          <p:cNvPr id="20" name="el-1789696960410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替体力不替判断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——问题、指标、解读在人：这是护城河。</a:t>
            </a:r>
            <a:endParaRPr/>
          </a:p>
        </p:txBody>
      </p:sp>
      <p:sp>
        <p:nvSpPr>
          <p:cNvPr id="21" name="el-17896969604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96040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4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04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604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42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042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960423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96042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实战</a:t>
            </a:r>
            <a:endParaRPr/>
          </a:p>
        </p:txBody>
      </p:sp>
      <p:sp>
        <p:nvSpPr>
          <p:cNvPr id="8" name="el-1789696960423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FORECAST</a:t>
            </a:r>
            <a:endParaRPr/>
          </a:p>
        </p:txBody>
      </p:sp>
      <p:sp>
        <p:nvSpPr>
          <p:cNvPr id="9" name="el-17896969604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9604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预测三法</a:t>
            </a:r>
            <a:endParaRPr/>
          </a:p>
        </p:txBody>
      </p:sp>
      <p:sp>
        <p:nvSpPr>
          <p:cNvPr id="11" name="el-178969696042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三周节奏</a:t>
            </a:r>
            <a:endParaRPr/>
          </a:p>
        </p:txBody>
      </p:sp>
      <p:sp>
        <p:nvSpPr>
          <p:cNvPr id="12" name="el-178969696042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96042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6042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5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960591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467971"/>
                <a:gridCol w="355997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清洗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Excel手工逐行筛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计算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查表按计算器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统计软件高门槛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一图一图手工调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960589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960593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清洗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四查代码一键生成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计算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自然语言出结果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AI搭模型人验假设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初稿自动出人改标题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960586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5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5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9" name="el-1789696960586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工作方式：传统 vs AI辅助</a:t>
            </a:r>
            <a:endParaRPr/>
          </a:p>
        </p:txBody>
      </p:sp>
      <p:sp>
        <p:nvSpPr>
          <p:cNvPr id="10" name="el-178969696059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传统分析 · 手艺密集</a:t>
            </a:r>
            <a:endParaRPr/>
          </a:p>
        </p:txBody>
      </p:sp>
      <p:sp>
        <p:nvSpPr>
          <p:cNvPr id="11" name="el-1789696960593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6960586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严谨的标准没变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——口径、样本、边界：变的只是抵达速度。</a:t>
            </a:r>
            <a:endParaRPr/>
          </a:p>
        </p:txBody>
      </p:sp>
      <p:sp>
        <p:nvSpPr>
          <p:cNvPr id="13" name="el-178969696058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4" name="el-1789696960586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5" name="el-17896969605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6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60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609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60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6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0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预测三法：按样本量选</a:t>
            </a:r>
            <a:endParaRPr/>
          </a:p>
        </p:txBody>
      </p:sp>
      <p:sp>
        <p:nvSpPr>
          <p:cNvPr id="9" name="el-1789696960611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法一 · 移动平均</a:t>
            </a:r>
            <a:endParaRPr/>
          </a:p>
        </p:txBody>
      </p:sp>
      <p:sp>
        <p:nvSpPr>
          <p:cNvPr id="10" name="el-1789696960611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看趋势</a:t>
            </a:r>
            <a:endParaRPr/>
          </a:p>
        </p:txBody>
      </p:sp>
      <p:sp>
        <p:nvSpPr>
          <p:cNvPr id="11" name="el-178969696061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最简单</a:t>
            </a:r>
            <a:endParaRPr/>
          </a:p>
        </p:txBody>
      </p:sp>
      <p:sp>
        <p:nvSpPr>
          <p:cNvPr id="12" name="el-1789696960611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法二 · 回归分析</a:t>
            </a:r>
            <a:endParaRPr/>
          </a:p>
        </p:txBody>
      </p:sp>
      <p:sp>
        <p:nvSpPr>
          <p:cNvPr id="13" name="el-178969696061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找关系</a:t>
            </a:r>
            <a:endParaRPr/>
          </a:p>
        </p:txBody>
      </p:sp>
      <p:sp>
        <p:nvSpPr>
          <p:cNvPr id="14" name="el-178969696061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最常用</a:t>
            </a:r>
            <a:endParaRPr/>
          </a:p>
        </p:txBody>
      </p:sp>
      <p:sp>
        <p:nvSpPr>
          <p:cNvPr id="15" name="el-178969696061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法三 · 机器学习</a:t>
            </a:r>
            <a:endParaRPr/>
          </a:p>
        </p:txBody>
      </p:sp>
      <p:sp>
        <p:nvSpPr>
          <p:cNvPr id="16" name="el-178969696061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喂样本</a:t>
            </a:r>
            <a:endParaRPr/>
          </a:p>
        </p:txBody>
      </p:sp>
      <p:sp>
        <p:nvSpPr>
          <p:cNvPr id="17" name="el-178969696061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最黑箱</a:t>
            </a:r>
            <a:endParaRPr/>
          </a:p>
        </p:txBody>
      </p:sp>
      <p:sp>
        <p:nvSpPr>
          <p:cNvPr id="18" name="el-178969696060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960607-8"/>
          <p:cNvSpPr txBox="1"/>
          <p:nvPr/>
        </p:nvSpPr>
        <p:spPr>
          <a:xfrm>
            <a:off x="1753799" y="4959910"/>
            <a:ext cx="99050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实训数据量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推荐回归起步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——能解释、好汇报：机器学习留给样本够的小组，简单方法先跑通。</a:t>
            </a:r>
            <a:endParaRPr/>
          </a:p>
        </p:txBody>
      </p:sp>
      <p:sp>
        <p:nvSpPr>
          <p:cNvPr id="20" name="el-17896969606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1" name="el-178969696060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2" name="el-17896969606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960616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96061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0617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0617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0617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960618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960618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960618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96061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960615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近几期均值外推</a:t>
            </a:r>
            <a:endParaRPr/>
          </a:p>
        </p:txBody>
      </p:sp>
      <p:sp>
        <p:nvSpPr>
          <p:cNvPr id="33" name="el-1789696960615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数据少也能用</a:t>
            </a:r>
            <a:endParaRPr/>
          </a:p>
        </p:txBody>
      </p:sp>
      <p:sp>
        <p:nvSpPr>
          <p:cNvPr id="34" name="el-1789696960615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波动被抹平是弱点</a:t>
            </a:r>
            <a:endParaRPr/>
          </a:p>
        </p:txBody>
      </p:sp>
      <p:sp>
        <p:nvSpPr>
          <p:cNvPr id="35" name="el-1789696960615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找自变量定系数</a:t>
            </a:r>
            <a:endParaRPr/>
          </a:p>
        </p:txBody>
      </p:sp>
      <p:sp>
        <p:nvSpPr>
          <p:cNvPr id="36" name="el-1789696960615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解释性强好汇报</a:t>
            </a:r>
            <a:endParaRPr/>
          </a:p>
        </p:txBody>
      </p:sp>
      <p:sp>
        <p:nvSpPr>
          <p:cNvPr id="37" name="el-1789696960616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样本几十条起步</a:t>
            </a:r>
            <a:endParaRPr/>
          </a:p>
        </p:txBody>
      </p:sp>
      <p:sp>
        <p:nvSpPr>
          <p:cNvPr id="38" name="el-1789696960616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大样本才发挥</a:t>
            </a:r>
            <a:endParaRPr/>
          </a:p>
        </p:txBody>
      </p:sp>
      <p:sp>
        <p:nvSpPr>
          <p:cNvPr id="39" name="el-1789696960616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精度高但难解释</a:t>
            </a:r>
            <a:endParaRPr/>
          </a:p>
        </p:txBody>
      </p:sp>
      <p:sp>
        <p:nvSpPr>
          <p:cNvPr id="40" name="el-1789696960616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决策者常不买账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63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63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6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063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6" name="el-178969696063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三周节奏：分析日历</a:t>
            </a:r>
            <a:endParaRPr/>
          </a:p>
        </p:txBody>
      </p:sp>
      <p:sp>
        <p:nvSpPr>
          <p:cNvPr id="7" name="el-178969696062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分析不过夜、结论不过周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——拖到最后一周的组，连清洗都做不完。</a:t>
            </a:r>
            <a:endParaRPr/>
          </a:p>
        </p:txBody>
      </p:sp>
      <p:sp>
        <p:nvSpPr>
          <p:cNvPr id="8" name="el-1789696960630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9" name="el-1789696960631-7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0" name="el-178969696063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960629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0634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960635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960635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960635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960635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960639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6960639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认数周</a:t>
            </a:r>
            <a:endParaRPr/>
          </a:p>
        </p:txBody>
      </p:sp>
      <p:sp>
        <p:nvSpPr>
          <p:cNvPr id="19" name="el-1789696960637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认领数据提好问题——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口径逐字段问清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：问题写进开题一页纸。</a:t>
            </a:r>
            <a:endParaRPr/>
          </a:p>
        </p:txBody>
      </p:sp>
      <p:sp>
        <p:nvSpPr>
          <p:cNvPr id="20" name="el-1789696960639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W2前</a:t>
            </a:r>
            <a:endParaRPr/>
          </a:p>
        </p:txBody>
      </p:sp>
      <p:sp>
        <p:nvSpPr>
          <p:cNvPr id="21" name="el-1789696960639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清洗周</a:t>
            </a:r>
            <a:endParaRPr/>
          </a:p>
        </p:txBody>
      </p:sp>
      <p:sp>
        <p:nvSpPr>
          <p:cNvPr id="22" name="el-1789696960637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四查做完存干净版——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脏版净版分开存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：可回溯是职业习惯。</a:t>
            </a:r>
            <a:endParaRPr/>
          </a:p>
        </p:txBody>
      </p:sp>
      <p:sp>
        <p:nvSpPr>
          <p:cNvPr id="23" name="el-1789696960640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W2后</a:t>
            </a:r>
            <a:endParaRPr/>
          </a:p>
        </p:txBody>
      </p:sp>
      <p:sp>
        <p:nvSpPr>
          <p:cNvPr id="24" name="el-1789696960640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分析周</a:t>
            </a:r>
            <a:endParaRPr/>
          </a:p>
        </p:txBody>
      </p:sp>
      <p:sp>
        <p:nvSpPr>
          <p:cNvPr id="25" name="el-1789696960638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对比细分跑模型——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主图表迭代三版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：差异即洞察。</a:t>
            </a:r>
            <a:endParaRPr/>
          </a:p>
        </p:txBody>
      </p:sp>
      <p:sp>
        <p:nvSpPr>
          <p:cNvPr id="26" name="el-1789696960640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W3前</a:t>
            </a:r>
            <a:endParaRPr/>
          </a:p>
        </p:txBody>
      </p:sp>
      <p:sp>
        <p:nvSpPr>
          <p:cNvPr id="27" name="el-1789696960640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结论周</a:t>
            </a:r>
            <a:endParaRPr/>
          </a:p>
        </p:txBody>
      </p:sp>
      <p:sp>
        <p:nvSpPr>
          <p:cNvPr id="28" name="el-1789696960638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一条结论一条建议——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组内盲讲互评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：外行听不懂就重写。</a:t>
            </a:r>
            <a:endParaRPr/>
          </a:p>
        </p:txBody>
      </p:sp>
      <p:sp>
        <p:nvSpPr>
          <p:cNvPr id="29" name="el-1789696960641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960641-30"/>
          <p:cNvSpPr txBox="1"/>
          <p:nvPr/>
        </p:nvSpPr>
        <p:spPr>
          <a:xfrm>
            <a:off x="9121330" y="2867017"/>
            <a:ext cx="25360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W3后</a:t>
            </a:r>
            <a:endParaRPr/>
          </a:p>
        </p:txBody>
      </p:sp>
      <p:sp>
        <p:nvSpPr>
          <p:cNvPr id="31" name="el-1789696960641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答辩汇报</a:t>
            </a:r>
            <a:endParaRPr/>
          </a:p>
        </p:txBody>
      </p:sp>
      <p:sp>
        <p:nvSpPr>
          <p:cNvPr id="32" name="el-1789696960639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八分钟结论先行——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答辩追问环节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：考官专问「为什么」。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7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79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79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79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79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07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答辩评分：三个维度</a:t>
            </a:r>
            <a:endParaRPr/>
          </a:p>
        </p:txBody>
      </p:sp>
      <p:sp>
        <p:nvSpPr>
          <p:cNvPr id="9" name="el-1789696960797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汇报答辩时长上限</a:t>
            </a:r>
            <a:endParaRPr/>
          </a:p>
        </p:txBody>
      </p:sp>
      <p:sp>
        <p:nvSpPr>
          <p:cNvPr id="10" name="el-1789696960797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8分钟</a:t>
            </a:r>
            <a:endParaRPr/>
          </a:p>
        </p:txBody>
      </p:sp>
      <p:sp>
        <p:nvSpPr>
          <p:cNvPr id="11" name="el-1789696960797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结论先行限时讲——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超时即扣分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：电梯里讲不清的结论不算想清了。</a:t>
            </a:r>
            <a:endParaRPr/>
          </a:p>
        </p:txBody>
      </p:sp>
      <p:sp>
        <p:nvSpPr>
          <p:cNvPr id="12" name="el-1789696960800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严谨</a:t>
            </a:r>
            <a:endParaRPr/>
          </a:p>
        </p:txBody>
      </p:sp>
      <p:sp>
        <p:nvSpPr>
          <p:cNvPr id="13" name="el-1789696960803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方法与口径</a:t>
            </a:r>
            <a:endParaRPr/>
          </a:p>
        </p:txBody>
      </p:sp>
      <p:sp>
        <p:nvSpPr>
          <p:cNvPr id="14" name="el-1789696960802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四查做没做、口径问没问——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地基分占大头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：歪楼再漂亮也是歪的。</a:t>
            </a:r>
            <a:endParaRPr/>
          </a:p>
        </p:txBody>
      </p:sp>
      <p:sp>
        <p:nvSpPr>
          <p:cNvPr id="15" name="el-1789696960800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洞察</a:t>
            </a:r>
            <a:endParaRPr/>
          </a:p>
        </p:txBody>
      </p:sp>
      <p:sp>
        <p:nvSpPr>
          <p:cNvPr id="16" name="el-1789696960803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结论的价值</a:t>
            </a:r>
            <a:endParaRPr/>
          </a:p>
        </p:txBody>
      </p:sp>
      <p:sp>
        <p:nvSpPr>
          <p:cNvPr id="17" name="el-178969696080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有没有「没想到」——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常识复读机不得分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：数据说了别人不知道的事。</a:t>
            </a:r>
            <a:endParaRPr/>
          </a:p>
        </p:txBody>
      </p:sp>
      <p:sp>
        <p:nvSpPr>
          <p:cNvPr id="18" name="el-1789696960800-16"/>
          <p:cNvSpPr txBox="1"/>
          <p:nvPr/>
        </p:nvSpPr>
        <p:spPr>
          <a:xfrm>
            <a:off x="4627993" y="4680480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落地</a:t>
            </a:r>
            <a:endParaRPr/>
          </a:p>
        </p:txBody>
      </p:sp>
      <p:sp>
        <p:nvSpPr>
          <p:cNvPr id="19" name="el-1789696960804-22"/>
          <p:cNvSpPr txBox="1"/>
          <p:nvPr/>
        </p:nvSpPr>
        <p:spPr>
          <a:xfrm>
            <a:off x="6075431" y="4642390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建议可执行</a:t>
            </a:r>
            <a:endParaRPr/>
          </a:p>
        </p:txBody>
      </p:sp>
      <p:sp>
        <p:nvSpPr>
          <p:cNvPr id="20" name="el-1789696960803-19"/>
          <p:cNvSpPr txBox="1"/>
          <p:nvPr/>
        </p:nvSpPr>
        <p:spPr>
          <a:xfrm>
            <a:off x="6075431" y="4994727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什么时候对谁做什么——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：建议落不了地等于零。</a:t>
            </a:r>
            <a:endParaRPr/>
          </a:p>
        </p:txBody>
      </p:sp>
      <p:sp>
        <p:nvSpPr>
          <p:cNvPr id="21" name="el-17896969607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2" name="el-178969696079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7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8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082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0828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828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82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81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0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0820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0" name="el-1789696960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实战复盘：淡季不该关</a:t>
            </a:r>
            <a:endParaRPr/>
          </a:p>
        </p:txBody>
      </p:sp>
      <p:sp>
        <p:nvSpPr>
          <p:cNvPr id="11" name="el-178969696082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96082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任务：往届小组「山间民宿淡季决策」全流程分析</a:t>
            </a:r>
            <a:endParaRPr/>
          </a:p>
        </p:txBody>
      </p:sp>
      <p:sp>
        <p:nvSpPr>
          <p:cNvPr id="13" name="el-178969696082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三年入住数据，回答「十一月该不该歇业」</a:t>
            </a:r>
            <a:endParaRPr/>
          </a:p>
        </p:txBody>
      </p:sp>
      <p:sp>
        <p:nvSpPr>
          <p:cNvPr id="14" name="el-178969696082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结论推翻老板直觉，建议落地后淡季增收</a:t>
            </a:r>
            <a:endParaRPr/>
          </a:p>
        </p:txBody>
      </p:sp>
      <p:sp>
        <p:nvSpPr>
          <p:cNvPr id="15" name="el-1789696960829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96082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套餐上线后周中入住翻倍——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数据结论变成真金白银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：这是分析的最高褒奖。</a:t>
            </a:r>
            <a:endParaRPr/>
          </a:p>
        </p:txBody>
      </p:sp>
      <p:sp>
        <p:nvSpPr>
          <p:cNvPr id="17" name="el-1789696960830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96082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初版只在总量打转——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平均入住率40%看着确实该关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：不细分就等着误判。</a:t>
            </a:r>
            <a:endParaRPr/>
          </a:p>
        </p:txBody>
      </p:sp>
      <p:sp>
        <p:nvSpPr>
          <p:cNvPr id="19" name="el-1789696960830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960828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总数会骗人结构不会——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细分是洞察的第一来源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：一个维度拆下去答案自现。</a:t>
            </a:r>
            <a:endParaRPr/>
          </a:p>
        </p:txBody>
      </p:sp>
      <p:sp>
        <p:nvSpPr>
          <p:cNvPr id="21" name="el-17896969608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2" name="el-178969696081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8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960829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0829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0829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082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提问翻译（定问题）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：「该不该关」翻译成「收入结构能否覆盖成本」——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业务问题变数据问题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：这一步定生死。</a:t>
            </a:r>
            <a:endParaRPr/>
          </a:p>
        </p:txBody>
      </p:sp>
      <p:sp>
        <p:nvSpPr>
          <p:cNvPr id="28" name="el-178969696082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细分分析（找差异）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：按周末周中拆开——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周末68%对周中22%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：塌的是周中，关店是误杀。</a:t>
            </a:r>
            <a:endParaRPr/>
          </a:p>
        </p:txBody>
      </p:sp>
      <p:sp>
        <p:nvSpPr>
          <p:cNvPr id="29" name="el-178969696082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落地建议（给动作）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：周中做团建套餐、周末保价——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两个动作两个客群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：建议具体到执行人。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8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84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84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84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84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96084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85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96084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08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9608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2" name="el-17896969608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两种决策：关店与拆分</a:t>
            </a:r>
            <a:endParaRPr/>
          </a:p>
        </p:txBody>
      </p:sp>
      <p:sp>
        <p:nvSpPr>
          <p:cNvPr id="13" name="el-1789696960846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拍脑袋决策：十一月歇业（错过周末客流示意）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亏8万</a:t>
            </a:r>
            <a:endParaRPr/>
          </a:p>
        </p:txBody>
      </p:sp>
      <p:sp>
        <p:nvSpPr>
          <p:cNvPr id="14" name="el-1789696960848-19"/>
          <p:cNvSpPr txBox="1"/>
          <p:nvPr/>
        </p:nvSpPr>
        <p:spPr>
          <a:xfrm>
            <a:off x="685629" y="3460097"/>
            <a:ext cx="36156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增收5万</a:t>
            </a:r>
            <a:endParaRPr/>
          </a:p>
        </p:txBody>
      </p:sp>
      <p:sp>
        <p:nvSpPr>
          <p:cNvPr id="15" name="el-1789696960843-10"/>
          <p:cNvSpPr txBox="1"/>
          <p:nvPr/>
        </p:nvSpPr>
        <p:spPr>
          <a:xfrm>
            <a:off x="685629" y="4450450"/>
            <a:ext cx="41651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数据决策：周中套餐+周末保价（落地后实测）</a:t>
            </a:r>
            <a:endParaRPr/>
          </a:p>
        </p:txBody>
      </p:sp>
      <p:sp>
        <p:nvSpPr>
          <p:cNvPr id="16" name="el-1789696960843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从亏8万到增收5万</a:t>
            </a:r>
            <a:endParaRPr/>
          </a:p>
        </p:txBody>
      </p:sp>
      <p:sp>
        <p:nvSpPr>
          <p:cNvPr id="17" name="el-178969696084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差在</a:t>
            </a:r>
            <a:endParaRPr/>
          </a:p>
        </p:txBody>
      </p:sp>
      <p:sp>
        <p:nvSpPr>
          <p:cNvPr id="18" name="el-178969696084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把淡季当一个数——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平均数掩盖了结构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：一刀切决策必误伤。</a:t>
            </a:r>
            <a:endParaRPr/>
          </a:p>
        </p:txBody>
      </p:sp>
      <p:sp>
        <p:nvSpPr>
          <p:cNvPr id="19" name="el-178969696084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96084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按客群拆开看——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该保的保该救的救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：精准施策才是数据分析的本意。</a:t>
            </a:r>
            <a:endParaRPr/>
          </a:p>
        </p:txBody>
      </p:sp>
      <p:sp>
        <p:nvSpPr>
          <p:cNvPr id="21" name="el-178969696085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96084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结论基于历史三年——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疫情等黑天鹅不在其中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：预测要留置信区间。</a:t>
            </a:r>
            <a:endParaRPr/>
          </a:p>
        </p:txBody>
      </p:sp>
      <p:sp>
        <p:nvSpPr>
          <p:cNvPr id="23" name="el-178969696084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数据不是替老板做决定——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是把选项摆清楚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：决策权在人，知情权在数据。</a:t>
            </a:r>
            <a:endParaRPr/>
          </a:p>
        </p:txBody>
      </p:sp>
      <p:sp>
        <p:nvSpPr>
          <p:cNvPr id="24" name="el-17896969608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5" name="el-178969696084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6" name="el-17896969608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61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96611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966110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6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611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7" name="el-17896969661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答辩评分权重</a:t>
            </a:r>
            <a:endParaRPr/>
          </a:p>
        </p:txBody>
      </p:sp>
      <p:sp>
        <p:nvSpPr>
          <p:cNvPr id="8" name="el-178969696611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洞察与落地是大头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：别把三周全花在跑模型上。</a:t>
            </a:r>
            <a:endParaRPr/>
          </a:p>
        </p:txBody>
      </p:sp>
      <p:sp>
        <p:nvSpPr>
          <p:cNvPr id="9" name="el-178969696612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96612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洞察价值占四成——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说出了别人不知道的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：数据分析的存在理由</a:t>
            </a:r>
            <a:endParaRPr/>
          </a:p>
        </p:txBody>
      </p:sp>
      <p:sp>
        <p:nvSpPr>
          <p:cNvPr id="11" name="el-178969696612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96612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建议落地占三成——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三要素齐才算数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：落不了地等于零</a:t>
            </a:r>
            <a:endParaRPr/>
          </a:p>
        </p:txBody>
      </p:sp>
      <p:sp>
        <p:nvSpPr>
          <p:cNvPr id="13" name="el-178969696612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96612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工具熟练只占一成——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AI代劳了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：值钱的从来不是手速</a:t>
            </a:r>
            <a:endParaRPr/>
          </a:p>
        </p:txBody>
      </p:sp>
      <p:sp>
        <p:nvSpPr>
          <p:cNvPr id="15" name="el-17896969661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6" name="el-178969696610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61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0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01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01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013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0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01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10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96101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961026-21"/>
          <p:cNvSpPr txBox="1"/>
          <p:nvPr/>
        </p:nvSpPr>
        <p:spPr>
          <a:xfrm>
            <a:off x="1809298" y="1719839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图表炫技</a:t>
            </a:r>
            <a:endParaRPr/>
          </a:p>
        </p:txBody>
      </p:sp>
      <p:sp>
        <p:nvSpPr>
          <p:cNvPr id="11" name="el-1789696961024-18"/>
          <p:cNvSpPr txBox="1"/>
          <p:nvPr/>
        </p:nvSpPr>
        <p:spPr>
          <a:xfrm>
            <a:off x="1809298" y="214835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十八张图塞进汇报——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每张都半懂不懂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：图表是论据不是装饰。</a:t>
            </a:r>
            <a:endParaRPr/>
          </a:p>
        </p:txBody>
      </p:sp>
      <p:sp>
        <p:nvSpPr>
          <p:cNvPr id="12" name="el-178969696101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961026-22"/>
          <p:cNvSpPr txBox="1"/>
          <p:nvPr/>
        </p:nvSpPr>
        <p:spPr>
          <a:xfrm>
            <a:off x="1809298" y="288159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口径混乱</a:t>
            </a:r>
            <a:endParaRPr/>
          </a:p>
        </p:txBody>
      </p:sp>
      <p:sp>
        <p:nvSpPr>
          <p:cNvPr id="14" name="el-1789696961025-19"/>
          <p:cNvSpPr txBox="1"/>
          <p:nvPr/>
        </p:nvSpPr>
        <p:spPr>
          <a:xfrm>
            <a:off x="1809298" y="331011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今年含税去年不含——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对比建立在流沙上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：结论越漂亮越危险。</a:t>
            </a:r>
            <a:endParaRPr/>
          </a:p>
        </p:txBody>
      </p:sp>
      <p:sp>
        <p:nvSpPr>
          <p:cNvPr id="15" name="el-178969696101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961026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结论悬空</a:t>
            </a:r>
            <a:endParaRPr/>
          </a:p>
        </p:txBody>
      </p:sp>
      <p:sp>
        <p:nvSpPr>
          <p:cNvPr id="17" name="el-1789696961025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「建议加强营销」——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正确的废话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：没有动作的建议是安慰剂。</a:t>
            </a:r>
            <a:endParaRPr/>
          </a:p>
        </p:txBody>
      </p:sp>
      <p:sp>
        <p:nvSpPr>
          <p:cNvPr id="18" name="el-1789696961015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961020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一图一论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砍到三张图以内</a:t>
            </a:r>
            <a:endParaRPr/>
          </a:p>
        </p:txBody>
      </p:sp>
      <p:sp>
        <p:nvSpPr>
          <p:cNvPr id="20" name="el-1789696961020-16"/>
          <p:cNvSpPr txBox="1"/>
          <p:nvPr/>
        </p:nvSpPr>
        <p:spPr>
          <a:xfrm>
            <a:off x="483139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口径卡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每个指标建一张口径卡</a:t>
            </a:r>
            <a:endParaRPr/>
          </a:p>
        </p:txBody>
      </p:sp>
      <p:sp>
        <p:nvSpPr>
          <p:cNvPr id="21" name="el-1789696961021-17"/>
          <p:cNvSpPr txBox="1"/>
          <p:nvPr/>
        </p:nvSpPr>
        <p:spPr>
          <a:xfrm>
            <a:off x="778860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时间对象动作缺一不可</a:t>
            </a:r>
            <a:endParaRPr/>
          </a:p>
        </p:txBody>
      </p:sp>
      <p:sp>
        <p:nvSpPr>
          <p:cNvPr id="22" name="el-178969696101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3" name="el-178969696101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4" name="el-17896969610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0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04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04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04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04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9610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预测实战：四问四答</a:t>
            </a:r>
            <a:endParaRPr/>
          </a:p>
        </p:txBody>
      </p:sp>
      <p:sp>
        <p:nvSpPr>
          <p:cNvPr id="9" name="el-178969696104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1051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预测方法怎么选？</a:t>
            </a:r>
            <a:endParaRPr/>
          </a:p>
        </p:txBody>
      </p:sp>
      <p:sp>
        <p:nvSpPr>
          <p:cNvPr id="11" name="el-1789696961049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按样本量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——回归起步最稳：能解释好汇报，机器学习留给大样本。</a:t>
            </a:r>
            <a:endParaRPr/>
          </a:p>
        </p:txBody>
      </p:sp>
      <p:sp>
        <p:nvSpPr>
          <p:cNvPr id="12" name="el-17896969610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1051-20"/>
          <p:cNvSpPr txBox="1"/>
          <p:nvPr/>
        </p:nvSpPr>
        <p:spPr>
          <a:xfrm>
            <a:off x="1618845" y="2812559"/>
            <a:ext cx="567220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答辩评分看什么？</a:t>
            </a:r>
            <a:endParaRPr/>
          </a:p>
        </p:txBody>
      </p:sp>
      <p:sp>
        <p:nvSpPr>
          <p:cNvPr id="14" name="el-1789696961049-16"/>
          <p:cNvSpPr txBox="1"/>
          <p:nvPr/>
        </p:nvSpPr>
        <p:spPr>
          <a:xfrm>
            <a:off x="1618845" y="3231554"/>
            <a:ext cx="63702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洞察40%+落地30%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——工具只占10%：别把时间全花在模型上。</a:t>
            </a:r>
            <a:endParaRPr/>
          </a:p>
        </p:txBody>
      </p:sp>
      <p:sp>
        <p:nvSpPr>
          <p:cNvPr id="15" name="el-17896969610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1051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民宿案例赢在哪？</a:t>
            </a:r>
            <a:endParaRPr/>
          </a:p>
        </p:txBody>
      </p:sp>
      <p:sp>
        <p:nvSpPr>
          <p:cNvPr id="17" name="el-1789696961050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细分出结构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——周末周中拆开：总数会骗人结构不会。</a:t>
            </a:r>
            <a:endParaRPr/>
          </a:p>
        </p:txBody>
      </p:sp>
      <p:sp>
        <p:nvSpPr>
          <p:cNvPr id="18" name="el-17896969610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1052-22"/>
          <p:cNvSpPr txBox="1"/>
          <p:nvPr/>
        </p:nvSpPr>
        <p:spPr>
          <a:xfrm>
            <a:off x="1618845" y="5040852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结论的边界？</a:t>
            </a:r>
            <a:endParaRPr/>
          </a:p>
        </p:txBody>
      </p:sp>
      <p:sp>
        <p:nvSpPr>
          <p:cNvPr id="20" name="el-1789696961050-18"/>
          <p:cNvSpPr txBox="1"/>
          <p:nvPr/>
        </p:nvSpPr>
        <p:spPr>
          <a:xfrm>
            <a:off x="1618845" y="5459847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基于历史留区间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——黑天鹅不可测：预测要带置信度。</a:t>
            </a:r>
            <a:endParaRPr/>
          </a:p>
        </p:txBody>
      </p:sp>
      <p:sp>
        <p:nvSpPr>
          <p:cNvPr id="21" name="el-17896969610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96104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0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1252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6120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19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2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96120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96120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汇报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96120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REPORT &amp; DEBRIEF</a:t>
            </a:r>
            <a:endParaRPr/>
          </a:p>
        </p:txBody>
      </p:sp>
      <p:sp>
        <p:nvSpPr>
          <p:cNvPr id="9" name="el-178969696120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9612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96120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96120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成果三件</a:t>
            </a:r>
            <a:endParaRPr/>
          </a:p>
        </p:txBody>
      </p:sp>
      <p:sp>
        <p:nvSpPr>
          <p:cNvPr id="13" name="el-178969696119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6120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2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23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23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240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23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22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2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22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2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反面复盘：一个被推翻的结论</a:t>
            </a:r>
            <a:endParaRPr/>
          </a:p>
        </p:txBody>
      </p:sp>
      <p:sp>
        <p:nvSpPr>
          <p:cNvPr id="11" name="el-178969696122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96123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任务：「年卡客群最该主推」为什么被答辩组推翻（往届实录）</a:t>
            </a:r>
            <a:endParaRPr/>
          </a:p>
        </p:txBody>
      </p:sp>
      <p:sp>
        <p:nvSpPr>
          <p:cNvPr id="13" name="el-178969696123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会员数据显示年卡客消费最高，小组建议All in年卡</a:t>
            </a:r>
            <a:endParaRPr/>
          </a:p>
        </p:txBody>
      </p:sp>
      <p:sp>
        <p:nvSpPr>
          <p:cNvPr id="14" name="el-178969696123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答辩现场被一个提问击穿，结论全盘返工</a:t>
            </a:r>
            <a:endParaRPr/>
          </a:p>
        </p:txBody>
      </p:sp>
      <p:sp>
        <p:nvSpPr>
          <p:cNvPr id="15" name="el-178969696124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96123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数据里的高消费是结果不是原因——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先有忠诚才办卡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：因果搞反了方向。</a:t>
            </a:r>
            <a:endParaRPr/>
          </a:p>
        </p:txBody>
      </p:sp>
      <p:sp>
        <p:nvSpPr>
          <p:cNvPr id="17" name="el-178969696124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96123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补充流失访谈后重做——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结论改为分层运营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：翻过车的报告才扎实。</a:t>
            </a:r>
            <a:endParaRPr/>
          </a:p>
        </p:txBody>
      </p:sp>
      <p:sp>
        <p:nvSpPr>
          <p:cNvPr id="19" name="el-178969696124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96123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看到数先问谁不在数里——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沉默的数据最响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：样本意识是分析师的防弹衣。</a:t>
            </a:r>
            <a:endParaRPr/>
          </a:p>
        </p:txBody>
      </p:sp>
      <p:sp>
        <p:nvSpPr>
          <p:cNvPr id="21" name="el-178969696122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2" name="el-178969696122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2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96124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124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1241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12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原逻辑（看似成立）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：年卡客客单价最高——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高价值客群锁定年卡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：数据支持逻辑自洽，答辩前信心满满。</a:t>
            </a:r>
            <a:endParaRPr/>
          </a:p>
        </p:txBody>
      </p:sp>
      <p:sp>
        <p:nvSpPr>
          <p:cNvPr id="28" name="el-1789696961236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致命提问（现场翻车）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：考官问「没办年卡的流失客人，在数据里吗」——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全场沉默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：数据里只有留下来的人。</a:t>
            </a:r>
            <a:endParaRPr/>
          </a:p>
        </p:txBody>
      </p:sp>
      <p:sp>
        <p:nvSpPr>
          <p:cNvPr id="29" name="el-17896969612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重新审视（补视角）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：这是典型幸存者偏差——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流失者的沉默被当成了不存在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：样本边界没问过自己。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40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403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399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3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140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7" name="el-178969696139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课堂辩论：信数据还是信经验</a:t>
            </a:r>
            <a:endParaRPr/>
          </a:p>
        </p:txBody>
      </p:sp>
      <p:sp>
        <p:nvSpPr>
          <p:cNvPr id="8" name="el-1789696961405-11"/>
          <p:cNvSpPr txBox="1"/>
          <p:nvPr/>
        </p:nvSpPr>
        <p:spPr>
          <a:xfrm>
            <a:off x="952262" y="2136007"/>
            <a:ext cx="11054808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老店长凭三十年直觉说「这批客人不会来」，数据模型说「复购概率72%」——听谁的？</a:t>
            </a:r>
            <a:endParaRPr/>
          </a:p>
        </p:txBody>
      </p:sp>
      <p:sp>
        <p:nvSpPr>
          <p:cNvPr id="9" name="el-1789696961406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961415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数据派</a:t>
            </a:r>
            <a:endParaRPr/>
          </a:p>
        </p:txBody>
      </p:sp>
      <p:sp>
        <p:nvSpPr>
          <p:cNvPr id="11" name="el-178969696141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961417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经验派</a:t>
            </a:r>
            <a:endParaRPr/>
          </a:p>
        </p:txBody>
      </p:sp>
      <p:sp>
        <p:nvSpPr>
          <p:cNvPr id="13" name="el-1789696961398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「预算只够养一个岗位，你要数据分析师还是金牌店长」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落到用人决策场景讨论。</a:t>
            </a:r>
            <a:endParaRPr/>
          </a:p>
        </p:txBody>
      </p:sp>
      <p:sp>
        <p:nvSpPr>
          <p:cNvPr id="14" name="el-178969696140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5" name="el-1789696961400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6" name="el-17896969614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961415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961416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961417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961418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961419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961419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96141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直觉说不清为什么——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数据可复验可追溯</a:t>
            </a:r>
            <a:endParaRPr/>
          </a:p>
        </p:txBody>
      </p:sp>
      <p:sp>
        <p:nvSpPr>
          <p:cNvPr id="24" name="el-1789696961411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人记不住三万条记录——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模型记得住</a:t>
            </a:r>
            <a:endParaRPr/>
          </a:p>
        </p:txBody>
      </p:sp>
      <p:sp>
        <p:nvSpPr>
          <p:cNvPr id="25" name="el-1789696961412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经验会过时——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数据反映的是当下</a:t>
            </a:r>
            <a:endParaRPr/>
          </a:p>
        </p:txBody>
      </p:sp>
      <p:sp>
        <p:nvSpPr>
          <p:cNvPr id="26" name="el-1789696961413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数据只有历史——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直觉里藏着没量化的变量</a:t>
            </a:r>
            <a:endParaRPr/>
          </a:p>
        </p:txBody>
      </p:sp>
      <p:sp>
        <p:nvSpPr>
          <p:cNvPr id="27" name="el-1789696961414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口径陷阱防不胜防——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老法师一眼看出数不对</a:t>
            </a:r>
            <a:endParaRPr/>
          </a:p>
        </p:txBody>
      </p:sp>
      <p:sp>
        <p:nvSpPr>
          <p:cNvPr id="28" name="el-1789696961414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决策要担责——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模型不签字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4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439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4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44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6" name="el-17896969614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数据红线：三条底线</a:t>
            </a:r>
            <a:endParaRPr/>
          </a:p>
        </p:txBody>
      </p:sp>
      <p:sp>
        <p:nvSpPr>
          <p:cNvPr id="7" name="el-1789696961444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961444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比结论更贵</a:t>
            </a:r>
            <a:endParaRPr/>
          </a:p>
        </p:txBody>
      </p:sp>
      <p:sp>
        <p:nvSpPr>
          <p:cNvPr id="9" name="el-1789696961444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隐私与合规是职业生命线——</a:t>
            </a:r>
            <a:endParaRPr/>
          </a:p>
        </p:txBody>
      </p:sp>
      <p:sp>
        <p:nvSpPr>
          <p:cNvPr id="10" name="el-1789696961445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红线意识从第一份数据养成。</a:t>
            </a:r>
            <a:endParaRPr/>
          </a:p>
        </p:txBody>
      </p:sp>
      <p:sp>
        <p:nvSpPr>
          <p:cNvPr id="11" name="el-17896969614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2" name="el-178969696143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3" name="el-17896969614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961440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96144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96144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96144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96144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961449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961451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1" name="el-1789696961451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客人信息先脱敏</a:t>
            </a:r>
            <a:endParaRPr/>
          </a:p>
        </p:txBody>
      </p:sp>
      <p:sp>
        <p:nvSpPr>
          <p:cNvPr id="22" name="el-1789696961451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姓名手机号身份证——分析前一律匿名化处理</a:t>
            </a:r>
            <a:endParaRPr/>
          </a:p>
        </p:txBody>
      </p:sp>
      <p:sp>
        <p:nvSpPr>
          <p:cNvPr id="23" name="el-1789696961452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来源</a:t>
            </a:r>
            <a:endParaRPr/>
          </a:p>
        </p:txBody>
      </p:sp>
      <p:sp>
        <p:nvSpPr>
          <p:cNvPr id="24" name="el-1789696961452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数据获取须合规</a:t>
            </a:r>
            <a:endParaRPr/>
          </a:p>
        </p:txBody>
      </p:sp>
      <p:sp>
        <p:nvSpPr>
          <p:cNvPr id="25" name="el-1789696961452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企业数据签授权、公开数据看许可——不碰灰色爬虫</a:t>
            </a:r>
            <a:endParaRPr/>
          </a:p>
        </p:txBody>
      </p:sp>
      <p:sp>
        <p:nvSpPr>
          <p:cNvPr id="26" name="el-1789696961453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表述</a:t>
            </a:r>
            <a:endParaRPr/>
          </a:p>
        </p:txBody>
      </p:sp>
      <p:sp>
        <p:nvSpPr>
          <p:cNvPr id="27" name="el-1789696961453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相关不得说成因</a:t>
            </a:r>
            <a:endParaRPr/>
          </a:p>
        </p:txBody>
      </p:sp>
      <p:sp>
        <p:nvSpPr>
          <p:cNvPr id="28" name="el-1789696961453-27"/>
          <p:cNvSpPr txBox="1"/>
          <p:nvPr/>
        </p:nvSpPr>
        <p:spPr>
          <a:xfrm>
            <a:off x="1180805" y="5021807"/>
            <a:ext cx="63790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结论措辞守边界——「与…相关」不写成「因为」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6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60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160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160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60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60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60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5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汇报四步：八分钟讲透</a:t>
            </a:r>
            <a:endParaRPr/>
          </a:p>
        </p:txBody>
      </p:sp>
      <p:sp>
        <p:nvSpPr>
          <p:cNvPr id="11" name="el-178969696160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汇报流程</a:t>
            </a:r>
            <a:endParaRPr/>
          </a:p>
        </p:txBody>
      </p:sp>
      <p:sp>
        <p:nvSpPr>
          <p:cNvPr id="12" name="el-178969696160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讲完</a:t>
            </a:r>
            <a:endParaRPr/>
          </a:p>
        </p:txBody>
      </p:sp>
      <p:sp>
        <p:nvSpPr>
          <p:cNvPr id="13" name="el-178969696160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汇报不是展示劳动量——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是推销你的结论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6160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结论先行贯穿始终。</a:t>
            </a:r>
            <a:endParaRPr/>
          </a:p>
        </p:txBody>
      </p:sp>
      <p:sp>
        <p:nvSpPr>
          <p:cNvPr id="15" name="el-178969696160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61614-25"/>
          <p:cNvSpPr txBox="1"/>
          <p:nvPr/>
        </p:nvSpPr>
        <p:spPr>
          <a:xfrm>
            <a:off x="5218395" y="1964749"/>
            <a:ext cx="54845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抛结论</a:t>
            </a:r>
            <a:endParaRPr/>
          </a:p>
        </p:txBody>
      </p:sp>
      <p:sp>
        <p:nvSpPr>
          <p:cNvPr id="17" name="el-1789696961612-21"/>
          <p:cNvSpPr txBox="1"/>
          <p:nvPr/>
        </p:nvSpPr>
        <p:spPr>
          <a:xfrm>
            <a:off x="5218395" y="2326608"/>
            <a:ext cx="558032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第一句话就是结论——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「淡季不该关该拆分」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：先给答案再给证据。</a:t>
            </a:r>
            <a:endParaRPr/>
          </a:p>
        </p:txBody>
      </p:sp>
      <p:sp>
        <p:nvSpPr>
          <p:cNvPr id="18" name="el-178969696160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61614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给证据</a:t>
            </a:r>
            <a:endParaRPr/>
          </a:p>
        </p:txBody>
      </p:sp>
      <p:sp>
        <p:nvSpPr>
          <p:cNvPr id="20" name="el-1789696961613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三张图各撑一个论点——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标题即结论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：图表是论据不是装饰。</a:t>
            </a:r>
            <a:endParaRPr/>
          </a:p>
        </p:txBody>
      </p:sp>
      <p:sp>
        <p:nvSpPr>
          <p:cNvPr id="21" name="el-178969696160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61615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说边界</a:t>
            </a:r>
            <a:endParaRPr/>
          </a:p>
        </p:txBody>
      </p:sp>
      <p:sp>
        <p:nvSpPr>
          <p:cNvPr id="23" name="el-1789696961613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主动交代局限——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样本范围与不适用场景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：诚实加分不扣分。</a:t>
            </a:r>
            <a:endParaRPr/>
          </a:p>
        </p:txBody>
      </p:sp>
      <p:sp>
        <p:nvSpPr>
          <p:cNvPr id="24" name="el-178969696160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61615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留追问</a:t>
            </a:r>
            <a:endParaRPr/>
          </a:p>
        </p:txBody>
      </p:sp>
      <p:sp>
        <p:nvSpPr>
          <p:cNvPr id="26" name="el-1789696961614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备好数据附录——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考官追问「为什么」时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：底牌厚才敢让人提问。</a:t>
            </a:r>
            <a:endParaRPr/>
          </a:p>
        </p:txBody>
      </p:sp>
      <p:sp>
        <p:nvSpPr>
          <p:cNvPr id="27" name="el-17896969615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8" name="el-178969696159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16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6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62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63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63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6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63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8" name="el-17896969616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961632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真实数据的分析报告</a:t>
            </a:r>
            <a:endParaRPr/>
          </a:p>
        </p:txBody>
      </p:sp>
      <p:sp>
        <p:nvSpPr>
          <p:cNvPr id="10" name="el-1789696961632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1份</a:t>
            </a:r>
            <a:endParaRPr/>
          </a:p>
        </p:txBody>
      </p:sp>
      <p:sp>
        <p:nvSpPr>
          <p:cNvPr id="11" name="el-1789696961631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一份真数据的真结论——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胜过十份模拟练习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：面试时讲得出细节。</a:t>
            </a:r>
            <a:endParaRPr/>
          </a:p>
        </p:txBody>
      </p:sp>
      <p:sp>
        <p:nvSpPr>
          <p:cNvPr id="12" name="el-1789696961635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报告</a:t>
            </a:r>
            <a:endParaRPr/>
          </a:p>
        </p:txBody>
      </p:sp>
      <p:sp>
        <p:nvSpPr>
          <p:cNvPr id="13" name="el-1789696961639-20"/>
          <p:cNvSpPr txBox="1"/>
          <p:nvPr/>
        </p:nvSpPr>
        <p:spPr>
          <a:xfrm>
            <a:off x="6075431" y="2468257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数据报告与建议</a:t>
            </a:r>
            <a:endParaRPr/>
          </a:p>
        </p:txBody>
      </p:sp>
      <p:sp>
        <p:nvSpPr>
          <p:cNvPr id="14" name="el-1789696961637-17"/>
          <p:cNvSpPr txBox="1"/>
          <p:nvPr/>
        </p:nvSpPr>
        <p:spPr>
          <a:xfrm>
            <a:off x="6075431" y="2820594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结论、证据、边界三段式——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一条可执行建议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：这是主件。</a:t>
            </a:r>
            <a:endParaRPr/>
          </a:p>
        </p:txBody>
      </p:sp>
      <p:sp>
        <p:nvSpPr>
          <p:cNvPr id="15" name="el-1789696961635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文档</a:t>
            </a:r>
            <a:endParaRPr/>
          </a:p>
        </p:txBody>
      </p:sp>
      <p:sp>
        <p:nvSpPr>
          <p:cNvPr id="16" name="el-1789696961639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五步过程档案</a:t>
            </a:r>
            <a:endParaRPr/>
          </a:p>
        </p:txBody>
      </p:sp>
      <p:sp>
        <p:nvSpPr>
          <p:cNvPr id="17" name="el-1789696961638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提问到结论全留痕——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口径卡与清洗日志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：严谨性的证据。</a:t>
            </a:r>
            <a:endParaRPr/>
          </a:p>
        </p:txBody>
      </p:sp>
      <p:sp>
        <p:nvSpPr>
          <p:cNvPr id="18" name="el-1789696961635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19" name="el-1789696961639-22"/>
          <p:cNvSpPr txBox="1"/>
          <p:nvPr/>
        </p:nvSpPr>
        <p:spPr>
          <a:xfrm>
            <a:off x="6075431" y="4362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脱敏数据集</a:t>
            </a:r>
            <a:endParaRPr/>
          </a:p>
        </p:txBody>
      </p:sp>
      <p:sp>
        <p:nvSpPr>
          <p:cNvPr id="20" name="el-1789696961638-19"/>
          <p:cNvSpPr txBox="1"/>
          <p:nvPr/>
        </p:nvSpPr>
        <p:spPr>
          <a:xfrm>
            <a:off x="6075431" y="471440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清洗后的净版数据——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附数据字典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：可复现的分析才可信。</a:t>
            </a:r>
            <a:endParaRPr/>
          </a:p>
        </p:txBody>
      </p:sp>
      <p:sp>
        <p:nvSpPr>
          <p:cNvPr id="21" name="el-178969696162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2" name="el-178969696162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6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78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788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79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79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791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791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7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78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7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96178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数据分析冲刺，六件事按序做：</a:t>
            </a:r>
            <a:endParaRPr/>
          </a:p>
        </p:txBody>
      </p:sp>
      <p:sp>
        <p:nvSpPr>
          <p:cNvPr id="12" name="el-1789696961793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961797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提问题</a:t>
            </a:r>
            <a:endParaRPr/>
          </a:p>
        </p:txBody>
      </p:sp>
      <p:sp>
        <p:nvSpPr>
          <p:cNvPr id="14" name="el-1789696961797-21"/>
          <p:cNvSpPr txBox="1"/>
          <p:nvPr/>
        </p:nvSpPr>
        <p:spPr>
          <a:xfrm>
            <a:off x="2009273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业务问题翻译成数据问题</a:t>
            </a:r>
            <a:endParaRPr/>
          </a:p>
        </p:txBody>
      </p:sp>
      <p:sp>
        <p:nvSpPr>
          <p:cNvPr id="15" name="el-1789696961793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961797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认数据</a:t>
            </a:r>
            <a:endParaRPr/>
          </a:p>
        </p:txBody>
      </p:sp>
      <p:sp>
        <p:nvSpPr>
          <p:cNvPr id="17" name="el-1789696961798-23"/>
          <p:cNvSpPr txBox="1"/>
          <p:nvPr/>
        </p:nvSpPr>
        <p:spPr>
          <a:xfrm>
            <a:off x="2009273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口径逐字段问清建卡</a:t>
            </a:r>
            <a:endParaRPr/>
          </a:p>
        </p:txBody>
      </p:sp>
      <p:sp>
        <p:nvSpPr>
          <p:cNvPr id="18" name="el-1789696961793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961798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做清洗</a:t>
            </a:r>
            <a:endParaRPr/>
          </a:p>
        </p:txBody>
      </p:sp>
      <p:sp>
        <p:nvSpPr>
          <p:cNvPr id="20" name="el-1789696961798-25"/>
          <p:cNvSpPr txBox="1"/>
          <p:nvPr/>
        </p:nvSpPr>
        <p:spPr>
          <a:xfrm>
            <a:off x="2009273" y="453704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四查过关，脏净分存</a:t>
            </a:r>
            <a:endParaRPr/>
          </a:p>
        </p:txBody>
      </p:sp>
      <p:sp>
        <p:nvSpPr>
          <p:cNvPr id="21" name="el-178969696179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961798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跑分析</a:t>
            </a:r>
            <a:endParaRPr/>
          </a:p>
        </p:txBody>
      </p:sp>
      <p:sp>
        <p:nvSpPr>
          <p:cNvPr id="23" name="el-1789696961798-27"/>
          <p:cNvSpPr txBox="1"/>
          <p:nvPr/>
        </p:nvSpPr>
        <p:spPr>
          <a:xfrm>
            <a:off x="7760934" y="329910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对比细分，主图三版</a:t>
            </a:r>
            <a:endParaRPr/>
          </a:p>
        </p:txBody>
      </p:sp>
      <p:sp>
        <p:nvSpPr>
          <p:cNvPr id="24" name="el-178969696179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961798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磨结论</a:t>
            </a:r>
            <a:endParaRPr/>
          </a:p>
        </p:txBody>
      </p:sp>
      <p:sp>
        <p:nvSpPr>
          <p:cNvPr id="26" name="el-1789696961798-29"/>
          <p:cNvSpPr txBox="1"/>
          <p:nvPr/>
        </p:nvSpPr>
        <p:spPr>
          <a:xfrm>
            <a:off x="7760934" y="391807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一条结论一条建议三要素</a:t>
            </a:r>
            <a:endParaRPr/>
          </a:p>
        </p:txBody>
      </p:sp>
      <p:sp>
        <p:nvSpPr>
          <p:cNvPr id="27" name="el-178969696179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961799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练答辩</a:t>
            </a:r>
            <a:endParaRPr/>
          </a:p>
        </p:txBody>
      </p:sp>
      <p:sp>
        <p:nvSpPr>
          <p:cNvPr id="29" name="el-1789696961799-31"/>
          <p:cNvSpPr txBox="1"/>
          <p:nvPr/>
        </p:nvSpPr>
        <p:spPr>
          <a:xfrm>
            <a:off x="7760934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八分钟盲讲，外行能懂</a:t>
            </a:r>
            <a:endParaRPr/>
          </a:p>
        </p:txBody>
      </p:sp>
      <p:sp>
        <p:nvSpPr>
          <p:cNvPr id="30" name="el-178969696178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31" name="el-1789696961787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32" name="el-178969696178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8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81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81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81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8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813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9618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96181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1820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数据分析的五步？</a:t>
            </a:r>
            <a:endParaRPr/>
          </a:p>
        </p:txBody>
      </p:sp>
      <p:sp>
        <p:nvSpPr>
          <p:cNvPr id="11" name="el-1789696961818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——两头是业务：从业务中来回业务中去。</a:t>
            </a:r>
            <a:endParaRPr/>
          </a:p>
        </p:txBody>
      </p:sp>
      <p:sp>
        <p:nvSpPr>
          <p:cNvPr id="12" name="el-178969696181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1820-20"/>
          <p:cNvSpPr txBox="1"/>
          <p:nvPr/>
        </p:nvSpPr>
        <p:spPr>
          <a:xfrm>
            <a:off x="1618845" y="2812559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AI改变了分析什么？</a:t>
            </a:r>
            <a:endParaRPr/>
          </a:p>
        </p:txBody>
      </p:sp>
      <p:sp>
        <p:nvSpPr>
          <p:cNvPr id="14" name="el-1789696961819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——问题意识与业务解读成新门槛：这是护城河。</a:t>
            </a:r>
            <a:endParaRPr/>
          </a:p>
        </p:txBody>
      </p:sp>
      <p:sp>
        <p:nvSpPr>
          <p:cNvPr id="15" name="el-178969696181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1820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最容易翻车的点？</a:t>
            </a:r>
            <a:endParaRPr/>
          </a:p>
        </p:txBody>
      </p:sp>
      <p:sp>
        <p:nvSpPr>
          <p:cNvPr id="17" name="el-1789696961819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样本与口径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——幸存者偏差防不胜防：先问谁不在数里。</a:t>
            </a:r>
            <a:endParaRPr/>
          </a:p>
        </p:txBody>
      </p:sp>
      <p:sp>
        <p:nvSpPr>
          <p:cNvPr id="18" name="el-178969696181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1821-22"/>
          <p:cNvSpPr txBox="1"/>
          <p:nvPr/>
        </p:nvSpPr>
        <p:spPr>
          <a:xfrm>
            <a:off x="1618845" y="5040852"/>
            <a:ext cx="49489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961819-18"/>
          <p:cNvSpPr txBox="1"/>
          <p:nvPr/>
        </p:nvSpPr>
        <p:spPr>
          <a:xfrm>
            <a:off x="1618845" y="5459847"/>
            <a:ext cx="51593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决策影响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——从亏8万到增收5万：数据变成钱的故事。</a:t>
            </a:r>
            <a:endParaRPr/>
          </a:p>
        </p:txBody>
      </p:sp>
      <p:sp>
        <p:nvSpPr>
          <p:cNvPr id="21" name="el-1789696961811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961811-4"/>
          <p:cNvSpPr txBox="1"/>
          <p:nvPr/>
        </p:nvSpPr>
        <p:spPr>
          <a:xfrm>
            <a:off x="524398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8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9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96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96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97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96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97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961968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9619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96196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9619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作业：报告与复盘</a:t>
            </a:r>
            <a:endParaRPr/>
          </a:p>
        </p:txBody>
      </p:sp>
      <p:sp>
        <p:nvSpPr>
          <p:cNvPr id="12" name="el-178969696196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96196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961970-16"/>
          <p:cNvSpPr txBox="1"/>
          <p:nvPr/>
        </p:nvSpPr>
        <p:spPr>
          <a:xfrm>
            <a:off x="1966570" y="2173651"/>
            <a:ext cx="55393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民宿案例里，如果你只能再要一个字段，你要什么？为什么？</a:t>
            </a:r>
            <a:endParaRPr/>
          </a:p>
        </p:txBody>
      </p:sp>
      <p:sp>
        <p:nvSpPr>
          <p:cNvPr id="15" name="el-1789696961970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961970-18"/>
          <p:cNvSpPr txBox="1"/>
          <p:nvPr/>
        </p:nvSpPr>
        <p:spPr>
          <a:xfrm>
            <a:off x="1966570" y="2674481"/>
            <a:ext cx="6500830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幸存者偏差的反面案例，你生活中还在哪见过（App评分、好评榜）？</a:t>
            </a:r>
            <a:endParaRPr/>
          </a:p>
        </p:txBody>
      </p:sp>
      <p:sp>
        <p:nvSpPr>
          <p:cNvPr id="17" name="el-178969696196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96197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数据报告</a:t>
            </a:r>
            <a:endParaRPr/>
          </a:p>
        </p:txBody>
      </p:sp>
      <p:sp>
        <p:nvSpPr>
          <p:cNvPr id="19" name="el-1789696961972-23"/>
          <p:cNvSpPr txBox="1"/>
          <p:nvPr/>
        </p:nvSpPr>
        <p:spPr>
          <a:xfrm>
            <a:off x="1885627" y="3899031"/>
            <a:ext cx="7941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提交完整数据报告：问题定义、口径卡、四查记录、三版主图表、一条三要素齐全的运营建议</a:t>
            </a:r>
            <a:endParaRPr/>
          </a:p>
        </p:txBody>
      </p:sp>
      <p:sp>
        <p:nvSpPr>
          <p:cNvPr id="20" name="el-1789696961973-24"/>
          <p:cNvSpPr txBox="1"/>
          <p:nvPr/>
        </p:nvSpPr>
        <p:spPr>
          <a:xfrm>
            <a:off x="1885627" y="4241845"/>
            <a:ext cx="792186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脱敏数据与字典必附</a:t>
            </a:r>
            <a:endParaRPr/>
          </a:p>
        </p:txBody>
      </p:sp>
      <p:sp>
        <p:nvSpPr>
          <p:cNvPr id="21" name="el-178969696197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答辩录像</a:t>
            </a:r>
            <a:endParaRPr/>
          </a:p>
        </p:txBody>
      </p:sp>
      <p:sp>
        <p:nvSpPr>
          <p:cNvPr id="22" name="el-1789696961973-25"/>
          <p:cNvSpPr txBox="1"/>
          <p:nvPr/>
        </p:nvSpPr>
        <p:spPr>
          <a:xfrm>
            <a:off x="1885627" y="4670363"/>
            <a:ext cx="56564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提交八分钟汇报录像：结论先行、证据三图、边界交代与追问预案</a:t>
            </a:r>
            <a:endParaRPr/>
          </a:p>
        </p:txBody>
      </p:sp>
      <p:sp>
        <p:nvSpPr>
          <p:cNvPr id="23" name="el-1789696961973-26"/>
          <p:cNvSpPr txBox="1"/>
          <p:nvPr/>
        </p:nvSpPr>
        <p:spPr>
          <a:xfrm>
            <a:off x="1885627" y="5013177"/>
            <a:ext cx="563643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组内互评分须附</a:t>
            </a:r>
            <a:endParaRPr/>
          </a:p>
        </p:txBody>
      </p:sp>
      <p:sp>
        <p:nvSpPr>
          <p:cNvPr id="24" name="el-178969696196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课程平台提交，优秀报告推荐至合作企业</a:t>
            </a:r>
            <a:endParaRPr/>
          </a:p>
        </p:txBody>
      </p:sp>
      <p:sp>
        <p:nvSpPr>
          <p:cNvPr id="25" name="el-178969696196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961964-4"/>
          <p:cNvSpPr txBox="1"/>
          <p:nvPr/>
        </p:nvSpPr>
        <p:spPr>
          <a:xfrm>
            <a:off x="536837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7" name="el-17896969619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9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98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987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98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98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98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96198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99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961984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9619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1986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96198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96198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961993-25"/>
          <p:cNvSpPr txBox="1"/>
          <p:nvPr/>
        </p:nvSpPr>
        <p:spPr>
          <a:xfrm>
            <a:off x="1980705" y="1661513"/>
            <a:ext cx="343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表格与AI分析</a:t>
            </a:r>
            <a:endParaRPr/>
          </a:p>
        </p:txBody>
      </p:sp>
      <p:sp>
        <p:nvSpPr>
          <p:cNvPr id="16" name="el-1789696961992-21"/>
          <p:cNvSpPr txBox="1"/>
          <p:nvPr/>
        </p:nvSpPr>
        <p:spPr>
          <a:xfrm>
            <a:off x="1980705" y="2023372"/>
            <a:ext cx="357482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电子表格+AI代码助手——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961989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18" name="el-1789696961994-26"/>
          <p:cNvSpPr txBox="1"/>
          <p:nvPr/>
        </p:nvSpPr>
        <p:spPr>
          <a:xfrm>
            <a:off x="1980705" y="2675076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文旅公开数据</a:t>
            </a:r>
            <a:endParaRPr/>
          </a:p>
        </p:txBody>
      </p:sp>
      <p:sp>
        <p:nvSpPr>
          <p:cNvPr id="19" name="el-1789696961992-22"/>
          <p:cNvSpPr txBox="1"/>
          <p:nvPr/>
        </p:nvSpPr>
        <p:spPr>
          <a:xfrm>
            <a:off x="1980705" y="3036936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文旅统计公报——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练手的真实数据源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96198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6961994-27"/>
          <p:cNvSpPr txBox="1"/>
          <p:nvPr/>
        </p:nvSpPr>
        <p:spPr>
          <a:xfrm>
            <a:off x="1980705" y="3688640"/>
            <a:ext cx="28610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优秀报告拆解库</a:t>
            </a:r>
            <a:endParaRPr/>
          </a:p>
        </p:txBody>
      </p:sp>
      <p:sp>
        <p:nvSpPr>
          <p:cNvPr id="22" name="el-1789696961993-23"/>
          <p:cNvSpPr txBox="1"/>
          <p:nvPr/>
        </p:nvSpPr>
        <p:spPr>
          <a:xfrm>
            <a:off x="1980705" y="4050500"/>
            <a:ext cx="295683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往届答辩最佳——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看结论怎么写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961990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理论</a:t>
            </a:r>
            <a:endParaRPr/>
          </a:p>
        </p:txBody>
      </p:sp>
      <p:sp>
        <p:nvSpPr>
          <p:cNvPr id="24" name="el-1789696961994-28"/>
          <p:cNvSpPr txBox="1"/>
          <p:nvPr/>
        </p:nvSpPr>
        <p:spPr>
          <a:xfrm>
            <a:off x="1980705" y="4702204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统计思维入门</a:t>
            </a:r>
            <a:endParaRPr/>
          </a:p>
        </p:txBody>
      </p:sp>
      <p:sp>
        <p:nvSpPr>
          <p:cNvPr id="25" name="el-1789696961993-24"/>
          <p:cNvSpPr txBox="1"/>
          <p:nvPr/>
        </p:nvSpPr>
        <p:spPr>
          <a:xfrm>
            <a:off x="1980705" y="5064063"/>
            <a:ext cx="277590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偏差与谬误清单——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防身必备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96198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每周拆一份文旅统计公报，写三行洞察——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961984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961984-6"/>
          <p:cNvSpPr txBox="1"/>
          <p:nvPr/>
        </p:nvSpPr>
        <p:spPr>
          <a:xfrm>
            <a:off x="537477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19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212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2125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212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96212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项目一：促进旅游业发展的应用展望</a:t>
            </a:r>
            <a:endParaRPr/>
          </a:p>
        </p:txBody>
      </p:sp>
      <p:sp>
        <p:nvSpPr>
          <p:cNvPr id="6" name="el-178969696212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962127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8" name="el-178969696212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96212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213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96213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212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96212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05 · PROJECT 01</a:t>
            </a:r>
            <a:endParaRPr/>
          </a:p>
        </p:txBody>
      </p:sp>
      <p:sp>
        <p:nvSpPr>
          <p:cNvPr id="14" name="el-178969696213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抬头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看路</a:t>
            </a:r>
            <a:endParaRPr/>
          </a:p>
        </p:txBody>
      </p:sp>
      <p:sp>
        <p:nvSpPr>
          <p:cNvPr id="15" name="el-1789696962130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从实训到展望</a:t>
            </a:r>
            <a:endParaRPr/>
          </a:p>
        </p:txBody>
      </p:sp>
      <p:sp>
        <p:nvSpPr>
          <p:cNvPr id="16" name="el-178969696213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962135-21"/>
          <p:cNvSpPr txBox="1"/>
          <p:nvPr/>
        </p:nvSpPr>
        <p:spPr>
          <a:xfrm>
            <a:off x="6951512" y="2415883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行业蓝图</a:t>
            </a:r>
            <a:endParaRPr/>
          </a:p>
        </p:txBody>
      </p:sp>
      <p:sp>
        <p:nvSpPr>
          <p:cNvPr id="18" name="el-1789696962134-18"/>
          <p:cNvSpPr txBox="1"/>
          <p:nvPr/>
        </p:nvSpPr>
        <p:spPr>
          <a:xfrm>
            <a:off x="6951512" y="2777742"/>
            <a:ext cx="39592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AI重塑旅游业的全景图——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看清你在哪一站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96213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962135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趋势研判</a:t>
            </a:r>
            <a:endParaRPr/>
          </a:p>
        </p:txBody>
      </p:sp>
      <p:sp>
        <p:nvSpPr>
          <p:cNvPr id="21" name="el-1789696962134-19"/>
          <p:cNvSpPr txBox="1"/>
          <p:nvPr/>
        </p:nvSpPr>
        <p:spPr>
          <a:xfrm>
            <a:off x="6951512" y="3772261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哪些岗位在消失哪些在生长——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提前卡位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96213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962136-23"/>
          <p:cNvSpPr txBox="1"/>
          <p:nvPr/>
        </p:nvSpPr>
        <p:spPr>
          <a:xfrm>
            <a:off x="6951512" y="4404920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职业规划</a:t>
            </a:r>
            <a:endParaRPr/>
          </a:p>
        </p:txBody>
      </p:sp>
      <p:sp>
        <p:nvSpPr>
          <p:cNvPr id="24" name="el-1789696962135-20"/>
          <p:cNvSpPr txBox="1"/>
          <p:nvPr/>
        </p:nvSpPr>
        <p:spPr>
          <a:xfrm>
            <a:off x="6951512" y="4766779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把二十六项目连成你的路线图——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毕业去向早想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2026-09-18T02:02:46.515Z</dcterms:created>
  <dcterms:modified xsi:type="dcterms:W3CDTF">2026-09-18T02:02:46.515Z</dcterms:modified>
</cp:coreProperties>
</file>