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ableStyles" Target="tableStyles.xml"/><Relationship Id="rId45" Type="http://schemas.openxmlformats.org/officeDocument/2006/relationships/theme" Target="theme/them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9CA8A0"/>
              </a:solidFill>
            </c:spPr>
          </c:dPt>
          <c:dPt>
            <c:idx val="2"/>
            <c:spPr>
              <a:solidFill>
                <a:srgbClr val="24486B"/>
              </a:solidFill>
            </c:spPr>
          </c:dPt>
          <c:dPt>
            <c:idx val="3"/>
            <c:spPr>
              <a:solidFill>
                <a:srgbClr val="24486B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Sheet1!$A$2:$A$5</c:f>
              <c:strCache>
                <c:ptCount val="4"/>
                <c:pt idx="0">
                  <c:v>技术完成</c:v>
                </c:pt>
                <c:pt idx="1">
                  <c:v>交互体验</c:v>
                </c:pt>
                <c:pt idx="2">
                  <c:v>形象自然</c:v>
                </c:pt>
                <c:pt idx="3">
                  <c:v>内容准确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</c:ser>
        <c:gapWidth val="192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45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0"/>
      </c:valAx>
    </c:plotArea>
    <c:plotVisOnly val="1"/>
  </c:chart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783096-40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6782136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781921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1925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1920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1922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项目七</a:t>
            </a:r>
            <a:endParaRPr/>
          </a:p>
        </p:txBody>
      </p:sp>
      <p:sp>
        <p:nvSpPr>
          <p:cNvPr id="8" name="el-1789696781922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6781923-5"/>
          <p:cNvSpPr txBox="1"/>
          <p:nvPr/>
        </p:nvSpPr>
        <p:spPr>
          <a:xfrm>
            <a:off x="685629" y="2139132"/>
            <a:ext cx="4233905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虚拟数字人</a:t>
            </a:r>
            <a:endParaRPr/>
          </a:p>
        </p:txBody>
      </p:sp>
      <p:sp>
        <p:nvSpPr>
          <p:cNvPr id="10" name="el-1789696781923-6"/>
          <p:cNvSpPr txBox="1"/>
          <p:nvPr/>
        </p:nvSpPr>
        <p:spPr>
          <a:xfrm>
            <a:off x="685629" y="3045268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制作实训</a:t>
            </a:r>
            <a:endParaRPr/>
          </a:p>
        </p:txBody>
      </p:sp>
      <p:sp>
        <p:nvSpPr>
          <p:cNvPr id="11" name="el-1789696781926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模块四</a:t>
            </a:r>
            <a:endParaRPr/>
          </a:p>
        </p:txBody>
      </p:sp>
      <p:sp>
        <p:nvSpPr>
          <p:cNvPr id="12" name="el-1789696781926-11"/>
          <p:cNvSpPr txBox="1"/>
          <p:nvPr/>
        </p:nvSpPr>
        <p:spPr>
          <a:xfrm>
            <a:off x="1477940" y="4465626"/>
            <a:ext cx="31729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生成式人工智能的旅游应用实训</a:t>
            </a:r>
            <a:endParaRPr/>
          </a:p>
        </p:txBody>
      </p:sp>
      <p:sp>
        <p:nvSpPr>
          <p:cNvPr id="13" name="el-1789696781924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6781924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04 — PROJECT 07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1372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1378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1377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1377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1377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7813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781374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6781375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造一个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数字分身</a:t>
            </a:r>
            <a:endParaRPr/>
          </a:p>
        </p:txBody>
      </p:sp>
      <p:sp>
        <p:nvSpPr>
          <p:cNvPr id="10" name="el-1789696781375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DESIGN · VOICE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DRIVE · LAUNCH</a:t>
            </a:r>
            <a:endParaRPr/>
          </a:p>
        </p:txBody>
      </p:sp>
      <p:sp>
        <p:nvSpPr>
          <p:cNvPr id="11" name="el-1789696781379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6781384-17"/>
          <p:cNvSpPr txBox="1"/>
          <p:nvPr/>
        </p:nvSpPr>
        <p:spPr>
          <a:xfrm>
            <a:off x="5218395" y="1134049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</a:t>
            </a:r>
            <a:endParaRPr/>
          </a:p>
        </p:txBody>
      </p:sp>
      <p:sp>
        <p:nvSpPr>
          <p:cNvPr id="13" name="el-1789696781384-18"/>
          <p:cNvSpPr txBox="1"/>
          <p:nvPr/>
        </p:nvSpPr>
        <p:spPr>
          <a:xfrm>
            <a:off x="5218395" y="1591135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任务书 · 考核标准 · 三种形态 · 前期决策</a:t>
            </a:r>
            <a:endParaRPr/>
          </a:p>
        </p:txBody>
      </p:sp>
      <p:sp>
        <p:nvSpPr>
          <p:cNvPr id="14" name="el-1789696781379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6781384-19"/>
          <p:cNvSpPr txBox="1"/>
          <p:nvPr/>
        </p:nvSpPr>
        <p:spPr>
          <a:xfrm>
            <a:off x="5218395" y="2324376"/>
            <a:ext cx="428375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制作流水线</a:t>
            </a:r>
            <a:endParaRPr/>
          </a:p>
        </p:txBody>
      </p:sp>
      <p:sp>
        <p:nvSpPr>
          <p:cNvPr id="16" name="el-1789696781384-20"/>
          <p:cNvSpPr txBox="1"/>
          <p:nvPr/>
        </p:nvSpPr>
        <p:spPr>
          <a:xfrm>
            <a:off x="5218395" y="2781462"/>
            <a:ext cx="4744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制作五步 · 工具矩阵 · 形象四要素 · 好差之辨</a:t>
            </a:r>
            <a:endParaRPr/>
          </a:p>
        </p:txBody>
      </p:sp>
      <p:sp>
        <p:nvSpPr>
          <p:cNvPr id="17" name="el-1789696781379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6781384-21"/>
          <p:cNvSpPr txBox="1"/>
          <p:nvPr/>
        </p:nvSpPr>
        <p:spPr>
          <a:xfrm>
            <a:off x="5218395" y="3514704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上岗检验</a:t>
            </a:r>
            <a:endParaRPr/>
          </a:p>
        </p:txBody>
      </p:sp>
      <p:sp>
        <p:nvSpPr>
          <p:cNvPr id="19" name="el-1789696781384-22"/>
          <p:cNvSpPr txBox="1"/>
          <p:nvPr/>
        </p:nvSpPr>
        <p:spPr>
          <a:xfrm>
            <a:off x="5218395" y="3971789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流程对比 · 上岗三关 · 三周节奏 · 实战复盘</a:t>
            </a:r>
            <a:endParaRPr/>
          </a:p>
        </p:txBody>
      </p:sp>
      <p:sp>
        <p:nvSpPr>
          <p:cNvPr id="20" name="el-1789696781380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6781385-23"/>
          <p:cNvSpPr txBox="1"/>
          <p:nvPr/>
        </p:nvSpPr>
        <p:spPr>
          <a:xfrm>
            <a:off x="5218395" y="4705031"/>
            <a:ext cx="3713732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伦理复盘</a:t>
            </a:r>
            <a:endParaRPr/>
          </a:p>
        </p:txBody>
      </p:sp>
      <p:sp>
        <p:nvSpPr>
          <p:cNvPr id="22" name="el-1789696781385-24"/>
          <p:cNvSpPr txBox="1"/>
          <p:nvPr/>
        </p:nvSpPr>
        <p:spPr>
          <a:xfrm>
            <a:off x="5218395" y="5162117"/>
            <a:ext cx="417481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反面案例 · 课堂辩论 · 红线底线 · 成果</a:t>
            </a:r>
            <a:endParaRPr/>
          </a:p>
        </p:txBody>
      </p:sp>
      <p:sp>
        <p:nvSpPr>
          <p:cNvPr id="23" name="el-1789696781369-2"/>
          <p:cNvSpPr txBox="1"/>
          <p:nvPr/>
        </p:nvSpPr>
        <p:spPr>
          <a:xfrm>
            <a:off x="685629" y="6228650"/>
            <a:ext cx="597394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模块四 生成式人工智能的旅游应用实训</a:t>
            </a:r>
            <a:endParaRPr/>
          </a:p>
        </p:txBody>
      </p:sp>
      <p:sp>
        <p:nvSpPr>
          <p:cNvPr id="24" name="el-1789696781370-3"/>
          <p:cNvSpPr txBox="1"/>
          <p:nvPr/>
        </p:nvSpPr>
        <p:spPr>
          <a:xfrm>
            <a:off x="7284655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5" name="el-1789696781370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140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1399-6"/>
          <p:cNvCxnSpPr/>
          <p:nvPr/>
        </p:nvCxnSpPr>
        <p:spPr>
          <a:xfrm>
            <a:off x="3537653" y="2092411"/>
            <a:ext cx="914" cy="327816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1425-12"/>
          <p:cNvCxnSpPr/>
          <p:nvPr/>
        </p:nvCxnSpPr>
        <p:spPr>
          <a:xfrm>
            <a:off x="4151862" y="2947066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1426-13"/>
          <p:cNvCxnSpPr/>
          <p:nvPr/>
        </p:nvCxnSpPr>
        <p:spPr>
          <a:xfrm>
            <a:off x="4151862" y="4161200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13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1400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8" name="el-178969678139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实训目标</a:t>
            </a:r>
            <a:endParaRPr/>
          </a:p>
        </p:txBody>
      </p:sp>
      <p:sp>
        <p:nvSpPr>
          <p:cNvPr id="9" name="el-1789696781401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成果导向</a:t>
            </a:r>
            <a:endParaRPr/>
          </a:p>
        </p:txBody>
      </p:sp>
      <p:sp>
        <p:nvSpPr>
          <p:cNvPr id="10" name="el-1789696781401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造个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真上岗</a:t>
            </a:r>
            <a:endParaRPr/>
          </a:p>
        </p:txBody>
      </p:sp>
      <p:sp>
        <p:nvSpPr>
          <p:cNvPr id="11" name="el-1789696781401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BUILD A REAL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DIGITAL HOST</a:t>
            </a:r>
            <a:endParaRPr/>
          </a:p>
        </p:txBody>
      </p:sp>
      <p:sp>
        <p:nvSpPr>
          <p:cNvPr id="12" name="el-1789696781427-14"/>
          <p:cNvSpPr txBox="1"/>
          <p:nvPr/>
        </p:nvSpPr>
        <p:spPr>
          <a:xfrm>
            <a:off x="4151862" y="2378090"/>
            <a:ext cx="1256986" cy="316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6781430-17"/>
          <p:cNvSpPr txBox="1"/>
          <p:nvPr/>
        </p:nvSpPr>
        <p:spPr>
          <a:xfrm>
            <a:off x="5504074" y="2339999"/>
            <a:ext cx="5190779" cy="354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能说出数字人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制作五步流程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与上岗验收的三道关卡。</a:t>
            </a:r>
            <a:endParaRPr/>
          </a:p>
        </p:txBody>
      </p:sp>
      <p:sp>
        <p:nvSpPr>
          <p:cNvPr id="14" name="el-1789696781427-15"/>
          <p:cNvSpPr txBox="1"/>
          <p:nvPr/>
        </p:nvSpPr>
        <p:spPr>
          <a:xfrm>
            <a:off x="4151862" y="3237506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6781430-18"/>
          <p:cNvSpPr txBox="1"/>
          <p:nvPr/>
        </p:nvSpPr>
        <p:spPr>
          <a:xfrm>
            <a:off x="5504074" y="3199416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小组产出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一位能上岗的数字讲解员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：形象、声音、知识库全链路自制。</a:t>
            </a:r>
            <a:endParaRPr/>
          </a:p>
        </p:txBody>
      </p:sp>
      <p:sp>
        <p:nvSpPr>
          <p:cNvPr id="16" name="el-1789696781427-16"/>
          <p:cNvSpPr txBox="1"/>
          <p:nvPr/>
        </p:nvSpPr>
        <p:spPr>
          <a:xfrm>
            <a:off x="4151862" y="4451640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6781431-19"/>
          <p:cNvSpPr txBox="1"/>
          <p:nvPr/>
        </p:nvSpPr>
        <p:spPr>
          <a:xfrm>
            <a:off x="5504074" y="441355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「内容责任」意识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——数字人说错话，负责的是造它的人。</a:t>
            </a:r>
            <a:endParaRPr/>
          </a:p>
        </p:txBody>
      </p:sp>
      <p:sp>
        <p:nvSpPr>
          <p:cNvPr id="18" name="el-1789696781397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19" name="el-1789696781398-4"/>
          <p:cNvSpPr txBox="1"/>
          <p:nvPr/>
        </p:nvSpPr>
        <p:spPr>
          <a:xfrm>
            <a:off x="5574898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0" name="el-178969678139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180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1811-10"/>
          <p:cNvCxnSpPr/>
          <p:nvPr/>
        </p:nvCxnSpPr>
        <p:spPr>
          <a:xfrm>
            <a:off x="685629" y="3795770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180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781810-9"/>
          <p:cNvSpPr txBox="1"/>
          <p:nvPr/>
        </p:nvSpPr>
        <p:spPr>
          <a:xfrm>
            <a:off x="1237940" y="457943"/>
            <a:ext cx="415790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实训导入 · STILL ON DUTY</a:t>
            </a:r>
            <a:endParaRPr/>
          </a:p>
        </p:txBody>
      </p:sp>
      <p:sp>
        <p:nvSpPr>
          <p:cNvPr id="6" name="el-178969678180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学长毕业了，她还在上班</a:t>
            </a:r>
            <a:endParaRPr/>
          </a:p>
        </p:txBody>
      </p:sp>
      <p:sp>
        <p:nvSpPr>
          <p:cNvPr id="7" name="el-1789696781809-7"/>
          <p:cNvSpPr txBox="1"/>
          <p:nvPr/>
        </p:nvSpPr>
        <p:spPr>
          <a:xfrm>
            <a:off x="685629" y="1667464"/>
            <a:ext cx="5713571" cy="1799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景区游客中心的「青瓷姐姐」数字讲解员——往届学长的毕业作品，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如今每天接待三百人次咨询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。学长毕业走了，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他的数字分身还在岗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。你会留下什么？</a:t>
            </a:r>
            <a:endParaRPr/>
          </a:p>
        </p:txBody>
      </p:sp>
      <p:sp>
        <p:nvSpPr>
          <p:cNvPr id="8" name="el-1789696781815-13"/>
          <p:cNvSpPr txBox="1"/>
          <p:nvPr/>
        </p:nvSpPr>
        <p:spPr>
          <a:xfrm>
            <a:off x="685629" y="4067164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游客为什么愿意跟她说话？</a:t>
            </a:r>
            <a:endParaRPr/>
          </a:p>
        </p:txBody>
      </p:sp>
      <p:sp>
        <p:nvSpPr>
          <p:cNvPr id="9" name="el-1789696781815-14"/>
          <p:cNvSpPr txBox="1"/>
          <p:nvPr/>
        </p:nvSpPr>
        <p:spPr>
          <a:xfrm>
            <a:off x="685629" y="4548056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她说错票价，责任算谁的？</a:t>
            </a:r>
            <a:endParaRPr/>
          </a:p>
        </p:txBody>
      </p:sp>
      <p:sp>
        <p:nvSpPr>
          <p:cNvPr id="10" name="el-1789696781815-15"/>
          <p:cNvSpPr txBox="1"/>
          <p:nvPr/>
        </p:nvSpPr>
        <p:spPr>
          <a:xfrm>
            <a:off x="685629" y="5028949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三周时间，你造得出她吗？</a:t>
            </a:r>
            <a:endParaRPr/>
          </a:p>
        </p:txBody>
      </p:sp>
      <p:sp>
        <p:nvSpPr>
          <p:cNvPr id="11" name="el-1789696781810-8"/>
          <p:cNvSpPr txBox="1"/>
          <p:nvPr/>
        </p:nvSpPr>
        <p:spPr>
          <a:xfrm>
            <a:off x="685629" y="5566977"/>
            <a:ext cx="61095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形象-声音-驱动-内容-上岗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，三周造一位真上岗。</a:t>
            </a:r>
            <a:endParaRPr/>
          </a:p>
        </p:txBody>
      </p:sp>
      <p:sp>
        <p:nvSpPr>
          <p:cNvPr id="12" name="el-1789696781806-3"/>
          <p:cNvSpPr txBox="1"/>
          <p:nvPr/>
        </p:nvSpPr>
        <p:spPr>
          <a:xfrm>
            <a:off x="685629" y="6228650"/>
            <a:ext cx="34722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实训导入 · STILL ON DUTY</a:t>
            </a:r>
            <a:endParaRPr/>
          </a:p>
        </p:txBody>
      </p:sp>
      <p:sp>
        <p:nvSpPr>
          <p:cNvPr id="13" name="el-1789696781806-4"/>
          <p:cNvSpPr txBox="1"/>
          <p:nvPr/>
        </p:nvSpPr>
        <p:spPr>
          <a:xfrm>
            <a:off x="5704644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14" name="el-178969678180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6781813-11"/>
          <p:cNvSpPr/>
          <p:nvPr/>
        </p:nvSpPr>
        <p:spPr>
          <a:xfrm>
            <a:off x="6932466" y="1610329"/>
            <a:ext cx="4570857" cy="42423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6781815-12"/>
          <p:cNvPicPr/>
          <p:nvPr/>
        </p:nvPicPr>
        <p:blipFill>
          <a:blip r:embed="rId2"/>
          <a:srcRect l="28242" t="0" r="10983" b="0"/>
          <a:stretch>
            <a:fillRect/>
          </a:stretch>
        </p:blipFill>
        <p:spPr>
          <a:xfrm>
            <a:off x="6932466" y="1610329"/>
            <a:ext cx="4570857" cy="4242327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781682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781575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1571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781573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6781574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6781574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实训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导航</a:t>
            </a:r>
            <a:endParaRPr/>
          </a:p>
        </p:txBody>
      </p:sp>
      <p:sp>
        <p:nvSpPr>
          <p:cNvPr id="8" name="el-1789696781574-7"/>
          <p:cNvSpPr txBox="1"/>
          <p:nvPr/>
        </p:nvSpPr>
        <p:spPr>
          <a:xfrm>
            <a:off x="4266133" y="3676737"/>
            <a:ext cx="7732557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BRIEF</a:t>
            </a:r>
            <a:endParaRPr/>
          </a:p>
        </p:txBody>
      </p:sp>
      <p:sp>
        <p:nvSpPr>
          <p:cNvPr id="9" name="el-1789696781576-9"/>
          <p:cNvSpPr txBox="1"/>
          <p:nvPr/>
        </p:nvSpPr>
        <p:spPr>
          <a:xfrm>
            <a:off x="4266133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任务书</a:t>
            </a:r>
            <a:endParaRPr/>
          </a:p>
        </p:txBody>
      </p:sp>
      <p:sp>
        <p:nvSpPr>
          <p:cNvPr id="10" name="el-1789696781577-10"/>
          <p:cNvSpPr txBox="1"/>
          <p:nvPr/>
        </p:nvSpPr>
        <p:spPr>
          <a:xfrm>
            <a:off x="548904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考核标准</a:t>
            </a:r>
            <a:endParaRPr/>
          </a:p>
        </p:txBody>
      </p:sp>
      <p:sp>
        <p:nvSpPr>
          <p:cNvPr id="11" name="el-1789696781577-11"/>
          <p:cNvSpPr txBox="1"/>
          <p:nvPr/>
        </p:nvSpPr>
        <p:spPr>
          <a:xfrm>
            <a:off x="69175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三种形态</a:t>
            </a:r>
            <a:endParaRPr/>
          </a:p>
        </p:txBody>
      </p:sp>
      <p:sp>
        <p:nvSpPr>
          <p:cNvPr id="12" name="el-1789696781578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前期决策</a:t>
            </a:r>
            <a:endParaRPr/>
          </a:p>
        </p:txBody>
      </p:sp>
      <p:sp>
        <p:nvSpPr>
          <p:cNvPr id="13" name="el-1789696781572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项目七</a:t>
            </a:r>
            <a:endParaRPr/>
          </a:p>
        </p:txBody>
      </p:sp>
      <p:sp>
        <p:nvSpPr>
          <p:cNvPr id="14" name="el-1789696781572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1842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1841-8"/>
          <p:cNvCxnSpPr/>
          <p:nvPr/>
        </p:nvCxnSpPr>
        <p:spPr>
          <a:xfrm>
            <a:off x="704674" y="2061314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1844-13"/>
          <p:cNvCxnSpPr/>
          <p:nvPr/>
        </p:nvCxnSpPr>
        <p:spPr>
          <a:xfrm>
            <a:off x="4296189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1844-14"/>
          <p:cNvCxnSpPr/>
          <p:nvPr/>
        </p:nvCxnSpPr>
        <p:spPr>
          <a:xfrm>
            <a:off x="7902137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1840-4"/>
          <p:cNvCxnSpPr/>
          <p:nvPr/>
        </p:nvCxnSpPr>
        <p:spPr>
          <a:xfrm>
            <a:off x="685629" y="498937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78183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781843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9" name="el-178969678183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实训任务书：三周一位数字员工</a:t>
            </a:r>
            <a:endParaRPr/>
          </a:p>
        </p:txBody>
      </p:sp>
      <p:sp>
        <p:nvSpPr>
          <p:cNvPr id="10" name="el-1789696781843-10"/>
          <p:cNvSpPr txBox="1"/>
          <p:nvPr/>
        </p:nvSpPr>
        <p:spPr>
          <a:xfrm>
            <a:off x="723719" y="2099404"/>
            <a:ext cx="11111372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数字人实训不是「玩捏脸」——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一位通过上岗验收的数字讲解员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才是交付物：游客会用提问投票。</a:t>
            </a:r>
            <a:endParaRPr/>
          </a:p>
        </p:txBody>
      </p:sp>
      <p:sp>
        <p:nvSpPr>
          <p:cNvPr id="11" name="el-1789696781843-12"/>
          <p:cNvSpPr txBox="1"/>
          <p:nvPr/>
        </p:nvSpPr>
        <p:spPr>
          <a:xfrm>
            <a:off x="723719" y="259562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6781848-18"/>
          <p:cNvSpPr txBox="1"/>
          <p:nvPr/>
        </p:nvSpPr>
        <p:spPr>
          <a:xfrm>
            <a:off x="685629" y="328125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任务</a:t>
            </a:r>
            <a:endParaRPr/>
          </a:p>
        </p:txBody>
      </p:sp>
      <p:sp>
        <p:nvSpPr>
          <p:cNvPr id="13" name="el-1789696781848-19"/>
          <p:cNvSpPr txBox="1"/>
          <p:nvPr/>
        </p:nvSpPr>
        <p:spPr>
          <a:xfrm>
            <a:off x="685629" y="3757382"/>
            <a:ext cx="36408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HOST</a:t>
            </a:r>
            <a:endParaRPr/>
          </a:p>
        </p:txBody>
      </p:sp>
      <p:sp>
        <p:nvSpPr>
          <p:cNvPr id="14" name="el-1789696781847-15"/>
          <p:cNvSpPr txBox="1"/>
          <p:nvPr/>
        </p:nvSpPr>
        <p:spPr>
          <a:xfrm>
            <a:off x="685629" y="402401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小组为合作景区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造一位数字讲解员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：有形象、有声音、能问答。</a:t>
            </a:r>
            <a:endParaRPr/>
          </a:p>
        </p:txBody>
      </p:sp>
      <p:sp>
        <p:nvSpPr>
          <p:cNvPr id="15" name="el-1789696781848-20"/>
          <p:cNvSpPr txBox="1"/>
          <p:nvPr/>
        </p:nvSpPr>
        <p:spPr>
          <a:xfrm>
            <a:off x="4567584" y="328125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流程</a:t>
            </a:r>
            <a:endParaRPr/>
          </a:p>
        </p:txBody>
      </p:sp>
      <p:sp>
        <p:nvSpPr>
          <p:cNvPr id="16" name="el-1789696781848-21"/>
          <p:cNvSpPr txBox="1"/>
          <p:nvPr/>
        </p:nvSpPr>
        <p:spPr>
          <a:xfrm>
            <a:off x="4567584" y="3757382"/>
            <a:ext cx="336483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FLOW</a:t>
            </a:r>
            <a:endParaRPr/>
          </a:p>
        </p:txBody>
      </p:sp>
      <p:sp>
        <p:nvSpPr>
          <p:cNvPr id="17" name="el-1789696781847-16"/>
          <p:cNvSpPr txBox="1"/>
          <p:nvPr/>
        </p:nvSpPr>
        <p:spPr>
          <a:xfrm>
            <a:off x="4567584" y="402401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形象-声音-驱动-内容-测试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五步全走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：每步留制作档案。</a:t>
            </a:r>
            <a:endParaRPr/>
          </a:p>
        </p:txBody>
      </p:sp>
      <p:sp>
        <p:nvSpPr>
          <p:cNvPr id="18" name="el-1789696781848-22"/>
          <p:cNvSpPr txBox="1"/>
          <p:nvPr/>
        </p:nvSpPr>
        <p:spPr>
          <a:xfrm>
            <a:off x="8173531" y="328125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验收</a:t>
            </a:r>
            <a:endParaRPr/>
          </a:p>
        </p:txBody>
      </p:sp>
      <p:sp>
        <p:nvSpPr>
          <p:cNvPr id="19" name="el-1789696781849-23"/>
          <p:cNvSpPr txBox="1"/>
          <p:nvPr/>
        </p:nvSpPr>
        <p:spPr>
          <a:xfrm>
            <a:off x="8173531" y="3757382"/>
            <a:ext cx="3364686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TEST</a:t>
            </a:r>
            <a:endParaRPr/>
          </a:p>
        </p:txBody>
      </p:sp>
      <p:sp>
        <p:nvSpPr>
          <p:cNvPr id="20" name="el-1789696781847-17"/>
          <p:cNvSpPr txBox="1"/>
          <p:nvPr/>
        </p:nvSpPr>
        <p:spPr>
          <a:xfrm>
            <a:off x="8173531" y="402401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上岗三关卡现场测试——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听得清、答得对、演得像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：现场游客打分。</a:t>
            </a:r>
            <a:endParaRPr/>
          </a:p>
        </p:txBody>
      </p:sp>
      <p:sp>
        <p:nvSpPr>
          <p:cNvPr id="21" name="el-1789696781839-2"/>
          <p:cNvSpPr txBox="1"/>
          <p:nvPr/>
        </p:nvSpPr>
        <p:spPr>
          <a:xfrm>
            <a:off x="685629" y="5127448"/>
            <a:ext cx="11503323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成绩=制作档案30%+上岗验收40%+运营复盘30%——</a:t>
            </a:r>
            <a:r>
              <a:rPr b="1" sz="1340" spc="54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只有形象没有内容，直接不合格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6781840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3" name="el-1789696781840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4" name="el-178969678184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290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2899-6"/>
          <p:cNvCxnSpPr/>
          <p:nvPr/>
        </p:nvCxnSpPr>
        <p:spPr>
          <a:xfrm>
            <a:off x="4013784" y="2315895"/>
            <a:ext cx="914" cy="28311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2902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2902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28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290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678289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考核怎么算：三组数字</a:t>
            </a:r>
            <a:endParaRPr/>
          </a:p>
        </p:txBody>
      </p:sp>
      <p:sp>
        <p:nvSpPr>
          <p:cNvPr id="9" name="el-1789696782901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知识库问答准确率及格线</a:t>
            </a:r>
            <a:endParaRPr/>
          </a:p>
        </p:txBody>
      </p:sp>
      <p:sp>
        <p:nvSpPr>
          <p:cNvPr id="10" name="el-1789696782901-11"/>
          <p:cNvSpPr txBox="1"/>
          <p:nvPr/>
        </p:nvSpPr>
        <p:spPr>
          <a:xfrm>
            <a:off x="685629" y="2898412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90%</a:t>
            </a:r>
            <a:endParaRPr/>
          </a:p>
        </p:txBody>
      </p:sp>
      <p:sp>
        <p:nvSpPr>
          <p:cNvPr id="11" name="el-1789696782900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上岗验收抽问二十题——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答对十八题才算过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：数字人的底线是不说错。</a:t>
            </a:r>
            <a:endParaRPr/>
          </a:p>
        </p:txBody>
      </p:sp>
      <p:sp>
        <p:nvSpPr>
          <p:cNvPr id="12" name="el-1789696782903-14"/>
          <p:cNvSpPr txBox="1"/>
          <p:nvPr/>
        </p:nvSpPr>
        <p:spPr>
          <a:xfrm>
            <a:off x="4627993" y="2506348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5步</a:t>
            </a:r>
            <a:endParaRPr/>
          </a:p>
        </p:txBody>
      </p:sp>
      <p:sp>
        <p:nvSpPr>
          <p:cNvPr id="13" name="el-1789696782906-20"/>
          <p:cNvSpPr txBox="1"/>
          <p:nvPr/>
        </p:nvSpPr>
        <p:spPr>
          <a:xfrm>
            <a:off x="6075431" y="2468257"/>
            <a:ext cx="451559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制作流程环节数</a:t>
            </a:r>
            <a:endParaRPr/>
          </a:p>
        </p:txBody>
      </p:sp>
      <p:sp>
        <p:nvSpPr>
          <p:cNvPr id="14" name="el-1789696782905-17"/>
          <p:cNvSpPr txBox="1"/>
          <p:nvPr/>
        </p:nvSpPr>
        <p:spPr>
          <a:xfrm>
            <a:off x="6075431" y="2820594"/>
            <a:ext cx="495877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形象到测试五步留痕——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档案占30%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：跳步 = 不合格。</a:t>
            </a:r>
            <a:endParaRPr/>
          </a:p>
        </p:txBody>
      </p:sp>
      <p:sp>
        <p:nvSpPr>
          <p:cNvPr id="15" name="el-1789696782903-15"/>
          <p:cNvSpPr txBox="1"/>
          <p:nvPr/>
        </p:nvSpPr>
        <p:spPr>
          <a:xfrm>
            <a:off x="4627993" y="3453253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3关</a:t>
            </a:r>
            <a:endParaRPr/>
          </a:p>
        </p:txBody>
      </p:sp>
      <p:sp>
        <p:nvSpPr>
          <p:cNvPr id="16" name="el-1789696782907-21"/>
          <p:cNvSpPr txBox="1"/>
          <p:nvPr/>
        </p:nvSpPr>
        <p:spPr>
          <a:xfrm>
            <a:off x="6075431" y="3415162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上岗验收关卡数</a:t>
            </a:r>
            <a:endParaRPr/>
          </a:p>
        </p:txBody>
      </p:sp>
      <p:sp>
        <p:nvSpPr>
          <p:cNvPr id="17" name="el-1789696782906-18"/>
          <p:cNvSpPr txBox="1"/>
          <p:nvPr/>
        </p:nvSpPr>
        <p:spPr>
          <a:xfrm>
            <a:off x="6075431" y="3767499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听得清、答得对、演得像——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现场游客参与打分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：市场说了算。</a:t>
            </a:r>
            <a:endParaRPr/>
          </a:p>
        </p:txBody>
      </p:sp>
      <p:sp>
        <p:nvSpPr>
          <p:cNvPr id="18" name="el-1789696782903-16"/>
          <p:cNvSpPr txBox="1"/>
          <p:nvPr/>
        </p:nvSpPr>
        <p:spPr>
          <a:xfrm>
            <a:off x="4627993" y="4400158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3周</a:t>
            </a:r>
            <a:endParaRPr/>
          </a:p>
        </p:txBody>
      </p:sp>
      <p:sp>
        <p:nvSpPr>
          <p:cNvPr id="19" name="el-1789696782907-22"/>
          <p:cNvSpPr txBox="1"/>
          <p:nvPr/>
        </p:nvSpPr>
        <p:spPr>
          <a:xfrm>
            <a:off x="6075431" y="4362068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制作周期</a:t>
            </a:r>
            <a:endParaRPr/>
          </a:p>
        </p:txBody>
      </p:sp>
      <p:sp>
        <p:nvSpPr>
          <p:cNvPr id="20" name="el-1789696782906-19"/>
          <p:cNvSpPr txBox="1"/>
          <p:nvPr/>
        </p:nvSpPr>
        <p:spPr>
          <a:xfrm>
            <a:off x="6075431" y="4714405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三周走完五步——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每周有硬节点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：进度落后即预警。</a:t>
            </a:r>
            <a:endParaRPr/>
          </a:p>
        </p:txBody>
      </p:sp>
      <p:sp>
        <p:nvSpPr>
          <p:cNvPr id="21" name="el-178969678289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2" name="el-1789696782897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3" name="el-178969678289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291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2921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2921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2918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291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292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678291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三种形态：先选赛道</a:t>
            </a:r>
            <a:endParaRPr/>
          </a:p>
        </p:txBody>
      </p:sp>
      <p:sp>
        <p:nvSpPr>
          <p:cNvPr id="9" name="el-1789696782922-13"/>
          <p:cNvSpPr txBox="1"/>
          <p:nvPr/>
        </p:nvSpPr>
        <p:spPr>
          <a:xfrm>
            <a:off x="685629" y="2255486"/>
            <a:ext cx="352313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形态一 · 2D卡通</a:t>
            </a:r>
            <a:endParaRPr/>
          </a:p>
        </p:txBody>
      </p:sp>
      <p:sp>
        <p:nvSpPr>
          <p:cNvPr id="10" name="el-1789696782922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亲民路线</a:t>
            </a:r>
            <a:endParaRPr/>
          </a:p>
        </p:txBody>
      </p:sp>
      <p:sp>
        <p:nvSpPr>
          <p:cNvPr id="11" name="el-1789696782923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最适合实训</a:t>
            </a:r>
            <a:endParaRPr/>
          </a:p>
        </p:txBody>
      </p:sp>
      <p:sp>
        <p:nvSpPr>
          <p:cNvPr id="12" name="el-1789696782923-16"/>
          <p:cNvSpPr txBox="1"/>
          <p:nvPr/>
        </p:nvSpPr>
        <p:spPr>
          <a:xfrm>
            <a:off x="4455395" y="2255486"/>
            <a:ext cx="351375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形态二 · 3D写实</a:t>
            </a:r>
            <a:endParaRPr/>
          </a:p>
        </p:txBody>
      </p:sp>
      <p:sp>
        <p:nvSpPr>
          <p:cNvPr id="13" name="el-1789696782923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拟真路线</a:t>
            </a:r>
            <a:endParaRPr/>
          </a:p>
        </p:txBody>
      </p:sp>
      <p:sp>
        <p:nvSpPr>
          <p:cNvPr id="14" name="el-1789696782923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最烧资源</a:t>
            </a:r>
            <a:endParaRPr/>
          </a:p>
        </p:txBody>
      </p:sp>
      <p:sp>
        <p:nvSpPr>
          <p:cNvPr id="15" name="el-1789696782923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形态三 · 真人驱动</a:t>
            </a:r>
            <a:endParaRPr/>
          </a:p>
        </p:txBody>
      </p:sp>
      <p:sp>
        <p:nvSpPr>
          <p:cNvPr id="16" name="el-1789696782923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直播路线</a:t>
            </a:r>
            <a:endParaRPr/>
          </a:p>
        </p:txBody>
      </p:sp>
      <p:sp>
        <p:nvSpPr>
          <p:cNvPr id="17" name="el-1789696782923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最像真人</a:t>
            </a:r>
            <a:endParaRPr/>
          </a:p>
        </p:txBody>
      </p:sp>
      <p:sp>
        <p:nvSpPr>
          <p:cNvPr id="18" name="el-1789696782920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选型建议</a:t>
            </a:r>
            <a:endParaRPr/>
          </a:p>
        </p:txBody>
      </p:sp>
      <p:sp>
        <p:nvSpPr>
          <p:cNvPr id="19" name="el-1789696782920-8"/>
          <p:cNvSpPr txBox="1"/>
          <p:nvPr/>
        </p:nvSpPr>
        <p:spPr>
          <a:xfrm>
            <a:off x="1753799" y="4959910"/>
            <a:ext cx="831061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默认2D卡通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——三周能走完全流程：把写实路线留给有基础的小组挑战。</a:t>
            </a:r>
            <a:endParaRPr/>
          </a:p>
        </p:txBody>
      </p:sp>
      <p:sp>
        <p:nvSpPr>
          <p:cNvPr id="20" name="el-178969678291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1" name="el-1789696782917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2" name="el-178969678291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  <p:sp>
        <p:nvSpPr>
          <p:cNvPr id="23" name="el-1789696782928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6782928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782929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782929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782929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6782929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6782930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6782930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6782930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6782926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成本低周期短</a:t>
            </a:r>
            <a:endParaRPr/>
          </a:p>
        </p:txBody>
      </p:sp>
      <p:sp>
        <p:nvSpPr>
          <p:cNvPr id="33" name="el-1789696782926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亲和力高无恐怖谷</a:t>
            </a:r>
            <a:endParaRPr/>
          </a:p>
        </p:txBody>
      </p:sp>
      <p:sp>
        <p:nvSpPr>
          <p:cNvPr id="34" name="el-1789696782927-24"/>
          <p:cNvSpPr txBox="1"/>
          <p:nvPr/>
        </p:nvSpPr>
        <p:spPr>
          <a:xfrm>
            <a:off x="857036" y="4093351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景区IP常见选择</a:t>
            </a:r>
            <a:endParaRPr/>
          </a:p>
        </p:txBody>
      </p:sp>
      <p:sp>
        <p:nvSpPr>
          <p:cNvPr id="35" name="el-1789696782927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拟真度天花板</a:t>
            </a:r>
            <a:endParaRPr/>
          </a:p>
        </p:txBody>
      </p:sp>
      <p:sp>
        <p:nvSpPr>
          <p:cNvPr id="36" name="el-1789696782927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易滑入恐怖谷</a:t>
            </a:r>
            <a:endParaRPr/>
          </a:p>
        </p:txBody>
      </p:sp>
      <p:sp>
        <p:nvSpPr>
          <p:cNvPr id="37" name="el-1789696782927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建模渲染门槛高</a:t>
            </a:r>
            <a:endParaRPr/>
          </a:p>
        </p:txBody>
      </p:sp>
      <p:sp>
        <p:nvSpPr>
          <p:cNvPr id="38" name="el-1789696782927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动作捕捉实时驱动</a:t>
            </a:r>
            <a:endParaRPr/>
          </a:p>
        </p:txBody>
      </p:sp>
      <p:sp>
        <p:nvSpPr>
          <p:cNvPr id="39" name="el-1789696782927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互动感最强</a:t>
            </a:r>
            <a:endParaRPr/>
          </a:p>
        </p:txBody>
      </p:sp>
      <p:sp>
        <p:nvSpPr>
          <p:cNvPr id="40" name="el-1789696782927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适合直播间不适合展厅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323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783240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7832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783235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6" name="el-178969678323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制作前决策：三问再动手</a:t>
            </a:r>
            <a:endParaRPr/>
          </a:p>
        </p:txBody>
      </p:sp>
      <p:sp>
        <p:nvSpPr>
          <p:cNvPr id="7" name="el-1789696783236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形象定位 · 对谁说话</a:t>
            </a:r>
            <a:endParaRPr/>
          </a:p>
        </p:txBody>
      </p:sp>
      <p:sp>
        <p:nvSpPr>
          <p:cNvPr id="8" name="el-1789696783234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亲子景区要活泼、文化场馆要端庄——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先定受众再定脸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：形象是策略不是审美。</a:t>
            </a:r>
            <a:endParaRPr/>
          </a:p>
        </p:txBody>
      </p:sp>
      <p:sp>
        <p:nvSpPr>
          <p:cNvPr id="9" name="el-1789696783236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场景定位 · 在哪上岗</a:t>
            </a:r>
            <a:endParaRPr/>
          </a:p>
        </p:txBody>
      </p:sp>
      <p:sp>
        <p:nvSpPr>
          <p:cNvPr id="10" name="el-1789696783234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展厅问答、公众号导览、直播带货——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场景决定功能清单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：别做全能选手。</a:t>
            </a:r>
            <a:endParaRPr/>
          </a:p>
        </p:txBody>
      </p:sp>
      <p:sp>
        <p:nvSpPr>
          <p:cNvPr id="11" name="el-1789696783236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成本定位 · 多少资源</a:t>
            </a:r>
            <a:endParaRPr/>
          </a:p>
        </p:txBody>
      </p:sp>
      <p:sp>
        <p:nvSpPr>
          <p:cNvPr id="12" name="el-1789696783235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三周课内时间、零预算工具——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资源约束下做减法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：范围小而完成度高。</a:t>
            </a:r>
            <a:endParaRPr/>
          </a:p>
        </p:txBody>
      </p:sp>
      <p:sp>
        <p:nvSpPr>
          <p:cNvPr id="13" name="el-1789696783241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动手前检查单</a:t>
            </a:r>
            <a:endParaRPr/>
          </a:p>
        </p:txBody>
      </p:sp>
      <p:sp>
        <p:nvSpPr>
          <p:cNvPr id="14" name="el-1789696783241-17"/>
          <p:cNvSpPr txBox="1"/>
          <p:nvPr/>
        </p:nvSpPr>
        <p:spPr>
          <a:xfrm>
            <a:off x="7675231" y="3085591"/>
            <a:ext cx="182018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对谁说话想清了吗？</a:t>
            </a:r>
            <a:endParaRPr/>
          </a:p>
        </p:txBody>
      </p:sp>
      <p:sp>
        <p:nvSpPr>
          <p:cNvPr id="15" name="el-1789696783242-18"/>
          <p:cNvSpPr txBox="1"/>
          <p:nvPr/>
        </p:nvSpPr>
        <p:spPr>
          <a:xfrm>
            <a:off x="7675231" y="3429298"/>
            <a:ext cx="3387076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在哪上岗定了吗？资源盘子盘了吗？——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三问过了再开工</a:t>
            </a:r>
            <a:endParaRPr/>
          </a:p>
        </p:txBody>
      </p:sp>
      <p:sp>
        <p:nvSpPr>
          <p:cNvPr id="16" name="el-1789696783235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三问的本质是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需求分析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——跳过这步直接捏脸的组，后面全部返工。</a:t>
            </a:r>
            <a:endParaRPr/>
          </a:p>
        </p:txBody>
      </p:sp>
      <p:sp>
        <p:nvSpPr>
          <p:cNvPr id="17" name="el-178969678323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8" name="el-1789696783231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19" name="el-178969678323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325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3253-6"/>
          <p:cNvCxnSpPr/>
          <p:nvPr/>
        </p:nvCxnSpPr>
        <p:spPr>
          <a:xfrm>
            <a:off x="3823331" y="1669547"/>
            <a:ext cx="914" cy="41240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783256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783259-14"/>
          <p:cNvCxnSpPr/>
          <p:nvPr/>
        </p:nvCxnSpPr>
        <p:spPr>
          <a:xfrm>
            <a:off x="4399450" y="262671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3259-15"/>
          <p:cNvCxnSpPr/>
          <p:nvPr/>
        </p:nvCxnSpPr>
        <p:spPr>
          <a:xfrm>
            <a:off x="4399450" y="3588653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783260-16"/>
          <p:cNvCxnSpPr/>
          <p:nvPr/>
        </p:nvCxnSpPr>
        <p:spPr>
          <a:xfrm>
            <a:off x="4399450" y="4550586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78325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78325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0" name="el-178969678325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形象设计：四要素</a:t>
            </a:r>
            <a:endParaRPr/>
          </a:p>
        </p:txBody>
      </p:sp>
      <p:sp>
        <p:nvSpPr>
          <p:cNvPr id="11" name="el-1789696783256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设计清单</a:t>
            </a:r>
            <a:endParaRPr/>
          </a:p>
        </p:txBody>
      </p:sp>
      <p:sp>
        <p:nvSpPr>
          <p:cNvPr id="12" name="el-1789696783257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一张脸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四件事</a:t>
            </a:r>
            <a:endParaRPr/>
          </a:p>
        </p:txBody>
      </p:sp>
      <p:sp>
        <p:nvSpPr>
          <p:cNvPr id="13" name="el-1789696783255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形象不是画得好看就行——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四要素是一个整体人设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6783257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缺一件就「不像个人」。</a:t>
            </a:r>
            <a:endParaRPr/>
          </a:p>
        </p:txBody>
      </p:sp>
      <p:sp>
        <p:nvSpPr>
          <p:cNvPr id="15" name="el-1789696783261-17"/>
          <p:cNvSpPr txBox="1"/>
          <p:nvPr/>
        </p:nvSpPr>
        <p:spPr>
          <a:xfrm>
            <a:off x="4399450" y="1860000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6783268-25"/>
          <p:cNvSpPr txBox="1"/>
          <p:nvPr/>
        </p:nvSpPr>
        <p:spPr>
          <a:xfrm>
            <a:off x="5218395" y="1821909"/>
            <a:ext cx="55749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脸部</a:t>
            </a:r>
            <a:endParaRPr/>
          </a:p>
        </p:txBody>
      </p:sp>
      <p:sp>
        <p:nvSpPr>
          <p:cNvPr id="17" name="el-1789696783266-21"/>
          <p:cNvSpPr txBox="1"/>
          <p:nvPr/>
        </p:nvSpPr>
        <p:spPr>
          <a:xfrm>
            <a:off x="5218395" y="2183769"/>
            <a:ext cx="567078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亲和优先于惊艳——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大眼睛圆脸更安全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：写实脸最容易掉进恐怖谷。</a:t>
            </a:r>
            <a:endParaRPr/>
          </a:p>
        </p:txBody>
      </p:sp>
      <p:sp>
        <p:nvSpPr>
          <p:cNvPr id="18" name="el-1789696783262-18"/>
          <p:cNvSpPr txBox="1"/>
          <p:nvPr/>
        </p:nvSpPr>
        <p:spPr>
          <a:xfrm>
            <a:off x="4399450" y="2821933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6783269-26"/>
          <p:cNvSpPr txBox="1"/>
          <p:nvPr/>
        </p:nvSpPr>
        <p:spPr>
          <a:xfrm>
            <a:off x="5218395" y="2783843"/>
            <a:ext cx="58463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服装</a:t>
            </a:r>
            <a:endParaRPr/>
          </a:p>
        </p:txBody>
      </p:sp>
      <p:sp>
        <p:nvSpPr>
          <p:cNvPr id="20" name="el-1789696783267-22"/>
          <p:cNvSpPr txBox="1"/>
          <p:nvPr/>
        </p:nvSpPr>
        <p:spPr>
          <a:xfrm>
            <a:off x="5218395" y="3145702"/>
            <a:ext cx="5942180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穿景区的文化元素——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青瓷纹样、渔家蓝布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：一眼认出「这是哪的人」。</a:t>
            </a:r>
            <a:endParaRPr/>
          </a:p>
        </p:txBody>
      </p:sp>
      <p:sp>
        <p:nvSpPr>
          <p:cNvPr id="21" name="el-1789696783262-19"/>
          <p:cNvSpPr txBox="1"/>
          <p:nvPr/>
        </p:nvSpPr>
        <p:spPr>
          <a:xfrm>
            <a:off x="4399450" y="378386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6783269-27"/>
          <p:cNvSpPr txBox="1"/>
          <p:nvPr/>
        </p:nvSpPr>
        <p:spPr>
          <a:xfrm>
            <a:off x="5218395" y="3745776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动作</a:t>
            </a:r>
            <a:endParaRPr/>
          </a:p>
        </p:txBody>
      </p:sp>
      <p:sp>
        <p:nvSpPr>
          <p:cNvPr id="23" name="el-1789696783267-23"/>
          <p:cNvSpPr txBox="1"/>
          <p:nvPr/>
        </p:nvSpPr>
        <p:spPr>
          <a:xfrm>
            <a:off x="5218395" y="4107635"/>
            <a:ext cx="548985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加自然的小动作——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眨眼、点头、微微前倾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：静止不动最像假人。</a:t>
            </a:r>
            <a:endParaRPr/>
          </a:p>
        </p:txBody>
      </p:sp>
      <p:sp>
        <p:nvSpPr>
          <p:cNvPr id="24" name="el-1789696783262-20"/>
          <p:cNvSpPr txBox="1"/>
          <p:nvPr/>
        </p:nvSpPr>
        <p:spPr>
          <a:xfrm>
            <a:off x="4399450" y="4745800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6783270-28"/>
          <p:cNvSpPr txBox="1"/>
          <p:nvPr/>
        </p:nvSpPr>
        <p:spPr>
          <a:xfrm>
            <a:off x="5218395" y="4707709"/>
            <a:ext cx="64315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人设</a:t>
            </a:r>
            <a:endParaRPr/>
          </a:p>
        </p:txBody>
      </p:sp>
      <p:sp>
        <p:nvSpPr>
          <p:cNvPr id="26" name="el-1789696783268-24"/>
          <p:cNvSpPr txBox="1"/>
          <p:nvPr/>
        </p:nvSpPr>
        <p:spPr>
          <a:xfrm>
            <a:off x="5218395" y="5069569"/>
            <a:ext cx="628492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名字、背景、口头禅——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「青瓷姐姐」三个字值一场传播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：人设是记忆的挂钩。</a:t>
            </a:r>
            <a:endParaRPr/>
          </a:p>
        </p:txBody>
      </p:sp>
      <p:sp>
        <p:nvSpPr>
          <p:cNvPr id="27" name="el-178969678325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8" name="el-1789696783252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9" name="el-178969678325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3287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3289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3289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3289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328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3287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678328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实训导航：四问四答</a:t>
            </a:r>
            <a:endParaRPr/>
          </a:p>
        </p:txBody>
      </p:sp>
      <p:sp>
        <p:nvSpPr>
          <p:cNvPr id="9" name="el-1789696783290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783297-19"/>
          <p:cNvSpPr txBox="1"/>
          <p:nvPr/>
        </p:nvSpPr>
        <p:spPr>
          <a:xfrm>
            <a:off x="1618845" y="1698413"/>
            <a:ext cx="513938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实训的交付物是什么？</a:t>
            </a:r>
            <a:endParaRPr/>
          </a:p>
        </p:txBody>
      </p:sp>
      <p:sp>
        <p:nvSpPr>
          <p:cNvPr id="11" name="el-1789696783295-15"/>
          <p:cNvSpPr txBox="1"/>
          <p:nvPr/>
        </p:nvSpPr>
        <p:spPr>
          <a:xfrm>
            <a:off x="1618845" y="2117408"/>
            <a:ext cx="522794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一位通过上岗验收的数字讲解员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+五步制作档案+运营复盘。</a:t>
            </a:r>
            <a:endParaRPr/>
          </a:p>
        </p:txBody>
      </p:sp>
      <p:sp>
        <p:nvSpPr>
          <p:cNvPr id="12" name="el-1789696783290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783297-20"/>
          <p:cNvSpPr txBox="1"/>
          <p:nvPr/>
        </p:nvSpPr>
        <p:spPr>
          <a:xfrm>
            <a:off x="1618845" y="2812559"/>
            <a:ext cx="574779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三种形态怎么选？</a:t>
            </a:r>
            <a:endParaRPr/>
          </a:p>
        </p:txBody>
      </p:sp>
      <p:sp>
        <p:nvSpPr>
          <p:cNvPr id="14" name="el-1789696783295-16"/>
          <p:cNvSpPr txBox="1"/>
          <p:nvPr/>
        </p:nvSpPr>
        <p:spPr>
          <a:xfrm>
            <a:off x="1618845" y="3231554"/>
            <a:ext cx="595824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实训默认2D卡通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——三周走得完全流程：写实留给有余力的小组。</a:t>
            </a:r>
            <a:endParaRPr/>
          </a:p>
        </p:txBody>
      </p:sp>
      <p:sp>
        <p:nvSpPr>
          <p:cNvPr id="15" name="el-1789696783291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783298-21"/>
          <p:cNvSpPr txBox="1"/>
          <p:nvPr/>
        </p:nvSpPr>
        <p:spPr>
          <a:xfrm>
            <a:off x="1618845" y="3926706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动手前的三问？</a:t>
            </a:r>
            <a:endParaRPr/>
          </a:p>
        </p:txBody>
      </p:sp>
      <p:sp>
        <p:nvSpPr>
          <p:cNvPr id="17" name="el-1789696783296-17"/>
          <p:cNvSpPr txBox="1"/>
          <p:nvPr/>
        </p:nvSpPr>
        <p:spPr>
          <a:xfrm>
            <a:off x="1618845" y="4345701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对谁说、在哪上岗、多少资源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——需求分析跳不得：跳过全返工。</a:t>
            </a:r>
            <a:endParaRPr/>
          </a:p>
        </p:txBody>
      </p:sp>
      <p:sp>
        <p:nvSpPr>
          <p:cNvPr id="18" name="el-1789696783291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783298-22"/>
          <p:cNvSpPr txBox="1"/>
          <p:nvPr/>
        </p:nvSpPr>
        <p:spPr>
          <a:xfrm>
            <a:off x="1618845" y="5040852"/>
            <a:ext cx="530886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形象设计四要素？</a:t>
            </a:r>
            <a:endParaRPr/>
          </a:p>
        </p:txBody>
      </p:sp>
      <p:sp>
        <p:nvSpPr>
          <p:cNvPr id="20" name="el-1789696783297-18"/>
          <p:cNvSpPr txBox="1"/>
          <p:nvPr/>
        </p:nvSpPr>
        <p:spPr>
          <a:xfrm>
            <a:off x="1618845" y="5459847"/>
            <a:ext cx="53974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脸、服装、动作、人设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——一个整体人设：缺一件就不像人。</a:t>
            </a:r>
            <a:endParaRPr/>
          </a:p>
        </p:txBody>
      </p:sp>
      <p:sp>
        <p:nvSpPr>
          <p:cNvPr id="21" name="el-178969678328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6783284-4"/>
          <p:cNvSpPr txBox="1"/>
          <p:nvPr/>
        </p:nvSpPr>
        <p:spPr>
          <a:xfrm>
            <a:off x="5377750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3" name="el-1789696783284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783516-31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78345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3449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78345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6783452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6783452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制作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流水线</a:t>
            </a:r>
            <a:endParaRPr/>
          </a:p>
        </p:txBody>
      </p:sp>
      <p:sp>
        <p:nvSpPr>
          <p:cNvPr id="8" name="el-1789696783452-7"/>
          <p:cNvSpPr txBox="1"/>
          <p:nvPr/>
        </p:nvSpPr>
        <p:spPr>
          <a:xfrm>
            <a:off x="4266133" y="3676737"/>
            <a:ext cx="790624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PIPELINE</a:t>
            </a:r>
            <a:endParaRPr/>
          </a:p>
        </p:txBody>
      </p:sp>
      <p:sp>
        <p:nvSpPr>
          <p:cNvPr id="9" name="el-1789696783454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制作五步</a:t>
            </a:r>
            <a:endParaRPr/>
          </a:p>
        </p:txBody>
      </p:sp>
      <p:sp>
        <p:nvSpPr>
          <p:cNvPr id="10" name="el-1789696783454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工具矩阵</a:t>
            </a:r>
            <a:endParaRPr/>
          </a:p>
        </p:txBody>
      </p:sp>
      <p:sp>
        <p:nvSpPr>
          <p:cNvPr id="11" name="el-1789696783455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好差之辨</a:t>
            </a:r>
            <a:endParaRPr/>
          </a:p>
        </p:txBody>
      </p:sp>
      <p:sp>
        <p:nvSpPr>
          <p:cNvPr id="12" name="el-1789696783455-12"/>
          <p:cNvSpPr txBox="1"/>
          <p:nvPr/>
        </p:nvSpPr>
        <p:spPr>
          <a:xfrm>
            <a:off x="8551758" y="4575136"/>
            <a:ext cx="133736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AI的边界</a:t>
            </a:r>
            <a:endParaRPr/>
          </a:p>
        </p:txBody>
      </p:sp>
      <p:sp>
        <p:nvSpPr>
          <p:cNvPr id="13" name="el-1789696783450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项目七</a:t>
            </a:r>
            <a:endParaRPr/>
          </a:p>
        </p:txBody>
      </p:sp>
      <p:sp>
        <p:nvSpPr>
          <p:cNvPr id="14" name="el-1789696783450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347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3482-16"/>
          <p:cNvCxnSpPr/>
          <p:nvPr/>
        </p:nvCxnSpPr>
        <p:spPr>
          <a:xfrm>
            <a:off x="685629" y="213719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3483-17"/>
          <p:cNvCxnSpPr/>
          <p:nvPr/>
        </p:nvCxnSpPr>
        <p:spPr>
          <a:xfrm>
            <a:off x="2884758" y="213719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3483-18"/>
          <p:cNvCxnSpPr/>
          <p:nvPr/>
        </p:nvCxnSpPr>
        <p:spPr>
          <a:xfrm>
            <a:off x="4855494" y="213719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3483-19"/>
          <p:cNvCxnSpPr/>
          <p:nvPr/>
        </p:nvCxnSpPr>
        <p:spPr>
          <a:xfrm>
            <a:off x="7287333" y="213719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783483-20"/>
          <p:cNvCxnSpPr/>
          <p:nvPr/>
        </p:nvCxnSpPr>
        <p:spPr>
          <a:xfrm>
            <a:off x="9719172" y="213719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783474-8"/>
          <p:cNvCxnSpPr/>
          <p:nvPr/>
        </p:nvCxnSpPr>
        <p:spPr>
          <a:xfrm>
            <a:off x="685629" y="4478422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783477-11"/>
          <p:cNvSpPr/>
          <p:nvPr/>
        </p:nvSpPr>
        <p:spPr>
          <a:xfrm>
            <a:off x="685629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6783478-12"/>
          <p:cNvSpPr/>
          <p:nvPr/>
        </p:nvSpPr>
        <p:spPr>
          <a:xfrm>
            <a:off x="3361484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6783478-13"/>
          <p:cNvSpPr/>
          <p:nvPr/>
        </p:nvSpPr>
        <p:spPr>
          <a:xfrm>
            <a:off x="6037340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6783479-14"/>
          <p:cNvSpPr/>
          <p:nvPr/>
        </p:nvSpPr>
        <p:spPr>
          <a:xfrm>
            <a:off x="8713196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6783479-15"/>
          <p:cNvSpPr/>
          <p:nvPr/>
        </p:nvSpPr>
        <p:spPr>
          <a:xfrm>
            <a:off x="11389052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6783473-4"/>
          <p:cNvCxnSpPr/>
          <p:nvPr/>
        </p:nvCxnSpPr>
        <p:spPr>
          <a:xfrm>
            <a:off x="685629" y="486408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678347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6783476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制作流水线</a:t>
            </a:r>
            <a:endParaRPr/>
          </a:p>
        </p:txBody>
      </p:sp>
      <p:sp>
        <p:nvSpPr>
          <p:cNvPr id="17" name="el-178969678347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制作五步：从草图到上岗</a:t>
            </a:r>
            <a:endParaRPr/>
          </a:p>
        </p:txBody>
      </p:sp>
      <p:sp>
        <p:nvSpPr>
          <p:cNvPr id="18" name="el-1789696783485-26"/>
          <p:cNvSpPr txBox="1"/>
          <p:nvPr/>
        </p:nvSpPr>
        <p:spPr>
          <a:xfrm>
            <a:off x="685629" y="230860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步①</a:t>
            </a:r>
            <a:endParaRPr/>
          </a:p>
        </p:txBody>
      </p:sp>
      <p:sp>
        <p:nvSpPr>
          <p:cNvPr id="19" name="el-1789696783486-27"/>
          <p:cNvSpPr txBox="1"/>
          <p:nvPr/>
        </p:nvSpPr>
        <p:spPr>
          <a:xfrm>
            <a:off x="685629" y="264189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形象</a:t>
            </a:r>
            <a:endParaRPr/>
          </a:p>
        </p:txBody>
      </p:sp>
      <p:sp>
        <p:nvSpPr>
          <p:cNvPr id="20" name="el-1789696783486-28"/>
          <p:cNvSpPr txBox="1"/>
          <p:nvPr/>
        </p:nvSpPr>
        <p:spPr>
          <a:xfrm>
            <a:off x="685629" y="2996018"/>
            <a:ext cx="1958969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W1前半</a:t>
            </a:r>
            <a:endParaRPr/>
          </a:p>
        </p:txBody>
      </p:sp>
      <p:sp>
        <p:nvSpPr>
          <p:cNvPr id="21" name="el-1789696783484-21"/>
          <p:cNvSpPr txBox="1"/>
          <p:nvPr/>
        </p:nvSpPr>
        <p:spPr>
          <a:xfrm>
            <a:off x="685629" y="334835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四要素设计定稿——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草图三版组内互评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：脸定了一路不改。</a:t>
            </a:r>
            <a:endParaRPr/>
          </a:p>
        </p:txBody>
      </p:sp>
      <p:sp>
        <p:nvSpPr>
          <p:cNvPr id="22" name="el-1789696783486-29"/>
          <p:cNvSpPr txBox="1"/>
          <p:nvPr/>
        </p:nvSpPr>
        <p:spPr>
          <a:xfrm>
            <a:off x="2884758" y="230860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步②</a:t>
            </a:r>
            <a:endParaRPr/>
          </a:p>
        </p:txBody>
      </p:sp>
      <p:sp>
        <p:nvSpPr>
          <p:cNvPr id="23" name="el-1789696783486-30"/>
          <p:cNvSpPr txBox="1"/>
          <p:nvPr/>
        </p:nvSpPr>
        <p:spPr>
          <a:xfrm>
            <a:off x="2884758" y="264189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声音</a:t>
            </a:r>
            <a:endParaRPr/>
          </a:p>
        </p:txBody>
      </p:sp>
      <p:sp>
        <p:nvSpPr>
          <p:cNvPr id="24" name="el-1789696783486-31"/>
          <p:cNvSpPr txBox="1"/>
          <p:nvPr/>
        </p:nvSpPr>
        <p:spPr>
          <a:xfrm>
            <a:off x="2884758" y="2996018"/>
            <a:ext cx="195911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W1后半</a:t>
            </a:r>
            <a:endParaRPr/>
          </a:p>
        </p:txBody>
      </p:sp>
      <p:sp>
        <p:nvSpPr>
          <p:cNvPr id="25" name="el-1789696783484-22"/>
          <p:cNvSpPr txBox="1"/>
          <p:nvPr/>
        </p:nvSpPr>
        <p:spPr>
          <a:xfrm>
            <a:off x="2884758" y="334835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音色克隆或合成——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一分钟干净样本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：噪音会跟着克隆一辈子。</a:t>
            </a:r>
            <a:endParaRPr/>
          </a:p>
        </p:txBody>
      </p:sp>
      <p:sp>
        <p:nvSpPr>
          <p:cNvPr id="26" name="el-1789696783487-32"/>
          <p:cNvSpPr txBox="1"/>
          <p:nvPr/>
        </p:nvSpPr>
        <p:spPr>
          <a:xfrm>
            <a:off x="4855494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步③</a:t>
            </a:r>
            <a:endParaRPr/>
          </a:p>
        </p:txBody>
      </p:sp>
      <p:sp>
        <p:nvSpPr>
          <p:cNvPr id="27" name="el-1789696783487-33"/>
          <p:cNvSpPr txBox="1"/>
          <p:nvPr/>
        </p:nvSpPr>
        <p:spPr>
          <a:xfrm>
            <a:off x="4855494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驱动</a:t>
            </a:r>
            <a:endParaRPr/>
          </a:p>
        </p:txBody>
      </p:sp>
      <p:sp>
        <p:nvSpPr>
          <p:cNvPr id="28" name="el-1789696783487-34"/>
          <p:cNvSpPr txBox="1"/>
          <p:nvPr/>
        </p:nvSpPr>
        <p:spPr>
          <a:xfrm>
            <a:off x="4855494" y="2996018"/>
            <a:ext cx="242022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W2前半</a:t>
            </a:r>
            <a:endParaRPr/>
          </a:p>
        </p:txBody>
      </p:sp>
      <p:sp>
        <p:nvSpPr>
          <p:cNvPr id="29" name="el-1789696783484-23"/>
          <p:cNvSpPr txBox="1"/>
          <p:nvPr/>
        </p:nvSpPr>
        <p:spPr>
          <a:xfrm>
            <a:off x="4855494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语音对口型与动作——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先调自然度再谈表现力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：流畅是及格线。</a:t>
            </a:r>
            <a:endParaRPr/>
          </a:p>
        </p:txBody>
      </p:sp>
      <p:sp>
        <p:nvSpPr>
          <p:cNvPr id="30" name="el-1789696783487-35"/>
          <p:cNvSpPr txBox="1"/>
          <p:nvPr/>
        </p:nvSpPr>
        <p:spPr>
          <a:xfrm>
            <a:off x="7287333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步④</a:t>
            </a:r>
            <a:endParaRPr/>
          </a:p>
        </p:txBody>
      </p:sp>
      <p:sp>
        <p:nvSpPr>
          <p:cNvPr id="31" name="el-1789696783488-36"/>
          <p:cNvSpPr txBox="1"/>
          <p:nvPr/>
        </p:nvSpPr>
        <p:spPr>
          <a:xfrm>
            <a:off x="7287333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</a:t>
            </a:r>
            <a:endParaRPr/>
          </a:p>
        </p:txBody>
      </p:sp>
      <p:sp>
        <p:nvSpPr>
          <p:cNvPr id="32" name="el-1789696783488-37"/>
          <p:cNvSpPr txBox="1"/>
          <p:nvPr/>
        </p:nvSpPr>
        <p:spPr>
          <a:xfrm>
            <a:off x="7287333" y="2996018"/>
            <a:ext cx="242022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W2后半</a:t>
            </a:r>
            <a:endParaRPr/>
          </a:p>
        </p:txBody>
      </p:sp>
      <p:sp>
        <p:nvSpPr>
          <p:cNvPr id="33" name="el-1789696783485-24"/>
          <p:cNvSpPr txBox="1"/>
          <p:nvPr/>
        </p:nvSpPr>
        <p:spPr>
          <a:xfrm>
            <a:off x="7287333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知识库搭建注入——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票价、路线、开放时间逐条核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：内容是数字人的灵魂。</a:t>
            </a:r>
            <a:endParaRPr/>
          </a:p>
        </p:txBody>
      </p:sp>
      <p:sp>
        <p:nvSpPr>
          <p:cNvPr id="34" name="el-1789696783488-38"/>
          <p:cNvSpPr txBox="1"/>
          <p:nvPr/>
        </p:nvSpPr>
        <p:spPr>
          <a:xfrm>
            <a:off x="9719172" y="230860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步⑤</a:t>
            </a:r>
            <a:endParaRPr/>
          </a:p>
        </p:txBody>
      </p:sp>
      <p:sp>
        <p:nvSpPr>
          <p:cNvPr id="35" name="el-1789696783488-39"/>
          <p:cNvSpPr txBox="1"/>
          <p:nvPr/>
        </p:nvSpPr>
        <p:spPr>
          <a:xfrm>
            <a:off x="9719172" y="264189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测试</a:t>
            </a:r>
            <a:endParaRPr/>
          </a:p>
        </p:txBody>
      </p:sp>
      <p:sp>
        <p:nvSpPr>
          <p:cNvPr id="36" name="el-1789696783488-40"/>
          <p:cNvSpPr txBox="1"/>
          <p:nvPr/>
        </p:nvSpPr>
        <p:spPr>
          <a:xfrm>
            <a:off x="9719172" y="2996018"/>
            <a:ext cx="200092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W3全程</a:t>
            </a:r>
            <a:endParaRPr/>
          </a:p>
        </p:txBody>
      </p:sp>
      <p:sp>
        <p:nvSpPr>
          <p:cNvPr id="37" name="el-1789696783485-25"/>
          <p:cNvSpPr txBox="1"/>
          <p:nvPr/>
        </p:nvSpPr>
        <p:spPr>
          <a:xfrm>
            <a:off x="9719172" y="334835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三关卡验收迭代——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抽问二十题加游客打分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：验收不过不上岗。</a:t>
            </a:r>
            <a:endParaRPr/>
          </a:p>
        </p:txBody>
      </p:sp>
      <p:sp>
        <p:nvSpPr>
          <p:cNvPr id="38" name="el-1789696783472-2"/>
          <p:cNvSpPr txBox="1"/>
          <p:nvPr/>
        </p:nvSpPr>
        <p:spPr>
          <a:xfrm>
            <a:off x="685629" y="5059302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五步是流水线——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形象是壳，内容是魂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：魂没注入到位，壳再精美也是空壳。</a:t>
            </a:r>
            <a:endParaRPr/>
          </a:p>
        </p:txBody>
      </p:sp>
      <p:sp>
        <p:nvSpPr>
          <p:cNvPr id="39" name="el-1789696783473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制作流水线</a:t>
            </a:r>
            <a:endParaRPr/>
          </a:p>
        </p:txBody>
      </p:sp>
      <p:sp>
        <p:nvSpPr>
          <p:cNvPr id="40" name="el-1789696783473-6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41" name="el-178969678347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3509-2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6783505-22"/>
          <p:cNvGraphicFramePr/>
          <p:nvPr/>
        </p:nvGraphicFramePr>
        <p:xfrm>
          <a:off x="685629" y="2184066"/>
          <a:ext cx="10817695" cy="237113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549211"/>
                <a:gridCol w="2588813"/>
                <a:gridCol w="3715160"/>
                <a:gridCol w="2964510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环节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工具类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关键要点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人的动作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形象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建模与生成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四要素齐上再生成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三版选优定稿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声音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克隆与合成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样本干净无杂音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审听语调情感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驱动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口型与动作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自然度优先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调参别过度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内容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知识库平台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结构化问答对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逐条事实核验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6783507-25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349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783509-3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制作流水线</a:t>
            </a:r>
            <a:endParaRPr/>
          </a:p>
        </p:txBody>
      </p:sp>
      <p:sp>
        <p:nvSpPr>
          <p:cNvPr id="7" name="el-1789696783507-2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工具矩阵：环节对工具</a:t>
            </a:r>
            <a:endParaRPr/>
          </a:p>
        </p:txBody>
      </p:sp>
      <p:sp>
        <p:nvSpPr>
          <p:cNvPr id="8" name="el-1789696783507-23"/>
          <p:cNvSpPr txBox="1"/>
          <p:nvPr/>
        </p:nvSpPr>
        <p:spPr>
          <a:xfrm>
            <a:off x="685629" y="500276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矩阵的用法是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一环一工具练到底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——换工具不换流程：流程才是带得走的。</a:t>
            </a:r>
            <a:endParaRPr/>
          </a:p>
        </p:txBody>
      </p:sp>
      <p:sp>
        <p:nvSpPr>
          <p:cNvPr id="9" name="el-1789696783507-26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制作流水线</a:t>
            </a:r>
            <a:endParaRPr/>
          </a:p>
        </p:txBody>
      </p:sp>
      <p:sp>
        <p:nvSpPr>
          <p:cNvPr id="10" name="el-1789696783508-27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11" name="el-1789696783508-2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367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3679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3676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366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783679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制作流水线</a:t>
            </a:r>
            <a:endParaRPr/>
          </a:p>
        </p:txBody>
      </p:sp>
      <p:sp>
        <p:nvSpPr>
          <p:cNvPr id="7" name="el-178969678367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好差之辨：两位讲解员</a:t>
            </a:r>
            <a:endParaRPr/>
          </a:p>
        </p:txBody>
      </p:sp>
      <p:sp>
        <p:nvSpPr>
          <p:cNvPr id="8" name="el-1789696783681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差数字人 · 三件套</a:t>
            </a:r>
            <a:endParaRPr/>
          </a:p>
        </p:txBody>
      </p:sp>
      <p:sp>
        <p:nvSpPr>
          <p:cNvPr id="9" name="el-1789696783681-14"/>
          <p:cNvSpPr txBox="1"/>
          <p:nvPr/>
        </p:nvSpPr>
        <p:spPr>
          <a:xfrm>
            <a:off x="685629" y="3066545"/>
            <a:ext cx="535342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"面瘫脸+机械音"</a:t>
            </a:r>
            <a:endParaRPr/>
          </a:p>
        </p:txBody>
      </p:sp>
      <p:sp>
        <p:nvSpPr>
          <p:cNvPr id="10" name="el-1789696783680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表情僵硬、播报腔、问票价答历史——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游客问两句就走了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：技术的堆砌救不了体验。</a:t>
            </a:r>
            <a:endParaRPr/>
          </a:p>
        </p:txBody>
      </p:sp>
      <p:sp>
        <p:nvSpPr>
          <p:cNvPr id="11" name="el-1789696783681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好数字人 · 三件套</a:t>
            </a:r>
            <a:endParaRPr/>
          </a:p>
        </p:txBody>
      </p:sp>
      <p:sp>
        <p:nvSpPr>
          <p:cNvPr id="12" name="el-1789696783682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"会笑，答得准"</a:t>
            </a:r>
            <a:endParaRPr/>
          </a:p>
        </p:txBody>
      </p:sp>
      <p:sp>
        <p:nvSpPr>
          <p:cNvPr id="13" name="el-1789696783681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微表情自然、音色有温度、知识库扎实——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游客愿意多问一句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：自然度和准确率缺一不可。</a:t>
            </a:r>
            <a:endParaRPr/>
          </a:p>
        </p:txBody>
      </p:sp>
      <p:sp>
        <p:nvSpPr>
          <p:cNvPr id="14" name="el-1789696783675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验收就两条：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答得对是底线，演得像是加分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——先保底线，再磨加分。</a:t>
            </a:r>
            <a:endParaRPr/>
          </a:p>
        </p:txBody>
      </p:sp>
      <p:sp>
        <p:nvSpPr>
          <p:cNvPr id="15" name="el-1789696783676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制作流水线</a:t>
            </a:r>
            <a:endParaRPr/>
          </a:p>
        </p:txBody>
      </p:sp>
      <p:sp>
        <p:nvSpPr>
          <p:cNvPr id="16" name="el-1789696783676-6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17" name="el-178969678367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370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3701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3698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36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783700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制作流水线</a:t>
            </a:r>
            <a:endParaRPr/>
          </a:p>
        </p:txBody>
      </p:sp>
      <p:sp>
        <p:nvSpPr>
          <p:cNvPr id="7" name="el-1789696783698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AI制作：能替与替不了</a:t>
            </a:r>
            <a:endParaRPr/>
          </a:p>
        </p:txBody>
      </p:sp>
      <p:sp>
        <p:nvSpPr>
          <p:cNvPr id="8" name="el-1789696783703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能替的 · 技术环节</a:t>
            </a:r>
            <a:endParaRPr/>
          </a:p>
        </p:txBody>
      </p:sp>
      <p:sp>
        <p:nvSpPr>
          <p:cNvPr id="9" name="el-1789696783703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"口型已自动对齐"</a:t>
            </a:r>
            <a:endParaRPr/>
          </a:p>
        </p:txBody>
      </p:sp>
      <p:sp>
        <p:nvSpPr>
          <p:cNvPr id="10" name="el-1789696783702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建模生成、语音合成、口型驱动、渲染输出——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技术门槛塌方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：三周自制成为可能。</a:t>
            </a:r>
            <a:endParaRPr/>
          </a:p>
        </p:txBody>
      </p:sp>
      <p:sp>
        <p:nvSpPr>
          <p:cNvPr id="11" name="el-1789696783703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替不了的 · 创意与把关</a:t>
            </a:r>
            <a:endParaRPr/>
          </a:p>
        </p:txBody>
      </p:sp>
      <p:sp>
        <p:nvSpPr>
          <p:cNvPr id="12" name="el-1789696783703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"她该叫什么名字"</a:t>
            </a:r>
            <a:endParaRPr/>
          </a:p>
        </p:txBody>
      </p:sp>
      <p:sp>
        <p:nvSpPr>
          <p:cNvPr id="13" name="el-1789696783702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人设创意、内容把关、体验调优——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数字人的灵魂是人给的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：说错话的责任也在人。</a:t>
            </a:r>
            <a:endParaRPr/>
          </a:p>
        </p:txBody>
      </p:sp>
      <p:sp>
        <p:nvSpPr>
          <p:cNvPr id="14" name="el-1789696783697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AI塌掉了技术门槛——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创意和责任成了新的门槛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：这是本实训真正的考点。</a:t>
            </a:r>
            <a:endParaRPr/>
          </a:p>
        </p:txBody>
      </p:sp>
      <p:sp>
        <p:nvSpPr>
          <p:cNvPr id="15" name="el-1789696783698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制作流水线</a:t>
            </a:r>
            <a:endParaRPr/>
          </a:p>
        </p:txBody>
      </p:sp>
      <p:sp>
        <p:nvSpPr>
          <p:cNvPr id="16" name="el-1789696783698-6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17" name="el-178969678369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371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3714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783722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783718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783723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6783718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783724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6783717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78371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6783716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制作流水线</a:t>
            </a:r>
            <a:endParaRPr/>
          </a:p>
        </p:txBody>
      </p:sp>
      <p:sp>
        <p:nvSpPr>
          <p:cNvPr id="12" name="el-178969678371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先算账：一位数字员工的周期</a:t>
            </a:r>
            <a:endParaRPr/>
          </a:p>
        </p:txBody>
      </p:sp>
      <p:sp>
        <p:nvSpPr>
          <p:cNvPr id="13" name="el-1789696783719-15"/>
          <p:cNvSpPr txBox="1"/>
          <p:nvPr/>
        </p:nvSpPr>
        <p:spPr>
          <a:xfrm>
            <a:off x="685629" y="2707810"/>
            <a:ext cx="3970932" cy="6570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外包定制：沟通-开发-验收全流程（市场行情示意）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3个月</a:t>
            </a:r>
            <a:endParaRPr/>
          </a:p>
        </p:txBody>
      </p:sp>
      <p:sp>
        <p:nvSpPr>
          <p:cNvPr id="14" name="el-1789696783722-19"/>
          <p:cNvSpPr txBox="1"/>
          <p:nvPr/>
        </p:nvSpPr>
        <p:spPr>
          <a:xfrm>
            <a:off x="685629" y="3460097"/>
            <a:ext cx="20158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3周</a:t>
            </a:r>
            <a:endParaRPr/>
          </a:p>
        </p:txBody>
      </p:sp>
      <p:sp>
        <p:nvSpPr>
          <p:cNvPr id="15" name="el-1789696783716-10"/>
          <p:cNvSpPr txBox="1"/>
          <p:nvPr/>
        </p:nvSpPr>
        <p:spPr>
          <a:xfrm>
            <a:off x="685629" y="4450450"/>
            <a:ext cx="428708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学生自制：AI工具链+课内时间（实训实测带）</a:t>
            </a:r>
            <a:endParaRPr/>
          </a:p>
        </p:txBody>
      </p:sp>
      <p:sp>
        <p:nvSpPr>
          <p:cNvPr id="16" name="el-1789696783716-11"/>
          <p:cNvSpPr txBox="1"/>
          <p:nvPr/>
        </p:nvSpPr>
        <p:spPr>
          <a:xfrm>
            <a:off x="5923069" y="1737545"/>
            <a:ext cx="58609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周期从3个月到3周</a:t>
            </a:r>
            <a:endParaRPr/>
          </a:p>
        </p:txBody>
      </p:sp>
      <p:sp>
        <p:nvSpPr>
          <p:cNvPr id="17" name="el-1789696783722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省在</a:t>
            </a:r>
            <a:endParaRPr/>
          </a:p>
        </p:txBody>
      </p:sp>
      <p:sp>
        <p:nvSpPr>
          <p:cNvPr id="18" name="el-1789696783720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技术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建模口型全自动化——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外包里最贵的工时被AI吸收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：技术不再是瓶颈。</a:t>
            </a:r>
            <a:endParaRPr/>
          </a:p>
        </p:txBody>
      </p:sp>
      <p:sp>
        <p:nvSpPr>
          <p:cNvPr id="19" name="el-1789696783723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省在</a:t>
            </a:r>
            <a:endParaRPr/>
          </a:p>
        </p:txBody>
      </p:sp>
      <p:sp>
        <p:nvSpPr>
          <p:cNvPr id="20" name="el-1789696783721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沟通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自己做自己验收——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需求来回确认的时间全省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：小步快跑。</a:t>
            </a:r>
            <a:endParaRPr/>
          </a:p>
        </p:txBody>
      </p:sp>
      <p:sp>
        <p:nvSpPr>
          <p:cNvPr id="21" name="el-1789696783723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花在</a:t>
            </a:r>
            <a:endParaRPr/>
          </a:p>
        </p:txBody>
      </p:sp>
      <p:sp>
        <p:nvSpPr>
          <p:cNvPr id="22" name="el-1789696783721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知识库逐条核验——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省下的时间全砸进内容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：这钱花得最值。</a:t>
            </a:r>
            <a:endParaRPr/>
          </a:p>
        </p:txBody>
      </p:sp>
      <p:sp>
        <p:nvSpPr>
          <p:cNvPr id="23" name="el-1789696783716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技术成本塌方之后——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内容与创意成为主要成本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：会做不难，做好才难。</a:t>
            </a:r>
            <a:endParaRPr/>
          </a:p>
        </p:txBody>
      </p:sp>
      <p:sp>
        <p:nvSpPr>
          <p:cNvPr id="24" name="el-1789696783713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制作流水线</a:t>
            </a:r>
            <a:endParaRPr/>
          </a:p>
        </p:txBody>
      </p:sp>
      <p:sp>
        <p:nvSpPr>
          <p:cNvPr id="25" name="el-1789696783713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6" name="el-178969678371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3877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3878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3878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3878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387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3877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678387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制作流水线：四问四答</a:t>
            </a:r>
            <a:endParaRPr/>
          </a:p>
        </p:txBody>
      </p:sp>
      <p:sp>
        <p:nvSpPr>
          <p:cNvPr id="9" name="el-1789696783879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783884-19"/>
          <p:cNvSpPr txBox="1"/>
          <p:nvPr/>
        </p:nvSpPr>
        <p:spPr>
          <a:xfrm>
            <a:off x="1618845" y="1698413"/>
            <a:ext cx="616217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制作五步的顺序？</a:t>
            </a:r>
            <a:endParaRPr/>
          </a:p>
        </p:txBody>
      </p:sp>
      <p:sp>
        <p:nvSpPr>
          <p:cNvPr id="11" name="el-1789696783882-15"/>
          <p:cNvSpPr txBox="1"/>
          <p:nvPr/>
        </p:nvSpPr>
        <p:spPr>
          <a:xfrm>
            <a:off x="1618845" y="2117408"/>
            <a:ext cx="649451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形象-声音-驱动-内容-测试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——形象是壳内容是魂：魂没到位壳是空壳。</a:t>
            </a:r>
            <a:endParaRPr/>
          </a:p>
        </p:txBody>
      </p:sp>
      <p:sp>
        <p:nvSpPr>
          <p:cNvPr id="12" name="el-1789696783880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783884-20"/>
          <p:cNvSpPr txBox="1"/>
          <p:nvPr/>
        </p:nvSpPr>
        <p:spPr>
          <a:xfrm>
            <a:off x="1618845" y="2812559"/>
            <a:ext cx="530886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工具怎么选？</a:t>
            </a:r>
            <a:endParaRPr/>
          </a:p>
        </p:txBody>
      </p:sp>
      <p:sp>
        <p:nvSpPr>
          <p:cNvPr id="14" name="el-1789696783883-16"/>
          <p:cNvSpPr txBox="1"/>
          <p:nvPr/>
        </p:nvSpPr>
        <p:spPr>
          <a:xfrm>
            <a:off x="1618845" y="3231554"/>
            <a:ext cx="53974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一环一工具练到底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——换工具不换流程：流程才是带得走的。</a:t>
            </a:r>
            <a:endParaRPr/>
          </a:p>
        </p:txBody>
      </p:sp>
      <p:sp>
        <p:nvSpPr>
          <p:cNvPr id="15" name="el-1789696783880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783884-21"/>
          <p:cNvSpPr txBox="1"/>
          <p:nvPr/>
        </p:nvSpPr>
        <p:spPr>
          <a:xfrm>
            <a:off x="1618845" y="3926706"/>
            <a:ext cx="473750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好数字人的标准？</a:t>
            </a:r>
            <a:endParaRPr/>
          </a:p>
        </p:txBody>
      </p:sp>
      <p:sp>
        <p:nvSpPr>
          <p:cNvPr id="17" name="el-1789696783883-17"/>
          <p:cNvSpPr txBox="1"/>
          <p:nvPr/>
        </p:nvSpPr>
        <p:spPr>
          <a:xfrm>
            <a:off x="1618845" y="4345701"/>
            <a:ext cx="482606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答得对是底线，演得像是加分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——先保底线再磨加分。</a:t>
            </a:r>
            <a:endParaRPr/>
          </a:p>
        </p:txBody>
      </p:sp>
      <p:sp>
        <p:nvSpPr>
          <p:cNvPr id="18" name="el-1789696783880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783885-22"/>
          <p:cNvSpPr txBox="1"/>
          <p:nvPr/>
        </p:nvSpPr>
        <p:spPr>
          <a:xfrm>
            <a:off x="1618845" y="5040852"/>
            <a:ext cx="565167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AI改变了什么？</a:t>
            </a:r>
            <a:endParaRPr/>
          </a:p>
        </p:txBody>
      </p:sp>
      <p:sp>
        <p:nvSpPr>
          <p:cNvPr id="20" name="el-1789696783884-18"/>
          <p:cNvSpPr txBox="1"/>
          <p:nvPr/>
        </p:nvSpPr>
        <p:spPr>
          <a:xfrm>
            <a:off x="1618845" y="5459847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技术门槛塌方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——创意与内容成为新门槛：这是本实训的考点。</a:t>
            </a:r>
            <a:endParaRPr/>
          </a:p>
        </p:txBody>
      </p:sp>
      <p:sp>
        <p:nvSpPr>
          <p:cNvPr id="21" name="el-178969678387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6783875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3" name="el-178969678387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783957-35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783899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3895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783898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6783898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6783898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上岗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检验</a:t>
            </a:r>
            <a:endParaRPr/>
          </a:p>
        </p:txBody>
      </p:sp>
      <p:sp>
        <p:nvSpPr>
          <p:cNvPr id="8" name="el-1789696783898-7"/>
          <p:cNvSpPr txBox="1"/>
          <p:nvPr/>
        </p:nvSpPr>
        <p:spPr>
          <a:xfrm>
            <a:off x="4266133" y="3676737"/>
            <a:ext cx="7616762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ON DUTY</a:t>
            </a:r>
            <a:endParaRPr/>
          </a:p>
        </p:txBody>
      </p:sp>
      <p:sp>
        <p:nvSpPr>
          <p:cNvPr id="9" name="el-1789696783900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流程对比</a:t>
            </a:r>
            <a:endParaRPr/>
          </a:p>
        </p:txBody>
      </p:sp>
      <p:sp>
        <p:nvSpPr>
          <p:cNvPr id="10" name="el-1789696783901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上岗三关</a:t>
            </a:r>
            <a:endParaRPr/>
          </a:p>
        </p:txBody>
      </p:sp>
      <p:sp>
        <p:nvSpPr>
          <p:cNvPr id="11" name="el-1789696783901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三周节奏</a:t>
            </a:r>
            <a:endParaRPr/>
          </a:p>
        </p:txBody>
      </p:sp>
      <p:sp>
        <p:nvSpPr>
          <p:cNvPr id="12" name="el-1789696783902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实战复盘</a:t>
            </a:r>
            <a:endParaRPr/>
          </a:p>
        </p:txBody>
      </p:sp>
      <p:sp>
        <p:nvSpPr>
          <p:cNvPr id="13" name="el-1789696783896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项目七</a:t>
            </a:r>
            <a:endParaRPr/>
          </a:p>
        </p:txBody>
      </p:sp>
      <p:sp>
        <p:nvSpPr>
          <p:cNvPr id="14" name="el-1789696783896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390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6783911-21"/>
          <p:cNvGraphicFramePr/>
          <p:nvPr/>
        </p:nvGraphicFramePr>
        <p:xfrm>
          <a:off x="685629" y="2526881"/>
          <a:ext cx="5027943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396849"/>
                <a:gridCol w="3631094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环节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做法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启动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需求文档多轮确认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制作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专业团队分工开发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周期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三个月起步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迭代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改一个动作走流程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6783909-10"/>
          <p:cNvCxnSpPr/>
          <p:nvPr/>
        </p:nvCxnSpPr>
        <p:spPr>
          <a:xfrm>
            <a:off x="6099237" y="2136453"/>
            <a:ext cx="914" cy="248540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96783912-32"/>
          <p:cNvGraphicFramePr/>
          <p:nvPr/>
        </p:nvGraphicFramePr>
        <p:xfrm>
          <a:off x="6484903" y="2526881"/>
          <a:ext cx="5018420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296266"/>
                <a:gridCol w="3722154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环节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做法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启动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三问定方向当日开工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制作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AI工具链小组协作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周期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三周走完五步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迭代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当天发现当天改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96783906-4"/>
          <p:cNvCxnSpPr/>
          <p:nvPr/>
        </p:nvCxnSpPr>
        <p:spPr>
          <a:xfrm>
            <a:off x="685629" y="48742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78390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78390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9" name="el-1789696783905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制作方式：外包 vs 自制</a:t>
            </a:r>
            <a:endParaRPr/>
          </a:p>
        </p:txBody>
      </p:sp>
      <p:sp>
        <p:nvSpPr>
          <p:cNvPr id="10" name="el-1789696783913-33"/>
          <p:cNvSpPr txBox="1"/>
          <p:nvPr/>
        </p:nvSpPr>
        <p:spPr>
          <a:xfrm>
            <a:off x="685629" y="2136453"/>
            <a:ext cx="5328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外包定制 · 资金密集</a:t>
            </a:r>
            <a:endParaRPr/>
          </a:p>
        </p:txBody>
      </p:sp>
      <p:sp>
        <p:nvSpPr>
          <p:cNvPr id="11" name="el-1789696783913-34"/>
          <p:cNvSpPr txBox="1"/>
          <p:nvPr/>
        </p:nvSpPr>
        <p:spPr>
          <a:xfrm>
            <a:off x="6484903" y="2136453"/>
            <a:ext cx="543455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AI自制 · 智力密集</a:t>
            </a:r>
            <a:endParaRPr/>
          </a:p>
        </p:txBody>
      </p:sp>
      <p:sp>
        <p:nvSpPr>
          <p:cNvPr id="12" name="el-1789696783905-2"/>
          <p:cNvSpPr txBox="1"/>
          <p:nvPr/>
        </p:nvSpPr>
        <p:spPr>
          <a:xfrm>
            <a:off x="685629" y="505037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方式变了，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验收标准没变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——游客听得清、答得对、觉得像：变的只是生产方式。</a:t>
            </a:r>
            <a:endParaRPr/>
          </a:p>
        </p:txBody>
      </p:sp>
      <p:sp>
        <p:nvSpPr>
          <p:cNvPr id="13" name="el-1789696783906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14" name="el-1789696783906-6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15" name="el-178969678390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407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4075-11"/>
          <p:cNvCxnSpPr/>
          <p:nvPr/>
        </p:nvCxnSpPr>
        <p:spPr>
          <a:xfrm>
            <a:off x="4145910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4076-12"/>
          <p:cNvCxnSpPr/>
          <p:nvPr/>
        </p:nvCxnSpPr>
        <p:spPr>
          <a:xfrm>
            <a:off x="7601579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4073-6"/>
          <p:cNvCxnSpPr/>
          <p:nvPr/>
        </p:nvCxnSpPr>
        <p:spPr>
          <a:xfrm>
            <a:off x="685629" y="459328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407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407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8" name="el-178969678407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上岗三关：验收现场</a:t>
            </a:r>
            <a:endParaRPr/>
          </a:p>
        </p:txBody>
      </p:sp>
      <p:sp>
        <p:nvSpPr>
          <p:cNvPr id="9" name="el-1789696784077-13"/>
          <p:cNvSpPr txBox="1"/>
          <p:nvPr/>
        </p:nvSpPr>
        <p:spPr>
          <a:xfrm>
            <a:off x="685629" y="2084079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第一关 · 听得清</a:t>
            </a:r>
            <a:endParaRPr/>
          </a:p>
        </p:txBody>
      </p:sp>
      <p:sp>
        <p:nvSpPr>
          <p:cNvPr id="10" name="el-1789696784077-14"/>
          <p:cNvSpPr txBox="1"/>
          <p:nvPr/>
        </p:nvSpPr>
        <p:spPr>
          <a:xfrm>
            <a:off x="685629" y="2398325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语音关</a:t>
            </a:r>
            <a:endParaRPr/>
          </a:p>
        </p:txBody>
      </p:sp>
      <p:sp>
        <p:nvSpPr>
          <p:cNvPr id="11" name="el-1789696784077-15"/>
          <p:cNvSpPr txBox="1"/>
          <p:nvPr/>
        </p:nvSpPr>
        <p:spPr>
          <a:xfrm>
            <a:off x="685629" y="2807798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最基础</a:t>
            </a:r>
            <a:endParaRPr/>
          </a:p>
        </p:txBody>
      </p:sp>
      <p:sp>
        <p:nvSpPr>
          <p:cNvPr id="12" name="el-1789696784077-16"/>
          <p:cNvSpPr txBox="1"/>
          <p:nvPr/>
        </p:nvSpPr>
        <p:spPr>
          <a:xfrm>
            <a:off x="4455395" y="2084079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第二关 · 答得对</a:t>
            </a:r>
            <a:endParaRPr/>
          </a:p>
        </p:txBody>
      </p:sp>
      <p:sp>
        <p:nvSpPr>
          <p:cNvPr id="13" name="el-1789696784078-17"/>
          <p:cNvSpPr txBox="1"/>
          <p:nvPr/>
        </p:nvSpPr>
        <p:spPr>
          <a:xfrm>
            <a:off x="4455395" y="2398325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内容关</a:t>
            </a:r>
            <a:endParaRPr/>
          </a:p>
        </p:txBody>
      </p:sp>
      <p:sp>
        <p:nvSpPr>
          <p:cNvPr id="14" name="el-1789696784078-18"/>
          <p:cNvSpPr txBox="1"/>
          <p:nvPr/>
        </p:nvSpPr>
        <p:spPr>
          <a:xfrm>
            <a:off x="4455395" y="2807798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最致命</a:t>
            </a:r>
            <a:endParaRPr/>
          </a:p>
        </p:txBody>
      </p:sp>
      <p:sp>
        <p:nvSpPr>
          <p:cNvPr id="15" name="el-1789696784078-19"/>
          <p:cNvSpPr txBox="1"/>
          <p:nvPr/>
        </p:nvSpPr>
        <p:spPr>
          <a:xfrm>
            <a:off x="7911064" y="2084079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第三关 · 演得像</a:t>
            </a:r>
            <a:endParaRPr/>
          </a:p>
        </p:txBody>
      </p:sp>
      <p:sp>
        <p:nvSpPr>
          <p:cNvPr id="16" name="el-1789696784078-20"/>
          <p:cNvSpPr txBox="1"/>
          <p:nvPr/>
        </p:nvSpPr>
        <p:spPr>
          <a:xfrm>
            <a:off x="7911064" y="2398325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自然关</a:t>
            </a:r>
            <a:endParaRPr/>
          </a:p>
        </p:txBody>
      </p:sp>
      <p:sp>
        <p:nvSpPr>
          <p:cNvPr id="17" name="el-1789696784078-21"/>
          <p:cNvSpPr txBox="1"/>
          <p:nvPr/>
        </p:nvSpPr>
        <p:spPr>
          <a:xfrm>
            <a:off x="7911064" y="2807798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最加分</a:t>
            </a:r>
            <a:endParaRPr/>
          </a:p>
        </p:txBody>
      </p:sp>
      <p:sp>
        <p:nvSpPr>
          <p:cNvPr id="18" name="el-1789696784074-10"/>
          <p:cNvSpPr txBox="1"/>
          <p:nvPr/>
        </p:nvSpPr>
        <p:spPr>
          <a:xfrm>
            <a:off x="685629" y="4845638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闯关顺序</a:t>
            </a:r>
            <a:endParaRPr/>
          </a:p>
        </p:txBody>
      </p:sp>
      <p:sp>
        <p:nvSpPr>
          <p:cNvPr id="19" name="el-1789696784074-8"/>
          <p:cNvSpPr txBox="1"/>
          <p:nvPr/>
        </p:nvSpPr>
        <p:spPr>
          <a:xfrm>
            <a:off x="1753799" y="4788503"/>
            <a:ext cx="9749525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听得清是及格、答得对是底线、演得像是竞争力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——顺序不能乱：内容不过关，形象再好也不上岗。</a:t>
            </a:r>
            <a:endParaRPr/>
          </a:p>
        </p:txBody>
      </p:sp>
      <p:sp>
        <p:nvSpPr>
          <p:cNvPr id="20" name="el-178969678407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21" name="el-1789696784071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2" name="el-178969678407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  <p:sp>
        <p:nvSpPr>
          <p:cNvPr id="23" name="el-1789696784084-31"/>
          <p:cNvSpPr/>
          <p:nvPr/>
        </p:nvSpPr>
        <p:spPr>
          <a:xfrm>
            <a:off x="685629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6784084-32"/>
          <p:cNvSpPr/>
          <p:nvPr/>
        </p:nvSpPr>
        <p:spPr>
          <a:xfrm>
            <a:off x="685629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784085-33"/>
          <p:cNvSpPr/>
          <p:nvPr/>
        </p:nvSpPr>
        <p:spPr>
          <a:xfrm>
            <a:off x="685629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784085-34"/>
          <p:cNvSpPr/>
          <p:nvPr/>
        </p:nvSpPr>
        <p:spPr>
          <a:xfrm>
            <a:off x="4455395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784085-35"/>
          <p:cNvSpPr/>
          <p:nvPr/>
        </p:nvSpPr>
        <p:spPr>
          <a:xfrm>
            <a:off x="4455395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6784085-36"/>
          <p:cNvSpPr/>
          <p:nvPr/>
        </p:nvSpPr>
        <p:spPr>
          <a:xfrm>
            <a:off x="4455395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6784086-37"/>
          <p:cNvSpPr/>
          <p:nvPr/>
        </p:nvSpPr>
        <p:spPr>
          <a:xfrm>
            <a:off x="7911064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6784086-38"/>
          <p:cNvSpPr/>
          <p:nvPr/>
        </p:nvSpPr>
        <p:spPr>
          <a:xfrm>
            <a:off x="7911064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6784086-39"/>
          <p:cNvSpPr/>
          <p:nvPr/>
        </p:nvSpPr>
        <p:spPr>
          <a:xfrm>
            <a:off x="7911064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6784082-22"/>
          <p:cNvSpPr txBox="1"/>
          <p:nvPr/>
        </p:nvSpPr>
        <p:spPr>
          <a:xfrm>
            <a:off x="857036" y="319822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普通话标准无机械感</a:t>
            </a:r>
            <a:endParaRPr/>
          </a:p>
        </p:txBody>
      </p:sp>
      <p:sp>
        <p:nvSpPr>
          <p:cNvPr id="33" name="el-1789696784082-23"/>
          <p:cNvSpPr txBox="1"/>
          <p:nvPr/>
        </p:nvSpPr>
        <p:spPr>
          <a:xfrm>
            <a:off x="857036" y="356008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展厅嘈杂环境实测</a:t>
            </a:r>
            <a:endParaRPr/>
          </a:p>
        </p:txBody>
      </p:sp>
      <p:sp>
        <p:nvSpPr>
          <p:cNvPr id="34" name="el-1789696784082-24"/>
          <p:cNvSpPr txBox="1"/>
          <p:nvPr/>
        </p:nvSpPr>
        <p:spPr>
          <a:xfrm>
            <a:off x="857036" y="3921944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音量语速可调</a:t>
            </a:r>
            <a:endParaRPr/>
          </a:p>
        </p:txBody>
      </p:sp>
      <p:sp>
        <p:nvSpPr>
          <p:cNvPr id="35" name="el-1789696784082-25"/>
          <p:cNvSpPr txBox="1"/>
          <p:nvPr/>
        </p:nvSpPr>
        <p:spPr>
          <a:xfrm>
            <a:off x="4626802" y="3198225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抽问二十题对十八</a:t>
            </a:r>
            <a:endParaRPr/>
          </a:p>
        </p:txBody>
      </p:sp>
      <p:sp>
        <p:nvSpPr>
          <p:cNvPr id="36" name="el-1789696784083-26"/>
          <p:cNvSpPr txBox="1"/>
          <p:nvPr/>
        </p:nvSpPr>
        <p:spPr>
          <a:xfrm>
            <a:off x="4626802" y="3560085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票价路线开放时间</a:t>
            </a:r>
            <a:endParaRPr/>
          </a:p>
        </p:txBody>
      </p:sp>
      <p:sp>
        <p:nvSpPr>
          <p:cNvPr id="37" name="el-1789696784083-27"/>
          <p:cNvSpPr txBox="1"/>
          <p:nvPr/>
        </p:nvSpPr>
        <p:spPr>
          <a:xfrm>
            <a:off x="4626802" y="3921944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答不准宁可说不知道</a:t>
            </a:r>
            <a:endParaRPr/>
          </a:p>
        </p:txBody>
      </p:sp>
      <p:sp>
        <p:nvSpPr>
          <p:cNvPr id="38" name="el-1789696784083-28"/>
          <p:cNvSpPr txBox="1"/>
          <p:nvPr/>
        </p:nvSpPr>
        <p:spPr>
          <a:xfrm>
            <a:off x="8082471" y="319822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微表情与小动作</a:t>
            </a:r>
            <a:endParaRPr/>
          </a:p>
        </p:txBody>
      </p:sp>
      <p:sp>
        <p:nvSpPr>
          <p:cNvPr id="39" name="el-1789696784084-29"/>
          <p:cNvSpPr txBox="1"/>
          <p:nvPr/>
        </p:nvSpPr>
        <p:spPr>
          <a:xfrm>
            <a:off x="8082471" y="356008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倾听感与回应感</a:t>
            </a:r>
            <a:endParaRPr/>
          </a:p>
        </p:txBody>
      </p:sp>
      <p:sp>
        <p:nvSpPr>
          <p:cNvPr id="40" name="el-1789696784084-30"/>
          <p:cNvSpPr txBox="1"/>
          <p:nvPr/>
        </p:nvSpPr>
        <p:spPr>
          <a:xfrm>
            <a:off x="8082471" y="3921944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游客愿意多聊两句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4099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4097-5"/>
          <p:cNvCxnSpPr/>
          <p:nvPr/>
        </p:nvCxnSpPr>
        <p:spPr>
          <a:xfrm>
            <a:off x="685629" y="467750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409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784100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6" name="el-1789696784097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三周节奏：制作日历</a:t>
            </a:r>
            <a:endParaRPr/>
          </a:p>
        </p:txBody>
      </p:sp>
      <p:sp>
        <p:nvSpPr>
          <p:cNvPr id="7" name="el-1789696784097-3"/>
          <p:cNvSpPr txBox="1"/>
          <p:nvPr/>
        </p:nvSpPr>
        <p:spPr>
          <a:xfrm>
            <a:off x="685629" y="4872718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节奏的意义：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形象冻结、内容开放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——前半定型后半迭代：别在最后一周还在改脸。</a:t>
            </a:r>
            <a:endParaRPr/>
          </a:p>
        </p:txBody>
      </p:sp>
      <p:sp>
        <p:nvSpPr>
          <p:cNvPr id="8" name="el-1789696784097-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9" name="el-1789696784098-7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10" name="el-1789696784098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  <p:cxnSp>
        <p:nvCxnSpPr>
          <p:cNvPr id="11" name="el-1789696784096-2"/>
          <p:cNvCxnSpPr/>
          <p:nvPr/>
        </p:nvCxnSpPr>
        <p:spPr>
          <a:xfrm>
            <a:off x="742764" y="2561847"/>
            <a:ext cx="10703423" cy="914"/>
          </a:xfrm>
          <a:prstGeom prst="line">
            <a:avLst/>
          </a:prstGeom>
          <a:ln w="19045" cap="flat">
            <a:solidFill>
              <a:srgbClr val="2448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784101-11"/>
          <p:cNvSpPr/>
          <p:nvPr/>
        </p:nvSpPr>
        <p:spPr>
          <a:xfrm>
            <a:off x="685629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6784101-12"/>
          <p:cNvSpPr/>
          <p:nvPr/>
        </p:nvSpPr>
        <p:spPr>
          <a:xfrm>
            <a:off x="2472012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6784101-13"/>
          <p:cNvSpPr/>
          <p:nvPr/>
        </p:nvSpPr>
        <p:spPr>
          <a:xfrm>
            <a:off x="4953101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6784101-14"/>
          <p:cNvSpPr/>
          <p:nvPr/>
        </p:nvSpPr>
        <p:spPr>
          <a:xfrm>
            <a:off x="6937972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6784102-15"/>
          <p:cNvSpPr/>
          <p:nvPr/>
        </p:nvSpPr>
        <p:spPr>
          <a:xfrm>
            <a:off x="9121330" y="250471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6784105-21"/>
          <p:cNvSpPr txBox="1"/>
          <p:nvPr/>
        </p:nvSpPr>
        <p:spPr>
          <a:xfrm>
            <a:off x="685629" y="2780867"/>
            <a:ext cx="194046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W1前</a:t>
            </a:r>
            <a:endParaRPr/>
          </a:p>
        </p:txBody>
      </p:sp>
      <p:sp>
        <p:nvSpPr>
          <p:cNvPr id="18" name="el-1789696784105-22"/>
          <p:cNvSpPr txBox="1"/>
          <p:nvPr/>
        </p:nvSpPr>
        <p:spPr>
          <a:xfrm>
            <a:off x="685629" y="315224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形象周</a:t>
            </a:r>
            <a:endParaRPr/>
          </a:p>
        </p:txBody>
      </p:sp>
      <p:sp>
        <p:nvSpPr>
          <p:cNvPr id="19" name="el-1789696784103-16"/>
          <p:cNvSpPr txBox="1"/>
          <p:nvPr/>
        </p:nvSpPr>
        <p:spPr>
          <a:xfrm>
            <a:off x="685629" y="3552199"/>
            <a:ext cx="159593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四要素设计定稿——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声音样本同步录好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：周末前形象冻结。</a:t>
            </a:r>
            <a:endParaRPr/>
          </a:p>
        </p:txBody>
      </p:sp>
      <p:sp>
        <p:nvSpPr>
          <p:cNvPr id="20" name="el-1789696784106-23"/>
          <p:cNvSpPr txBox="1"/>
          <p:nvPr/>
        </p:nvSpPr>
        <p:spPr>
          <a:xfrm>
            <a:off x="2472012" y="2780867"/>
            <a:ext cx="263516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W2前</a:t>
            </a:r>
            <a:endParaRPr/>
          </a:p>
        </p:txBody>
      </p:sp>
      <p:sp>
        <p:nvSpPr>
          <p:cNvPr id="21" name="el-1789696784106-24"/>
          <p:cNvSpPr txBox="1"/>
          <p:nvPr/>
        </p:nvSpPr>
        <p:spPr>
          <a:xfrm>
            <a:off x="2472012" y="315224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驱动周</a:t>
            </a:r>
            <a:endParaRPr/>
          </a:p>
        </p:txBody>
      </p:sp>
      <p:sp>
        <p:nvSpPr>
          <p:cNvPr id="22" name="el-1789696784104-17"/>
          <p:cNvSpPr txBox="1"/>
          <p:nvPr/>
        </p:nvSpPr>
        <p:spPr>
          <a:xfrm>
            <a:off x="2472012" y="3552199"/>
            <a:ext cx="229063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口型动作调通——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自然度先达标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：流畅是及格线。</a:t>
            </a:r>
            <a:endParaRPr/>
          </a:p>
        </p:txBody>
      </p:sp>
      <p:sp>
        <p:nvSpPr>
          <p:cNvPr id="23" name="el-1789696784106-25"/>
          <p:cNvSpPr txBox="1"/>
          <p:nvPr/>
        </p:nvSpPr>
        <p:spPr>
          <a:xfrm>
            <a:off x="4953101" y="2780867"/>
            <a:ext cx="2138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W2后</a:t>
            </a:r>
            <a:endParaRPr/>
          </a:p>
        </p:txBody>
      </p:sp>
      <p:sp>
        <p:nvSpPr>
          <p:cNvPr id="24" name="el-1789696784106-26"/>
          <p:cNvSpPr txBox="1"/>
          <p:nvPr/>
        </p:nvSpPr>
        <p:spPr>
          <a:xfrm>
            <a:off x="4953101" y="315224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内容周</a:t>
            </a:r>
            <a:endParaRPr/>
          </a:p>
        </p:txBody>
      </p:sp>
      <p:sp>
        <p:nvSpPr>
          <p:cNvPr id="25" name="el-1789696784104-18"/>
          <p:cNvSpPr txBox="1"/>
          <p:nvPr/>
        </p:nvSpPr>
        <p:spPr>
          <a:xfrm>
            <a:off x="4953101" y="355219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知识库搭建注入——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五十组问答逐条核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：内容是灵魂。</a:t>
            </a:r>
            <a:endParaRPr/>
          </a:p>
        </p:txBody>
      </p:sp>
      <p:sp>
        <p:nvSpPr>
          <p:cNvPr id="26" name="el-1789696784106-27"/>
          <p:cNvSpPr txBox="1"/>
          <p:nvPr/>
        </p:nvSpPr>
        <p:spPr>
          <a:xfrm>
            <a:off x="6937972" y="2780867"/>
            <a:ext cx="233743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W3前</a:t>
            </a:r>
            <a:endParaRPr/>
          </a:p>
        </p:txBody>
      </p:sp>
      <p:sp>
        <p:nvSpPr>
          <p:cNvPr id="27" name="el-1789696784107-28"/>
          <p:cNvSpPr txBox="1"/>
          <p:nvPr/>
        </p:nvSpPr>
        <p:spPr>
          <a:xfrm>
            <a:off x="6937972" y="315224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内测周</a:t>
            </a:r>
            <a:endParaRPr/>
          </a:p>
        </p:txBody>
      </p:sp>
      <p:sp>
        <p:nvSpPr>
          <p:cNvPr id="28" name="el-1789696784104-19"/>
          <p:cNvSpPr txBox="1"/>
          <p:nvPr/>
        </p:nvSpPr>
        <p:spPr>
          <a:xfrm>
            <a:off x="6937972" y="355219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组内互测找bug——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抽问模拟考两轮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：把问题消灭在上岗前。</a:t>
            </a:r>
            <a:endParaRPr/>
          </a:p>
        </p:txBody>
      </p:sp>
      <p:sp>
        <p:nvSpPr>
          <p:cNvPr id="29" name="el-1789696784107-29"/>
          <p:cNvSpPr txBox="1"/>
          <p:nvPr/>
        </p:nvSpPr>
        <p:spPr>
          <a:xfrm>
            <a:off x="9121330" y="2780867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6784107-30"/>
          <p:cNvSpPr txBox="1"/>
          <p:nvPr/>
        </p:nvSpPr>
        <p:spPr>
          <a:xfrm>
            <a:off x="9121330" y="2999887"/>
            <a:ext cx="253607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W3后</a:t>
            </a:r>
            <a:endParaRPr/>
          </a:p>
        </p:txBody>
      </p:sp>
      <p:sp>
        <p:nvSpPr>
          <p:cNvPr id="31" name="el-1789696784107-31"/>
          <p:cNvSpPr txBox="1"/>
          <p:nvPr/>
        </p:nvSpPr>
        <p:spPr>
          <a:xfrm>
            <a:off x="9121330" y="337126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上岗验收</a:t>
            </a:r>
            <a:endParaRPr/>
          </a:p>
        </p:txBody>
      </p:sp>
      <p:sp>
        <p:nvSpPr>
          <p:cNvPr id="32" name="el-1789696784105-20"/>
          <p:cNvSpPr txBox="1"/>
          <p:nvPr/>
        </p:nvSpPr>
        <p:spPr>
          <a:xfrm>
            <a:off x="9121330" y="3771219"/>
            <a:ext cx="2191541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三关现场闯——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游客打分计入成绩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：真上岗见真章。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412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4119-6"/>
          <p:cNvCxnSpPr/>
          <p:nvPr/>
        </p:nvCxnSpPr>
        <p:spPr>
          <a:xfrm>
            <a:off x="4013784" y="2315895"/>
            <a:ext cx="914" cy="28311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4123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4123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411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412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8" name="el-178969678411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验收指标：三组数字</a:t>
            </a:r>
            <a:endParaRPr/>
          </a:p>
        </p:txBody>
      </p:sp>
      <p:sp>
        <p:nvSpPr>
          <p:cNvPr id="9" name="el-1789696784121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上岗抽问题量</a:t>
            </a:r>
            <a:endParaRPr/>
          </a:p>
        </p:txBody>
      </p:sp>
      <p:sp>
        <p:nvSpPr>
          <p:cNvPr id="10" name="el-1789696784121-11"/>
          <p:cNvSpPr txBox="1"/>
          <p:nvPr/>
        </p:nvSpPr>
        <p:spPr>
          <a:xfrm>
            <a:off x="685629" y="2898412"/>
            <a:ext cx="4015117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20题</a:t>
            </a:r>
            <a:endParaRPr/>
          </a:p>
        </p:txBody>
      </p:sp>
      <p:sp>
        <p:nvSpPr>
          <p:cNvPr id="11" name="el-1789696784121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考官现场抽问二十题——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答对十八题为过线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：数字人的职业操守是不说错。</a:t>
            </a:r>
            <a:endParaRPr/>
          </a:p>
        </p:txBody>
      </p:sp>
      <p:sp>
        <p:nvSpPr>
          <p:cNvPr id="12" name="el-1789696784124-14"/>
          <p:cNvSpPr txBox="1"/>
          <p:nvPr/>
        </p:nvSpPr>
        <p:spPr>
          <a:xfrm>
            <a:off x="4627993" y="2506348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准确率</a:t>
            </a:r>
            <a:endParaRPr/>
          </a:p>
        </p:txBody>
      </p:sp>
      <p:sp>
        <p:nvSpPr>
          <p:cNvPr id="13" name="el-1789696784127-20"/>
          <p:cNvSpPr txBox="1"/>
          <p:nvPr/>
        </p:nvSpPr>
        <p:spPr>
          <a:xfrm>
            <a:off x="6075431" y="2468257"/>
            <a:ext cx="451515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答对占比</a:t>
            </a:r>
            <a:endParaRPr/>
          </a:p>
        </p:txBody>
      </p:sp>
      <p:sp>
        <p:nvSpPr>
          <p:cNvPr id="14" name="el-1789696784126-17"/>
          <p:cNvSpPr txBox="1"/>
          <p:nvPr/>
        </p:nvSpPr>
        <p:spPr>
          <a:xfrm>
            <a:off x="6075431" y="2820594"/>
            <a:ext cx="4784640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知识库的体检——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低于90%回炉重建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：宁可说不知道。</a:t>
            </a:r>
            <a:endParaRPr/>
          </a:p>
        </p:txBody>
      </p:sp>
      <p:sp>
        <p:nvSpPr>
          <p:cNvPr id="15" name="el-1789696784124-15"/>
          <p:cNvSpPr txBox="1"/>
          <p:nvPr/>
        </p:nvSpPr>
        <p:spPr>
          <a:xfrm>
            <a:off x="4627993" y="3453253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停留时长</a:t>
            </a:r>
            <a:endParaRPr/>
          </a:p>
        </p:txBody>
      </p:sp>
      <p:sp>
        <p:nvSpPr>
          <p:cNvPr id="16" name="el-1789696784127-21"/>
          <p:cNvSpPr txBox="1"/>
          <p:nvPr/>
        </p:nvSpPr>
        <p:spPr>
          <a:xfrm>
            <a:off x="6075431" y="3415162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游客互动深度</a:t>
            </a:r>
            <a:endParaRPr/>
          </a:p>
        </p:txBody>
      </p:sp>
      <p:sp>
        <p:nvSpPr>
          <p:cNvPr id="17" name="el-1789696784126-18"/>
          <p:cNvSpPr txBox="1"/>
          <p:nvPr/>
        </p:nvSpPr>
        <p:spPr>
          <a:xfrm>
            <a:off x="6075431" y="3767499"/>
            <a:ext cx="49470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平均聊了几轮——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愿聊三轮是真过关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：自然度的间接证据。</a:t>
            </a:r>
            <a:endParaRPr/>
          </a:p>
        </p:txBody>
      </p:sp>
      <p:sp>
        <p:nvSpPr>
          <p:cNvPr id="18" name="el-1789696784124-16"/>
          <p:cNvSpPr txBox="1"/>
          <p:nvPr/>
        </p:nvSpPr>
        <p:spPr>
          <a:xfrm>
            <a:off x="4627993" y="4400158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满意度</a:t>
            </a:r>
            <a:endParaRPr/>
          </a:p>
        </p:txBody>
      </p:sp>
      <p:sp>
        <p:nvSpPr>
          <p:cNvPr id="19" name="el-1789696784128-22"/>
          <p:cNvSpPr txBox="1"/>
          <p:nvPr/>
        </p:nvSpPr>
        <p:spPr>
          <a:xfrm>
            <a:off x="6075431" y="4362068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游客打分</a:t>
            </a:r>
            <a:endParaRPr/>
          </a:p>
        </p:txBody>
      </p:sp>
      <p:sp>
        <p:nvSpPr>
          <p:cNvPr id="20" name="el-1789696784127-19"/>
          <p:cNvSpPr txBox="1"/>
          <p:nvPr/>
        </p:nvSpPr>
        <p:spPr>
          <a:xfrm>
            <a:off x="6075431" y="4714405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现场问卷五星制——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四星以下查原因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：市场说了算。</a:t>
            </a:r>
            <a:endParaRPr/>
          </a:p>
        </p:txBody>
      </p:sp>
      <p:sp>
        <p:nvSpPr>
          <p:cNvPr id="21" name="el-178969678411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22" name="el-1789696784118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3" name="el-178969678411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427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784280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784287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4287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4281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784278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78427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784279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10" name="el-178969678427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实战复盘：青瓷姐姐上岗记</a:t>
            </a:r>
            <a:endParaRPr/>
          </a:p>
        </p:txBody>
      </p:sp>
      <p:sp>
        <p:nvSpPr>
          <p:cNvPr id="11" name="el-1789696784279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实战实录</a:t>
            </a:r>
            <a:endParaRPr/>
          </a:p>
        </p:txBody>
      </p:sp>
      <p:sp>
        <p:nvSpPr>
          <p:cNvPr id="12" name="el-1789696784280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任务：往届小组「青瓷姐姐」从草图到上岗全程</a:t>
            </a:r>
            <a:endParaRPr/>
          </a:p>
        </p:txBody>
      </p:sp>
      <p:sp>
        <p:nvSpPr>
          <p:cNvPr id="13" name="el-1789696784283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任务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为青瓷小镇造数字讲解员，三周五步真实上岗</a:t>
            </a:r>
            <a:endParaRPr/>
          </a:p>
        </p:txBody>
      </p:sp>
      <p:sp>
        <p:nvSpPr>
          <p:cNvPr id="14" name="el-1789696784283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成果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抽问准确率60%到92%，日均咨询三百人次</a:t>
            </a:r>
            <a:endParaRPr/>
          </a:p>
        </p:txBody>
      </p:sp>
      <p:sp>
        <p:nvSpPr>
          <p:cNvPr id="15" name="el-1789696784288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6784285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上岗三个月零投诉——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「不知道」设定立了功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：答不上就转人工，不硬答。</a:t>
            </a:r>
            <a:endParaRPr/>
          </a:p>
        </p:txBody>
      </p:sp>
      <p:sp>
        <p:nvSpPr>
          <p:cNvPr id="17" name="el-1789696784288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6784286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初版卡在形象改了三版——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脸改到最后一周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：内容时间被严重挤压。</a:t>
            </a:r>
            <a:endParaRPr/>
          </a:p>
        </p:txBody>
      </p:sp>
      <p:sp>
        <p:nvSpPr>
          <p:cNvPr id="19" name="el-1789696784289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6784287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形象冻结、内容开放——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时间要花在魂不是壳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：这条纪律建议进组规。</a:t>
            </a:r>
            <a:endParaRPr/>
          </a:p>
        </p:txBody>
      </p:sp>
      <p:sp>
        <p:nvSpPr>
          <p:cNvPr id="21" name="el-178969678427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22" name="el-1789696784276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3" name="el-178969678427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  <p:sp>
        <p:nvSpPr>
          <p:cNvPr id="24" name="el-1789696784288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784288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784288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784284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初版诊断（找病灶）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：内测准确率仅60%——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知识库只建了二十组问答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：游客的问法远比想象多。</a:t>
            </a:r>
            <a:endParaRPr/>
          </a:p>
        </p:txBody>
      </p:sp>
      <p:sp>
        <p:nvSpPr>
          <p:cNvPr id="28" name="el-1789696784284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扩库纠错（补内容）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：一周扩到八十组——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同义问法批量补录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：「多少钱」有八种问法都得会。</a:t>
            </a:r>
            <a:endParaRPr/>
          </a:p>
        </p:txBody>
      </p:sp>
      <p:sp>
        <p:nvSpPr>
          <p:cNvPr id="29" name="el-1789696784285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表现调优（磨体验）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：加了倾听和微笑——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「先点头再回答」的小动作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：停留时长翻了一倍。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430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4305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784315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784311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784316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6784311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784316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6784309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78430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678430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12" name="el-178969678430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上岗之后：两种讲解员</a:t>
            </a:r>
            <a:endParaRPr/>
          </a:p>
        </p:txBody>
      </p:sp>
      <p:sp>
        <p:nvSpPr>
          <p:cNvPr id="13" name="el-1789696784312-15"/>
          <p:cNvSpPr txBox="1"/>
          <p:nvPr/>
        </p:nvSpPr>
        <p:spPr>
          <a:xfrm>
            <a:off x="685629" y="2845888"/>
            <a:ext cx="3721499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人工讲解员日均带团场次（示意）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8场</a:t>
            </a:r>
            <a:endParaRPr/>
          </a:p>
        </p:txBody>
      </p:sp>
      <p:sp>
        <p:nvSpPr>
          <p:cNvPr id="14" name="el-1789696784315-19"/>
          <p:cNvSpPr txBox="1"/>
          <p:nvPr/>
        </p:nvSpPr>
        <p:spPr>
          <a:xfrm>
            <a:off x="685629" y="3322019"/>
            <a:ext cx="3327733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300次</a:t>
            </a:r>
            <a:endParaRPr/>
          </a:p>
        </p:txBody>
      </p:sp>
      <p:sp>
        <p:nvSpPr>
          <p:cNvPr id="15" name="el-1789696784309-10"/>
          <p:cNvSpPr txBox="1"/>
          <p:nvPr/>
        </p:nvSpPr>
        <p:spPr>
          <a:xfrm>
            <a:off x="685629" y="4312372"/>
            <a:ext cx="41042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数字人日均咨询响应次数（青瓷小镇实测）</a:t>
            </a:r>
            <a:endParaRPr/>
          </a:p>
        </p:txBody>
      </p:sp>
      <p:sp>
        <p:nvSpPr>
          <p:cNvPr id="16" name="el-1789696784309-11"/>
          <p:cNvSpPr txBox="1"/>
          <p:nvPr/>
        </p:nvSpPr>
        <p:spPr>
          <a:xfrm>
            <a:off x="5923069" y="1737545"/>
            <a:ext cx="59950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日服务8场到300次</a:t>
            </a:r>
            <a:endParaRPr/>
          </a:p>
        </p:txBody>
      </p:sp>
      <p:sp>
        <p:nvSpPr>
          <p:cNvPr id="17" name="el-1789696784315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赢在</a:t>
            </a:r>
            <a:endParaRPr/>
          </a:p>
        </p:txBody>
      </p:sp>
      <p:sp>
        <p:nvSpPr>
          <p:cNvPr id="18" name="el-1789696784313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时长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七乘二十四无休——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淡季深夜也在岗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：人工做不到的时段她全包。</a:t>
            </a:r>
            <a:endParaRPr/>
          </a:p>
        </p:txBody>
      </p:sp>
      <p:sp>
        <p:nvSpPr>
          <p:cNvPr id="19" name="el-1789696784315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赢在</a:t>
            </a:r>
            <a:endParaRPr/>
          </a:p>
        </p:txBody>
      </p:sp>
      <p:sp>
        <p:nvSpPr>
          <p:cNvPr id="20" name="el-1789696784313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并发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同时答十个人不排队——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高峰期不崩溃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：旺季的分流阀。</a:t>
            </a:r>
            <a:endParaRPr/>
          </a:p>
        </p:txBody>
      </p:sp>
      <p:sp>
        <p:nvSpPr>
          <p:cNvPr id="21" name="el-1789696784316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提醒</a:t>
            </a:r>
            <a:endParaRPr/>
          </a:p>
        </p:txBody>
      </p:sp>
      <p:sp>
        <p:nvSpPr>
          <p:cNvPr id="22" name="el-1789696784314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分工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深度讲解仍是人工——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她管标准问答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：复杂问题转真人，各干各的。</a:t>
            </a:r>
            <a:endParaRPr/>
          </a:p>
        </p:txBody>
      </p:sp>
      <p:sp>
        <p:nvSpPr>
          <p:cNvPr id="23" name="el-1789696784309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数字人不是来抢饭碗的——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是来做人工做不了的那部分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：定位对了才是好工具。</a:t>
            </a:r>
            <a:endParaRPr/>
          </a:p>
        </p:txBody>
      </p:sp>
      <p:sp>
        <p:nvSpPr>
          <p:cNvPr id="24" name="el-178969678430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25" name="el-1789696784304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6" name="el-178969678430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944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6789453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6789446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944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789456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7" name="el-178969678944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验收评分权重</a:t>
            </a:r>
            <a:endParaRPr/>
          </a:p>
        </p:txBody>
      </p:sp>
      <p:sp>
        <p:nvSpPr>
          <p:cNvPr id="8" name="el-1789696789455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看清权重再分配精力——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内容是大头、形象是红线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：技术完成只是入场券。</a:t>
            </a:r>
            <a:endParaRPr/>
          </a:p>
        </p:txBody>
      </p:sp>
      <p:sp>
        <p:nvSpPr>
          <p:cNvPr id="9" name="el-1789696789460-14"/>
          <p:cNvSpPr txBox="1"/>
          <p:nvPr/>
        </p:nvSpPr>
        <p:spPr>
          <a:xfrm>
            <a:off x="8465608" y="1957309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40%</a:t>
            </a:r>
            <a:endParaRPr/>
          </a:p>
        </p:txBody>
      </p:sp>
      <p:sp>
        <p:nvSpPr>
          <p:cNvPr id="10" name="el-1789696789459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内容准确占四成——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答错一题伤一片信任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：数字人的职业操守</a:t>
            </a:r>
            <a:endParaRPr/>
          </a:p>
        </p:txBody>
      </p:sp>
      <p:sp>
        <p:nvSpPr>
          <p:cNvPr id="11" name="el-1789696789460-15"/>
          <p:cNvSpPr txBox="1"/>
          <p:nvPr/>
        </p:nvSpPr>
        <p:spPr>
          <a:xfrm>
            <a:off x="8465608" y="3222627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30%</a:t>
            </a:r>
            <a:endParaRPr/>
          </a:p>
        </p:txBody>
      </p:sp>
      <p:sp>
        <p:nvSpPr>
          <p:cNvPr id="12" name="el-1789696789459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形象自然占三成——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恐怖谷一票否决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：宁可卡通不要诡异</a:t>
            </a:r>
            <a:endParaRPr/>
          </a:p>
        </p:txBody>
      </p:sp>
      <p:sp>
        <p:nvSpPr>
          <p:cNvPr id="13" name="el-1789696789461-16"/>
          <p:cNvSpPr txBox="1"/>
          <p:nvPr/>
        </p:nvSpPr>
        <p:spPr>
          <a:xfrm>
            <a:off x="8465608" y="4487945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10%</a:t>
            </a:r>
            <a:endParaRPr/>
          </a:p>
        </p:txBody>
      </p:sp>
      <p:sp>
        <p:nvSpPr>
          <p:cNvPr id="14" name="el-1789696789460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技术完成只占一成——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AI时代技术不值钱了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：值钱的是判断</a:t>
            </a:r>
            <a:endParaRPr/>
          </a:p>
        </p:txBody>
      </p:sp>
      <p:sp>
        <p:nvSpPr>
          <p:cNvPr id="15" name="el-178969678944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16" name="el-1789696789445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17" name="el-178969678944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447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4474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4474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784472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78446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4473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8" name="el-178969678447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往届三坑，对症下药</a:t>
            </a:r>
            <a:endParaRPr/>
          </a:p>
        </p:txBody>
      </p:sp>
      <p:sp>
        <p:nvSpPr>
          <p:cNvPr id="9" name="el-1789696784475-12"/>
          <p:cNvSpPr txBox="1"/>
          <p:nvPr/>
        </p:nvSpPr>
        <p:spPr>
          <a:xfrm>
            <a:off x="685629" y="166270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坑①</a:t>
            </a:r>
            <a:endParaRPr/>
          </a:p>
        </p:txBody>
      </p:sp>
      <p:sp>
        <p:nvSpPr>
          <p:cNvPr id="10" name="el-1789696784481-21"/>
          <p:cNvSpPr txBox="1"/>
          <p:nvPr/>
        </p:nvSpPr>
        <p:spPr>
          <a:xfrm>
            <a:off x="1809298" y="1719839"/>
            <a:ext cx="5171496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恐怖谷</a:t>
            </a:r>
            <a:endParaRPr/>
          </a:p>
        </p:txBody>
      </p:sp>
      <p:sp>
        <p:nvSpPr>
          <p:cNvPr id="11" name="el-1789696784480-18"/>
          <p:cNvSpPr txBox="1"/>
          <p:nvPr/>
        </p:nvSpPr>
        <p:spPr>
          <a:xfrm>
            <a:off x="1809298" y="2148357"/>
            <a:ext cx="53752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3D写实做半吊子——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越像人越吓人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：差最后一口气最恐怖。</a:t>
            </a:r>
            <a:endParaRPr/>
          </a:p>
        </p:txBody>
      </p:sp>
      <p:sp>
        <p:nvSpPr>
          <p:cNvPr id="12" name="el-1789696784476-13"/>
          <p:cNvSpPr txBox="1"/>
          <p:nvPr/>
        </p:nvSpPr>
        <p:spPr>
          <a:xfrm>
            <a:off x="685629" y="282446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坑②</a:t>
            </a:r>
            <a:endParaRPr/>
          </a:p>
        </p:txBody>
      </p:sp>
      <p:sp>
        <p:nvSpPr>
          <p:cNvPr id="13" name="el-1789696784482-22"/>
          <p:cNvSpPr txBox="1"/>
          <p:nvPr/>
        </p:nvSpPr>
        <p:spPr>
          <a:xfrm>
            <a:off x="1809298" y="2881598"/>
            <a:ext cx="5315526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答非所问</a:t>
            </a:r>
            <a:endParaRPr/>
          </a:p>
        </p:txBody>
      </p:sp>
      <p:sp>
        <p:nvSpPr>
          <p:cNvPr id="14" name="el-1789696784480-19"/>
          <p:cNvSpPr txBox="1"/>
          <p:nvPr/>
        </p:nvSpPr>
        <p:spPr>
          <a:xfrm>
            <a:off x="1809298" y="3310116"/>
            <a:ext cx="53974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知识库只有二十组——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问法一变就懵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：同义句是建库的半壁。</a:t>
            </a:r>
            <a:endParaRPr/>
          </a:p>
        </p:txBody>
      </p:sp>
      <p:sp>
        <p:nvSpPr>
          <p:cNvPr id="15" name="el-1789696784476-14"/>
          <p:cNvSpPr txBox="1"/>
          <p:nvPr/>
        </p:nvSpPr>
        <p:spPr>
          <a:xfrm>
            <a:off x="685629" y="398622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坑③</a:t>
            </a:r>
            <a:endParaRPr/>
          </a:p>
        </p:txBody>
      </p:sp>
      <p:sp>
        <p:nvSpPr>
          <p:cNvPr id="16" name="el-1789696784482-23"/>
          <p:cNvSpPr txBox="1"/>
          <p:nvPr/>
        </p:nvSpPr>
        <p:spPr>
          <a:xfrm>
            <a:off x="1809298" y="4043358"/>
            <a:ext cx="6458240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内容过时</a:t>
            </a:r>
            <a:endParaRPr/>
          </a:p>
        </p:txBody>
      </p:sp>
      <p:sp>
        <p:nvSpPr>
          <p:cNvPr id="17" name="el-1789696784481-20"/>
          <p:cNvSpPr txBox="1"/>
          <p:nvPr/>
        </p:nvSpPr>
        <p:spPr>
          <a:xfrm>
            <a:off x="1809298" y="4471876"/>
            <a:ext cx="65401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票价改了她还在说旧价——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上线不是终点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：没有更新机制的数字人会过期。</a:t>
            </a:r>
            <a:endParaRPr/>
          </a:p>
        </p:txBody>
      </p:sp>
      <p:sp>
        <p:nvSpPr>
          <p:cNvPr id="18" name="el-1789696784473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6784476-15"/>
          <p:cNvSpPr txBox="1"/>
          <p:nvPr/>
        </p:nvSpPr>
        <p:spPr>
          <a:xfrm>
            <a:off x="2236030" y="5462228"/>
            <a:ext cx="267592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降拟真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做不了写实就做卡通</a:t>
            </a:r>
            <a:endParaRPr/>
          </a:p>
        </p:txBody>
      </p:sp>
      <p:sp>
        <p:nvSpPr>
          <p:cNvPr id="20" name="el-1789696784477-16"/>
          <p:cNvSpPr txBox="1"/>
          <p:nvPr/>
        </p:nvSpPr>
        <p:spPr>
          <a:xfrm>
            <a:off x="5012320" y="5462228"/>
            <a:ext cx="285685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同义扩库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每个问题配五种问法</a:t>
            </a:r>
            <a:endParaRPr/>
          </a:p>
        </p:txBody>
      </p:sp>
      <p:sp>
        <p:nvSpPr>
          <p:cNvPr id="21" name="el-1789696784478-17"/>
          <p:cNvSpPr txBox="1"/>
          <p:nvPr/>
        </p:nvSpPr>
        <p:spPr>
          <a:xfrm>
            <a:off x="7969539" y="5462228"/>
            <a:ext cx="285685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更新机制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每周巡检知识库一次</a:t>
            </a:r>
            <a:endParaRPr/>
          </a:p>
        </p:txBody>
      </p:sp>
      <p:sp>
        <p:nvSpPr>
          <p:cNvPr id="22" name="el-178969678447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上岗检验</a:t>
            </a:r>
            <a:endParaRPr/>
          </a:p>
        </p:txBody>
      </p:sp>
      <p:sp>
        <p:nvSpPr>
          <p:cNvPr id="23" name="el-1789696784471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4" name="el-178969678447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449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4499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4499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4500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449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4498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9678449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上岗检验：四问四答</a:t>
            </a:r>
            <a:endParaRPr/>
          </a:p>
        </p:txBody>
      </p:sp>
      <p:sp>
        <p:nvSpPr>
          <p:cNvPr id="9" name="el-1789696784501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784507-19"/>
          <p:cNvSpPr txBox="1"/>
          <p:nvPr/>
        </p:nvSpPr>
        <p:spPr>
          <a:xfrm>
            <a:off x="1618845" y="1698413"/>
            <a:ext cx="549931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上岗三关是什么？</a:t>
            </a:r>
            <a:endParaRPr/>
          </a:p>
        </p:txBody>
      </p:sp>
      <p:sp>
        <p:nvSpPr>
          <p:cNvPr id="11" name="el-1789696784506-15"/>
          <p:cNvSpPr txBox="1"/>
          <p:nvPr/>
        </p:nvSpPr>
        <p:spPr>
          <a:xfrm>
            <a:off x="1618845" y="2117408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听得清、答得对、演得像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——及格、底线、加分：顺序不能乱。</a:t>
            </a:r>
            <a:endParaRPr/>
          </a:p>
        </p:txBody>
      </p:sp>
      <p:sp>
        <p:nvSpPr>
          <p:cNvPr id="12" name="el-1789696784502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784508-20"/>
          <p:cNvSpPr txBox="1"/>
          <p:nvPr/>
        </p:nvSpPr>
        <p:spPr>
          <a:xfrm>
            <a:off x="1618845" y="2812559"/>
            <a:ext cx="549931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三周怎么排？</a:t>
            </a:r>
            <a:endParaRPr/>
          </a:p>
        </p:txBody>
      </p:sp>
      <p:sp>
        <p:nvSpPr>
          <p:cNvPr id="14" name="el-1789696784506-16"/>
          <p:cNvSpPr txBox="1"/>
          <p:nvPr/>
        </p:nvSpPr>
        <p:spPr>
          <a:xfrm>
            <a:off x="1618845" y="3231554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形象冻结、内容开放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——前半定型后半迭代：别最后一周改脸。</a:t>
            </a:r>
            <a:endParaRPr/>
          </a:p>
        </p:txBody>
      </p:sp>
      <p:sp>
        <p:nvSpPr>
          <p:cNvPr id="15" name="el-1789696784502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784508-21"/>
          <p:cNvSpPr txBox="1"/>
          <p:nvPr/>
        </p:nvSpPr>
        <p:spPr>
          <a:xfrm>
            <a:off x="1618845" y="3926706"/>
            <a:ext cx="49279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验收看什么指标？</a:t>
            </a:r>
            <a:endParaRPr/>
          </a:p>
        </p:txBody>
      </p:sp>
      <p:sp>
        <p:nvSpPr>
          <p:cNvPr id="17" name="el-1789696784507-17"/>
          <p:cNvSpPr txBox="1"/>
          <p:nvPr/>
        </p:nvSpPr>
        <p:spPr>
          <a:xfrm>
            <a:off x="1618845" y="4345701"/>
            <a:ext cx="50165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准确率、停留时长、满意度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——内容是大头形象是红线。</a:t>
            </a:r>
            <a:endParaRPr/>
          </a:p>
        </p:txBody>
      </p:sp>
      <p:sp>
        <p:nvSpPr>
          <p:cNvPr id="18" name="el-1789696784502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784508-22"/>
          <p:cNvSpPr txBox="1"/>
          <p:nvPr/>
        </p:nvSpPr>
        <p:spPr>
          <a:xfrm>
            <a:off x="1618845" y="5040852"/>
            <a:ext cx="49279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数字人的正确定位？</a:t>
            </a:r>
            <a:endParaRPr/>
          </a:p>
        </p:txBody>
      </p:sp>
      <p:sp>
        <p:nvSpPr>
          <p:cNvPr id="20" name="el-1789696784507-18"/>
          <p:cNvSpPr txBox="1"/>
          <p:nvPr/>
        </p:nvSpPr>
        <p:spPr>
          <a:xfrm>
            <a:off x="1618845" y="5459847"/>
            <a:ext cx="50165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做人工做不了的部分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——标准问答归她，深度讲解归人。</a:t>
            </a:r>
            <a:endParaRPr/>
          </a:p>
        </p:txBody>
      </p:sp>
      <p:sp>
        <p:nvSpPr>
          <p:cNvPr id="21" name="el-178969678449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96784495-4"/>
          <p:cNvSpPr txBox="1"/>
          <p:nvPr/>
        </p:nvSpPr>
        <p:spPr>
          <a:xfrm>
            <a:off x="5374626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3" name="el-178969678449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784694-29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784654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4650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784653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6784653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6784653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伦理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与复盘</a:t>
            </a:r>
            <a:endParaRPr/>
          </a:p>
        </p:txBody>
      </p:sp>
      <p:sp>
        <p:nvSpPr>
          <p:cNvPr id="8" name="el-1789696784653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ETHICS &amp; DEBRIEF</a:t>
            </a:r>
            <a:endParaRPr/>
          </a:p>
        </p:txBody>
      </p:sp>
      <p:sp>
        <p:nvSpPr>
          <p:cNvPr id="9" name="el-1789696784655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反面案例</a:t>
            </a:r>
            <a:endParaRPr/>
          </a:p>
        </p:txBody>
      </p:sp>
      <p:sp>
        <p:nvSpPr>
          <p:cNvPr id="10" name="el-1789696784656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课堂辩论</a:t>
            </a:r>
            <a:endParaRPr/>
          </a:p>
        </p:txBody>
      </p:sp>
      <p:sp>
        <p:nvSpPr>
          <p:cNvPr id="11" name="el-1789696784656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红线底线</a:t>
            </a:r>
            <a:endParaRPr/>
          </a:p>
        </p:txBody>
      </p:sp>
      <p:sp>
        <p:nvSpPr>
          <p:cNvPr id="12" name="el-1789696784657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复盘四步</a:t>
            </a:r>
            <a:endParaRPr/>
          </a:p>
        </p:txBody>
      </p:sp>
      <p:sp>
        <p:nvSpPr>
          <p:cNvPr id="13" name="el-1789696784651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项目七</a:t>
            </a:r>
            <a:endParaRPr/>
          </a:p>
        </p:txBody>
      </p:sp>
      <p:sp>
        <p:nvSpPr>
          <p:cNvPr id="14" name="el-1789696784651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467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784676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784684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4684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4678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784675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78467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784676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10" name="el-178969678467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反面复盘：她说错票价之后</a:t>
            </a:r>
            <a:endParaRPr/>
          </a:p>
        </p:txBody>
      </p:sp>
      <p:sp>
        <p:nvSpPr>
          <p:cNvPr id="11" name="el-1789696784676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反面教材</a:t>
            </a:r>
            <a:endParaRPr/>
          </a:p>
        </p:txBody>
      </p:sp>
      <p:sp>
        <p:nvSpPr>
          <p:cNvPr id="12" name="el-1789696784677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任务：一个数字人说错话引发的客诉（行业真实案例改编）</a:t>
            </a:r>
            <a:endParaRPr/>
          </a:p>
        </p:txBody>
      </p:sp>
      <p:sp>
        <p:nvSpPr>
          <p:cNvPr id="13" name="el-1789696784680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现象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数字人报了旧票价，游客到窗口被加价，当场投诉</a:t>
            </a:r>
            <a:endParaRPr/>
          </a:p>
        </p:txBody>
      </p:sp>
      <p:sp>
        <p:nvSpPr>
          <p:cNvPr id="14" name="el-1789696784680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代价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景区道歉赔偿，项目组全组返工知识库</a:t>
            </a:r>
            <a:endParaRPr/>
          </a:p>
        </p:txBody>
      </p:sp>
      <p:sp>
        <p:nvSpPr>
          <p:cNvPr id="15" name="el-1789696784685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6" name="el-1789696784682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游客不管你是AI还是人——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说错了就是景区说错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：平台责任跑不掉。</a:t>
            </a:r>
            <a:endParaRPr/>
          </a:p>
        </p:txBody>
      </p:sp>
      <p:sp>
        <p:nvSpPr>
          <p:cNvPr id="17" name="el-1789696784685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8" name="el-1789696784683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巡检制度上线后零差错——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维护成本每周半小时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：比赔偿便宜太多。</a:t>
            </a:r>
            <a:endParaRPr/>
          </a:p>
        </p:txBody>
      </p:sp>
      <p:sp>
        <p:nvSpPr>
          <p:cNvPr id="19" name="el-1789696784685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6784683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数字人是长期资产——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造出来只是三分之一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：运营维护才是大头。</a:t>
            </a:r>
            <a:endParaRPr/>
          </a:p>
        </p:txBody>
      </p:sp>
      <p:sp>
        <p:nvSpPr>
          <p:cNvPr id="21" name="el-1789696784673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22" name="el-1789696784673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3" name="el-178969678467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  <p:sp>
        <p:nvSpPr>
          <p:cNvPr id="24" name="el-1789696784684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784684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784685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784681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事故回放（找断点）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：调价两周没人更新知识库——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上线后无人认领维护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：数字人成了三不管地带。</a:t>
            </a:r>
            <a:endParaRPr/>
          </a:p>
        </p:txBody>
      </p:sp>
      <p:sp>
        <p:nvSpPr>
          <p:cNvPr id="28" name="el-1789696784681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根因剖析（挖病灶）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：只验收了上岗没验收运营——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把上线当成了终点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：内容责任没有落到人。</a:t>
            </a:r>
            <a:endParaRPr/>
          </a:p>
        </p:txBody>
      </p:sp>
      <p:sp>
        <p:nvSpPr>
          <p:cNvPr id="29" name="el-1789696784682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改法落地（做迭代）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：建周巡检与责任人制度——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票价类信息双源核验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：每周五下午雷打不动过一遍。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484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4841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4838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483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784840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7" name="el-178969678483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上线之后：两种命运</a:t>
            </a:r>
            <a:endParaRPr/>
          </a:p>
        </p:txBody>
      </p:sp>
      <p:sp>
        <p:nvSpPr>
          <p:cNvPr id="8" name="el-1789696784843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差运营 · 上线即巅峰</a:t>
            </a:r>
            <a:endParaRPr/>
          </a:p>
        </p:txBody>
      </p:sp>
      <p:sp>
        <p:nvSpPr>
          <p:cNvPr id="9" name="el-1789696784843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"三个月没人间她了"</a:t>
            </a:r>
            <a:endParaRPr/>
          </a:p>
        </p:txBody>
      </p:sp>
      <p:sp>
        <p:nvSpPr>
          <p:cNvPr id="10" name="el-1789696784842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无人巡检、内容过时、日志没人看——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她说着旧票价被投诉下线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：造的时候轰轰烈烈，养的时候无人问津。</a:t>
            </a:r>
            <a:endParaRPr/>
          </a:p>
        </p:txBody>
      </p:sp>
      <p:sp>
        <p:nvSpPr>
          <p:cNvPr id="11" name="el-1789696784843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好运营 · 越用越聪明</a:t>
            </a:r>
            <a:endParaRPr/>
          </a:p>
        </p:txBody>
      </p:sp>
      <p:sp>
        <p:nvSpPr>
          <p:cNvPr id="12" name="el-1789696784843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"她又学了新问题"</a:t>
            </a:r>
            <a:endParaRPr/>
          </a:p>
        </p:txBody>
      </p:sp>
      <p:sp>
        <p:nvSpPr>
          <p:cNvPr id="13" name="el-1789696784842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周巡检、日志分析、持续扩库——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半年知识库翻了一倍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：她从工具长成了景区资产。</a:t>
            </a:r>
            <a:endParaRPr/>
          </a:p>
        </p:txBody>
      </p:sp>
      <p:sp>
        <p:nvSpPr>
          <p:cNvPr id="14" name="el-1789696784838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数字人是长期资产——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造出来只占三分之一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：运营与维护才是另外三分之二。</a:t>
            </a:r>
            <a:endParaRPr/>
          </a:p>
        </p:txBody>
      </p:sp>
      <p:sp>
        <p:nvSpPr>
          <p:cNvPr id="15" name="el-1789696784838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16" name="el-1789696784838-6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17" name="el-178969678483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4857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4857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4855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485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784858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7" name="el-178969678485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课堂辩论：她会取代讲解员吗</a:t>
            </a:r>
            <a:endParaRPr/>
          </a:p>
        </p:txBody>
      </p:sp>
      <p:sp>
        <p:nvSpPr>
          <p:cNvPr id="8" name="el-1789696784858-11"/>
          <p:cNvSpPr txBox="1"/>
          <p:nvPr/>
        </p:nvSpPr>
        <p:spPr>
          <a:xfrm>
            <a:off x="952262" y="2136007"/>
            <a:ext cx="10844549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无休、并发、永远标准微笑、成本一次付清——数字讲解员全面上岗，人工讲解员还剩多少戏？</a:t>
            </a:r>
            <a:endParaRPr/>
          </a:p>
        </p:txBody>
      </p:sp>
      <p:sp>
        <p:nvSpPr>
          <p:cNvPr id="9" name="el-1789696784858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6784863-19"/>
          <p:cNvSpPr txBox="1"/>
          <p:nvPr/>
        </p:nvSpPr>
        <p:spPr>
          <a:xfrm>
            <a:off x="685629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取代派</a:t>
            </a:r>
            <a:endParaRPr/>
          </a:p>
        </p:txBody>
      </p:sp>
      <p:sp>
        <p:nvSpPr>
          <p:cNvPr id="11" name="el-1789696784864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6784864-24"/>
          <p:cNvSpPr txBox="1"/>
          <p:nvPr/>
        </p:nvSpPr>
        <p:spPr>
          <a:xfrm>
            <a:off x="6522994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共存派</a:t>
            </a:r>
            <a:endParaRPr/>
          </a:p>
        </p:txBody>
      </p:sp>
      <p:sp>
        <p:nvSpPr>
          <p:cNvPr id="13" name="el-1789696784854-2"/>
          <p:cNvSpPr txBox="1"/>
          <p:nvPr/>
        </p:nvSpPr>
        <p:spPr>
          <a:xfrm>
            <a:off x="685629" y="505082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「景区只能留一个岗位，你留谁」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落到运营决策场景讨论。</a:t>
            </a:r>
            <a:endParaRPr/>
          </a:p>
        </p:txBody>
      </p:sp>
      <p:sp>
        <p:nvSpPr>
          <p:cNvPr id="14" name="el-1789696784855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15" name="el-1789696784855-6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16" name="el-178969678485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  <p:sp>
        <p:nvSpPr>
          <p:cNvPr id="17" name="el-1789696784863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6784864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6784864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6784865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6784865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6784865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6784860-13"/>
          <p:cNvSpPr txBox="1"/>
          <p:nvPr/>
        </p:nvSpPr>
        <p:spPr>
          <a:xfrm>
            <a:off x="857036" y="3508157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标准问答她全包——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讲解员八成工作量</a:t>
            </a:r>
            <a:endParaRPr/>
          </a:p>
        </p:txBody>
      </p:sp>
      <p:sp>
        <p:nvSpPr>
          <p:cNvPr id="24" name="el-1789696784861-14"/>
          <p:cNvSpPr txBox="1"/>
          <p:nvPr/>
        </p:nvSpPr>
        <p:spPr>
          <a:xfrm>
            <a:off x="857036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旺季不喊累不请假——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老板用脚投票</a:t>
            </a:r>
            <a:endParaRPr/>
          </a:p>
        </p:txBody>
      </p:sp>
      <p:sp>
        <p:nvSpPr>
          <p:cNvPr id="25" name="el-1789696784861-15"/>
          <p:cNvSpPr txBox="1"/>
          <p:nvPr/>
        </p:nvSpPr>
        <p:spPr>
          <a:xfrm>
            <a:off x="857036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知识库无限扩容——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人脑背不过机器</a:t>
            </a:r>
            <a:endParaRPr/>
          </a:p>
        </p:txBody>
      </p:sp>
      <p:sp>
        <p:nvSpPr>
          <p:cNvPr id="26" name="el-1789696784862-16"/>
          <p:cNvSpPr txBox="1"/>
          <p:nvPr/>
        </p:nvSpPr>
        <p:spPr>
          <a:xfrm>
            <a:off x="6694401" y="3508157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深度讲解靠故事——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随机应变的温度她没有</a:t>
            </a:r>
            <a:endParaRPr/>
          </a:p>
        </p:txBody>
      </p:sp>
      <p:sp>
        <p:nvSpPr>
          <p:cNvPr id="27" name="el-1789696784862-17"/>
          <p:cNvSpPr txBox="1"/>
          <p:nvPr/>
        </p:nvSpPr>
        <p:spPr>
          <a:xfrm>
            <a:off x="6694401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文化讲解是共创——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游客要的是人的回应</a:t>
            </a:r>
            <a:endParaRPr/>
          </a:p>
        </p:txBody>
      </p:sp>
      <p:sp>
        <p:nvSpPr>
          <p:cNvPr id="28" name="el-1789696784862-18"/>
          <p:cNvSpPr txBox="1"/>
          <p:nvPr/>
        </p:nvSpPr>
        <p:spPr>
          <a:xfrm>
            <a:off x="6694401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责任无法算法化——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出了事得有人扛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501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785014-6"/>
          <p:cNvSpPr/>
          <p:nvPr/>
        </p:nvSpPr>
        <p:spPr>
          <a:xfrm>
            <a:off x="7884728" y="2050750"/>
            <a:ext cx="3618595" cy="33614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78501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785015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6" name="el-178969678501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制作红线：三条底线</a:t>
            </a:r>
            <a:endParaRPr/>
          </a:p>
        </p:txBody>
      </p:sp>
      <p:sp>
        <p:nvSpPr>
          <p:cNvPr id="7" name="el-1789696785016-10"/>
          <p:cNvSpPr txBox="1"/>
          <p:nvPr/>
        </p:nvSpPr>
        <p:spPr>
          <a:xfrm>
            <a:off x="8227543" y="2937246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一条红线</a:t>
            </a:r>
            <a:endParaRPr/>
          </a:p>
        </p:txBody>
      </p:sp>
      <p:sp>
        <p:nvSpPr>
          <p:cNvPr id="8" name="el-1789696785016-11"/>
          <p:cNvSpPr txBox="1"/>
          <p:nvPr/>
        </p:nvSpPr>
        <p:spPr>
          <a:xfrm>
            <a:off x="8227543" y="3337196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比上岗更贵</a:t>
            </a:r>
            <a:endParaRPr/>
          </a:p>
        </p:txBody>
      </p:sp>
      <p:sp>
        <p:nvSpPr>
          <p:cNvPr id="9" name="el-1789696785016-12"/>
          <p:cNvSpPr txBox="1"/>
          <p:nvPr/>
        </p:nvSpPr>
        <p:spPr>
          <a:xfrm>
            <a:off x="8227543" y="3803804"/>
            <a:ext cx="3175412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肖像与内容事故是法律风险——</a:t>
            </a:r>
            <a:endParaRPr/>
          </a:p>
        </p:txBody>
      </p:sp>
      <p:sp>
        <p:nvSpPr>
          <p:cNvPr id="10" name="el-1789696785016-13"/>
          <p:cNvSpPr txBox="1"/>
          <p:nvPr/>
        </p:nvSpPr>
        <p:spPr>
          <a:xfrm>
            <a:off x="8227543" y="4221907"/>
            <a:ext cx="3059617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合规意识从第一版草图养成。</a:t>
            </a:r>
            <a:endParaRPr/>
          </a:p>
        </p:txBody>
      </p:sp>
      <p:sp>
        <p:nvSpPr>
          <p:cNvPr id="11" name="el-178969678501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12" name="el-1789696785012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13" name="el-178969678501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  <p:sp>
        <p:nvSpPr>
          <p:cNvPr id="14" name="el-1789696785014-7"/>
          <p:cNvSpPr/>
          <p:nvPr/>
        </p:nvSpPr>
        <p:spPr>
          <a:xfrm>
            <a:off x="685629" y="2145976"/>
            <a:ext cx="19045" cy="31710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6785017-14"/>
          <p:cNvSpPr/>
          <p:nvPr/>
        </p:nvSpPr>
        <p:spPr>
          <a:xfrm>
            <a:off x="628493" y="2241202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6785017-15"/>
          <p:cNvCxnSpPr/>
          <p:nvPr/>
        </p:nvCxnSpPr>
        <p:spPr>
          <a:xfrm>
            <a:off x="933217" y="3169657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6785018-16"/>
          <p:cNvSpPr/>
          <p:nvPr/>
        </p:nvSpPr>
        <p:spPr>
          <a:xfrm>
            <a:off x="628493" y="3364871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6785018-17"/>
          <p:cNvCxnSpPr/>
          <p:nvPr/>
        </p:nvCxnSpPr>
        <p:spPr>
          <a:xfrm>
            <a:off x="933217" y="4293326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6785018-18"/>
          <p:cNvSpPr/>
          <p:nvPr/>
        </p:nvSpPr>
        <p:spPr>
          <a:xfrm>
            <a:off x="628493" y="4488540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6785019-19"/>
          <p:cNvSpPr txBox="1"/>
          <p:nvPr/>
        </p:nvSpPr>
        <p:spPr>
          <a:xfrm>
            <a:off x="1180805" y="2165021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肖像</a:t>
            </a:r>
            <a:endParaRPr/>
          </a:p>
        </p:txBody>
      </p:sp>
      <p:sp>
        <p:nvSpPr>
          <p:cNvPr id="21" name="el-1789696785019-20"/>
          <p:cNvSpPr txBox="1"/>
          <p:nvPr/>
        </p:nvSpPr>
        <p:spPr>
          <a:xfrm>
            <a:off x="1180805" y="2441177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真人形象须授权</a:t>
            </a:r>
            <a:endParaRPr/>
          </a:p>
        </p:txBody>
      </p:sp>
      <p:sp>
        <p:nvSpPr>
          <p:cNvPr id="22" name="el-1789696785019-21"/>
          <p:cNvSpPr txBox="1"/>
          <p:nvPr/>
        </p:nvSpPr>
        <p:spPr>
          <a:xfrm>
            <a:off x="1180805" y="2774469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用真人脸克隆须书面授权——生成脸也要查相似度</a:t>
            </a:r>
            <a:endParaRPr/>
          </a:p>
        </p:txBody>
      </p:sp>
      <p:sp>
        <p:nvSpPr>
          <p:cNvPr id="23" name="el-1789696785019-22"/>
          <p:cNvSpPr txBox="1"/>
          <p:nvPr/>
        </p:nvSpPr>
        <p:spPr>
          <a:xfrm>
            <a:off x="1180805" y="3288690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内容</a:t>
            </a:r>
            <a:endParaRPr/>
          </a:p>
        </p:txBody>
      </p:sp>
      <p:sp>
        <p:nvSpPr>
          <p:cNvPr id="24" name="el-1789696785019-23"/>
          <p:cNvSpPr txBox="1"/>
          <p:nvPr/>
        </p:nvSpPr>
        <p:spPr>
          <a:xfrm>
            <a:off x="1180805" y="3564846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上岗前人工审核</a:t>
            </a:r>
            <a:endParaRPr/>
          </a:p>
        </p:txBody>
      </p:sp>
      <p:sp>
        <p:nvSpPr>
          <p:cNvPr id="25" name="el-1789696785019-24"/>
          <p:cNvSpPr txBox="1"/>
          <p:nvPr/>
        </p:nvSpPr>
        <p:spPr>
          <a:xfrm>
            <a:off x="1180805" y="3898138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知识库逐条过审——敏感问题设白名单</a:t>
            </a:r>
            <a:endParaRPr/>
          </a:p>
        </p:txBody>
      </p:sp>
      <p:sp>
        <p:nvSpPr>
          <p:cNvPr id="26" name="el-1789696785020-25"/>
          <p:cNvSpPr txBox="1"/>
          <p:nvPr/>
        </p:nvSpPr>
        <p:spPr>
          <a:xfrm>
            <a:off x="1180805" y="4412359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标识</a:t>
            </a:r>
            <a:endParaRPr/>
          </a:p>
        </p:txBody>
      </p:sp>
      <p:sp>
        <p:nvSpPr>
          <p:cNvPr id="27" name="el-1789696785020-26"/>
          <p:cNvSpPr txBox="1"/>
          <p:nvPr/>
        </p:nvSpPr>
        <p:spPr>
          <a:xfrm>
            <a:off x="1180805" y="4688515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须标注数字身份</a:t>
            </a:r>
            <a:endParaRPr/>
          </a:p>
        </p:txBody>
      </p:sp>
      <p:sp>
        <p:nvSpPr>
          <p:cNvPr id="28" name="el-1789696785020-27"/>
          <p:cNvSpPr txBox="1"/>
          <p:nvPr/>
        </p:nvSpPr>
        <p:spPr>
          <a:xfrm>
            <a:off x="1180805" y="5021807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显著位置标明「数字人」——不能冒充真人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503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5033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785035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785037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5037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785037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78503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785035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10" name="el-178969678503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复盘四步：从上线到长青</a:t>
            </a:r>
            <a:endParaRPr/>
          </a:p>
        </p:txBody>
      </p:sp>
      <p:sp>
        <p:nvSpPr>
          <p:cNvPr id="11" name="el-1789696785035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运营流程</a:t>
            </a:r>
            <a:endParaRPr/>
          </a:p>
        </p:txBody>
      </p:sp>
      <p:sp>
        <p:nvSpPr>
          <p:cNvPr id="12" name="el-1789696785036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四步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走完</a:t>
            </a:r>
            <a:endParaRPr/>
          </a:p>
        </p:txBody>
      </p:sp>
      <p:sp>
        <p:nvSpPr>
          <p:cNvPr id="13" name="el-1789696785035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上线只是开始——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运营复盘决定她能活多久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6785036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四步每周一轮。</a:t>
            </a:r>
            <a:endParaRPr/>
          </a:p>
        </p:txBody>
      </p:sp>
      <p:sp>
        <p:nvSpPr>
          <p:cNvPr id="15" name="el-1789696785039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6785047-25"/>
          <p:cNvSpPr txBox="1"/>
          <p:nvPr/>
        </p:nvSpPr>
        <p:spPr>
          <a:xfrm>
            <a:off x="5218395" y="1964749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看日志</a:t>
            </a:r>
            <a:endParaRPr/>
          </a:p>
        </p:txBody>
      </p:sp>
      <p:sp>
        <p:nvSpPr>
          <p:cNvPr id="17" name="el-1789696785045-21"/>
          <p:cNvSpPr txBox="1"/>
          <p:nvPr/>
        </p:nvSpPr>
        <p:spPr>
          <a:xfrm>
            <a:off x="5218395" y="2326608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交互记录逐日看——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答不上的问题清单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：这是知识库的待办。</a:t>
            </a:r>
            <a:endParaRPr/>
          </a:p>
        </p:txBody>
      </p:sp>
      <p:sp>
        <p:nvSpPr>
          <p:cNvPr id="18" name="el-1789696785039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6785048-26"/>
          <p:cNvSpPr txBox="1"/>
          <p:nvPr/>
        </p:nvSpPr>
        <p:spPr>
          <a:xfrm>
            <a:off x="5218395" y="2926682"/>
            <a:ext cx="525419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听吐槽</a:t>
            </a:r>
            <a:endParaRPr/>
          </a:p>
        </p:txBody>
      </p:sp>
      <p:sp>
        <p:nvSpPr>
          <p:cNvPr id="20" name="el-1789696785046-22"/>
          <p:cNvSpPr txBox="1"/>
          <p:nvPr/>
        </p:nvSpPr>
        <p:spPr>
          <a:xfrm>
            <a:off x="5218395" y="3288541"/>
            <a:ext cx="5407889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游客反馈与投诉——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最刺耳的 最值钱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：体验问题都藏在吐槽里。</a:t>
            </a:r>
            <a:endParaRPr/>
          </a:p>
        </p:txBody>
      </p:sp>
      <p:sp>
        <p:nvSpPr>
          <p:cNvPr id="21" name="el-1789696785039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6785048-27"/>
          <p:cNvSpPr txBox="1"/>
          <p:nvPr/>
        </p:nvSpPr>
        <p:spPr>
          <a:xfrm>
            <a:off x="5218395" y="3888615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查内容</a:t>
            </a:r>
            <a:endParaRPr/>
          </a:p>
        </p:txBody>
      </p:sp>
      <p:sp>
        <p:nvSpPr>
          <p:cNvPr id="23" name="el-1789696785046-23"/>
          <p:cNvSpPr txBox="1"/>
          <p:nvPr/>
        </p:nvSpPr>
        <p:spPr>
          <a:xfrm>
            <a:off x="5218395" y="4250475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票价路线全巡检——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易变信息每周核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：过时信息是定时炸弹。</a:t>
            </a:r>
            <a:endParaRPr/>
          </a:p>
        </p:txBody>
      </p:sp>
      <p:sp>
        <p:nvSpPr>
          <p:cNvPr id="24" name="el-1789696785040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6785049-28"/>
          <p:cNvSpPr txBox="1"/>
          <p:nvPr/>
        </p:nvSpPr>
        <p:spPr>
          <a:xfrm>
            <a:off x="5218395" y="4850548"/>
            <a:ext cx="57559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改机制</a:t>
            </a:r>
            <a:endParaRPr/>
          </a:p>
        </p:txBody>
      </p:sp>
      <p:sp>
        <p:nvSpPr>
          <p:cNvPr id="26" name="el-1789696785047-24"/>
          <p:cNvSpPr txBox="1"/>
          <p:nvPr/>
        </p:nvSpPr>
        <p:spPr>
          <a:xfrm>
            <a:off x="5218395" y="5212408"/>
            <a:ext cx="585171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教训写进运维手册——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责任人制度落到人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：没有认领的维护必然荒废。</a:t>
            </a:r>
            <a:endParaRPr/>
          </a:p>
        </p:txBody>
      </p:sp>
      <p:sp>
        <p:nvSpPr>
          <p:cNvPr id="27" name="el-178969678503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28" name="el-1789696785032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9" name="el-178969678503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520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5201-6"/>
          <p:cNvCxnSpPr/>
          <p:nvPr/>
        </p:nvCxnSpPr>
        <p:spPr>
          <a:xfrm>
            <a:off x="4013784" y="1895412"/>
            <a:ext cx="914" cy="367216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5205-12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5205-13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519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5203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8" name="el-178969678520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作品集三件套</a:t>
            </a:r>
            <a:endParaRPr/>
          </a:p>
        </p:txBody>
      </p:sp>
      <p:sp>
        <p:nvSpPr>
          <p:cNvPr id="9" name="el-1789696785203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真实上岗的数字讲解员</a:t>
            </a:r>
            <a:endParaRPr/>
          </a:p>
        </p:txBody>
      </p:sp>
      <p:sp>
        <p:nvSpPr>
          <p:cNvPr id="10" name="el-1789696785204-11"/>
          <p:cNvSpPr txBox="1"/>
          <p:nvPr/>
        </p:nvSpPr>
        <p:spPr>
          <a:xfrm>
            <a:off x="685629" y="2898412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1位</a:t>
            </a:r>
            <a:endParaRPr/>
          </a:p>
        </p:txBody>
      </p:sp>
      <p:sp>
        <p:nvSpPr>
          <p:cNvPr id="11" name="el-1789696785203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一位真上岗的数字人——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胜过十个demo演示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：作品集最硬核的一章。</a:t>
            </a:r>
            <a:endParaRPr/>
          </a:p>
        </p:txBody>
      </p:sp>
      <p:sp>
        <p:nvSpPr>
          <p:cNvPr id="12" name="el-1789696785206-14"/>
          <p:cNvSpPr txBox="1"/>
          <p:nvPr/>
        </p:nvSpPr>
        <p:spPr>
          <a:xfrm>
            <a:off x="4627993" y="2085864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作品</a:t>
            </a:r>
            <a:endParaRPr/>
          </a:p>
        </p:txBody>
      </p:sp>
      <p:sp>
        <p:nvSpPr>
          <p:cNvPr id="13" name="el-1789696785209-20"/>
          <p:cNvSpPr txBox="1"/>
          <p:nvPr/>
        </p:nvSpPr>
        <p:spPr>
          <a:xfrm>
            <a:off x="6075431" y="2047774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数字人上岗视频</a:t>
            </a:r>
            <a:endParaRPr/>
          </a:p>
        </p:txBody>
      </p:sp>
      <p:sp>
        <p:nvSpPr>
          <p:cNvPr id="14" name="el-1789696785208-17"/>
          <p:cNvSpPr txBox="1"/>
          <p:nvPr/>
        </p:nvSpPr>
        <p:spPr>
          <a:xfrm>
            <a:off x="6075431" y="2400111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三关验收全程记录——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游客真实互动镜头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：比任何简历都有说服力。</a:t>
            </a:r>
            <a:endParaRPr/>
          </a:p>
        </p:txBody>
      </p:sp>
      <p:sp>
        <p:nvSpPr>
          <p:cNvPr id="15" name="el-1789696785206-15"/>
          <p:cNvSpPr txBox="1"/>
          <p:nvPr/>
        </p:nvSpPr>
        <p:spPr>
          <a:xfrm>
            <a:off x="4627993" y="3313092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档案</a:t>
            </a:r>
            <a:endParaRPr/>
          </a:p>
        </p:txBody>
      </p:sp>
      <p:sp>
        <p:nvSpPr>
          <p:cNvPr id="16" name="el-1789696785210-21"/>
          <p:cNvSpPr txBox="1"/>
          <p:nvPr/>
        </p:nvSpPr>
        <p:spPr>
          <a:xfrm>
            <a:off x="6075431" y="3275001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五步制作档案</a:t>
            </a:r>
            <a:endParaRPr/>
          </a:p>
        </p:txBody>
      </p:sp>
      <p:sp>
        <p:nvSpPr>
          <p:cNvPr id="17" name="el-1789696785209-18"/>
          <p:cNvSpPr txBox="1"/>
          <p:nvPr/>
        </p:nvSpPr>
        <p:spPr>
          <a:xfrm>
            <a:off x="6075431" y="3627338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从草图到验收的全记录——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方法论的完整证据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：面试讲得出怎么造。</a:t>
            </a:r>
            <a:endParaRPr/>
          </a:p>
        </p:txBody>
      </p:sp>
      <p:sp>
        <p:nvSpPr>
          <p:cNvPr id="18" name="el-1789696785206-16"/>
          <p:cNvSpPr txBox="1"/>
          <p:nvPr/>
        </p:nvSpPr>
        <p:spPr>
          <a:xfrm>
            <a:off x="4627993" y="4540319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手册</a:t>
            </a:r>
            <a:endParaRPr/>
          </a:p>
        </p:txBody>
      </p:sp>
      <p:sp>
        <p:nvSpPr>
          <p:cNvPr id="19" name="el-1789696785210-22"/>
          <p:cNvSpPr txBox="1"/>
          <p:nvPr/>
        </p:nvSpPr>
        <p:spPr>
          <a:xfrm>
            <a:off x="6075431" y="4502229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运营维护手册</a:t>
            </a:r>
            <a:endParaRPr/>
          </a:p>
        </p:txBody>
      </p:sp>
      <p:sp>
        <p:nvSpPr>
          <p:cNvPr id="20" name="el-1789696785209-19"/>
          <p:cNvSpPr txBox="1"/>
          <p:nvPr/>
        </p:nvSpPr>
        <p:spPr>
          <a:xfrm>
            <a:off x="6075431" y="4854566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巡检制度与责任人清单——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懂运营的制作人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：这才是行业要的人才。</a:t>
            </a:r>
            <a:endParaRPr/>
          </a:p>
        </p:txBody>
      </p:sp>
      <p:sp>
        <p:nvSpPr>
          <p:cNvPr id="21" name="el-1789696785200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22" name="el-1789696785200-4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3" name="el-178969678520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522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5223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5226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5227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5227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785227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78522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785225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10" name="el-178969678522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带走的清单：三周六件事</a:t>
            </a:r>
            <a:endParaRPr/>
          </a:p>
        </p:txBody>
      </p:sp>
      <p:sp>
        <p:nvSpPr>
          <p:cNvPr id="11" name="el-1789696785222-3"/>
          <p:cNvSpPr txBox="1"/>
          <p:nvPr/>
        </p:nvSpPr>
        <p:spPr>
          <a:xfrm>
            <a:off x="914171" y="2506943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数字人冲刺，六件事按序做：</a:t>
            </a:r>
            <a:endParaRPr/>
          </a:p>
        </p:txBody>
      </p:sp>
      <p:sp>
        <p:nvSpPr>
          <p:cNvPr id="12" name="el-1789696785229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6785233-20"/>
          <p:cNvSpPr txBox="1"/>
          <p:nvPr/>
        </p:nvSpPr>
        <p:spPr>
          <a:xfrm>
            <a:off x="1256986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定三问</a:t>
            </a:r>
            <a:endParaRPr/>
          </a:p>
        </p:txBody>
      </p:sp>
      <p:sp>
        <p:nvSpPr>
          <p:cNvPr id="14" name="el-1789696785233-21"/>
          <p:cNvSpPr txBox="1"/>
          <p:nvPr/>
        </p:nvSpPr>
        <p:spPr>
          <a:xfrm>
            <a:off x="2009273" y="3299106"/>
            <a:ext cx="24788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对谁说、在哪上岗、多少资源</a:t>
            </a:r>
            <a:endParaRPr/>
          </a:p>
        </p:txBody>
      </p:sp>
      <p:sp>
        <p:nvSpPr>
          <p:cNvPr id="15" name="el-1789696785229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6785233-22"/>
          <p:cNvSpPr txBox="1"/>
          <p:nvPr/>
        </p:nvSpPr>
        <p:spPr>
          <a:xfrm>
            <a:off x="1256986" y="387046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做形象</a:t>
            </a:r>
            <a:endParaRPr/>
          </a:p>
        </p:txBody>
      </p:sp>
      <p:sp>
        <p:nvSpPr>
          <p:cNvPr id="17" name="el-1789696785233-23"/>
          <p:cNvSpPr txBox="1"/>
          <p:nvPr/>
        </p:nvSpPr>
        <p:spPr>
          <a:xfrm>
            <a:off x="2009273" y="3918076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四要素齐上，三版定稿冻结</a:t>
            </a:r>
            <a:endParaRPr/>
          </a:p>
        </p:txBody>
      </p:sp>
      <p:sp>
        <p:nvSpPr>
          <p:cNvPr id="18" name="el-1789696785229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6785233-24"/>
          <p:cNvSpPr txBox="1"/>
          <p:nvPr/>
        </p:nvSpPr>
        <p:spPr>
          <a:xfrm>
            <a:off x="1256986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克隆声</a:t>
            </a:r>
            <a:endParaRPr/>
          </a:p>
        </p:txBody>
      </p:sp>
      <p:sp>
        <p:nvSpPr>
          <p:cNvPr id="20" name="el-1789696785233-25"/>
          <p:cNvSpPr txBox="1"/>
          <p:nvPr/>
        </p:nvSpPr>
        <p:spPr>
          <a:xfrm>
            <a:off x="2009273" y="4537046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一分钟干净样本，审听情感</a:t>
            </a:r>
            <a:endParaRPr/>
          </a:p>
        </p:txBody>
      </p:sp>
      <p:sp>
        <p:nvSpPr>
          <p:cNvPr id="21" name="el-1789696785229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6785233-26"/>
          <p:cNvSpPr txBox="1"/>
          <p:nvPr/>
        </p:nvSpPr>
        <p:spPr>
          <a:xfrm>
            <a:off x="7008647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建内容</a:t>
            </a:r>
            <a:endParaRPr/>
          </a:p>
        </p:txBody>
      </p:sp>
      <p:sp>
        <p:nvSpPr>
          <p:cNvPr id="23" name="el-1789696785234-27"/>
          <p:cNvSpPr txBox="1"/>
          <p:nvPr/>
        </p:nvSpPr>
        <p:spPr>
          <a:xfrm>
            <a:off x="7760934" y="3299106"/>
            <a:ext cx="211702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五十组问答，同义五问法</a:t>
            </a:r>
            <a:endParaRPr/>
          </a:p>
        </p:txBody>
      </p:sp>
      <p:sp>
        <p:nvSpPr>
          <p:cNvPr id="24" name="el-1789696785230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6785234-28"/>
          <p:cNvSpPr txBox="1"/>
          <p:nvPr/>
        </p:nvSpPr>
        <p:spPr>
          <a:xfrm>
            <a:off x="7008647" y="387046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闯三关</a:t>
            </a:r>
            <a:endParaRPr/>
          </a:p>
        </p:txBody>
      </p:sp>
      <p:sp>
        <p:nvSpPr>
          <p:cNvPr id="26" name="el-1789696785234-29"/>
          <p:cNvSpPr txBox="1"/>
          <p:nvPr/>
        </p:nvSpPr>
        <p:spPr>
          <a:xfrm>
            <a:off x="7760934" y="3918076"/>
            <a:ext cx="19360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抽问二十题加游客打分</a:t>
            </a:r>
            <a:endParaRPr/>
          </a:p>
        </p:txBody>
      </p:sp>
      <p:sp>
        <p:nvSpPr>
          <p:cNvPr id="27" name="el-1789696785230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6785234-30"/>
          <p:cNvSpPr txBox="1"/>
          <p:nvPr/>
        </p:nvSpPr>
        <p:spPr>
          <a:xfrm>
            <a:off x="7008647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定机制</a:t>
            </a:r>
            <a:endParaRPr/>
          </a:p>
        </p:txBody>
      </p:sp>
      <p:sp>
        <p:nvSpPr>
          <p:cNvPr id="29" name="el-1789696785234-31"/>
          <p:cNvSpPr txBox="1"/>
          <p:nvPr/>
        </p:nvSpPr>
        <p:spPr>
          <a:xfrm>
            <a:off x="7760934" y="4537046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周巡检责任人，写运维手册</a:t>
            </a:r>
            <a:endParaRPr/>
          </a:p>
        </p:txBody>
      </p:sp>
      <p:sp>
        <p:nvSpPr>
          <p:cNvPr id="30" name="el-1789696785222-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伦理与复盘</a:t>
            </a:r>
            <a:endParaRPr/>
          </a:p>
        </p:txBody>
      </p:sp>
      <p:sp>
        <p:nvSpPr>
          <p:cNvPr id="31" name="el-1789696785222-5"/>
          <p:cNvSpPr txBox="1"/>
          <p:nvPr/>
        </p:nvSpPr>
        <p:spPr>
          <a:xfrm>
            <a:off x="5468959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32" name="el-1789696785223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538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5382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5382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785383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78537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5381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项目总结 · WRAP-UP</a:t>
            </a:r>
            <a:endParaRPr/>
          </a:p>
        </p:txBody>
      </p:sp>
      <p:sp>
        <p:nvSpPr>
          <p:cNvPr id="8" name="el-178969678537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6785384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785389-19"/>
          <p:cNvSpPr txBox="1"/>
          <p:nvPr/>
        </p:nvSpPr>
        <p:spPr>
          <a:xfrm>
            <a:off x="1618845" y="1698413"/>
            <a:ext cx="444810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数字人制作的五步？</a:t>
            </a:r>
            <a:endParaRPr/>
          </a:p>
        </p:txBody>
      </p:sp>
      <p:sp>
        <p:nvSpPr>
          <p:cNvPr id="11" name="el-1789696785387-15"/>
          <p:cNvSpPr txBox="1"/>
          <p:nvPr/>
        </p:nvSpPr>
        <p:spPr>
          <a:xfrm>
            <a:off x="1618845" y="2117408"/>
            <a:ext cx="478044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形象-声音-驱动-内容-测试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——形象是壳内容是魂。</a:t>
            </a:r>
            <a:endParaRPr/>
          </a:p>
        </p:txBody>
      </p:sp>
      <p:sp>
        <p:nvSpPr>
          <p:cNvPr id="12" name="el-1789696785384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785389-20"/>
          <p:cNvSpPr txBox="1"/>
          <p:nvPr/>
        </p:nvSpPr>
        <p:spPr>
          <a:xfrm>
            <a:off x="1618845" y="2812559"/>
            <a:ext cx="565167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AI改变了制作什么？</a:t>
            </a:r>
            <a:endParaRPr/>
          </a:p>
        </p:txBody>
      </p:sp>
      <p:sp>
        <p:nvSpPr>
          <p:cNvPr id="14" name="el-1789696785387-16"/>
          <p:cNvSpPr txBox="1"/>
          <p:nvPr/>
        </p:nvSpPr>
        <p:spPr>
          <a:xfrm>
            <a:off x="1618845" y="3231554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技术门槛塌方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——周期从三个月到三周：创意与内容成新门槛。</a:t>
            </a:r>
            <a:endParaRPr/>
          </a:p>
        </p:txBody>
      </p:sp>
      <p:sp>
        <p:nvSpPr>
          <p:cNvPr id="15" name="el-1789696785384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785389-21"/>
          <p:cNvSpPr txBox="1"/>
          <p:nvPr/>
        </p:nvSpPr>
        <p:spPr>
          <a:xfrm>
            <a:off x="1618845" y="3926706"/>
            <a:ext cx="416614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上岗验收看什么？</a:t>
            </a:r>
            <a:endParaRPr/>
          </a:p>
        </p:txBody>
      </p:sp>
      <p:sp>
        <p:nvSpPr>
          <p:cNvPr id="17" name="el-1789696785388-17"/>
          <p:cNvSpPr txBox="1"/>
          <p:nvPr/>
        </p:nvSpPr>
        <p:spPr>
          <a:xfrm>
            <a:off x="1618845" y="4345701"/>
            <a:ext cx="42547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听得清、答得对、演得像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——内容准确占四成。</a:t>
            </a:r>
            <a:endParaRPr/>
          </a:p>
        </p:txBody>
      </p:sp>
      <p:sp>
        <p:nvSpPr>
          <p:cNvPr id="18" name="el-1789696785384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785389-22"/>
          <p:cNvSpPr txBox="1"/>
          <p:nvPr/>
        </p:nvSpPr>
        <p:spPr>
          <a:xfrm>
            <a:off x="1618845" y="5040852"/>
            <a:ext cx="551121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这段经历怎么写进简历？</a:t>
            </a:r>
            <a:endParaRPr/>
          </a:p>
        </p:txBody>
      </p:sp>
      <p:sp>
        <p:nvSpPr>
          <p:cNvPr id="20" name="el-1789696785388-18"/>
          <p:cNvSpPr txBox="1"/>
          <p:nvPr/>
        </p:nvSpPr>
        <p:spPr>
          <a:xfrm>
            <a:off x="1618845" y="5459847"/>
            <a:ext cx="596544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上岗数据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——准确率60%到92%日服务三百次：结果加过程。</a:t>
            </a:r>
            <a:endParaRPr/>
          </a:p>
        </p:txBody>
      </p:sp>
      <p:sp>
        <p:nvSpPr>
          <p:cNvPr id="21" name="el-1789696785379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项目总结 · WRAP-UP</a:t>
            </a:r>
            <a:endParaRPr/>
          </a:p>
        </p:txBody>
      </p:sp>
      <p:sp>
        <p:nvSpPr>
          <p:cNvPr id="22" name="el-1789696785379-4"/>
          <p:cNvSpPr txBox="1"/>
          <p:nvPr/>
        </p:nvSpPr>
        <p:spPr>
          <a:xfrm>
            <a:off x="5432505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3" name="el-178969678537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540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5408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785405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785410-20"/>
          <p:cNvSpPr/>
          <p:nvPr/>
        </p:nvSpPr>
        <p:spPr>
          <a:xfrm>
            <a:off x="685629" y="3889508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785409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5411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6785408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67854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6785407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678540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作业：方案与巡检</a:t>
            </a:r>
            <a:endParaRPr/>
          </a:p>
        </p:txBody>
      </p:sp>
      <p:sp>
        <p:nvSpPr>
          <p:cNvPr id="12" name="el-1789696785407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6785409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6785410-16"/>
          <p:cNvSpPr txBox="1"/>
          <p:nvPr/>
        </p:nvSpPr>
        <p:spPr>
          <a:xfrm>
            <a:off x="1966570" y="2173651"/>
            <a:ext cx="5239345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如果游客问青瓷姐姐「你是真人吗」，她该怎么回答最好？</a:t>
            </a:r>
            <a:endParaRPr/>
          </a:p>
        </p:txBody>
      </p:sp>
      <p:sp>
        <p:nvSpPr>
          <p:cNvPr id="15" name="el-1789696785410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6785410-18"/>
          <p:cNvSpPr txBox="1"/>
          <p:nvPr/>
        </p:nvSpPr>
        <p:spPr>
          <a:xfrm>
            <a:off x="1966570" y="2674481"/>
            <a:ext cx="513935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说错票价的反面案例里，换你当项目负责人会怎么追责？</a:t>
            </a:r>
            <a:endParaRPr/>
          </a:p>
        </p:txBody>
      </p:sp>
      <p:sp>
        <p:nvSpPr>
          <p:cNvPr id="17" name="el-1789696785407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6785410-19"/>
          <p:cNvSpPr txBox="1"/>
          <p:nvPr/>
        </p:nvSpPr>
        <p:spPr>
          <a:xfrm>
            <a:off x="818945" y="3918076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制作方案</a:t>
            </a:r>
            <a:endParaRPr/>
          </a:p>
        </p:txBody>
      </p:sp>
      <p:sp>
        <p:nvSpPr>
          <p:cNvPr id="19" name="el-1789696785413-23"/>
          <p:cNvSpPr txBox="1"/>
          <p:nvPr/>
        </p:nvSpPr>
        <p:spPr>
          <a:xfrm>
            <a:off x="1885627" y="3899031"/>
            <a:ext cx="908457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提交一位数字讲解员的完整制作方案：三问决策、形象四要素设计稿、知识库五十组问答清单与红线自查表</a:t>
            </a:r>
            <a:endParaRPr/>
          </a:p>
        </p:txBody>
      </p:sp>
      <p:sp>
        <p:nvSpPr>
          <p:cNvPr id="20" name="el-1789696785413-24"/>
          <p:cNvSpPr txBox="1"/>
          <p:nvPr/>
        </p:nvSpPr>
        <p:spPr>
          <a:xfrm>
            <a:off x="1885627" y="4241845"/>
            <a:ext cx="91681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A4三页以内，设计稿手绘均可</a:t>
            </a:r>
            <a:endParaRPr/>
          </a:p>
        </p:txBody>
      </p:sp>
      <p:sp>
        <p:nvSpPr>
          <p:cNvPr id="21" name="el-1789696785411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运维手册</a:t>
            </a:r>
            <a:endParaRPr/>
          </a:p>
        </p:txBody>
      </p:sp>
      <p:sp>
        <p:nvSpPr>
          <p:cNvPr id="22" name="el-1789696785413-25"/>
          <p:cNvSpPr txBox="1"/>
          <p:nvPr/>
        </p:nvSpPr>
        <p:spPr>
          <a:xfrm>
            <a:off x="1885627" y="4670363"/>
            <a:ext cx="679915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提交数字人运维手册：周巡检清单、责任人分工、易变信息核验流程与应急预案</a:t>
            </a:r>
            <a:endParaRPr/>
          </a:p>
        </p:txBody>
      </p:sp>
      <p:sp>
        <p:nvSpPr>
          <p:cNvPr id="23" name="el-1789696785413-26"/>
          <p:cNvSpPr txBox="1"/>
          <p:nvPr/>
        </p:nvSpPr>
        <p:spPr>
          <a:xfrm>
            <a:off x="1885627" y="5013177"/>
            <a:ext cx="677915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模板见课程平台</a:t>
            </a:r>
            <a:endParaRPr/>
          </a:p>
        </p:txBody>
      </p:sp>
      <p:sp>
        <p:nvSpPr>
          <p:cNvPr id="24" name="el-1789696785407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课程平台提交，优秀方案推荐至合作景区</a:t>
            </a:r>
            <a:endParaRPr/>
          </a:p>
        </p:txBody>
      </p:sp>
      <p:sp>
        <p:nvSpPr>
          <p:cNvPr id="25" name="el-1789696785404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6785404-4"/>
          <p:cNvSpPr txBox="1"/>
          <p:nvPr/>
        </p:nvSpPr>
        <p:spPr>
          <a:xfrm>
            <a:off x="5556894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7" name="el-178969678540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556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785568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785566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785569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785567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785569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6785567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785569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6785563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678556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785566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678556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实训资源包</a:t>
            </a:r>
            <a:endParaRPr/>
          </a:p>
        </p:txBody>
      </p:sp>
      <p:sp>
        <p:nvSpPr>
          <p:cNvPr id="14" name="el-1789696785568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15" name="el-1789696785573-25"/>
          <p:cNvSpPr txBox="1"/>
          <p:nvPr/>
        </p:nvSpPr>
        <p:spPr>
          <a:xfrm>
            <a:off x="1980705" y="1661513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数字人制作平台</a:t>
            </a:r>
            <a:endParaRPr/>
          </a:p>
        </p:txBody>
      </p:sp>
      <p:sp>
        <p:nvSpPr>
          <p:cNvPr id="16" name="el-1789696785571-21"/>
          <p:cNvSpPr txBox="1"/>
          <p:nvPr/>
        </p:nvSpPr>
        <p:spPr>
          <a:xfrm>
            <a:off x="1980705" y="2023372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形象、语音、驱动一体——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先免费版练熟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6785568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范例</a:t>
            </a:r>
            <a:endParaRPr/>
          </a:p>
        </p:txBody>
      </p:sp>
      <p:sp>
        <p:nvSpPr>
          <p:cNvPr id="18" name="el-1789696785573-26"/>
          <p:cNvSpPr txBox="1"/>
          <p:nvPr/>
        </p:nvSpPr>
        <p:spPr>
          <a:xfrm>
            <a:off x="1980705" y="2675076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文旅数字人案例库</a:t>
            </a:r>
            <a:endParaRPr/>
          </a:p>
        </p:txBody>
      </p:sp>
      <p:sp>
        <p:nvSpPr>
          <p:cNvPr id="19" name="el-1789696785572-22"/>
          <p:cNvSpPr txBox="1"/>
          <p:nvPr/>
        </p:nvSpPr>
        <p:spPr>
          <a:xfrm>
            <a:off x="1980705" y="3036936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各地上线的数字讲解员——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看人设与交互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6785569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规范</a:t>
            </a:r>
            <a:endParaRPr/>
          </a:p>
        </p:txBody>
      </p:sp>
      <p:sp>
        <p:nvSpPr>
          <p:cNvPr id="21" name="el-1789696785573-27"/>
          <p:cNvSpPr txBox="1"/>
          <p:nvPr/>
        </p:nvSpPr>
        <p:spPr>
          <a:xfrm>
            <a:off x="1980705" y="3688640"/>
            <a:ext cx="30419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深度合成管理规定</a:t>
            </a:r>
            <a:endParaRPr/>
          </a:p>
        </p:txBody>
      </p:sp>
      <p:sp>
        <p:nvSpPr>
          <p:cNvPr id="22" name="el-1789696785572-23"/>
          <p:cNvSpPr txBox="1"/>
          <p:nvPr/>
        </p:nvSpPr>
        <p:spPr>
          <a:xfrm>
            <a:off x="1980705" y="4050500"/>
            <a:ext cx="313776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标识与授权条款——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动手前读一遍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6785569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理论</a:t>
            </a:r>
            <a:endParaRPr/>
          </a:p>
        </p:txBody>
      </p:sp>
      <p:sp>
        <p:nvSpPr>
          <p:cNvPr id="24" name="el-1789696785574-28"/>
          <p:cNvSpPr txBox="1"/>
          <p:nvPr/>
        </p:nvSpPr>
        <p:spPr>
          <a:xfrm>
            <a:off x="1980705" y="4702204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恐怖谷效应资料</a:t>
            </a:r>
            <a:endParaRPr/>
          </a:p>
        </p:txBody>
      </p:sp>
      <p:sp>
        <p:nvSpPr>
          <p:cNvPr id="25" name="el-1789696785573-24"/>
          <p:cNvSpPr txBox="1"/>
          <p:nvPr/>
        </p:nvSpPr>
        <p:spPr>
          <a:xfrm>
            <a:off x="1980705" y="5064063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为什么越像越吓人——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形象决策的依据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6785563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每周看一个文旅数字人上线案例，写下它赢在哪败在哪——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眼力是喂出来的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6785564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6785564-6"/>
          <p:cNvSpPr txBox="1"/>
          <p:nvPr/>
        </p:nvSpPr>
        <p:spPr>
          <a:xfrm>
            <a:off x="5563441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29" name="el-178969678556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78558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785579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785583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6785580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项目八：旅游数据分析与预测实训</a:t>
            </a:r>
            <a:endParaRPr/>
          </a:p>
        </p:txBody>
      </p:sp>
      <p:sp>
        <p:nvSpPr>
          <p:cNvPr id="6" name="el-1789696785580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6785581-5"/>
          <p:cNvSpPr txBox="1"/>
          <p:nvPr/>
        </p:nvSpPr>
        <p:spPr>
          <a:xfrm>
            <a:off x="5790645" y="6228650"/>
            <a:ext cx="284671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项目七 · 虚拟数字人制作实训</a:t>
            </a:r>
            <a:endParaRPr/>
          </a:p>
        </p:txBody>
      </p:sp>
      <p:sp>
        <p:nvSpPr>
          <p:cNvPr id="8" name="el-1789696785581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6785582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785585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6785585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785579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24486B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6785583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04 · PROJECT 08</a:t>
            </a:r>
            <a:endParaRPr/>
          </a:p>
        </p:txBody>
      </p:sp>
      <p:sp>
        <p:nvSpPr>
          <p:cNvPr id="14" name="el-1789696785583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让数据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开口说话</a:t>
            </a:r>
            <a:endParaRPr/>
          </a:p>
        </p:txBody>
      </p:sp>
      <p:sp>
        <p:nvSpPr>
          <p:cNvPr id="15" name="el-1789696785583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从造人到读数</a:t>
            </a:r>
            <a:endParaRPr/>
          </a:p>
        </p:txBody>
      </p:sp>
      <p:sp>
        <p:nvSpPr>
          <p:cNvPr id="16" name="el-1789696785586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6785589-21"/>
          <p:cNvSpPr txBox="1"/>
          <p:nvPr/>
        </p:nvSpPr>
        <p:spPr>
          <a:xfrm>
            <a:off x="6951512" y="2415883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数据实训</a:t>
            </a:r>
            <a:endParaRPr/>
          </a:p>
        </p:txBody>
      </p:sp>
      <p:sp>
        <p:nvSpPr>
          <p:cNvPr id="18" name="el-1789696785588-18"/>
          <p:cNvSpPr txBox="1"/>
          <p:nvPr/>
        </p:nvSpPr>
        <p:spPr>
          <a:xfrm>
            <a:off x="6951512" y="2777742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拿一份真实经营数据——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从清洗到结论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6785586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6785589-22"/>
          <p:cNvSpPr txBox="1"/>
          <p:nvPr/>
        </p:nvSpPr>
        <p:spPr>
          <a:xfrm>
            <a:off x="6951512" y="3410401"/>
            <a:ext cx="321754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分析全流程</a:t>
            </a:r>
            <a:endParaRPr/>
          </a:p>
        </p:txBody>
      </p:sp>
      <p:sp>
        <p:nvSpPr>
          <p:cNvPr id="21" name="el-1789696785588-19"/>
          <p:cNvSpPr txBox="1"/>
          <p:nvPr/>
        </p:nvSpPr>
        <p:spPr>
          <a:xfrm>
            <a:off x="6951512" y="3772261"/>
            <a:ext cx="342913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清洗、分析、可视化——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AI辅助建模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6785586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6785589-23"/>
          <p:cNvSpPr txBox="1"/>
          <p:nvPr/>
        </p:nvSpPr>
        <p:spPr>
          <a:xfrm>
            <a:off x="6951512" y="4404920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预测落地</a:t>
            </a:r>
            <a:endParaRPr/>
          </a:p>
        </p:txBody>
      </p:sp>
      <p:sp>
        <p:nvSpPr>
          <p:cNvPr id="24" name="el-1789696785589-20"/>
          <p:cNvSpPr txBox="1"/>
          <p:nvPr/>
        </p:nvSpPr>
        <p:spPr>
          <a:xfrm>
            <a:off x="6951512" y="4766779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客流预测写进运营建议——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让决策看见你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2026-09-18T01:59:50.335Z</dcterms:created>
  <dcterms:modified xsi:type="dcterms:W3CDTF">2026-09-18T01:59:50.335Z</dcterms:modified>
</cp:coreProperties>
</file>