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工具熟练</c:v>
                </c:pt>
                <c:pt idx="1">
                  <c:v>沟通体验</c:v>
                </c:pt>
                <c:pt idx="2">
                  <c:v>响应速度</c:v>
                </c:pt>
                <c:pt idx="3">
                  <c:v>方案质量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61876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6617454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617198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7203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7197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17200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项目六</a:t>
            </a:r>
            <a:endParaRPr/>
          </a:p>
        </p:txBody>
      </p:sp>
      <p:sp>
        <p:nvSpPr>
          <p:cNvPr id="8" name="el-1789696617200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6617201-5"/>
          <p:cNvSpPr txBox="1"/>
          <p:nvPr/>
        </p:nvSpPr>
        <p:spPr>
          <a:xfrm>
            <a:off x="685629" y="2139132"/>
            <a:ext cx="4976669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海外领队助手</a:t>
            </a:r>
            <a:endParaRPr/>
          </a:p>
        </p:txBody>
      </p:sp>
      <p:sp>
        <p:nvSpPr>
          <p:cNvPr id="10" name="el-1789696617201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应用实训</a:t>
            </a:r>
            <a:endParaRPr/>
          </a:p>
        </p:txBody>
      </p:sp>
      <p:sp>
        <p:nvSpPr>
          <p:cNvPr id="11" name="el-1789696617203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6617204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6617201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6617202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6735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6742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6740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6740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6740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166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616737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6616738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带着AI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去带团</a:t>
            </a:r>
            <a:endParaRPr/>
          </a:p>
        </p:txBody>
      </p:sp>
      <p:sp>
        <p:nvSpPr>
          <p:cNvPr id="10" name="el-1789696616738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PREP · TOOLKIT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DRILL · DEBRIEF</a:t>
            </a:r>
            <a:endParaRPr/>
          </a:p>
        </p:txBody>
      </p:sp>
      <p:sp>
        <p:nvSpPr>
          <p:cNvPr id="11" name="el-1789696616742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6616746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6616746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考核标准 · 领队三难 · 行前准备</a:t>
            </a:r>
            <a:endParaRPr/>
          </a:p>
        </p:txBody>
      </p:sp>
      <p:sp>
        <p:nvSpPr>
          <p:cNvPr id="14" name="el-1789696616742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6616746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随身工具箱</a:t>
            </a:r>
            <a:endParaRPr/>
          </a:p>
        </p:txBody>
      </p:sp>
      <p:sp>
        <p:nvSpPr>
          <p:cNvPr id="16" name="el-1789696616746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带团一天 · 工具矩阵 · 突发四景 · 好差之辨</a:t>
            </a:r>
            <a:endParaRPr/>
          </a:p>
        </p:txBody>
      </p:sp>
      <p:sp>
        <p:nvSpPr>
          <p:cNvPr id="17" name="el-1789696616743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6616747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带团演练</a:t>
            </a:r>
            <a:endParaRPr/>
          </a:p>
        </p:txBody>
      </p:sp>
      <p:sp>
        <p:nvSpPr>
          <p:cNvPr id="19" name="el-1789696616747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流程对比 · 演练三阶 · 六周节奏 · 实战复盘</a:t>
            </a:r>
            <a:endParaRPr/>
          </a:p>
        </p:txBody>
      </p:sp>
      <p:sp>
        <p:nvSpPr>
          <p:cNvPr id="20" name="el-1789696616743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6616747-23"/>
          <p:cNvSpPr txBox="1"/>
          <p:nvPr/>
        </p:nvSpPr>
        <p:spPr>
          <a:xfrm>
            <a:off x="5218395" y="4705031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合规复盘</a:t>
            </a:r>
            <a:endParaRPr/>
          </a:p>
        </p:txBody>
      </p:sp>
      <p:sp>
        <p:nvSpPr>
          <p:cNvPr id="22" name="el-1789696616747-24"/>
          <p:cNvSpPr txBox="1"/>
          <p:nvPr/>
        </p:nvSpPr>
        <p:spPr>
          <a:xfrm>
            <a:off x="5218395" y="5162117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反面案例 · 课堂辩论 · 红线底线 · 成果</a:t>
            </a:r>
            <a:endParaRPr/>
          </a:p>
        </p:txBody>
      </p:sp>
      <p:sp>
        <p:nvSpPr>
          <p:cNvPr id="23" name="el-1789696616729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6616731-3"/>
          <p:cNvSpPr txBox="1"/>
          <p:nvPr/>
        </p:nvSpPr>
        <p:spPr>
          <a:xfrm>
            <a:off x="719032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5" name="el-1789696616732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67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6768-6"/>
          <p:cNvCxnSpPr/>
          <p:nvPr/>
        </p:nvCxnSpPr>
        <p:spPr>
          <a:xfrm>
            <a:off x="3537653" y="2092411"/>
            <a:ext cx="914" cy="327816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6772-12"/>
          <p:cNvCxnSpPr/>
          <p:nvPr/>
        </p:nvCxnSpPr>
        <p:spPr>
          <a:xfrm>
            <a:off x="4151862" y="2947066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6772-13"/>
          <p:cNvCxnSpPr/>
          <p:nvPr/>
        </p:nvCxnSpPr>
        <p:spPr>
          <a:xfrm>
            <a:off x="4151862" y="4161200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67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16769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661676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6616770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6616770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真场景</a:t>
            </a:r>
            <a:endParaRPr/>
          </a:p>
        </p:txBody>
      </p:sp>
      <p:sp>
        <p:nvSpPr>
          <p:cNvPr id="11" name="el-1789696616770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REAL DEVICE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REAL SCENARIO</a:t>
            </a:r>
            <a:endParaRPr/>
          </a:p>
        </p:txBody>
      </p:sp>
      <p:sp>
        <p:nvSpPr>
          <p:cNvPr id="12" name="el-1789696616773-14"/>
          <p:cNvSpPr txBox="1"/>
          <p:nvPr/>
        </p:nvSpPr>
        <p:spPr>
          <a:xfrm>
            <a:off x="4151862" y="2378090"/>
            <a:ext cx="1256986" cy="316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6616777-17"/>
          <p:cNvSpPr txBox="1"/>
          <p:nvPr/>
        </p:nvSpPr>
        <p:spPr>
          <a:xfrm>
            <a:off x="5504074" y="2339999"/>
            <a:ext cx="5762744" cy="354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能说出领队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四大AI工具类别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与突发状况的分层处理原则。</a:t>
            </a:r>
            <a:endParaRPr/>
          </a:p>
        </p:txBody>
      </p:sp>
      <p:sp>
        <p:nvSpPr>
          <p:cNvPr id="14" name="el-1789696616773-15"/>
          <p:cNvSpPr txBox="1"/>
          <p:nvPr/>
        </p:nvSpPr>
        <p:spPr>
          <a:xfrm>
            <a:off x="4151862" y="3237506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6616778-18"/>
          <p:cNvSpPr txBox="1"/>
          <p:nvPr/>
        </p:nvSpPr>
        <p:spPr>
          <a:xfrm>
            <a:off x="5504074" y="3199416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在模拟出境全流程中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独立处置三个突发情景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：用AI提速，方案过手过关。</a:t>
            </a:r>
            <a:endParaRPr/>
          </a:p>
        </p:txBody>
      </p:sp>
      <p:sp>
        <p:nvSpPr>
          <p:cNvPr id="16" name="el-1789696616773-16"/>
          <p:cNvSpPr txBox="1"/>
          <p:nvPr/>
        </p:nvSpPr>
        <p:spPr>
          <a:xfrm>
            <a:off x="4151862" y="4451640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6616778-19"/>
          <p:cNvSpPr txBox="1"/>
          <p:nvPr/>
        </p:nvSpPr>
        <p:spPr>
          <a:xfrm>
            <a:off x="5504074" y="441355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「工具为人兜底」意识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——离线预案与隐私红线：AI是参谋，领队是负责人。</a:t>
            </a:r>
            <a:endParaRPr/>
          </a:p>
        </p:txBody>
      </p:sp>
      <p:sp>
        <p:nvSpPr>
          <p:cNvPr id="18" name="el-1789696616766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6616766-4"/>
          <p:cNvSpPr txBox="1"/>
          <p:nvPr/>
        </p:nvSpPr>
        <p:spPr>
          <a:xfrm>
            <a:off x="5480565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0" name="el-17896966167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884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8846-10"/>
          <p:cNvCxnSpPr/>
          <p:nvPr/>
        </p:nvCxnSpPr>
        <p:spPr>
          <a:xfrm>
            <a:off x="685629" y="365293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88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18844-9"/>
          <p:cNvSpPr txBox="1"/>
          <p:nvPr/>
        </p:nvSpPr>
        <p:spPr>
          <a:xfrm>
            <a:off x="1237940" y="457943"/>
            <a:ext cx="293710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2:00 AM</a:t>
            </a:r>
            <a:endParaRPr/>
          </a:p>
        </p:txBody>
      </p:sp>
      <p:sp>
        <p:nvSpPr>
          <p:cNvPr id="6" name="el-17896966188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凌晨两点的仁川机场</a:t>
            </a:r>
            <a:endParaRPr/>
          </a:p>
        </p:txBody>
      </p:sp>
      <p:sp>
        <p:nvSpPr>
          <p:cNvPr id="7" name="el-1789696618843-7"/>
          <p:cNvSpPr txBox="1"/>
          <p:nvPr/>
        </p:nvSpPr>
        <p:spPr>
          <a:xfrm>
            <a:off x="685629" y="1524625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航班取消，三十位客人开始骚动——领队小李掏出手机：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AI翻译安抚地服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、改签方案三选一、群发通知齐活，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二十分钟平息一场客诉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。而五年前，这要熬到天亮。</a:t>
            </a:r>
            <a:endParaRPr/>
          </a:p>
        </p:txBody>
      </p:sp>
      <p:sp>
        <p:nvSpPr>
          <p:cNvPr id="8" name="el-1789696618851-13"/>
          <p:cNvSpPr txBox="1"/>
          <p:nvPr/>
        </p:nvSpPr>
        <p:spPr>
          <a:xfrm>
            <a:off x="685629" y="392432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换作是你，第一件事做什么？</a:t>
            </a:r>
            <a:endParaRPr/>
          </a:p>
        </p:txBody>
      </p:sp>
      <p:sp>
        <p:nvSpPr>
          <p:cNvPr id="9" name="el-1789696618851-14"/>
          <p:cNvSpPr txBox="1"/>
          <p:nvPr/>
        </p:nvSpPr>
        <p:spPr>
          <a:xfrm>
            <a:off x="685629" y="4405217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AI替你翻译了，责任归谁？</a:t>
            </a:r>
            <a:endParaRPr/>
          </a:p>
        </p:txBody>
      </p:sp>
      <p:sp>
        <p:nvSpPr>
          <p:cNvPr id="10" name="el-1789696618851-15"/>
          <p:cNvSpPr txBox="1"/>
          <p:nvPr/>
        </p:nvSpPr>
        <p:spPr>
          <a:xfrm>
            <a:off x="685629" y="488610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如果现场没有网，方案还剩几分？</a:t>
            </a:r>
            <a:endParaRPr/>
          </a:p>
        </p:txBody>
      </p:sp>
      <p:sp>
        <p:nvSpPr>
          <p:cNvPr id="11" name="el-1789696618844-8"/>
          <p:cNvSpPr txBox="1"/>
          <p:nvPr/>
        </p:nvSpPr>
        <p:spPr>
          <a:xfrm>
            <a:off x="685629" y="5424137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工具箱-带团一天-突发演练-复盘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，六周真机真场景。</a:t>
            </a:r>
            <a:endParaRPr/>
          </a:p>
        </p:txBody>
      </p:sp>
      <p:sp>
        <p:nvSpPr>
          <p:cNvPr id="12" name="el-1789696618839-3"/>
          <p:cNvSpPr txBox="1"/>
          <p:nvPr/>
        </p:nvSpPr>
        <p:spPr>
          <a:xfrm>
            <a:off x="685629" y="6228650"/>
            <a:ext cx="24572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2:00 AM</a:t>
            </a:r>
            <a:endParaRPr/>
          </a:p>
        </p:txBody>
      </p:sp>
      <p:sp>
        <p:nvSpPr>
          <p:cNvPr id="13" name="el-1789696618839-4"/>
          <p:cNvSpPr txBox="1"/>
          <p:nvPr/>
        </p:nvSpPr>
        <p:spPr>
          <a:xfrm>
            <a:off x="526734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4" name="el-17896966188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6618846-11"/>
          <p:cNvSpPr/>
          <p:nvPr/>
        </p:nvSpPr>
        <p:spPr>
          <a:xfrm>
            <a:off x="6932466" y="1467489"/>
            <a:ext cx="4570857" cy="45280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6618850-12"/>
          <p:cNvPicPr/>
          <p:nvPr/>
        </p:nvPicPr>
        <p:blipFill>
          <a:blip r:embed="rId2"/>
          <a:srcRect l="31000" t="0" r="12055" b="0"/>
          <a:stretch>
            <a:fillRect/>
          </a:stretch>
        </p:blipFill>
        <p:spPr>
          <a:xfrm>
            <a:off x="6932466" y="1467489"/>
            <a:ext cx="4570857" cy="452800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618948-1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61846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8463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1846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661846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661846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6618467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6618470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6618470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考核标准</a:t>
            </a:r>
            <a:endParaRPr/>
          </a:p>
        </p:txBody>
      </p:sp>
      <p:sp>
        <p:nvSpPr>
          <p:cNvPr id="11" name="el-1789696618471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领队三难</a:t>
            </a:r>
            <a:endParaRPr/>
          </a:p>
        </p:txBody>
      </p:sp>
      <p:sp>
        <p:nvSpPr>
          <p:cNvPr id="12" name="el-1789696618471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行前准备</a:t>
            </a:r>
            <a:endParaRPr/>
          </a:p>
        </p:txBody>
      </p:sp>
      <p:sp>
        <p:nvSpPr>
          <p:cNvPr id="13" name="el-178969661846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项目六</a:t>
            </a:r>
            <a:endParaRPr/>
          </a:p>
        </p:txBody>
      </p:sp>
      <p:sp>
        <p:nvSpPr>
          <p:cNvPr id="14" name="el-178969661846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916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9165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9172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9172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9163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191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61916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661916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实训任务书：六周一条出境线</a:t>
            </a:r>
            <a:endParaRPr/>
          </a:p>
        </p:txBody>
      </p:sp>
      <p:sp>
        <p:nvSpPr>
          <p:cNvPr id="10" name="el-1789696619168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领队实训不是「背导游词」——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模拟执飞一条出境线的全程处置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才是交付物：情景考官现场打分。</a:t>
            </a:r>
            <a:endParaRPr/>
          </a:p>
        </p:txBody>
      </p:sp>
      <p:sp>
        <p:nvSpPr>
          <p:cNvPr id="11" name="el-1789696619170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6619177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13" name="el-1789696619177-19"/>
          <p:cNvSpPr txBox="1"/>
          <p:nvPr/>
        </p:nvSpPr>
        <p:spPr>
          <a:xfrm>
            <a:off x="685629" y="3757382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TOUR</a:t>
            </a:r>
            <a:endParaRPr/>
          </a:p>
        </p:txBody>
      </p:sp>
      <p:sp>
        <p:nvSpPr>
          <p:cNvPr id="14" name="el-1789696619175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小组模拟执飞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一条东南亚或日韩短线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：行前、在途、突发、归国四阶段。</a:t>
            </a:r>
            <a:endParaRPr/>
          </a:p>
        </p:txBody>
      </p:sp>
      <p:sp>
        <p:nvSpPr>
          <p:cNvPr id="15" name="el-1789696619177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工具</a:t>
            </a:r>
            <a:endParaRPr/>
          </a:p>
        </p:txBody>
      </p:sp>
      <p:sp>
        <p:nvSpPr>
          <p:cNvPr id="16" name="el-1789696619177-21"/>
          <p:cNvSpPr txBox="1"/>
          <p:nvPr/>
        </p:nvSpPr>
        <p:spPr>
          <a:xfrm>
            <a:off x="4567584" y="3757382"/>
            <a:ext cx="326732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AI</a:t>
            </a:r>
            <a:endParaRPr/>
          </a:p>
        </p:txBody>
      </p:sp>
      <p:sp>
        <p:nvSpPr>
          <p:cNvPr id="17" name="el-1789696619175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翻译、行程、导航、知识四类AI工具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全程真实使用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：留使用记录与截图。</a:t>
            </a:r>
            <a:endParaRPr/>
          </a:p>
        </p:txBody>
      </p:sp>
      <p:sp>
        <p:nvSpPr>
          <p:cNvPr id="18" name="el-1789696619178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处置</a:t>
            </a:r>
            <a:endParaRPr/>
          </a:p>
        </p:txBody>
      </p:sp>
      <p:sp>
        <p:nvSpPr>
          <p:cNvPr id="19" name="el-1789696619178-23"/>
          <p:cNvSpPr txBox="1"/>
          <p:nvPr/>
        </p:nvSpPr>
        <p:spPr>
          <a:xfrm>
            <a:off x="8173531" y="3757382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CASE</a:t>
            </a:r>
            <a:endParaRPr/>
          </a:p>
        </p:txBody>
      </p:sp>
      <p:sp>
        <p:nvSpPr>
          <p:cNvPr id="20" name="el-1789696619176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现场抽签处置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三个突发情景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：航班延误、客人走失、证件丢失必考其一。</a:t>
            </a:r>
            <a:endParaRPr/>
          </a:p>
        </p:txBody>
      </p:sp>
      <p:sp>
        <p:nvSpPr>
          <p:cNvPr id="21" name="el-1789696619162-2"/>
          <p:cNvSpPr txBox="1"/>
          <p:nvPr/>
        </p:nvSpPr>
        <p:spPr>
          <a:xfrm>
            <a:off x="685629" y="5127448"/>
            <a:ext cx="11503323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成绩=过程记录30%+演练表现40%+复盘报告30%——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只演不思，复盘为零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61916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6619163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4" name="el-178969661916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923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9237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9244-12"/>
          <p:cNvCxnSpPr/>
          <p:nvPr/>
        </p:nvCxnSpPr>
        <p:spPr>
          <a:xfrm>
            <a:off x="4627993" y="3398200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9244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92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1924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6192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考核怎么算：三组数字</a:t>
            </a:r>
            <a:endParaRPr/>
          </a:p>
        </p:txBody>
      </p:sp>
      <p:sp>
        <p:nvSpPr>
          <p:cNvPr id="9" name="el-1789696619241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突发情景响应时限</a:t>
            </a:r>
            <a:endParaRPr/>
          </a:p>
        </p:txBody>
      </p:sp>
      <p:sp>
        <p:nvSpPr>
          <p:cNvPr id="10" name="el-1789696619241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3分钟</a:t>
            </a:r>
            <a:endParaRPr/>
          </a:p>
        </p:txBody>
      </p:sp>
      <p:sp>
        <p:nvSpPr>
          <p:cNvPr id="11" name="el-1789696619240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抽签到情景——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3分钟内给出第一步动作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：先稳住，再优化，不许愣住。</a:t>
            </a:r>
            <a:endParaRPr/>
          </a:p>
        </p:txBody>
      </p:sp>
      <p:sp>
        <p:nvSpPr>
          <p:cNvPr id="12" name="el-1789696619246-14"/>
          <p:cNvSpPr txBox="1"/>
          <p:nvPr/>
        </p:nvSpPr>
        <p:spPr>
          <a:xfrm>
            <a:off x="4627993" y="2366186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4类</a:t>
            </a:r>
            <a:endParaRPr/>
          </a:p>
        </p:txBody>
      </p:sp>
      <p:sp>
        <p:nvSpPr>
          <p:cNvPr id="13" name="el-1789696619252-20"/>
          <p:cNvSpPr txBox="1"/>
          <p:nvPr/>
        </p:nvSpPr>
        <p:spPr>
          <a:xfrm>
            <a:off x="6075431" y="2328096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AI工具使用类数</a:t>
            </a:r>
            <a:endParaRPr/>
          </a:p>
        </p:txBody>
      </p:sp>
      <p:sp>
        <p:nvSpPr>
          <p:cNvPr id="14" name="el-1789696619250-17"/>
          <p:cNvSpPr txBox="1"/>
          <p:nvPr/>
        </p:nvSpPr>
        <p:spPr>
          <a:xfrm>
            <a:off x="6075431" y="2680433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翻译、行程、导航、知识各至少一次——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真机操作留痕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：截图入库。</a:t>
            </a:r>
            <a:endParaRPr/>
          </a:p>
        </p:txBody>
      </p:sp>
      <p:sp>
        <p:nvSpPr>
          <p:cNvPr id="15" name="el-1789696619246-15"/>
          <p:cNvSpPr txBox="1"/>
          <p:nvPr/>
        </p:nvSpPr>
        <p:spPr>
          <a:xfrm>
            <a:off x="4627993" y="3593414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3个</a:t>
            </a:r>
            <a:endParaRPr/>
          </a:p>
        </p:txBody>
      </p:sp>
      <p:sp>
        <p:nvSpPr>
          <p:cNvPr id="16" name="el-1789696619252-21"/>
          <p:cNvSpPr txBox="1"/>
          <p:nvPr/>
        </p:nvSpPr>
        <p:spPr>
          <a:xfrm>
            <a:off x="6075431" y="3555323"/>
            <a:ext cx="470277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突发情景处置数</a:t>
            </a:r>
            <a:endParaRPr/>
          </a:p>
        </p:txBody>
      </p:sp>
      <p:sp>
        <p:nvSpPr>
          <p:cNvPr id="17" name="el-1789696619251-18"/>
          <p:cNvSpPr txBox="1"/>
          <p:nvPr/>
        </p:nvSpPr>
        <p:spPr>
          <a:xfrm>
            <a:off x="6075431" y="3907660"/>
            <a:ext cx="49143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抽签处置三个——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方案+话术+工具三件齐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：缺一即扣分。</a:t>
            </a:r>
            <a:endParaRPr/>
          </a:p>
        </p:txBody>
      </p:sp>
      <p:sp>
        <p:nvSpPr>
          <p:cNvPr id="18" name="el-1789696619246-16"/>
          <p:cNvSpPr txBox="1"/>
          <p:nvPr/>
        </p:nvSpPr>
        <p:spPr>
          <a:xfrm>
            <a:off x="4627993" y="4540319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6周</a:t>
            </a:r>
            <a:endParaRPr/>
          </a:p>
        </p:txBody>
      </p:sp>
      <p:sp>
        <p:nvSpPr>
          <p:cNvPr id="19" name="el-1789696619253-22"/>
          <p:cNvSpPr txBox="1"/>
          <p:nvPr/>
        </p:nvSpPr>
        <p:spPr>
          <a:xfrm>
            <a:off x="6075431" y="4502229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演练周期</a:t>
            </a:r>
            <a:endParaRPr/>
          </a:p>
        </p:txBody>
      </p:sp>
      <p:sp>
        <p:nvSpPr>
          <p:cNvPr id="20" name="el-1789696619251-19"/>
          <p:cNvSpPr txBox="1"/>
          <p:nvPr/>
        </p:nvSpPr>
        <p:spPr>
          <a:xfrm>
            <a:off x="6075431" y="4854566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跟练、协练、独练三阶推进——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每周有硬节点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：进度落后即预警。</a:t>
            </a:r>
            <a:endParaRPr/>
          </a:p>
        </p:txBody>
      </p:sp>
      <p:sp>
        <p:nvSpPr>
          <p:cNvPr id="21" name="el-178969661923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6619235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192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927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9327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9327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9272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92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1932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619269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领队三难：AI各解一难</a:t>
            </a:r>
            <a:endParaRPr/>
          </a:p>
        </p:txBody>
      </p:sp>
      <p:sp>
        <p:nvSpPr>
          <p:cNvPr id="9" name="el-1789696619329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难一 · 语言关</a:t>
            </a:r>
            <a:endParaRPr/>
          </a:p>
        </p:txBody>
      </p:sp>
      <p:sp>
        <p:nvSpPr>
          <p:cNvPr id="10" name="el-1789696619330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开口的勇气</a:t>
            </a:r>
            <a:endParaRPr/>
          </a:p>
        </p:txBody>
      </p:sp>
      <p:sp>
        <p:nvSpPr>
          <p:cNvPr id="11" name="el-1789696619330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最普遍</a:t>
            </a:r>
            <a:endParaRPr/>
          </a:p>
        </p:txBody>
      </p:sp>
      <p:sp>
        <p:nvSpPr>
          <p:cNvPr id="12" name="el-1789696619330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难二 · 信息关</a:t>
            </a:r>
            <a:endParaRPr/>
          </a:p>
        </p:txBody>
      </p:sp>
      <p:sp>
        <p:nvSpPr>
          <p:cNvPr id="13" name="el-1789696619331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万事的底座</a:t>
            </a:r>
            <a:endParaRPr/>
          </a:p>
        </p:txBody>
      </p:sp>
      <p:sp>
        <p:nvSpPr>
          <p:cNvPr id="14" name="el-1789696619331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最琐碎</a:t>
            </a:r>
            <a:endParaRPr/>
          </a:p>
        </p:txBody>
      </p:sp>
      <p:sp>
        <p:nvSpPr>
          <p:cNvPr id="15" name="el-1789696619331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难三 · 应变关</a:t>
            </a:r>
            <a:endParaRPr/>
          </a:p>
        </p:txBody>
      </p:sp>
      <p:sp>
        <p:nvSpPr>
          <p:cNvPr id="16" name="el-1789696619332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水平的分水岭</a:t>
            </a:r>
            <a:endParaRPr/>
          </a:p>
        </p:txBody>
      </p:sp>
      <p:sp>
        <p:nvSpPr>
          <p:cNvPr id="17" name="el-1789696619332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最致命</a:t>
            </a:r>
            <a:endParaRPr/>
          </a:p>
        </p:txBody>
      </p:sp>
      <p:sp>
        <p:nvSpPr>
          <p:cNvPr id="18" name="el-1789696619325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实训聚焦</a:t>
            </a:r>
            <a:endParaRPr/>
          </a:p>
        </p:txBody>
      </p:sp>
      <p:sp>
        <p:nvSpPr>
          <p:cNvPr id="19" name="el-1789696619324-8"/>
          <p:cNvSpPr txBox="1"/>
          <p:nvPr/>
        </p:nvSpPr>
        <p:spPr>
          <a:xfrm>
            <a:off x="1753799" y="4959910"/>
            <a:ext cx="871799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语言关和信息关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AI基本能解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——应变关只能练：本实训六周，重点全压在第三难。</a:t>
            </a:r>
            <a:endParaRPr/>
          </a:p>
        </p:txBody>
      </p:sp>
      <p:sp>
        <p:nvSpPr>
          <p:cNvPr id="20" name="el-178969661926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6619269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2" name="el-178969661927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23" name="el-1789696619340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619341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619341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619342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619343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619343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619344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619344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619345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619337-22"/>
          <p:cNvSpPr txBox="1"/>
          <p:nvPr/>
        </p:nvSpPr>
        <p:spPr>
          <a:xfrm>
            <a:off x="857036" y="3369632"/>
            <a:ext cx="317365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哑巴英语+零基础小语种</a:t>
            </a:r>
            <a:endParaRPr/>
          </a:p>
        </p:txBody>
      </p:sp>
      <p:sp>
        <p:nvSpPr>
          <p:cNvPr id="33" name="el-1789696619338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实时对话翻译救场</a:t>
            </a:r>
            <a:endParaRPr/>
          </a:p>
        </p:txBody>
      </p:sp>
      <p:sp>
        <p:nvSpPr>
          <p:cNvPr id="34" name="el-1789696619338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敬语与场合校准</a:t>
            </a:r>
            <a:endParaRPr/>
          </a:p>
        </p:txBody>
      </p:sp>
      <p:sp>
        <p:nvSpPr>
          <p:cNvPr id="35" name="el-1789696619338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票务汇率时差实时变</a:t>
            </a:r>
            <a:endParaRPr/>
          </a:p>
        </p:txBody>
      </p:sp>
      <p:sp>
        <p:nvSpPr>
          <p:cNvPr id="36" name="el-1789696619339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行程助手自动提醒</a:t>
            </a:r>
            <a:endParaRPr/>
          </a:p>
        </p:txBody>
      </p:sp>
      <p:sp>
        <p:nvSpPr>
          <p:cNvPr id="37" name="el-1789696619339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一句话问出三小时</a:t>
            </a:r>
            <a:endParaRPr/>
          </a:p>
        </p:txBody>
      </p:sp>
      <p:sp>
        <p:nvSpPr>
          <p:cNvPr id="38" name="el-1789696619339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突发状况分层处理</a:t>
            </a:r>
            <a:endParaRPr/>
          </a:p>
        </p:txBody>
      </p:sp>
      <p:sp>
        <p:nvSpPr>
          <p:cNvPr id="39" name="el-1789696619339-29"/>
          <p:cNvSpPr txBox="1"/>
          <p:nvPr/>
        </p:nvSpPr>
        <p:spPr>
          <a:xfrm>
            <a:off x="8082471" y="373149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AI出方案人做决断</a:t>
            </a:r>
            <a:endParaRPr/>
          </a:p>
        </p:txBody>
      </p:sp>
      <p:sp>
        <p:nvSpPr>
          <p:cNvPr id="40" name="el-1789696619340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冷静是最后的工具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965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619660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6196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1965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6" name="el-17896966196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行前准备：领队的武装</a:t>
            </a:r>
            <a:endParaRPr/>
          </a:p>
        </p:txBody>
      </p:sp>
      <p:sp>
        <p:nvSpPr>
          <p:cNvPr id="7" name="el-1789696619657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数字装备 · 手机为主</a:t>
            </a:r>
            <a:endParaRPr/>
          </a:p>
        </p:txBody>
      </p:sp>
      <p:sp>
        <p:nvSpPr>
          <p:cNvPr id="8" name="el-1789696619655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翻译App、离线地图、行程单、充电宝——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一台手机半个工具箱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：下好离线包再出门。</a:t>
            </a:r>
            <a:endParaRPr/>
          </a:p>
        </p:txBody>
      </p:sp>
      <p:sp>
        <p:nvSpPr>
          <p:cNvPr id="9" name="el-1789696619657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纸件备份 · 断网兜底</a:t>
            </a:r>
            <a:endParaRPr/>
          </a:p>
        </p:txBody>
      </p:sp>
      <p:sp>
        <p:nvSpPr>
          <p:cNvPr id="10" name="el-1789696619656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行程单、房单、紧急联系卡各印一份——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没网的世界仍要转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：纸是最后的底气。</a:t>
            </a:r>
            <a:endParaRPr/>
          </a:p>
        </p:txBody>
      </p:sp>
      <p:sp>
        <p:nvSpPr>
          <p:cNvPr id="11" name="el-1789696619658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信息预演 · 提前踩点</a:t>
            </a:r>
            <a:endParaRPr/>
          </a:p>
        </p:txBody>
      </p:sp>
      <p:sp>
        <p:nvSpPr>
          <p:cNvPr id="12" name="el-1789696619656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使馆电话、就近医院、汇率时差——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存进手机也印在纸上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：用不上最好，用上就是命。</a:t>
            </a:r>
            <a:endParaRPr/>
          </a:p>
        </p:txBody>
      </p:sp>
      <p:sp>
        <p:nvSpPr>
          <p:cNvPr id="13" name="el-1789696619661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出发前检查单</a:t>
            </a:r>
            <a:endParaRPr/>
          </a:p>
        </p:txBody>
      </p:sp>
      <p:sp>
        <p:nvSpPr>
          <p:cNvPr id="14" name="el-1789696619661-17"/>
          <p:cNvSpPr txBox="1"/>
          <p:nvPr/>
        </p:nvSpPr>
        <p:spPr>
          <a:xfrm>
            <a:off x="7675231" y="3085591"/>
            <a:ext cx="257292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离线包下了吗？纸件带了吗？</a:t>
            </a:r>
            <a:endParaRPr/>
          </a:p>
        </p:txBody>
      </p:sp>
      <p:sp>
        <p:nvSpPr>
          <p:cNvPr id="15" name="el-1789696619661-18"/>
          <p:cNvSpPr txBox="1"/>
          <p:nvPr/>
        </p:nvSpPr>
        <p:spPr>
          <a:xfrm>
            <a:off x="7675231" y="3429298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使馆电话存了吗？充电宝满了吗？——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四问过了再出门</a:t>
            </a:r>
            <a:endParaRPr/>
          </a:p>
        </p:txBody>
      </p:sp>
      <p:sp>
        <p:nvSpPr>
          <p:cNvPr id="16" name="el-1789696619657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数字装备解决九成——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纸件备份兜住一成意外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：专业与业余差在最后那一成。</a:t>
            </a:r>
            <a:endParaRPr/>
          </a:p>
        </p:txBody>
      </p:sp>
      <p:sp>
        <p:nvSpPr>
          <p:cNvPr id="17" name="el-178969661965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8" name="el-178969661965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9" name="el-17896966196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958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9582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619588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619590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9590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19590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195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1958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661958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AI工具四类：对号入座</a:t>
            </a:r>
            <a:endParaRPr/>
          </a:p>
        </p:txBody>
      </p:sp>
      <p:sp>
        <p:nvSpPr>
          <p:cNvPr id="11" name="el-1789696619585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工具地图</a:t>
            </a:r>
            <a:endParaRPr/>
          </a:p>
        </p:txBody>
      </p:sp>
      <p:sp>
        <p:nvSpPr>
          <p:cNvPr id="12" name="el-1789696619588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工具箱</a:t>
            </a:r>
            <a:endParaRPr/>
          </a:p>
        </p:txBody>
      </p:sp>
      <p:sp>
        <p:nvSpPr>
          <p:cNvPr id="13" name="el-1789696619584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不是工具越多越好——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四类各选一款练熟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：熟练比全面值钱。</a:t>
            </a:r>
            <a:endParaRPr/>
          </a:p>
        </p:txBody>
      </p:sp>
      <p:sp>
        <p:nvSpPr>
          <p:cNvPr id="14" name="el-1789696619589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选型从真实场景出发。</a:t>
            </a:r>
            <a:endParaRPr/>
          </a:p>
        </p:txBody>
      </p:sp>
      <p:sp>
        <p:nvSpPr>
          <p:cNvPr id="15" name="el-1789696619592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619634-25"/>
          <p:cNvSpPr txBox="1"/>
          <p:nvPr/>
        </p:nvSpPr>
        <p:spPr>
          <a:xfrm>
            <a:off x="5218395" y="1964749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翻译类</a:t>
            </a:r>
            <a:endParaRPr/>
          </a:p>
        </p:txBody>
      </p:sp>
      <p:sp>
        <p:nvSpPr>
          <p:cNvPr id="17" name="el-1789696619630-21"/>
          <p:cNvSpPr txBox="1"/>
          <p:nvPr/>
        </p:nvSpPr>
        <p:spPr>
          <a:xfrm>
            <a:off x="5218395" y="2326608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实时对话、拍照翻译——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点菜、问路、安抚地服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：短句输入效果最好。</a:t>
            </a:r>
            <a:endParaRPr/>
          </a:p>
        </p:txBody>
      </p:sp>
      <p:sp>
        <p:nvSpPr>
          <p:cNvPr id="18" name="el-1789696619592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619634-26"/>
          <p:cNvSpPr txBox="1"/>
          <p:nvPr/>
        </p:nvSpPr>
        <p:spPr>
          <a:xfrm>
            <a:off x="5218395" y="292668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行程类</a:t>
            </a:r>
            <a:endParaRPr/>
          </a:p>
        </p:txBody>
      </p:sp>
      <p:sp>
        <p:nvSpPr>
          <p:cNvPr id="20" name="el-1789696619631-22"/>
          <p:cNvSpPr txBox="1"/>
          <p:nvPr/>
        </p:nvSpPr>
        <p:spPr>
          <a:xfrm>
            <a:off x="5218395" y="3288541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航变提醒、改签方案——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凌晨的救星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：信息快人一步就是主动权。</a:t>
            </a:r>
            <a:endParaRPr/>
          </a:p>
        </p:txBody>
      </p:sp>
      <p:sp>
        <p:nvSpPr>
          <p:cNvPr id="21" name="el-1789696619592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619634-27"/>
          <p:cNvSpPr txBox="1"/>
          <p:nvPr/>
        </p:nvSpPr>
        <p:spPr>
          <a:xfrm>
            <a:off x="5218395" y="3888615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导航类</a:t>
            </a:r>
            <a:endParaRPr/>
          </a:p>
        </p:txBody>
      </p:sp>
      <p:sp>
        <p:nvSpPr>
          <p:cNvPr id="23" name="el-1789696619632-23"/>
          <p:cNvSpPr txBox="1"/>
          <p:nvPr/>
        </p:nvSpPr>
        <p:spPr>
          <a:xfrm>
            <a:off x="5218395" y="4250475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离线地图、集合点标记——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客人走散的自救通道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：定位共享要提前教。</a:t>
            </a:r>
            <a:endParaRPr/>
          </a:p>
        </p:txBody>
      </p:sp>
      <p:sp>
        <p:nvSpPr>
          <p:cNvPr id="24" name="el-1789696619592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619635-28"/>
          <p:cNvSpPr txBox="1"/>
          <p:nvPr/>
        </p:nvSpPr>
        <p:spPr>
          <a:xfrm>
            <a:off x="5218395" y="4850548"/>
            <a:ext cx="556963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知识类</a:t>
            </a:r>
            <a:endParaRPr/>
          </a:p>
        </p:txBody>
      </p:sp>
      <p:sp>
        <p:nvSpPr>
          <p:cNvPr id="26" name="el-1789696619633-24"/>
          <p:cNvSpPr txBox="1"/>
          <p:nvPr/>
        </p:nvSpPr>
        <p:spPr>
          <a:xfrm>
            <a:off x="5218395" y="5212408"/>
            <a:ext cx="578122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景点讲解生成、风俗速查——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AI出初稿人润色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：讲解词的底稿工厂。</a:t>
            </a:r>
            <a:endParaRPr/>
          </a:p>
        </p:txBody>
      </p:sp>
      <p:sp>
        <p:nvSpPr>
          <p:cNvPr id="27" name="el-178969661958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8" name="el-178969661958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9" name="el-178969661958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1973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1973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973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19739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197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19738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66197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661974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619747-19"/>
          <p:cNvSpPr txBox="1"/>
          <p:nvPr/>
        </p:nvSpPr>
        <p:spPr>
          <a:xfrm>
            <a:off x="1618845" y="1698413"/>
            <a:ext cx="590119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实训的交付物是什么？</a:t>
            </a:r>
            <a:endParaRPr/>
          </a:p>
        </p:txBody>
      </p:sp>
      <p:sp>
        <p:nvSpPr>
          <p:cNvPr id="11" name="el-1789696619744-15"/>
          <p:cNvSpPr txBox="1"/>
          <p:nvPr/>
        </p:nvSpPr>
        <p:spPr>
          <a:xfrm>
            <a:off x="1618845" y="2117408"/>
            <a:ext cx="598975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一条模拟出境线的全程处置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+四类工具使用记录+三情景处置与复盘。</a:t>
            </a:r>
            <a:endParaRPr/>
          </a:p>
        </p:txBody>
      </p:sp>
      <p:sp>
        <p:nvSpPr>
          <p:cNvPr id="12" name="el-178969661974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619747-20"/>
          <p:cNvSpPr txBox="1"/>
          <p:nvPr/>
        </p:nvSpPr>
        <p:spPr>
          <a:xfrm>
            <a:off x="1618845" y="2812559"/>
            <a:ext cx="50996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领队三难指什么？</a:t>
            </a:r>
            <a:endParaRPr/>
          </a:p>
        </p:txBody>
      </p:sp>
      <p:sp>
        <p:nvSpPr>
          <p:cNvPr id="14" name="el-1789696619745-16"/>
          <p:cNvSpPr txBox="1"/>
          <p:nvPr/>
        </p:nvSpPr>
        <p:spPr>
          <a:xfrm>
            <a:off x="1618845" y="3231554"/>
            <a:ext cx="531011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语言、信息、应变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——前两难AI基本能解：第三难只能练。</a:t>
            </a:r>
            <a:endParaRPr/>
          </a:p>
        </p:txBody>
      </p:sp>
      <p:sp>
        <p:nvSpPr>
          <p:cNvPr id="15" name="el-178969661974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619748-21"/>
          <p:cNvSpPr txBox="1"/>
          <p:nvPr/>
        </p:nvSpPr>
        <p:spPr>
          <a:xfrm>
            <a:off x="1618845" y="3926706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行前准备的原则？</a:t>
            </a:r>
            <a:endParaRPr/>
          </a:p>
        </p:txBody>
      </p:sp>
      <p:sp>
        <p:nvSpPr>
          <p:cNvPr id="17" name="el-1789696619746-17"/>
          <p:cNvSpPr txBox="1"/>
          <p:nvPr/>
        </p:nvSpPr>
        <p:spPr>
          <a:xfrm>
            <a:off x="1618845" y="4345701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数字为主、纸件兜底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——离线包与使馆电话：专业差在最后一成。</a:t>
            </a:r>
            <a:endParaRPr/>
          </a:p>
        </p:txBody>
      </p:sp>
      <p:sp>
        <p:nvSpPr>
          <p:cNvPr id="18" name="el-178969661974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619748-22"/>
          <p:cNvSpPr txBox="1"/>
          <p:nvPr/>
        </p:nvSpPr>
        <p:spPr>
          <a:xfrm>
            <a:off x="1618845" y="5040852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工具选型标准？</a:t>
            </a:r>
            <a:endParaRPr/>
          </a:p>
        </p:txBody>
      </p:sp>
      <p:sp>
        <p:nvSpPr>
          <p:cNvPr id="20" name="el-1789696619746-18"/>
          <p:cNvSpPr txBox="1"/>
          <p:nvPr/>
        </p:nvSpPr>
        <p:spPr>
          <a:xfrm>
            <a:off x="1618845" y="5459847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四类各一款练熟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——熟练比全面值钱：从真实场景出发选。</a:t>
            </a:r>
            <a:endParaRPr/>
          </a:p>
        </p:txBody>
      </p:sp>
      <p:sp>
        <p:nvSpPr>
          <p:cNvPr id="21" name="el-178969661973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6619736-4"/>
          <p:cNvSpPr txBox="1"/>
          <p:nvPr/>
        </p:nvSpPr>
        <p:spPr>
          <a:xfrm>
            <a:off x="528341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19736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620051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62002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1997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002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662002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662002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随身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工具箱</a:t>
            </a:r>
            <a:endParaRPr/>
          </a:p>
        </p:txBody>
      </p:sp>
      <p:sp>
        <p:nvSpPr>
          <p:cNvPr id="8" name="el-1789696620028-7"/>
          <p:cNvSpPr txBox="1"/>
          <p:nvPr/>
        </p:nvSpPr>
        <p:spPr>
          <a:xfrm>
            <a:off x="4266133" y="3676737"/>
            <a:ext cx="7848352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TOOLKIT</a:t>
            </a:r>
            <a:endParaRPr/>
          </a:p>
        </p:txBody>
      </p:sp>
      <p:sp>
        <p:nvSpPr>
          <p:cNvPr id="9" name="el-178969662003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带团一天</a:t>
            </a:r>
            <a:endParaRPr/>
          </a:p>
        </p:txBody>
      </p:sp>
      <p:sp>
        <p:nvSpPr>
          <p:cNvPr id="10" name="el-1789696620031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工具矩阵</a:t>
            </a:r>
            <a:endParaRPr/>
          </a:p>
        </p:txBody>
      </p:sp>
      <p:sp>
        <p:nvSpPr>
          <p:cNvPr id="11" name="el-1789696620031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突发四景</a:t>
            </a:r>
            <a:endParaRPr/>
          </a:p>
        </p:txBody>
      </p:sp>
      <p:sp>
        <p:nvSpPr>
          <p:cNvPr id="12" name="el-1789696620032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3" name="el-178969662002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项目六</a:t>
            </a:r>
            <a:endParaRPr/>
          </a:p>
        </p:txBody>
      </p:sp>
      <p:sp>
        <p:nvSpPr>
          <p:cNvPr id="14" name="el-178969662002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13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0143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0143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0144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0144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0144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20132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0137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6620137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6620138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6620138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620139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6620130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66201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6620135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17" name="el-178969662013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带团一天：AI在五个时区</a:t>
            </a:r>
            <a:endParaRPr/>
          </a:p>
        </p:txBody>
      </p:sp>
      <p:sp>
        <p:nvSpPr>
          <p:cNvPr id="18" name="el-1789696620148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段①</a:t>
            </a:r>
            <a:endParaRPr/>
          </a:p>
        </p:txBody>
      </p:sp>
      <p:sp>
        <p:nvSpPr>
          <p:cNvPr id="19" name="el-1789696620148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晨会</a:t>
            </a:r>
            <a:endParaRPr/>
          </a:p>
        </p:txBody>
      </p:sp>
      <p:sp>
        <p:nvSpPr>
          <p:cNvPr id="20" name="el-1789696620148-28"/>
          <p:cNvSpPr txBox="1"/>
          <p:nvPr/>
        </p:nvSpPr>
        <p:spPr>
          <a:xfrm>
            <a:off x="685629" y="2863148"/>
            <a:ext cx="21143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07:00</a:t>
            </a:r>
            <a:endParaRPr/>
          </a:p>
        </p:txBody>
      </p:sp>
      <p:sp>
        <p:nvSpPr>
          <p:cNvPr id="21" name="el-1789696620145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今日要点播报——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天气、行程、提醒一条不落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：信息提前半天给客人。</a:t>
            </a:r>
            <a:endParaRPr/>
          </a:p>
        </p:txBody>
      </p:sp>
      <p:sp>
        <p:nvSpPr>
          <p:cNvPr id="22" name="el-1789696620148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段②</a:t>
            </a:r>
            <a:endParaRPr/>
          </a:p>
        </p:txBody>
      </p:sp>
      <p:sp>
        <p:nvSpPr>
          <p:cNvPr id="23" name="el-1789696620149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途中</a:t>
            </a:r>
            <a:endParaRPr/>
          </a:p>
        </p:txBody>
      </p:sp>
      <p:sp>
        <p:nvSpPr>
          <p:cNvPr id="24" name="el-1789696620149-31"/>
          <p:cNvSpPr txBox="1"/>
          <p:nvPr/>
        </p:nvSpPr>
        <p:spPr>
          <a:xfrm>
            <a:off x="2884758" y="2863148"/>
            <a:ext cx="211452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09:00</a:t>
            </a:r>
            <a:endParaRPr/>
          </a:p>
        </p:txBody>
      </p:sp>
      <p:sp>
        <p:nvSpPr>
          <p:cNvPr id="25" name="el-1789696620146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车上问答与翻译——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客人的十万个为什么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：AI检索你转译，专业感立住。</a:t>
            </a:r>
            <a:endParaRPr/>
          </a:p>
        </p:txBody>
      </p:sp>
      <p:sp>
        <p:nvSpPr>
          <p:cNvPr id="26" name="el-1789696620149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段③</a:t>
            </a:r>
            <a:endParaRPr/>
          </a:p>
        </p:txBody>
      </p:sp>
      <p:sp>
        <p:nvSpPr>
          <p:cNvPr id="27" name="el-1789696620150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讲解</a:t>
            </a:r>
            <a:endParaRPr/>
          </a:p>
        </p:txBody>
      </p:sp>
      <p:sp>
        <p:nvSpPr>
          <p:cNvPr id="28" name="el-1789696620150-34"/>
          <p:cNvSpPr txBox="1"/>
          <p:nvPr/>
        </p:nvSpPr>
        <p:spPr>
          <a:xfrm>
            <a:off x="4855494" y="2863148"/>
            <a:ext cx="257563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10:00</a:t>
            </a:r>
            <a:endParaRPr/>
          </a:p>
        </p:txBody>
      </p:sp>
      <p:sp>
        <p:nvSpPr>
          <p:cNvPr id="29" name="el-1789696620146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景点讲解词——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AI出底稿人加梗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：温度是人和AI的分工线。</a:t>
            </a:r>
            <a:endParaRPr/>
          </a:p>
        </p:txBody>
      </p:sp>
      <p:sp>
        <p:nvSpPr>
          <p:cNvPr id="30" name="el-1789696620150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段④</a:t>
            </a:r>
            <a:endParaRPr/>
          </a:p>
        </p:txBody>
      </p:sp>
      <p:sp>
        <p:nvSpPr>
          <p:cNvPr id="31" name="el-1789696620150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用餐</a:t>
            </a:r>
            <a:endParaRPr/>
          </a:p>
        </p:txBody>
      </p:sp>
      <p:sp>
        <p:nvSpPr>
          <p:cNvPr id="32" name="el-1789696620150-37"/>
          <p:cNvSpPr txBox="1"/>
          <p:nvPr/>
        </p:nvSpPr>
        <p:spPr>
          <a:xfrm>
            <a:off x="7287333" y="2863148"/>
            <a:ext cx="257563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12:30</a:t>
            </a:r>
            <a:endParaRPr/>
          </a:p>
        </p:txBody>
      </p:sp>
      <p:sp>
        <p:nvSpPr>
          <p:cNvPr id="33" name="el-1789696620147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点餐翻译与忌口——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拍照翻译菜单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：过敏原词汇提前存好。</a:t>
            </a:r>
            <a:endParaRPr/>
          </a:p>
        </p:txBody>
      </p:sp>
      <p:sp>
        <p:nvSpPr>
          <p:cNvPr id="34" name="el-1789696620151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段⑤</a:t>
            </a:r>
            <a:endParaRPr/>
          </a:p>
        </p:txBody>
      </p:sp>
      <p:sp>
        <p:nvSpPr>
          <p:cNvPr id="35" name="el-1789696620151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</a:t>
            </a:r>
            <a:endParaRPr/>
          </a:p>
        </p:txBody>
      </p:sp>
      <p:sp>
        <p:nvSpPr>
          <p:cNvPr id="36" name="el-1789696620151-40"/>
          <p:cNvSpPr txBox="1"/>
          <p:nvPr/>
        </p:nvSpPr>
        <p:spPr>
          <a:xfrm>
            <a:off x="9719172" y="2863148"/>
            <a:ext cx="21563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21:00</a:t>
            </a:r>
            <a:endParaRPr/>
          </a:p>
        </p:txBody>
      </p:sp>
      <p:sp>
        <p:nvSpPr>
          <p:cNvPr id="37" name="el-1789696620147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明日预告群发——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行程变更同步到人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：睡前一条消息省次日十通电话。</a:t>
            </a:r>
            <a:endParaRPr/>
          </a:p>
        </p:txBody>
      </p:sp>
      <p:sp>
        <p:nvSpPr>
          <p:cNvPr id="38" name="el-1789696620129-2"/>
          <p:cNvSpPr txBox="1"/>
          <p:nvPr/>
        </p:nvSpPr>
        <p:spPr>
          <a:xfrm>
            <a:off x="685629" y="5192024"/>
            <a:ext cx="1121364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五个时区各有一仗——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AI提速，人定调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：工具是伴奏，领队是主旋律。</a:t>
            </a:r>
            <a:endParaRPr/>
          </a:p>
        </p:txBody>
      </p:sp>
      <p:sp>
        <p:nvSpPr>
          <p:cNvPr id="39" name="el-1789696620130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40" name="el-1789696620130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41" name="el-178969662013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246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620241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025640"/>
                <a:gridCol w="1801263"/>
                <a:gridCol w="3934032"/>
                <a:gridCol w="3056761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场景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工具类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典型用法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人的动作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问路点餐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翻译类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实时对话+拍照译菜单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校准敬语看场合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航变改签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行程类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延误提醒+方案比价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拍板并通知客人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客人走散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导航类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定位共享+集合点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组织寻找稳情绪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景点讲解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生成底稿+风俗速查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加梗润色定节奏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620244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02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0247-3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7" name="el-1789696620244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工具矩阵：场景对工具</a:t>
            </a:r>
            <a:endParaRPr/>
          </a:p>
        </p:txBody>
      </p:sp>
      <p:sp>
        <p:nvSpPr>
          <p:cNvPr id="8" name="el-1789696620244-23"/>
          <p:cNvSpPr txBox="1"/>
          <p:nvPr/>
        </p:nvSpPr>
        <p:spPr>
          <a:xfrm>
            <a:off x="685629" y="500276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矩阵的用法是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先场景后工具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——遇到事想「哪类能解」：别拿着锤子找钉子。</a:t>
            </a:r>
            <a:endParaRPr/>
          </a:p>
        </p:txBody>
      </p:sp>
      <p:sp>
        <p:nvSpPr>
          <p:cNvPr id="9" name="el-1789696620244-2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10" name="el-1789696620245-27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1" name="el-1789696620245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53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0533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620537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62053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053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0539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20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053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10" name="el-17896966205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突发四景：分层处理</a:t>
            </a:r>
            <a:endParaRPr/>
          </a:p>
        </p:txBody>
      </p:sp>
      <p:sp>
        <p:nvSpPr>
          <p:cNvPr id="11" name="el-1789696620536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应变图谱</a:t>
            </a:r>
            <a:endParaRPr/>
          </a:p>
        </p:txBody>
      </p:sp>
      <p:sp>
        <p:nvSpPr>
          <p:cNvPr id="12" name="el-1789696620537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四景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四策</a:t>
            </a:r>
            <a:endParaRPr/>
          </a:p>
        </p:txBody>
      </p:sp>
      <p:sp>
        <p:nvSpPr>
          <p:cNvPr id="13" name="el-1789696620536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突发处理的第一原则——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先分类再动手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：层级错了越忙越乱。</a:t>
            </a:r>
            <a:endParaRPr/>
          </a:p>
        </p:txBody>
      </p:sp>
      <p:sp>
        <p:nvSpPr>
          <p:cNvPr id="14" name="el-1789696620537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四景都要现场演。</a:t>
            </a:r>
            <a:endParaRPr/>
          </a:p>
        </p:txBody>
      </p:sp>
      <p:sp>
        <p:nvSpPr>
          <p:cNvPr id="15" name="el-1789696620541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620546-25"/>
          <p:cNvSpPr txBox="1"/>
          <p:nvPr/>
        </p:nvSpPr>
        <p:spPr>
          <a:xfrm>
            <a:off x="5218395" y="1964749"/>
            <a:ext cx="6117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航班延误</a:t>
            </a:r>
            <a:endParaRPr/>
          </a:p>
        </p:txBody>
      </p:sp>
      <p:sp>
        <p:nvSpPr>
          <p:cNvPr id="17" name="el-1789696620544-21"/>
          <p:cNvSpPr txBox="1"/>
          <p:nvPr/>
        </p:nvSpPr>
        <p:spPr>
          <a:xfrm>
            <a:off x="5218395" y="2326608"/>
            <a:ext cx="621357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行程类工具出方案——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改签、餐补、通知三线并行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：客人看到动作就安心。</a:t>
            </a:r>
            <a:endParaRPr/>
          </a:p>
        </p:txBody>
      </p:sp>
      <p:sp>
        <p:nvSpPr>
          <p:cNvPr id="18" name="el-1789696620541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620546-26"/>
          <p:cNvSpPr txBox="1"/>
          <p:nvPr/>
        </p:nvSpPr>
        <p:spPr>
          <a:xfrm>
            <a:off x="5218395" y="2926682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客人走失</a:t>
            </a:r>
            <a:endParaRPr/>
          </a:p>
        </p:txBody>
      </p:sp>
      <p:sp>
        <p:nvSpPr>
          <p:cNvPr id="20" name="el-1789696620545-22"/>
          <p:cNvSpPr txBox="1"/>
          <p:nvPr/>
        </p:nvSpPr>
        <p:spPr>
          <a:xfrm>
            <a:off x="5218395" y="3288541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导航定位共享——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原地不动原则先讲清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：找人是导航加组织的合奏。</a:t>
            </a:r>
            <a:endParaRPr/>
          </a:p>
        </p:txBody>
      </p:sp>
      <p:sp>
        <p:nvSpPr>
          <p:cNvPr id="21" name="el-1789696620541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620546-27"/>
          <p:cNvSpPr txBox="1"/>
          <p:nvPr/>
        </p:nvSpPr>
        <p:spPr>
          <a:xfrm>
            <a:off x="5218395" y="3888615"/>
            <a:ext cx="54943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证件丢失</a:t>
            </a:r>
            <a:endParaRPr/>
          </a:p>
        </p:txBody>
      </p:sp>
      <p:sp>
        <p:nvSpPr>
          <p:cNvPr id="23" name="el-1789696620545-23"/>
          <p:cNvSpPr txBox="1"/>
          <p:nvPr/>
        </p:nvSpPr>
        <p:spPr>
          <a:xfrm>
            <a:off x="5218395" y="4250475"/>
            <a:ext cx="5648038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使馆信息+翻译——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报案、挂失、补证三步走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：冷静比速度更重要。</a:t>
            </a:r>
            <a:endParaRPr/>
          </a:p>
        </p:txBody>
      </p:sp>
      <p:sp>
        <p:nvSpPr>
          <p:cNvPr id="24" name="el-1789696620541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620547-28"/>
          <p:cNvSpPr txBox="1"/>
          <p:nvPr/>
        </p:nvSpPr>
        <p:spPr>
          <a:xfrm>
            <a:off x="5218395" y="4850548"/>
            <a:ext cx="495155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突发疾病</a:t>
            </a:r>
            <a:endParaRPr/>
          </a:p>
        </p:txBody>
      </p:sp>
      <p:sp>
        <p:nvSpPr>
          <p:cNvPr id="26" name="el-1789696620546-24"/>
          <p:cNvSpPr txBox="1"/>
          <p:nvPr/>
        </p:nvSpPr>
        <p:spPr>
          <a:xfrm>
            <a:off x="5218395" y="5212408"/>
            <a:ext cx="5105249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医药翻译+就近医院——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过敏史提前收好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：这条信息能救命。</a:t>
            </a:r>
            <a:endParaRPr/>
          </a:p>
        </p:txBody>
      </p:sp>
      <p:sp>
        <p:nvSpPr>
          <p:cNvPr id="27" name="el-178969662053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28" name="el-1789696620531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9" name="el-17896966205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62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0625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0560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05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062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7" name="el-178969662056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AI助手：能替与替不了</a:t>
            </a:r>
            <a:endParaRPr/>
          </a:p>
        </p:txBody>
      </p:sp>
      <p:sp>
        <p:nvSpPr>
          <p:cNvPr id="8" name="el-1789696620628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能替的 · 体力与信息</a:t>
            </a:r>
            <a:endParaRPr/>
          </a:p>
        </p:txBody>
      </p:sp>
      <p:sp>
        <p:nvSpPr>
          <p:cNvPr id="9" name="el-1789696620628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"翻译好了，请看"</a:t>
            </a:r>
            <a:endParaRPr/>
          </a:p>
        </p:txBody>
      </p:sp>
      <p:sp>
        <p:nvSpPr>
          <p:cNvPr id="10" name="el-178969662062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语言转换、信息检索、方案罗列、文案初稿——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秒级响应不知疲倦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：领队从杂务里解放。</a:t>
            </a:r>
            <a:endParaRPr/>
          </a:p>
        </p:txBody>
      </p:sp>
      <p:sp>
        <p:nvSpPr>
          <p:cNvPr id="11" name="el-178969662062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替不了的 · 判断与责任</a:t>
            </a:r>
            <a:endParaRPr/>
          </a:p>
        </p:txBody>
      </p:sp>
      <p:sp>
        <p:nvSpPr>
          <p:cNvPr id="12" name="el-178969662062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"这个方案我拍板"</a:t>
            </a:r>
            <a:endParaRPr/>
          </a:p>
        </p:txBody>
      </p:sp>
      <p:sp>
        <p:nvSpPr>
          <p:cNvPr id="13" name="el-178969662062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现场决断、情感安抚、责任承担——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AI没有立场也没有肩膀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：出了事，签字的是你。</a:t>
            </a:r>
            <a:endParaRPr/>
          </a:p>
        </p:txBody>
      </p:sp>
      <p:sp>
        <p:nvSpPr>
          <p:cNvPr id="14" name="el-1789696620559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记住分工：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AI出选项，领队做决定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——把节省的时间花在客人身上。</a:t>
            </a:r>
            <a:endParaRPr/>
          </a:p>
        </p:txBody>
      </p:sp>
      <p:sp>
        <p:nvSpPr>
          <p:cNvPr id="15" name="el-1789696620560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16" name="el-1789696620560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7" name="el-178969662056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64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064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064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06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064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7" name="el-178969662064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翻译工具：好差之辨</a:t>
            </a:r>
            <a:endParaRPr/>
          </a:p>
        </p:txBody>
      </p:sp>
      <p:sp>
        <p:nvSpPr>
          <p:cNvPr id="8" name="el-1789696620646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差用法 · 整段直译</a:t>
            </a:r>
            <a:endParaRPr/>
          </a:p>
        </p:txBody>
      </p:sp>
      <p:sp>
        <p:nvSpPr>
          <p:cNvPr id="9" name="el-1789696620646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"帮我翻译这段话"</a:t>
            </a:r>
            <a:endParaRPr/>
          </a:p>
        </p:txBody>
      </p:sp>
      <p:sp>
        <p:nvSpPr>
          <p:cNvPr id="10" name="el-1789696620645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中文长句整段丢给AI——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译出来没人听得懂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：机器直译的敬语和场合全乱。</a:t>
            </a:r>
            <a:endParaRPr/>
          </a:p>
        </p:txBody>
      </p:sp>
      <p:sp>
        <p:nvSpPr>
          <p:cNvPr id="11" name="el-178969662064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好用法 · 短句校准</a:t>
            </a:r>
            <a:endParaRPr/>
          </a:p>
        </p:txBody>
      </p:sp>
      <p:sp>
        <p:nvSpPr>
          <p:cNvPr id="12" name="el-1789696620646-16"/>
          <p:cNvSpPr txBox="1"/>
          <p:nvPr/>
        </p:nvSpPr>
        <p:spPr>
          <a:xfrm>
            <a:off x="6522994" y="3066545"/>
            <a:ext cx="5413990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"劳驾，我们的航班改到10点"</a:t>
            </a:r>
            <a:endParaRPr/>
          </a:p>
        </p:txBody>
      </p:sp>
      <p:sp>
        <p:nvSpPr>
          <p:cNvPr id="13" name="el-1789696620646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拆短句、选场合、加敬语——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译完自己先念一遍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：翻译的最后一道质检是人。</a:t>
            </a:r>
            <a:endParaRPr/>
          </a:p>
        </p:txBody>
      </p:sp>
      <p:sp>
        <p:nvSpPr>
          <p:cNvPr id="14" name="el-1789696620640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工具输出的是「能懂」——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得体要人来校准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：这是翻译工具的用法分水岭。</a:t>
            </a:r>
            <a:endParaRPr/>
          </a:p>
        </p:txBody>
      </p:sp>
      <p:sp>
        <p:nvSpPr>
          <p:cNvPr id="15" name="el-1789696620641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16" name="el-1789696620641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7" name="el-178969662064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88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0885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620894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620889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0895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620889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620895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620888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6208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620887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12" name="el-178969662088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先算账：一次航班延误的处置</a:t>
            </a:r>
            <a:endParaRPr/>
          </a:p>
        </p:txBody>
      </p:sp>
      <p:sp>
        <p:nvSpPr>
          <p:cNvPr id="13" name="el-1789696620890-15"/>
          <p:cNvSpPr txBox="1"/>
          <p:nvPr/>
        </p:nvSpPr>
        <p:spPr>
          <a:xfrm>
            <a:off x="685629" y="2693526"/>
            <a:ext cx="418159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传统：打电话排队+查纸质时刻表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30分钟</a:t>
            </a:r>
            <a:endParaRPr/>
          </a:p>
        </p:txBody>
      </p:sp>
      <p:sp>
        <p:nvSpPr>
          <p:cNvPr id="14" name="el-1789696620893-19"/>
          <p:cNvSpPr txBox="1"/>
          <p:nvPr/>
        </p:nvSpPr>
        <p:spPr>
          <a:xfrm>
            <a:off x="685629" y="3169657"/>
            <a:ext cx="28157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3分钟</a:t>
            </a:r>
            <a:endParaRPr/>
          </a:p>
        </p:txBody>
      </p:sp>
      <p:sp>
        <p:nvSpPr>
          <p:cNvPr id="15" name="el-1789696620887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AI辅助：航变提醒+方案比价+通知模板（学生演练实测带）</a:t>
            </a:r>
            <a:endParaRPr/>
          </a:p>
        </p:txBody>
      </p:sp>
      <p:sp>
        <p:nvSpPr>
          <p:cNvPr id="16" name="el-1789696620888-11"/>
          <p:cNvSpPr txBox="1"/>
          <p:nvPr/>
        </p:nvSpPr>
        <p:spPr>
          <a:xfrm>
            <a:off x="5923069" y="1737545"/>
            <a:ext cx="59280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响应从30分钟到3分钟</a:t>
            </a:r>
            <a:endParaRPr/>
          </a:p>
        </p:txBody>
      </p:sp>
      <p:sp>
        <p:nvSpPr>
          <p:cNvPr id="17" name="el-1789696620893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18" name="el-1789696620891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航变比广播还早到——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信息快一步就是主动权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：客人从你口中先听到。</a:t>
            </a:r>
            <a:endParaRPr/>
          </a:p>
        </p:txBody>
      </p:sp>
      <p:sp>
        <p:nvSpPr>
          <p:cNvPr id="19" name="el-1789696620894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6620892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改签路线三选一——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比价与衔接自动排好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：你只需要拍板。</a:t>
            </a:r>
            <a:endParaRPr/>
          </a:p>
        </p:txBody>
      </p:sp>
      <p:sp>
        <p:nvSpPr>
          <p:cNvPr id="21" name="el-1789696620895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6620893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安抚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省下的时间拿去逐个沟通——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方案治事，安抚治心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：这27分钟花在人身上。</a:t>
            </a:r>
            <a:endParaRPr/>
          </a:p>
        </p:txBody>
      </p:sp>
      <p:sp>
        <p:nvSpPr>
          <p:cNvPr id="23" name="el-1789696620887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省下的27分钟不是让你歇着——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是用来当好一个人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：这是AI提效的正确去向。</a:t>
            </a:r>
            <a:endParaRPr/>
          </a:p>
        </p:txBody>
      </p:sp>
      <p:sp>
        <p:nvSpPr>
          <p:cNvPr id="24" name="el-178969662088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随身工具箱</a:t>
            </a:r>
            <a:endParaRPr/>
          </a:p>
        </p:txBody>
      </p:sp>
      <p:sp>
        <p:nvSpPr>
          <p:cNvPr id="25" name="el-1789696620884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6" name="el-178969662088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091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091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091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0912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090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0911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662090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随身工具箱：四问四答</a:t>
            </a:r>
            <a:endParaRPr/>
          </a:p>
        </p:txBody>
      </p:sp>
      <p:sp>
        <p:nvSpPr>
          <p:cNvPr id="9" name="el-1789696620913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620918-19"/>
          <p:cNvSpPr txBox="1"/>
          <p:nvPr/>
        </p:nvSpPr>
        <p:spPr>
          <a:xfrm>
            <a:off x="1618845" y="1698413"/>
            <a:ext cx="59529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带团一天的节奏？</a:t>
            </a:r>
            <a:endParaRPr/>
          </a:p>
        </p:txBody>
      </p:sp>
      <p:sp>
        <p:nvSpPr>
          <p:cNvPr id="11" name="el-1789696620917-15"/>
          <p:cNvSpPr txBox="1"/>
          <p:nvPr/>
        </p:nvSpPr>
        <p:spPr>
          <a:xfrm>
            <a:off x="1618845" y="2117408"/>
            <a:ext cx="640720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晨会-途中-讲解-用餐-复盘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——五个时区各有一仗：AI提速，人定调。</a:t>
            </a:r>
            <a:endParaRPr/>
          </a:p>
        </p:txBody>
      </p:sp>
      <p:sp>
        <p:nvSpPr>
          <p:cNvPr id="12" name="el-1789696620913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620918-20"/>
          <p:cNvSpPr txBox="1"/>
          <p:nvPr/>
        </p:nvSpPr>
        <p:spPr>
          <a:xfrm>
            <a:off x="1618845" y="2812559"/>
            <a:ext cx="47375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工具怎么选怎么用？</a:t>
            </a:r>
            <a:endParaRPr/>
          </a:p>
        </p:txBody>
      </p:sp>
      <p:sp>
        <p:nvSpPr>
          <p:cNvPr id="14" name="el-1789696620917-16"/>
          <p:cNvSpPr txBox="1"/>
          <p:nvPr/>
        </p:nvSpPr>
        <p:spPr>
          <a:xfrm>
            <a:off x="1618845" y="3231554"/>
            <a:ext cx="4826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先场景后工具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——四类各练熟一款：别拿锤子找钉子。</a:t>
            </a:r>
            <a:endParaRPr/>
          </a:p>
        </p:txBody>
      </p:sp>
      <p:sp>
        <p:nvSpPr>
          <p:cNvPr id="15" name="el-1789696620913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620919-21"/>
          <p:cNvSpPr txBox="1"/>
          <p:nvPr/>
        </p:nvSpPr>
        <p:spPr>
          <a:xfrm>
            <a:off x="1618845" y="3926706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突发处理第一原则？</a:t>
            </a:r>
            <a:endParaRPr/>
          </a:p>
        </p:txBody>
      </p:sp>
      <p:sp>
        <p:nvSpPr>
          <p:cNvPr id="17" name="el-1789696620917-17"/>
          <p:cNvSpPr txBox="1"/>
          <p:nvPr/>
        </p:nvSpPr>
        <p:spPr>
          <a:xfrm>
            <a:off x="1618845" y="4345701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先分类再动手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——四景四策分层处理：层级错了越忙越乱。</a:t>
            </a:r>
            <a:endParaRPr/>
          </a:p>
        </p:txBody>
      </p:sp>
      <p:sp>
        <p:nvSpPr>
          <p:cNvPr id="18" name="el-1789696620913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620919-22"/>
          <p:cNvSpPr txBox="1"/>
          <p:nvPr/>
        </p:nvSpPr>
        <p:spPr>
          <a:xfrm>
            <a:off x="1618845" y="5040852"/>
            <a:ext cx="515277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翻译工具的正确用法？</a:t>
            </a:r>
            <a:endParaRPr/>
          </a:p>
        </p:txBody>
      </p:sp>
      <p:sp>
        <p:nvSpPr>
          <p:cNvPr id="20" name="el-1789696620918-18"/>
          <p:cNvSpPr txBox="1"/>
          <p:nvPr/>
        </p:nvSpPr>
        <p:spPr>
          <a:xfrm>
            <a:off x="1618845" y="5459847"/>
            <a:ext cx="53632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短句+场合+敬语校准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——译完自己先念：得体要人来把关。</a:t>
            </a:r>
            <a:endParaRPr/>
          </a:p>
        </p:txBody>
      </p:sp>
      <p:sp>
        <p:nvSpPr>
          <p:cNvPr id="21" name="el-178969662090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6620908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090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620983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62093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093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093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6620934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662093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带团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演练</a:t>
            </a:r>
            <a:endParaRPr/>
          </a:p>
        </p:txBody>
      </p:sp>
      <p:sp>
        <p:nvSpPr>
          <p:cNvPr id="8" name="el-1789696620934-7"/>
          <p:cNvSpPr txBox="1"/>
          <p:nvPr/>
        </p:nvSpPr>
        <p:spPr>
          <a:xfrm>
            <a:off x="4266133" y="3676737"/>
            <a:ext cx="7848352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ON THE ROAD</a:t>
            </a:r>
            <a:endParaRPr/>
          </a:p>
        </p:txBody>
      </p:sp>
      <p:sp>
        <p:nvSpPr>
          <p:cNvPr id="9" name="el-1789696620936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流程对比</a:t>
            </a:r>
            <a:endParaRPr/>
          </a:p>
        </p:txBody>
      </p:sp>
      <p:sp>
        <p:nvSpPr>
          <p:cNvPr id="10" name="el-178969662093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演练三阶</a:t>
            </a:r>
            <a:endParaRPr/>
          </a:p>
        </p:txBody>
      </p:sp>
      <p:sp>
        <p:nvSpPr>
          <p:cNvPr id="11" name="el-178969662093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六周节奏</a:t>
            </a:r>
            <a:endParaRPr/>
          </a:p>
        </p:txBody>
      </p:sp>
      <p:sp>
        <p:nvSpPr>
          <p:cNvPr id="12" name="el-1789696620938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9662093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项目六</a:t>
            </a:r>
            <a:endParaRPr/>
          </a:p>
        </p:txBody>
      </p:sp>
      <p:sp>
        <p:nvSpPr>
          <p:cNvPr id="14" name="el-178969662093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10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621104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396849"/>
                <a:gridCol w="363109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行前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纸质资料人工整理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信息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打电话排队靠人脉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翻译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比划+词典+运气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应变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全凭老师傅经验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621102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6621106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338077"/>
                <a:gridCol w="3680343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行前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离线包+电子行程单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信息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航变提醒快人一步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翻译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实时对话人工校准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应变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AI出方案人拍板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6621099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10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62110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9" name="el-1789696621098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工作方式：传统 vs AI辅助</a:t>
            </a:r>
            <a:endParaRPr/>
          </a:p>
        </p:txBody>
      </p:sp>
      <p:sp>
        <p:nvSpPr>
          <p:cNvPr id="10" name="el-1789696621106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传统领队 · 经验密集</a:t>
            </a:r>
            <a:endParaRPr/>
          </a:p>
        </p:txBody>
      </p:sp>
      <p:sp>
        <p:nvSpPr>
          <p:cNvPr id="11" name="el-1789696621106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AI辅助 · 人机协同</a:t>
            </a:r>
            <a:endParaRPr/>
          </a:p>
        </p:txBody>
      </p:sp>
      <p:sp>
        <p:nvSpPr>
          <p:cNvPr id="12" name="el-1789696621098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方式变了，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领队的价值没变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——让客人安心、把事办成：变的只是工具箱。</a:t>
            </a:r>
            <a:endParaRPr/>
          </a:p>
        </p:txBody>
      </p:sp>
      <p:sp>
        <p:nvSpPr>
          <p:cNvPr id="13" name="el-178969662109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14" name="el-1789696621099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5" name="el-178969662109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12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125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126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1122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11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112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8" name="el-178969662112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演练三阶：从看到会</a:t>
            </a:r>
            <a:endParaRPr/>
          </a:p>
        </p:txBody>
      </p:sp>
      <p:sp>
        <p:nvSpPr>
          <p:cNvPr id="9" name="el-1789696621127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第一阶 · 跟练</a:t>
            </a:r>
            <a:endParaRPr/>
          </a:p>
        </p:txBody>
      </p:sp>
      <p:sp>
        <p:nvSpPr>
          <p:cNvPr id="10" name="el-1789696621127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看老师怎么打</a:t>
            </a:r>
            <a:endParaRPr/>
          </a:p>
        </p:txBody>
      </p:sp>
      <p:sp>
        <p:nvSpPr>
          <p:cNvPr id="11" name="el-1789696621127-15"/>
          <p:cNvSpPr txBox="1"/>
          <p:nvPr/>
        </p:nvSpPr>
        <p:spPr>
          <a:xfrm>
            <a:off x="685629" y="2979205"/>
            <a:ext cx="352313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W1-W2</a:t>
            </a:r>
            <a:endParaRPr/>
          </a:p>
        </p:txBody>
      </p:sp>
      <p:sp>
        <p:nvSpPr>
          <p:cNvPr id="12" name="el-1789696621127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第二阶 · 协练</a:t>
            </a:r>
            <a:endParaRPr/>
          </a:p>
        </p:txBody>
      </p:sp>
      <p:sp>
        <p:nvSpPr>
          <p:cNvPr id="13" name="el-1789696621128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小组互演互评</a:t>
            </a:r>
            <a:endParaRPr/>
          </a:p>
        </p:txBody>
      </p:sp>
      <p:sp>
        <p:nvSpPr>
          <p:cNvPr id="14" name="el-1789696621128-18"/>
          <p:cNvSpPr txBox="1"/>
          <p:nvPr/>
        </p:nvSpPr>
        <p:spPr>
          <a:xfrm>
            <a:off x="4455395" y="2979205"/>
            <a:ext cx="351375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W3-W4</a:t>
            </a:r>
            <a:endParaRPr/>
          </a:p>
        </p:txBody>
      </p:sp>
      <p:sp>
        <p:nvSpPr>
          <p:cNvPr id="15" name="el-1789696621128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第三阶 · 独练</a:t>
            </a:r>
            <a:endParaRPr/>
          </a:p>
        </p:txBody>
      </p:sp>
      <p:sp>
        <p:nvSpPr>
          <p:cNvPr id="16" name="el-1789696621128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盲演现场考核</a:t>
            </a:r>
            <a:endParaRPr/>
          </a:p>
        </p:txBody>
      </p:sp>
      <p:sp>
        <p:nvSpPr>
          <p:cNvPr id="17" name="el-1789696621128-21"/>
          <p:cNvSpPr txBox="1"/>
          <p:nvPr/>
        </p:nvSpPr>
        <p:spPr>
          <a:xfrm>
            <a:off x="7911064" y="2979205"/>
            <a:ext cx="396459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W5-W6</a:t>
            </a:r>
            <a:endParaRPr/>
          </a:p>
        </p:txBody>
      </p:sp>
      <p:sp>
        <p:nvSpPr>
          <p:cNvPr id="18" name="el-1789696621124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进阶逻辑</a:t>
            </a:r>
            <a:endParaRPr/>
          </a:p>
        </p:txBody>
      </p:sp>
      <p:sp>
        <p:nvSpPr>
          <p:cNvPr id="19" name="el-1789696621124-8"/>
          <p:cNvSpPr txBox="1"/>
          <p:nvPr/>
        </p:nvSpPr>
        <p:spPr>
          <a:xfrm>
            <a:off x="1753799" y="4959910"/>
            <a:ext cx="784816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跟练学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动作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、协练练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配合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、独练考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本能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——三阶走完，工具才算长在身上。</a:t>
            </a:r>
            <a:endParaRPr/>
          </a:p>
        </p:txBody>
      </p:sp>
      <p:sp>
        <p:nvSpPr>
          <p:cNvPr id="20" name="el-178969662112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21" name="el-1789696621120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2" name="el-178969662112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3" name="el-1789696621136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621137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621138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621138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621139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621139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621139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621140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621140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621133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录像复盘老带新</a:t>
            </a:r>
            <a:endParaRPr/>
          </a:p>
        </p:txBody>
      </p:sp>
      <p:sp>
        <p:nvSpPr>
          <p:cNvPr id="33" name="el-1789696621133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记录处置动作线</a:t>
            </a:r>
            <a:endParaRPr/>
          </a:p>
        </p:txBody>
      </p:sp>
      <p:sp>
        <p:nvSpPr>
          <p:cNvPr id="34" name="el-1789696621134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工具使用全留痕</a:t>
            </a:r>
            <a:endParaRPr/>
          </a:p>
        </p:txBody>
      </p:sp>
      <p:sp>
        <p:nvSpPr>
          <p:cNvPr id="35" name="el-1789696621134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角色扮演抽情景</a:t>
            </a:r>
            <a:endParaRPr/>
          </a:p>
        </p:txBody>
      </p:sp>
      <p:sp>
        <p:nvSpPr>
          <p:cNvPr id="36" name="el-1789696621134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组内互评打分</a:t>
            </a:r>
            <a:endParaRPr/>
          </a:p>
        </p:txBody>
      </p:sp>
      <p:sp>
        <p:nvSpPr>
          <p:cNvPr id="37" name="el-1789696621135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话术与工具双练</a:t>
            </a:r>
            <a:endParaRPr/>
          </a:p>
        </p:txBody>
      </p:sp>
      <p:sp>
        <p:nvSpPr>
          <p:cNvPr id="38" name="el-1789696621135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抽签三情景现场演</a:t>
            </a:r>
            <a:endParaRPr/>
          </a:p>
        </p:txBody>
      </p:sp>
      <p:sp>
        <p:nvSpPr>
          <p:cNvPr id="39" name="el-1789696621135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考官即兴加戏</a:t>
            </a:r>
            <a:endParaRPr/>
          </a:p>
        </p:txBody>
      </p:sp>
      <p:sp>
        <p:nvSpPr>
          <p:cNvPr id="40" name="el-1789696621136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复盘报告当场交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16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161-5"/>
          <p:cNvCxnSpPr/>
          <p:nvPr/>
        </p:nvCxnSpPr>
        <p:spPr>
          <a:xfrm>
            <a:off x="685629" y="478701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1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116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6" name="el-1789696621161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六周节奏：演练日历</a:t>
            </a:r>
            <a:endParaRPr/>
          </a:p>
        </p:txBody>
      </p:sp>
      <p:sp>
        <p:nvSpPr>
          <p:cNvPr id="7" name="el-1789696621161-3"/>
          <p:cNvSpPr txBox="1"/>
          <p:nvPr/>
        </p:nvSpPr>
        <p:spPr>
          <a:xfrm>
            <a:off x="685629" y="4982228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节奏的意义：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每周有硬节点，手生不过周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——工具是肌肉记忆，一周不练就退化。</a:t>
            </a:r>
            <a:endParaRPr/>
          </a:p>
        </p:txBody>
      </p:sp>
      <p:sp>
        <p:nvSpPr>
          <p:cNvPr id="8" name="el-1789696621161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9" name="el-1789696621162-7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0" name="el-1789696621162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cxnSp>
        <p:nvCxnSpPr>
          <p:cNvPr id="11" name="el-1789696621160-2"/>
          <p:cNvCxnSpPr/>
          <p:nvPr/>
        </p:nvCxnSpPr>
        <p:spPr>
          <a:xfrm>
            <a:off x="742764" y="2452336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621165-11"/>
          <p:cNvSpPr/>
          <p:nvPr/>
        </p:nvSpPr>
        <p:spPr>
          <a:xfrm>
            <a:off x="685629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621165-12"/>
          <p:cNvSpPr/>
          <p:nvPr/>
        </p:nvSpPr>
        <p:spPr>
          <a:xfrm>
            <a:off x="247201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6621166-13"/>
          <p:cNvSpPr/>
          <p:nvPr/>
        </p:nvSpPr>
        <p:spPr>
          <a:xfrm>
            <a:off x="4953101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621166-14"/>
          <p:cNvSpPr/>
          <p:nvPr/>
        </p:nvSpPr>
        <p:spPr>
          <a:xfrm>
            <a:off x="693797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6621166-15"/>
          <p:cNvSpPr/>
          <p:nvPr/>
        </p:nvSpPr>
        <p:spPr>
          <a:xfrm>
            <a:off x="9121330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6621170-21"/>
          <p:cNvSpPr txBox="1"/>
          <p:nvPr/>
        </p:nvSpPr>
        <p:spPr>
          <a:xfrm>
            <a:off x="685629" y="2671357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</a:t>
            </a:r>
            <a:endParaRPr/>
          </a:p>
        </p:txBody>
      </p:sp>
      <p:sp>
        <p:nvSpPr>
          <p:cNvPr id="18" name="el-1789696621170-22"/>
          <p:cNvSpPr txBox="1"/>
          <p:nvPr/>
        </p:nvSpPr>
        <p:spPr>
          <a:xfrm>
            <a:off x="685629" y="304273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工具周</a:t>
            </a:r>
            <a:endParaRPr/>
          </a:p>
        </p:txBody>
      </p:sp>
      <p:sp>
        <p:nvSpPr>
          <p:cNvPr id="19" name="el-1789696621168-16"/>
          <p:cNvSpPr txBox="1"/>
          <p:nvPr/>
        </p:nvSpPr>
        <p:spPr>
          <a:xfrm>
            <a:off x="685629" y="344268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四类工具各选一款——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离线包与账号配齐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：工欲善其事。</a:t>
            </a:r>
            <a:endParaRPr/>
          </a:p>
        </p:txBody>
      </p:sp>
      <p:sp>
        <p:nvSpPr>
          <p:cNvPr id="20" name="el-1789696621170-23"/>
          <p:cNvSpPr txBox="1"/>
          <p:nvPr/>
        </p:nvSpPr>
        <p:spPr>
          <a:xfrm>
            <a:off x="2472012" y="2671357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</a:t>
            </a:r>
            <a:endParaRPr/>
          </a:p>
        </p:txBody>
      </p:sp>
      <p:sp>
        <p:nvSpPr>
          <p:cNvPr id="21" name="el-1789696621170-24"/>
          <p:cNvSpPr txBox="1"/>
          <p:nvPr/>
        </p:nvSpPr>
        <p:spPr>
          <a:xfrm>
            <a:off x="2472012" y="304273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跟练周</a:t>
            </a:r>
            <a:endParaRPr/>
          </a:p>
        </p:txBody>
      </p:sp>
      <p:sp>
        <p:nvSpPr>
          <p:cNvPr id="22" name="el-1789696621168-17"/>
          <p:cNvSpPr txBox="1"/>
          <p:nvPr/>
        </p:nvSpPr>
        <p:spPr>
          <a:xfrm>
            <a:off x="2472012" y="344268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观摩老带新处置录像——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每人整理一条动作线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：先看懂再上手。</a:t>
            </a:r>
            <a:endParaRPr/>
          </a:p>
        </p:txBody>
      </p:sp>
      <p:sp>
        <p:nvSpPr>
          <p:cNvPr id="23" name="el-1789696621170-25"/>
          <p:cNvSpPr txBox="1"/>
          <p:nvPr/>
        </p:nvSpPr>
        <p:spPr>
          <a:xfrm>
            <a:off x="4953101" y="2671357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</a:t>
            </a:r>
            <a:endParaRPr/>
          </a:p>
        </p:txBody>
      </p:sp>
      <p:sp>
        <p:nvSpPr>
          <p:cNvPr id="24" name="el-1789696621171-26"/>
          <p:cNvSpPr txBox="1"/>
          <p:nvPr/>
        </p:nvSpPr>
        <p:spPr>
          <a:xfrm>
            <a:off x="4953101" y="304273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协练周</a:t>
            </a:r>
            <a:endParaRPr/>
          </a:p>
        </p:txBody>
      </p:sp>
      <p:sp>
        <p:nvSpPr>
          <p:cNvPr id="25" name="el-1789696621169-18"/>
          <p:cNvSpPr txBox="1"/>
          <p:nvPr/>
        </p:nvSpPr>
        <p:spPr>
          <a:xfrm>
            <a:off x="4953101" y="344268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小组互演互评——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四景轮抽一轮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：话术工具双练。</a:t>
            </a:r>
            <a:endParaRPr/>
          </a:p>
        </p:txBody>
      </p:sp>
      <p:sp>
        <p:nvSpPr>
          <p:cNvPr id="26" name="el-1789696621171-27"/>
          <p:cNvSpPr txBox="1"/>
          <p:nvPr/>
        </p:nvSpPr>
        <p:spPr>
          <a:xfrm>
            <a:off x="6937972" y="2671357"/>
            <a:ext cx="2337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W4</a:t>
            </a:r>
            <a:endParaRPr/>
          </a:p>
        </p:txBody>
      </p:sp>
      <p:sp>
        <p:nvSpPr>
          <p:cNvPr id="27" name="el-1789696621171-28"/>
          <p:cNvSpPr txBox="1"/>
          <p:nvPr/>
        </p:nvSpPr>
        <p:spPr>
          <a:xfrm>
            <a:off x="6937972" y="304273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协练二周</a:t>
            </a:r>
            <a:endParaRPr/>
          </a:p>
        </p:txBody>
      </p:sp>
      <p:sp>
        <p:nvSpPr>
          <p:cNvPr id="28" name="el-1789696621169-19"/>
          <p:cNvSpPr txBox="1"/>
          <p:nvPr/>
        </p:nvSpPr>
        <p:spPr>
          <a:xfrm>
            <a:off x="6937972" y="344268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考官加戏难度升级——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复合情景连发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：延误叠加走失怎么接。</a:t>
            </a:r>
            <a:endParaRPr/>
          </a:p>
        </p:txBody>
      </p:sp>
      <p:sp>
        <p:nvSpPr>
          <p:cNvPr id="29" name="el-1789696621171-29"/>
          <p:cNvSpPr txBox="1"/>
          <p:nvPr/>
        </p:nvSpPr>
        <p:spPr>
          <a:xfrm>
            <a:off x="9121330" y="2671357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6621172-30"/>
          <p:cNvSpPr txBox="1"/>
          <p:nvPr/>
        </p:nvSpPr>
        <p:spPr>
          <a:xfrm>
            <a:off x="9121330" y="2890377"/>
            <a:ext cx="270062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W5-6</a:t>
            </a:r>
            <a:endParaRPr/>
          </a:p>
        </p:txBody>
      </p:sp>
      <p:sp>
        <p:nvSpPr>
          <p:cNvPr id="31" name="el-1789696621172-31"/>
          <p:cNvSpPr txBox="1"/>
          <p:nvPr/>
        </p:nvSpPr>
        <p:spPr>
          <a:xfrm>
            <a:off x="9121330" y="326175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盲演考核</a:t>
            </a:r>
            <a:endParaRPr/>
          </a:p>
        </p:txBody>
      </p:sp>
      <p:sp>
        <p:nvSpPr>
          <p:cNvPr id="32" name="el-1789696621169-20"/>
          <p:cNvSpPr txBox="1"/>
          <p:nvPr/>
        </p:nvSpPr>
        <p:spPr>
          <a:xfrm>
            <a:off x="9121330" y="366170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抽签现场盲演+复盘报告——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三情景三分钟响应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：真本事见分晓。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32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323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327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1328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13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132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8" name="el-178969662132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演练评分：三个维度</a:t>
            </a:r>
            <a:endParaRPr/>
          </a:p>
        </p:txBody>
      </p:sp>
      <p:sp>
        <p:nvSpPr>
          <p:cNvPr id="9" name="el-1789696621326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第一步动作时限</a:t>
            </a:r>
            <a:endParaRPr/>
          </a:p>
        </p:txBody>
      </p:sp>
      <p:sp>
        <p:nvSpPr>
          <p:cNvPr id="10" name="el-1789696621326-11"/>
          <p:cNvSpPr txBox="1"/>
          <p:nvPr/>
        </p:nvSpPr>
        <p:spPr>
          <a:xfrm>
            <a:off x="685629" y="3043036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3分钟</a:t>
            </a:r>
            <a:endParaRPr/>
          </a:p>
        </p:txBody>
      </p:sp>
      <p:sp>
        <p:nvSpPr>
          <p:cNvPr id="11" name="el-1789696621325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抽签到情景——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3分钟给出第一个动作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：先稳住客人，再优化方案。</a:t>
            </a:r>
            <a:endParaRPr/>
          </a:p>
        </p:txBody>
      </p:sp>
      <p:sp>
        <p:nvSpPr>
          <p:cNvPr id="12" name="el-1789696621328-14"/>
          <p:cNvSpPr txBox="1"/>
          <p:nvPr/>
        </p:nvSpPr>
        <p:spPr>
          <a:xfrm>
            <a:off x="4627993" y="250634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响应</a:t>
            </a:r>
            <a:endParaRPr/>
          </a:p>
        </p:txBody>
      </p:sp>
      <p:sp>
        <p:nvSpPr>
          <p:cNvPr id="13" name="el-1789696621332-20"/>
          <p:cNvSpPr txBox="1"/>
          <p:nvPr/>
        </p:nvSpPr>
        <p:spPr>
          <a:xfrm>
            <a:off x="6075431" y="2468257"/>
            <a:ext cx="5232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速度维度</a:t>
            </a:r>
            <a:endParaRPr/>
          </a:p>
        </p:txBody>
      </p:sp>
      <p:sp>
        <p:nvSpPr>
          <p:cNvPr id="14" name="el-1789696621331-17"/>
          <p:cNvSpPr txBox="1"/>
          <p:nvPr/>
        </p:nvSpPr>
        <p:spPr>
          <a:xfrm>
            <a:off x="6075431" y="2820594"/>
            <a:ext cx="544451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从情景出现到第一动作——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快而不乱是标准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：愣住30秒扣一半。</a:t>
            </a:r>
            <a:endParaRPr/>
          </a:p>
        </p:txBody>
      </p:sp>
      <p:sp>
        <p:nvSpPr>
          <p:cNvPr id="15" name="el-1789696621329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方案</a:t>
            </a:r>
            <a:endParaRPr/>
          </a:p>
        </p:txBody>
      </p:sp>
      <p:sp>
        <p:nvSpPr>
          <p:cNvPr id="16" name="el-1789696621332-21"/>
          <p:cNvSpPr txBox="1"/>
          <p:nvPr/>
        </p:nvSpPr>
        <p:spPr>
          <a:xfrm>
            <a:off x="6075431" y="341516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质量维度</a:t>
            </a:r>
            <a:endParaRPr/>
          </a:p>
        </p:txBody>
      </p:sp>
      <p:sp>
        <p:nvSpPr>
          <p:cNvPr id="17" name="el-1789696621331-18"/>
          <p:cNvSpPr txBox="1"/>
          <p:nvPr/>
        </p:nvSpPr>
        <p:spPr>
          <a:xfrm>
            <a:off x="6075431" y="3767499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处置方案的完整度——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步骤、话术、工具三件齐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：缺一件降一档。</a:t>
            </a:r>
            <a:endParaRPr/>
          </a:p>
        </p:txBody>
      </p:sp>
      <p:sp>
        <p:nvSpPr>
          <p:cNvPr id="18" name="el-1789696621329-16"/>
          <p:cNvSpPr txBox="1"/>
          <p:nvPr/>
        </p:nvSpPr>
        <p:spPr>
          <a:xfrm>
            <a:off x="4627993" y="440015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体验</a:t>
            </a:r>
            <a:endParaRPr/>
          </a:p>
        </p:txBody>
      </p:sp>
      <p:sp>
        <p:nvSpPr>
          <p:cNvPr id="19" name="el-1789696621333-22"/>
          <p:cNvSpPr txBox="1"/>
          <p:nvPr/>
        </p:nvSpPr>
        <p:spPr>
          <a:xfrm>
            <a:off x="6075431" y="4362068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客人维度</a:t>
            </a:r>
            <a:endParaRPr/>
          </a:p>
        </p:txBody>
      </p:sp>
      <p:sp>
        <p:nvSpPr>
          <p:cNvPr id="20" name="el-1789696621332-19"/>
          <p:cNvSpPr txBox="1"/>
          <p:nvPr/>
        </p:nvSpPr>
        <p:spPr>
          <a:xfrm>
            <a:off x="6075431" y="4714405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模拟客人的真实感受——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安抚与跟进到位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：办成事还要暖到人。</a:t>
            </a:r>
            <a:endParaRPr/>
          </a:p>
        </p:txBody>
      </p:sp>
      <p:sp>
        <p:nvSpPr>
          <p:cNvPr id="21" name="el-178969662132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22" name="el-178969662132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132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34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621350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621357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1357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1351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1348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213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134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10" name="el-178969662134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演练实录：延误两小时怎么接</a:t>
            </a:r>
            <a:endParaRPr/>
          </a:p>
        </p:txBody>
      </p:sp>
      <p:sp>
        <p:nvSpPr>
          <p:cNvPr id="11" name="el-1789696621349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演练实录</a:t>
            </a:r>
            <a:endParaRPr/>
          </a:p>
        </p:txBody>
      </p:sp>
      <p:sp>
        <p:nvSpPr>
          <p:cNvPr id="12" name="el-1789696621350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任务：往届小组「曼谷转机延误两小时」复合情景盲演</a:t>
            </a:r>
            <a:endParaRPr/>
          </a:p>
        </p:txBody>
      </p:sp>
      <p:sp>
        <p:nvSpPr>
          <p:cNvPr id="13" name="el-1789696621353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情景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转机延误两小时+一位客人血压升高，双线并发</a:t>
            </a:r>
            <a:endParaRPr/>
          </a:p>
        </p:txBody>
      </p:sp>
      <p:sp>
        <p:nvSpPr>
          <p:cNvPr id="14" name="el-1789696621354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成绩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演练评分全场第一，复盘报告入选系库</a:t>
            </a:r>
            <a:endParaRPr/>
          </a:p>
        </p:txBody>
      </p:sp>
      <p:sp>
        <p:nvSpPr>
          <p:cNvPr id="15" name="el-1789696621359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6621356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考官点评「像干了三年的老领队」——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层级意识是专业的标志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：先人后事次序不乱。</a:t>
            </a:r>
            <a:endParaRPr/>
          </a:p>
        </p:txBody>
      </p:sp>
      <p:sp>
        <p:nvSpPr>
          <p:cNvPr id="17" name="el-1789696621359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6621357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初期单干差点延误安置——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分工不是甩锅是扩容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：一个人的带宽扛不住双线。</a:t>
            </a:r>
            <a:endParaRPr/>
          </a:p>
        </p:txBody>
      </p:sp>
      <p:sp>
        <p:nvSpPr>
          <p:cNvPr id="19" name="el-1789696621359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621357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工具快出来的时间——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全部花在人的身上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：安抚才是领队的不可替代。</a:t>
            </a:r>
            <a:endParaRPr/>
          </a:p>
        </p:txBody>
      </p:sp>
      <p:sp>
        <p:nvSpPr>
          <p:cNvPr id="21" name="el-178969662134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22" name="el-1789696621346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134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  <p:sp>
        <p:nvSpPr>
          <p:cNvPr id="24" name="el-1789696621358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621358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621358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621355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先分类（定层级）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：延误是事务、血压是人命——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分两线并行推进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：先安置病人再处理航变。</a:t>
            </a:r>
            <a:endParaRPr/>
          </a:p>
        </p:txBody>
      </p:sp>
      <p:sp>
        <p:nvSpPr>
          <p:cNvPr id="28" name="el-1789696621355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双线处置（用工具）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：A线医药翻译+就近医务室，B线航变方案三选一——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分工到组员不单干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：工具各管一线。</a:t>
            </a:r>
            <a:endParaRPr/>
          </a:p>
        </p:txBody>
      </p:sp>
      <p:sp>
        <p:nvSpPr>
          <p:cNvPr id="29" name="el-1789696621356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闭环安抚（见温度）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：方案落地后逐组告知——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「已改签、已安排、请放心」三句话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：客人要的是确定性。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37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374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621384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621378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1384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621379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621385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621377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6213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62137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12" name="el-17896966213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同一类延误，两种结局</a:t>
            </a:r>
            <a:endParaRPr/>
          </a:p>
        </p:txBody>
      </p:sp>
      <p:sp>
        <p:nvSpPr>
          <p:cNvPr id="13" name="el-1789696621380-15"/>
          <p:cNvSpPr txBox="1"/>
          <p:nvPr/>
        </p:nvSpPr>
        <p:spPr>
          <a:xfrm>
            <a:off x="685629" y="2555449"/>
            <a:ext cx="3970932" cy="6570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传统处置：信息滞后+安抚缺位（模拟团示意）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3起</a:t>
            </a:r>
            <a:endParaRPr/>
          </a:p>
        </p:txBody>
      </p:sp>
      <p:sp>
        <p:nvSpPr>
          <p:cNvPr id="14" name="el-1789696621383-19"/>
          <p:cNvSpPr txBox="1"/>
          <p:nvPr/>
        </p:nvSpPr>
        <p:spPr>
          <a:xfrm>
            <a:off x="685629" y="3307735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0起</a:t>
            </a:r>
            <a:endParaRPr/>
          </a:p>
        </p:txBody>
      </p:sp>
      <p:sp>
        <p:nvSpPr>
          <p:cNvPr id="15" name="el-1789696621376-10"/>
          <p:cNvSpPr txBox="1"/>
          <p:nvPr/>
        </p:nvSpPr>
        <p:spPr>
          <a:xfrm>
            <a:off x="685629" y="4298088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AI辅助处置：快响应+逐组告知（同规模模拟团）</a:t>
            </a:r>
            <a:endParaRPr/>
          </a:p>
        </p:txBody>
      </p:sp>
      <p:sp>
        <p:nvSpPr>
          <p:cNvPr id="16" name="el-1789696621376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模拟客诉3起到0起</a:t>
            </a:r>
            <a:endParaRPr/>
          </a:p>
        </p:txBody>
      </p:sp>
      <p:sp>
        <p:nvSpPr>
          <p:cNvPr id="17" name="el-1789696621383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18" name="el-1789696621381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客人从领队口中先听到——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坏消息也要抢先说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：被动等待滋生焦虑。</a:t>
            </a:r>
            <a:endParaRPr/>
          </a:p>
        </p:txBody>
      </p:sp>
      <p:sp>
        <p:nvSpPr>
          <p:cNvPr id="19" name="el-1789696621384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20" name="el-1789696621382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确定性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「已改签已安排」——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客人怕的不是问题是悬空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：确定性即安全感。</a:t>
            </a:r>
            <a:endParaRPr/>
          </a:p>
        </p:txBody>
      </p:sp>
      <p:sp>
        <p:nvSpPr>
          <p:cNvPr id="21" name="el-1789696621385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提醒</a:t>
            </a:r>
            <a:endParaRPr/>
          </a:p>
        </p:txBody>
      </p:sp>
      <p:sp>
        <p:nvSpPr>
          <p:cNvPr id="22" name="el-1789696621383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前提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这是模拟数据——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真实团队还靠平时信任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：工具救急不救穷。</a:t>
            </a:r>
            <a:endParaRPr/>
          </a:p>
        </p:txBody>
      </p:sp>
      <p:sp>
        <p:nvSpPr>
          <p:cNvPr id="23" name="el-1789696621376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客诉的根源多不是事件本身——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是信息真空里的想象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：把话说在前头，问题小一半。</a:t>
            </a:r>
            <a:endParaRPr/>
          </a:p>
        </p:txBody>
      </p:sp>
      <p:sp>
        <p:nvSpPr>
          <p:cNvPr id="24" name="el-178969662137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25" name="el-178969662137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6" name="el-178969662137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663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6626638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6626632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66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664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7" name="el-178969662663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演练评分权重</a:t>
            </a:r>
            <a:endParaRPr/>
          </a:p>
        </p:txBody>
      </p:sp>
      <p:sp>
        <p:nvSpPr>
          <p:cNvPr id="8" name="el-1789696626639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看清权重再分配精力——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方案与响应是大头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：工具熟练只是入场券，不是得分点。</a:t>
            </a:r>
            <a:endParaRPr/>
          </a:p>
        </p:txBody>
      </p:sp>
      <p:sp>
        <p:nvSpPr>
          <p:cNvPr id="9" name="el-1789696626643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6626642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方案质量占四成——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层级对、步骤全、闭环到人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：处置的硬核</a:t>
            </a:r>
            <a:endParaRPr/>
          </a:p>
        </p:txBody>
      </p:sp>
      <p:sp>
        <p:nvSpPr>
          <p:cNvPr id="11" name="el-1789696626644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6626643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响应速度占三成——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三分钟给出第一动作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：快而不乱</a:t>
            </a:r>
            <a:endParaRPr/>
          </a:p>
        </p:txBody>
      </p:sp>
      <p:sp>
        <p:nvSpPr>
          <p:cNvPr id="13" name="el-1789696626644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6626643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工具熟练只占一成——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工具是放大器不是答案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：别本末倒置</a:t>
            </a:r>
            <a:endParaRPr/>
          </a:p>
        </p:txBody>
      </p:sp>
      <p:sp>
        <p:nvSpPr>
          <p:cNvPr id="15" name="el-178969662663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16" name="el-178969662663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7" name="el-178969662663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55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557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557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1554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6215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1555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8" name="el-17896966215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往届三坑，对症下药</a:t>
            </a:r>
            <a:endParaRPr/>
          </a:p>
        </p:txBody>
      </p:sp>
      <p:sp>
        <p:nvSpPr>
          <p:cNvPr id="9" name="el-1789696621558-12"/>
          <p:cNvSpPr txBox="1"/>
          <p:nvPr/>
        </p:nvSpPr>
        <p:spPr>
          <a:xfrm>
            <a:off x="685629" y="155825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6621564-21"/>
          <p:cNvSpPr txBox="1"/>
          <p:nvPr/>
        </p:nvSpPr>
        <p:spPr>
          <a:xfrm>
            <a:off x="1809298" y="1615388"/>
            <a:ext cx="588688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工具依赖</a:t>
            </a:r>
            <a:endParaRPr/>
          </a:p>
        </p:txBody>
      </p:sp>
      <p:sp>
        <p:nvSpPr>
          <p:cNvPr id="11" name="el-1789696621563-18"/>
          <p:cNvSpPr txBox="1"/>
          <p:nvPr/>
        </p:nvSpPr>
        <p:spPr>
          <a:xfrm>
            <a:off x="1809298" y="2043905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手机一没网整个人当机——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离线预案全没做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：工具是助力不是拐杖。</a:t>
            </a:r>
            <a:endParaRPr/>
          </a:p>
        </p:txBody>
      </p:sp>
      <p:sp>
        <p:nvSpPr>
          <p:cNvPr id="12" name="el-1789696621558-13"/>
          <p:cNvSpPr txBox="1"/>
          <p:nvPr/>
        </p:nvSpPr>
        <p:spPr>
          <a:xfrm>
            <a:off x="685629" y="272001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6621565-22"/>
          <p:cNvSpPr txBox="1"/>
          <p:nvPr/>
        </p:nvSpPr>
        <p:spPr>
          <a:xfrm>
            <a:off x="1809298" y="2777147"/>
            <a:ext cx="586813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隐私裸奔</a:t>
            </a:r>
            <a:endParaRPr/>
          </a:p>
        </p:txBody>
      </p:sp>
      <p:sp>
        <p:nvSpPr>
          <p:cNvPr id="14" name="el-1789696621564-19"/>
          <p:cNvSpPr txBox="1"/>
          <p:nvPr/>
        </p:nvSpPr>
        <p:spPr>
          <a:xfrm>
            <a:off x="1809298" y="3205665"/>
            <a:ext cx="60719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客人护照信息直接喂AI——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便利换来的是事故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：红线碰一次就出局。</a:t>
            </a:r>
            <a:endParaRPr/>
          </a:p>
        </p:txBody>
      </p:sp>
      <p:sp>
        <p:nvSpPr>
          <p:cNvPr id="15" name="el-1789696621559-14"/>
          <p:cNvSpPr txBox="1"/>
          <p:nvPr/>
        </p:nvSpPr>
        <p:spPr>
          <a:xfrm>
            <a:off x="685629" y="388177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6621565-23"/>
          <p:cNvSpPr txBox="1"/>
          <p:nvPr/>
        </p:nvSpPr>
        <p:spPr>
          <a:xfrm>
            <a:off x="1809298" y="3938906"/>
            <a:ext cx="529127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答非所问</a:t>
            </a:r>
            <a:endParaRPr/>
          </a:p>
        </p:txBody>
      </p:sp>
      <p:sp>
        <p:nvSpPr>
          <p:cNvPr id="17" name="el-1789696621564-20"/>
          <p:cNvSpPr txBox="1"/>
          <p:nvPr/>
        </p:nvSpPr>
        <p:spPr>
          <a:xfrm>
            <a:off x="1809298" y="4367424"/>
            <a:ext cx="561694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提示词含糊AI输出跑偏——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把AI当神仙拜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：问不好就答不好。</a:t>
            </a:r>
            <a:endParaRPr/>
          </a:p>
        </p:txBody>
      </p:sp>
      <p:sp>
        <p:nvSpPr>
          <p:cNvPr id="18" name="el-1789696621556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6621559-15"/>
          <p:cNvSpPr txBox="1"/>
          <p:nvPr/>
        </p:nvSpPr>
        <p:spPr>
          <a:xfrm>
            <a:off x="2236030" y="5357777"/>
            <a:ext cx="2880890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双预案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每个数字方案配一个纸件备份</a:t>
            </a:r>
            <a:endParaRPr/>
          </a:p>
        </p:txBody>
      </p:sp>
      <p:sp>
        <p:nvSpPr>
          <p:cNvPr id="20" name="el-1789696621560-16"/>
          <p:cNvSpPr txBox="1"/>
          <p:nvPr/>
        </p:nvSpPr>
        <p:spPr>
          <a:xfrm>
            <a:off x="5459734" y="5357777"/>
            <a:ext cx="2699365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脱敏原则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客人个人信息一律不进AI</a:t>
            </a:r>
            <a:endParaRPr/>
          </a:p>
        </p:txBody>
      </p:sp>
      <p:sp>
        <p:nvSpPr>
          <p:cNvPr id="21" name="el-1789696621561-17"/>
          <p:cNvSpPr txBox="1"/>
          <p:nvPr/>
        </p:nvSpPr>
        <p:spPr>
          <a:xfrm>
            <a:off x="8501913" y="5357777"/>
            <a:ext cx="271573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提示词模板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高频场景提前写好问法</a:t>
            </a:r>
            <a:endParaRPr/>
          </a:p>
        </p:txBody>
      </p:sp>
      <p:sp>
        <p:nvSpPr>
          <p:cNvPr id="22" name="el-178969662155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带团演练</a:t>
            </a:r>
            <a:endParaRPr/>
          </a:p>
        </p:txBody>
      </p:sp>
      <p:sp>
        <p:nvSpPr>
          <p:cNvPr id="23" name="el-178969662155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4" name="el-17896966215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57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57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58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158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15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157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662157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带团演练：四问四答</a:t>
            </a:r>
            <a:endParaRPr/>
          </a:p>
        </p:txBody>
      </p:sp>
      <p:sp>
        <p:nvSpPr>
          <p:cNvPr id="9" name="el-178969662158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621586-19"/>
          <p:cNvSpPr txBox="1"/>
          <p:nvPr/>
        </p:nvSpPr>
        <p:spPr>
          <a:xfrm>
            <a:off x="1618845" y="1698413"/>
            <a:ext cx="602127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演练三阶怎么走？</a:t>
            </a:r>
            <a:endParaRPr/>
          </a:p>
        </p:txBody>
      </p:sp>
      <p:sp>
        <p:nvSpPr>
          <p:cNvPr id="11" name="el-1789696621585-15"/>
          <p:cNvSpPr txBox="1"/>
          <p:nvPr/>
        </p:nvSpPr>
        <p:spPr>
          <a:xfrm>
            <a:off x="1618845" y="2117408"/>
            <a:ext cx="62317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跟练-协练-独练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——看动作、练配合、考本能：工具长在身上才算会。</a:t>
            </a:r>
            <a:endParaRPr/>
          </a:p>
        </p:txBody>
      </p:sp>
      <p:sp>
        <p:nvSpPr>
          <p:cNvPr id="12" name="el-178969662158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621587-20"/>
          <p:cNvSpPr txBox="1"/>
          <p:nvPr/>
        </p:nvSpPr>
        <p:spPr>
          <a:xfrm>
            <a:off x="1618845" y="2812559"/>
            <a:ext cx="581177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评分看什么？</a:t>
            </a:r>
            <a:endParaRPr/>
          </a:p>
        </p:txBody>
      </p:sp>
      <p:sp>
        <p:nvSpPr>
          <p:cNvPr id="14" name="el-1789696621585-16"/>
          <p:cNvSpPr txBox="1"/>
          <p:nvPr/>
        </p:nvSpPr>
        <p:spPr>
          <a:xfrm>
            <a:off x="1618845" y="3231554"/>
            <a:ext cx="67535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方案40%+响应30%+体验20%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——工具只占10%：别练反了方向。</a:t>
            </a:r>
            <a:endParaRPr/>
          </a:p>
        </p:txBody>
      </p:sp>
      <p:sp>
        <p:nvSpPr>
          <p:cNvPr id="15" name="el-178969662158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621587-21"/>
          <p:cNvSpPr txBox="1"/>
          <p:nvPr/>
        </p:nvSpPr>
        <p:spPr>
          <a:xfrm>
            <a:off x="1618845" y="3926706"/>
            <a:ext cx="454705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复合情景怎么接？</a:t>
            </a:r>
            <a:endParaRPr/>
          </a:p>
        </p:txBody>
      </p:sp>
      <p:sp>
        <p:nvSpPr>
          <p:cNvPr id="17" name="el-1789696621586-17"/>
          <p:cNvSpPr txBox="1"/>
          <p:nvPr/>
        </p:nvSpPr>
        <p:spPr>
          <a:xfrm>
            <a:off x="1618845" y="4345701"/>
            <a:ext cx="46356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先分类再分工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——人命优先事务：分线并行不单干。</a:t>
            </a:r>
            <a:endParaRPr/>
          </a:p>
        </p:txBody>
      </p:sp>
      <p:sp>
        <p:nvSpPr>
          <p:cNvPr id="18" name="el-178969662158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621587-22"/>
          <p:cNvSpPr txBox="1"/>
          <p:nvPr/>
        </p:nvSpPr>
        <p:spPr>
          <a:xfrm>
            <a:off x="1618845" y="5040852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客诉的根源在哪？</a:t>
            </a:r>
            <a:endParaRPr/>
          </a:p>
        </p:txBody>
      </p:sp>
      <p:sp>
        <p:nvSpPr>
          <p:cNvPr id="20" name="el-1789696621586-18"/>
          <p:cNvSpPr txBox="1"/>
          <p:nvPr/>
        </p:nvSpPr>
        <p:spPr>
          <a:xfrm>
            <a:off x="1618845" y="5459847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信息真空里的想象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——坏消息抢先说：确定性即安全感。</a:t>
            </a:r>
            <a:endParaRPr/>
          </a:p>
        </p:txBody>
      </p:sp>
      <p:sp>
        <p:nvSpPr>
          <p:cNvPr id="21" name="el-178969662157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6621576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157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621802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62174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73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174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6621740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662174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合规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与复盘</a:t>
            </a:r>
            <a:endParaRPr/>
          </a:p>
        </p:txBody>
      </p:sp>
      <p:sp>
        <p:nvSpPr>
          <p:cNvPr id="8" name="el-178969662174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ETHICS &amp; DEBRIEF</a:t>
            </a:r>
            <a:endParaRPr/>
          </a:p>
        </p:txBody>
      </p:sp>
      <p:sp>
        <p:nvSpPr>
          <p:cNvPr id="9" name="el-178969662174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反面案例</a:t>
            </a:r>
            <a:endParaRPr/>
          </a:p>
        </p:txBody>
      </p:sp>
      <p:sp>
        <p:nvSpPr>
          <p:cNvPr id="10" name="el-178969662174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课堂辩论</a:t>
            </a:r>
            <a:endParaRPr/>
          </a:p>
        </p:txBody>
      </p:sp>
      <p:sp>
        <p:nvSpPr>
          <p:cNvPr id="11" name="el-178969662174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红线底线</a:t>
            </a:r>
            <a:endParaRPr/>
          </a:p>
        </p:txBody>
      </p:sp>
      <p:sp>
        <p:nvSpPr>
          <p:cNvPr id="12" name="el-1789696621745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复盘四步</a:t>
            </a:r>
            <a:endParaRPr/>
          </a:p>
        </p:txBody>
      </p:sp>
      <p:sp>
        <p:nvSpPr>
          <p:cNvPr id="13" name="el-178969662173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项目六</a:t>
            </a:r>
            <a:endParaRPr/>
          </a:p>
        </p:txBody>
      </p:sp>
      <p:sp>
        <p:nvSpPr>
          <p:cNvPr id="14" name="el-178969662173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7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621771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621789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1789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1774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1768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217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1769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0" name="el-178969662176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反面复盘：断网的两小时</a:t>
            </a:r>
            <a:endParaRPr/>
          </a:p>
        </p:txBody>
      </p:sp>
      <p:sp>
        <p:nvSpPr>
          <p:cNvPr id="11" name="el-1789696621770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反面教材</a:t>
            </a:r>
            <a:endParaRPr/>
          </a:p>
        </p:txBody>
      </p:sp>
      <p:sp>
        <p:nvSpPr>
          <p:cNvPr id="12" name="el-1789696621772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任务：一个过度依赖AI的模拟团翻车全程（往届复盘）</a:t>
            </a:r>
            <a:endParaRPr/>
          </a:p>
        </p:txBody>
      </p:sp>
      <p:sp>
        <p:nvSpPr>
          <p:cNvPr id="13" name="el-1789696621778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境外山区信号中断，全团行程安排只存在手机里</a:t>
            </a:r>
            <a:endParaRPr/>
          </a:p>
        </p:txBody>
      </p:sp>
      <p:sp>
        <p:nvSpPr>
          <p:cNvPr id="14" name="el-1789696621784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代价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两小时混乱+三组客人投诉，演练评分垫底</a:t>
            </a:r>
            <a:endParaRPr/>
          </a:p>
        </p:txBody>
      </p:sp>
      <p:sp>
        <p:nvSpPr>
          <p:cNvPr id="15" name="el-1789696621791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6" name="el-1789696621788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把便利当成了依赖——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工具越顺手越要防脆断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：离线预案不是选修课。</a:t>
            </a:r>
            <a:endParaRPr/>
          </a:p>
        </p:txBody>
      </p:sp>
      <p:sp>
        <p:nvSpPr>
          <p:cNvPr id="17" name="el-1789696621791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8" name="el-1789696621788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补课后复测通过——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双预案养成了肌肉记忆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：翻过的车才是真学会。</a:t>
            </a:r>
            <a:endParaRPr/>
          </a:p>
        </p:txBody>
      </p:sp>
      <p:sp>
        <p:nvSpPr>
          <p:cNvPr id="19" name="el-1789696621791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621789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系统的强度取决于最弱一环——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备份思维是领队的底层素养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：不止适用于手机。</a:t>
            </a:r>
            <a:endParaRPr/>
          </a:p>
        </p:txBody>
      </p:sp>
      <p:sp>
        <p:nvSpPr>
          <p:cNvPr id="21" name="el-178969662176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22" name="el-1789696621766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17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sp>
        <p:nvSpPr>
          <p:cNvPr id="24" name="el-1789696621790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621790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621790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621786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事故回放（找断点）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：行程、房单、电话全在云端——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断网即断粮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：数字便利的另一面是脆断。</a:t>
            </a:r>
            <a:endParaRPr/>
          </a:p>
        </p:txBody>
      </p:sp>
      <p:sp>
        <p:nvSpPr>
          <p:cNvPr id="28" name="el-1789696621787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根因剖析（挖病灶）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：纸件备份为零、组员互不掌握信息——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单点依赖没有冗余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：专业的定义是有备份。</a:t>
            </a:r>
            <a:endParaRPr/>
          </a:p>
        </p:txBody>
      </p:sp>
      <p:sp>
        <p:nvSpPr>
          <p:cNvPr id="29" name="el-1789696621787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改法落地（做迭代）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：双预案制度入组规——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每个数字方案配一个纸件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：关键信息至少两处存放。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95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1955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1953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19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621956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7" name="el-1789696621953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课堂辩论：AI会取代领队吗</a:t>
            </a:r>
            <a:endParaRPr/>
          </a:p>
        </p:txBody>
      </p:sp>
      <p:sp>
        <p:nvSpPr>
          <p:cNvPr id="8" name="el-1789696621957-11"/>
          <p:cNvSpPr txBox="1"/>
          <p:nvPr/>
        </p:nvSpPr>
        <p:spPr>
          <a:xfrm>
            <a:off x="952262" y="2136007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翻译、行程、讲解、问答，AI样样能干还不知疲倦——出境领队这个职业，还剩几年？</a:t>
            </a:r>
            <a:endParaRPr/>
          </a:p>
        </p:txBody>
      </p:sp>
      <p:sp>
        <p:nvSpPr>
          <p:cNvPr id="9" name="el-1789696621957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6621962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取代派</a:t>
            </a:r>
            <a:endParaRPr/>
          </a:p>
        </p:txBody>
      </p:sp>
      <p:sp>
        <p:nvSpPr>
          <p:cNvPr id="11" name="el-1789696621963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6621963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共存派</a:t>
            </a:r>
            <a:endParaRPr/>
          </a:p>
        </p:txBody>
      </p:sp>
      <p:sp>
        <p:nvSpPr>
          <p:cNvPr id="13" name="el-1789696621953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「十年后的旅行团里，谁站在客人面前」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落到职业规划场景讨论。</a:t>
            </a:r>
            <a:endParaRPr/>
          </a:p>
        </p:txBody>
      </p:sp>
      <p:sp>
        <p:nvSpPr>
          <p:cNvPr id="14" name="el-1789696621954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5" name="el-1789696621954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6" name="el-178969662195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7" name="el-1789696621962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6621963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6621963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621964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6621964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6621964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6621959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信息差已被抹平——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领队的知识优势归零</a:t>
            </a:r>
            <a:endParaRPr/>
          </a:p>
        </p:txBody>
      </p:sp>
      <p:sp>
        <p:nvSpPr>
          <p:cNvPr id="24" name="el-1789696621960-14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翻译实时无口音——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语言优势也不在了</a:t>
            </a:r>
            <a:endParaRPr/>
          </a:p>
        </p:txBody>
      </p:sp>
      <p:sp>
        <p:nvSpPr>
          <p:cNvPr id="25" name="el-1789696621960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成本差十倍——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资本永远选便宜的</a:t>
            </a:r>
            <a:endParaRPr/>
          </a:p>
        </p:txBody>
      </p:sp>
      <p:sp>
        <p:nvSpPr>
          <p:cNvPr id="26" name="el-1789696621961-16"/>
          <p:cNvSpPr txBox="1"/>
          <p:nvPr/>
        </p:nvSpPr>
        <p:spPr>
          <a:xfrm>
            <a:off x="6694401" y="3508157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责任无法外包——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签字的肩膀AI没有</a:t>
            </a:r>
            <a:endParaRPr/>
          </a:p>
        </p:txBody>
      </p:sp>
      <p:sp>
        <p:nvSpPr>
          <p:cNvPr id="27" name="el-1789696621961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安抚需要共情——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深夜的焦虑机器读不懂</a:t>
            </a:r>
            <a:endParaRPr/>
          </a:p>
        </p:txBody>
      </p:sp>
      <p:sp>
        <p:nvSpPr>
          <p:cNvPr id="28" name="el-1789696621962-18"/>
          <p:cNvSpPr txBox="1"/>
          <p:nvPr/>
        </p:nvSpPr>
        <p:spPr>
          <a:xfrm>
            <a:off x="6694401" y="4289012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突发靠决断——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AI出选项人拍板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198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621979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6219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198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6" name="el-178969662197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使用红线：三条底线</a:t>
            </a:r>
            <a:endParaRPr/>
          </a:p>
        </p:txBody>
      </p:sp>
      <p:sp>
        <p:nvSpPr>
          <p:cNvPr id="7" name="el-1789696621981-10"/>
          <p:cNvSpPr txBox="1"/>
          <p:nvPr/>
        </p:nvSpPr>
        <p:spPr>
          <a:xfrm>
            <a:off x="8227543" y="2937246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6621981-11"/>
          <p:cNvSpPr txBox="1"/>
          <p:nvPr/>
        </p:nvSpPr>
        <p:spPr>
          <a:xfrm>
            <a:off x="8227543" y="3337196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比效率更贵</a:t>
            </a:r>
            <a:endParaRPr/>
          </a:p>
        </p:txBody>
      </p:sp>
      <p:sp>
        <p:nvSpPr>
          <p:cNvPr id="9" name="el-1789696621981-12"/>
          <p:cNvSpPr txBox="1"/>
          <p:nvPr/>
        </p:nvSpPr>
        <p:spPr>
          <a:xfrm>
            <a:off x="8227543" y="3803804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客人隐私是信任的底线——</a:t>
            </a:r>
            <a:endParaRPr/>
          </a:p>
        </p:txBody>
      </p:sp>
      <p:sp>
        <p:nvSpPr>
          <p:cNvPr id="10" name="el-1789696621982-13"/>
          <p:cNvSpPr txBox="1"/>
          <p:nvPr/>
        </p:nvSpPr>
        <p:spPr>
          <a:xfrm>
            <a:off x="8227543" y="4221907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红线意识从实训第一天养成。</a:t>
            </a:r>
            <a:endParaRPr/>
          </a:p>
        </p:txBody>
      </p:sp>
      <p:sp>
        <p:nvSpPr>
          <p:cNvPr id="11" name="el-178969662197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2" name="el-1789696621977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13" name="el-178969662197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14" name="el-1789696621979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621983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6621983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6621983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6621983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6621984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621984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隐私</a:t>
            </a:r>
            <a:endParaRPr/>
          </a:p>
        </p:txBody>
      </p:sp>
      <p:sp>
        <p:nvSpPr>
          <p:cNvPr id="21" name="el-1789696621985-20"/>
          <p:cNvSpPr txBox="1"/>
          <p:nvPr/>
        </p:nvSpPr>
        <p:spPr>
          <a:xfrm>
            <a:off x="1180805" y="2441177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客人信息不进AI</a:t>
            </a:r>
            <a:endParaRPr/>
          </a:p>
        </p:txBody>
      </p:sp>
      <p:sp>
        <p:nvSpPr>
          <p:cNvPr id="22" name="el-1789696621985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护照、病史、联系方式一律脱敏——输入前先自查</a:t>
            </a:r>
            <a:endParaRPr/>
          </a:p>
        </p:txBody>
      </p:sp>
      <p:sp>
        <p:nvSpPr>
          <p:cNvPr id="23" name="el-1789696621985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安全</a:t>
            </a:r>
            <a:endParaRPr/>
          </a:p>
        </p:txBody>
      </p:sp>
      <p:sp>
        <p:nvSpPr>
          <p:cNvPr id="24" name="el-1789696621985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公共网络不办业务</a:t>
            </a:r>
            <a:endParaRPr/>
          </a:p>
        </p:txBody>
      </p:sp>
      <p:sp>
        <p:nvSpPr>
          <p:cNvPr id="25" name="el-1789696621985-24"/>
          <p:cNvSpPr txBox="1"/>
          <p:nvPr/>
        </p:nvSpPr>
        <p:spPr>
          <a:xfrm>
            <a:off x="1180805" y="3898138"/>
            <a:ext cx="65435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机场WiFi不登录工作账号——热点自备最稳</a:t>
            </a:r>
            <a:endParaRPr/>
          </a:p>
        </p:txBody>
      </p:sp>
      <p:sp>
        <p:nvSpPr>
          <p:cNvPr id="26" name="el-1789696621985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预案</a:t>
            </a:r>
            <a:endParaRPr/>
          </a:p>
        </p:txBody>
      </p:sp>
      <p:sp>
        <p:nvSpPr>
          <p:cNvPr id="27" name="el-1789696621986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关键信息双存放</a:t>
            </a:r>
            <a:endParaRPr/>
          </a:p>
        </p:txBody>
      </p:sp>
      <p:sp>
        <p:nvSpPr>
          <p:cNvPr id="28" name="el-1789696621986-27"/>
          <p:cNvSpPr txBox="1"/>
          <p:nvPr/>
        </p:nvSpPr>
        <p:spPr>
          <a:xfrm>
            <a:off x="1180805" y="5021807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行程房单纸质一份——数字纸件两处各一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16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2161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622165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622167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2168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2168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221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216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0" name="el-178969662215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复盘四步：从经历到经验</a:t>
            </a:r>
            <a:endParaRPr/>
          </a:p>
        </p:txBody>
      </p:sp>
      <p:sp>
        <p:nvSpPr>
          <p:cNvPr id="11" name="el-1789696622164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复盘流程</a:t>
            </a:r>
            <a:endParaRPr/>
          </a:p>
        </p:txBody>
      </p:sp>
      <p:sp>
        <p:nvSpPr>
          <p:cNvPr id="12" name="el-1789696622165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走完</a:t>
            </a:r>
            <a:endParaRPr/>
          </a:p>
        </p:txBody>
      </p:sp>
      <p:sp>
        <p:nvSpPr>
          <p:cNvPr id="13" name="el-1789696622164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演练结束不是结束——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复盘才是经验的产房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622165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四步缺一不可。</a:t>
            </a:r>
            <a:endParaRPr/>
          </a:p>
        </p:txBody>
      </p:sp>
      <p:sp>
        <p:nvSpPr>
          <p:cNvPr id="15" name="el-178969662217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622174-25"/>
          <p:cNvSpPr txBox="1"/>
          <p:nvPr/>
        </p:nvSpPr>
        <p:spPr>
          <a:xfrm>
            <a:off x="5218395" y="1964749"/>
            <a:ext cx="6298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写日志</a:t>
            </a:r>
            <a:endParaRPr/>
          </a:p>
        </p:txBody>
      </p:sp>
      <p:sp>
        <p:nvSpPr>
          <p:cNvPr id="17" name="el-1789696622173-21"/>
          <p:cNvSpPr txBox="1"/>
          <p:nvPr/>
        </p:nvSpPr>
        <p:spPr>
          <a:xfrm>
            <a:off x="5218395" y="2326608"/>
            <a:ext cx="6394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当天处置逐条记——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动作、时间、工具三列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：记忆靠不住，白纸黑字靠得住。</a:t>
            </a:r>
            <a:endParaRPr/>
          </a:p>
        </p:txBody>
      </p:sp>
      <p:sp>
        <p:nvSpPr>
          <p:cNvPr id="18" name="el-1789696622170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622175-26"/>
          <p:cNvSpPr txBox="1"/>
          <p:nvPr/>
        </p:nvSpPr>
        <p:spPr>
          <a:xfrm>
            <a:off x="5218395" y="292668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听客诉</a:t>
            </a:r>
            <a:endParaRPr/>
          </a:p>
        </p:txBody>
      </p:sp>
      <p:sp>
        <p:nvSpPr>
          <p:cNvPr id="20" name="el-1789696622173-22"/>
          <p:cNvSpPr txBox="1"/>
          <p:nvPr/>
        </p:nvSpPr>
        <p:spPr>
          <a:xfrm>
            <a:off x="5218395" y="3288541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模拟客人的差评是金矿——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客诉即需求清单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：最刺耳的话最值钱。</a:t>
            </a:r>
            <a:endParaRPr/>
          </a:p>
        </p:txBody>
      </p:sp>
      <p:sp>
        <p:nvSpPr>
          <p:cNvPr id="21" name="el-1789696622170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622175-27"/>
          <p:cNvSpPr txBox="1"/>
          <p:nvPr/>
        </p:nvSpPr>
        <p:spPr>
          <a:xfrm>
            <a:off x="5218395" y="3888615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查工具</a:t>
            </a:r>
            <a:endParaRPr/>
          </a:p>
        </p:txBody>
      </p:sp>
      <p:sp>
        <p:nvSpPr>
          <p:cNvPr id="23" name="el-1789696622174-23"/>
          <p:cNvSpPr txBox="1"/>
          <p:nvPr/>
        </p:nvSpPr>
        <p:spPr>
          <a:xfrm>
            <a:off x="5218395" y="4250475"/>
            <a:ext cx="476613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哪个工具掉链子了——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断点即改进点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：换工具或补预案。</a:t>
            </a:r>
            <a:endParaRPr/>
          </a:p>
        </p:txBody>
      </p:sp>
      <p:sp>
        <p:nvSpPr>
          <p:cNvPr id="24" name="el-1789696622170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622175-28"/>
          <p:cNvSpPr txBox="1"/>
          <p:nvPr/>
        </p:nvSpPr>
        <p:spPr>
          <a:xfrm>
            <a:off x="5218395" y="4850548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改流程</a:t>
            </a:r>
            <a:endParaRPr/>
          </a:p>
        </p:txBody>
      </p:sp>
      <p:sp>
        <p:nvSpPr>
          <p:cNvPr id="26" name="el-1789696622174-24"/>
          <p:cNvSpPr txBox="1"/>
          <p:nvPr/>
        </p:nvSpPr>
        <p:spPr>
          <a:xfrm>
            <a:off x="5218395" y="5212408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把教训写进组规——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一条制度抵十次提醒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：经验只有制度化才保值。</a:t>
            </a:r>
            <a:endParaRPr/>
          </a:p>
        </p:txBody>
      </p:sp>
      <p:sp>
        <p:nvSpPr>
          <p:cNvPr id="27" name="el-178969662215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28" name="el-1789696622159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9" name="el-17896966221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19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2190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2198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2198-13"/>
          <p:cNvCxnSpPr/>
          <p:nvPr/>
        </p:nvCxnSpPr>
        <p:spPr>
          <a:xfrm>
            <a:off x="4627993" y="4064784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21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219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8" name="el-178969662218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作品集三件套</a:t>
            </a:r>
            <a:endParaRPr/>
          </a:p>
        </p:txBody>
      </p:sp>
      <p:sp>
        <p:nvSpPr>
          <p:cNvPr id="9" name="el-1789696622196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现场处置的突发情景</a:t>
            </a:r>
            <a:endParaRPr/>
          </a:p>
        </p:txBody>
      </p:sp>
      <p:sp>
        <p:nvSpPr>
          <p:cNvPr id="10" name="el-1789696622196-11"/>
          <p:cNvSpPr txBox="1"/>
          <p:nvPr/>
        </p:nvSpPr>
        <p:spPr>
          <a:xfrm>
            <a:off x="685629" y="3043036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3个</a:t>
            </a:r>
            <a:endParaRPr/>
          </a:p>
        </p:txBody>
      </p:sp>
      <p:sp>
        <p:nvSpPr>
          <p:cNvPr id="11" name="el-1789696622195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三个真演过的情景——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胜过背熟一本应急预案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：面试讲得出细节。</a:t>
            </a:r>
            <a:endParaRPr/>
          </a:p>
        </p:txBody>
      </p:sp>
      <p:sp>
        <p:nvSpPr>
          <p:cNvPr id="12" name="el-1789696622199-14"/>
          <p:cNvSpPr txBox="1"/>
          <p:nvPr/>
        </p:nvSpPr>
        <p:spPr>
          <a:xfrm>
            <a:off x="4627993" y="2366186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视频</a:t>
            </a:r>
            <a:endParaRPr/>
          </a:p>
        </p:txBody>
      </p:sp>
      <p:sp>
        <p:nvSpPr>
          <p:cNvPr id="13" name="el-1789696622203-20"/>
          <p:cNvSpPr txBox="1"/>
          <p:nvPr/>
        </p:nvSpPr>
        <p:spPr>
          <a:xfrm>
            <a:off x="6075431" y="2328096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盲演现场录像</a:t>
            </a:r>
            <a:endParaRPr/>
          </a:p>
        </p:txBody>
      </p:sp>
      <p:sp>
        <p:nvSpPr>
          <p:cNvPr id="14" name="el-1789696622201-17"/>
          <p:cNvSpPr txBox="1"/>
          <p:nvPr/>
        </p:nvSpPr>
        <p:spPr>
          <a:xfrm>
            <a:off x="6075431" y="2680433"/>
            <a:ext cx="512799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三情景处置全程——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响应与话术看得见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：作品集最硬的一页。</a:t>
            </a:r>
            <a:endParaRPr/>
          </a:p>
        </p:txBody>
      </p:sp>
      <p:sp>
        <p:nvSpPr>
          <p:cNvPr id="15" name="el-1789696622199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手册</a:t>
            </a:r>
            <a:endParaRPr/>
          </a:p>
        </p:txBody>
      </p:sp>
      <p:sp>
        <p:nvSpPr>
          <p:cNvPr id="16" name="el-1789696622203-21"/>
          <p:cNvSpPr txBox="1"/>
          <p:nvPr/>
        </p:nvSpPr>
        <p:spPr>
          <a:xfrm>
            <a:off x="6075431" y="3275001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个人工具手册</a:t>
            </a:r>
            <a:endParaRPr/>
          </a:p>
        </p:txBody>
      </p:sp>
      <p:sp>
        <p:nvSpPr>
          <p:cNvPr id="17" name="el-1789696622202-18"/>
          <p:cNvSpPr txBox="1"/>
          <p:nvPr/>
        </p:nvSpPr>
        <p:spPr>
          <a:xfrm>
            <a:off x="6075431" y="3627338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四类工具用法与提示词模板——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拿去就能上岗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：即战力的证明。</a:t>
            </a:r>
            <a:endParaRPr/>
          </a:p>
        </p:txBody>
      </p:sp>
      <p:sp>
        <p:nvSpPr>
          <p:cNvPr id="18" name="el-1789696622199-16"/>
          <p:cNvSpPr txBox="1"/>
          <p:nvPr/>
        </p:nvSpPr>
        <p:spPr>
          <a:xfrm>
            <a:off x="4627993" y="4259997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日志</a:t>
            </a:r>
            <a:endParaRPr/>
          </a:p>
        </p:txBody>
      </p:sp>
      <p:sp>
        <p:nvSpPr>
          <p:cNvPr id="19" name="el-1789696622203-22"/>
          <p:cNvSpPr txBox="1"/>
          <p:nvPr/>
        </p:nvSpPr>
        <p:spPr>
          <a:xfrm>
            <a:off x="6075431" y="4221907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复盘日志汇编</a:t>
            </a:r>
            <a:endParaRPr/>
          </a:p>
        </p:txBody>
      </p:sp>
      <p:sp>
        <p:nvSpPr>
          <p:cNvPr id="20" name="el-1789696622202-19"/>
          <p:cNvSpPr txBox="1"/>
          <p:nvPr/>
        </p:nvSpPr>
        <p:spPr>
          <a:xfrm>
            <a:off x="6075431" y="4574244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六周复盘四步全记录——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成长轨迹可追溯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：HR最看重的是这个习惯。</a:t>
            </a:r>
            <a:endParaRPr/>
          </a:p>
        </p:txBody>
      </p:sp>
      <p:sp>
        <p:nvSpPr>
          <p:cNvPr id="21" name="el-178969662218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22" name="el-1789696622187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218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35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2349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2353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2353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2353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622353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6223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235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0" name="el-178969662234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带走的清单：六周六件事</a:t>
            </a:r>
            <a:endParaRPr/>
          </a:p>
        </p:txBody>
      </p:sp>
      <p:sp>
        <p:nvSpPr>
          <p:cNvPr id="11" name="el-1789696622348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领队实训冲刺，六件事按序做：</a:t>
            </a:r>
            <a:endParaRPr/>
          </a:p>
        </p:txBody>
      </p:sp>
      <p:sp>
        <p:nvSpPr>
          <p:cNvPr id="12" name="el-1789696622355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6622359-20"/>
          <p:cNvSpPr txBox="1"/>
          <p:nvPr/>
        </p:nvSpPr>
        <p:spPr>
          <a:xfrm>
            <a:off x="1256986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选工具</a:t>
            </a:r>
            <a:endParaRPr/>
          </a:p>
        </p:txBody>
      </p:sp>
      <p:sp>
        <p:nvSpPr>
          <p:cNvPr id="14" name="el-1789696622359-21"/>
          <p:cNvSpPr txBox="1"/>
          <p:nvPr/>
        </p:nvSpPr>
        <p:spPr>
          <a:xfrm>
            <a:off x="2009273" y="329910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四类各选一款，配齐离线包</a:t>
            </a:r>
            <a:endParaRPr/>
          </a:p>
        </p:txBody>
      </p:sp>
      <p:sp>
        <p:nvSpPr>
          <p:cNvPr id="15" name="el-1789696622355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6622359-22"/>
          <p:cNvSpPr txBox="1"/>
          <p:nvPr/>
        </p:nvSpPr>
        <p:spPr>
          <a:xfrm>
            <a:off x="1256986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背预案</a:t>
            </a:r>
            <a:endParaRPr/>
          </a:p>
        </p:txBody>
      </p:sp>
      <p:sp>
        <p:nvSpPr>
          <p:cNvPr id="17" name="el-1789696622360-23"/>
          <p:cNvSpPr txBox="1"/>
          <p:nvPr/>
        </p:nvSpPr>
        <p:spPr>
          <a:xfrm>
            <a:off x="2009273" y="3918076"/>
            <a:ext cx="15742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四景四策烂熟于心</a:t>
            </a:r>
            <a:endParaRPr/>
          </a:p>
        </p:txBody>
      </p:sp>
      <p:sp>
        <p:nvSpPr>
          <p:cNvPr id="18" name="el-1789696622356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6622360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练翻译</a:t>
            </a:r>
            <a:endParaRPr/>
          </a:p>
        </p:txBody>
      </p:sp>
      <p:sp>
        <p:nvSpPr>
          <p:cNvPr id="20" name="el-1789696622360-25"/>
          <p:cNvSpPr txBox="1"/>
          <p:nvPr/>
        </p:nvSpPr>
        <p:spPr>
          <a:xfrm>
            <a:off x="2009273" y="4537046"/>
            <a:ext cx="189075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短句+场合+敬语校准</a:t>
            </a:r>
            <a:endParaRPr/>
          </a:p>
        </p:txBody>
      </p:sp>
      <p:sp>
        <p:nvSpPr>
          <p:cNvPr id="21" name="el-1789696622356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6622360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演情景</a:t>
            </a:r>
            <a:endParaRPr/>
          </a:p>
        </p:txBody>
      </p:sp>
      <p:sp>
        <p:nvSpPr>
          <p:cNvPr id="23" name="el-1789696622360-27"/>
          <p:cNvSpPr txBox="1"/>
          <p:nvPr/>
        </p:nvSpPr>
        <p:spPr>
          <a:xfrm>
            <a:off x="7760934" y="3299106"/>
            <a:ext cx="15742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协练互评四景轮抽</a:t>
            </a:r>
            <a:endParaRPr/>
          </a:p>
        </p:txBody>
      </p:sp>
      <p:sp>
        <p:nvSpPr>
          <p:cNvPr id="24" name="el-1789696622356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6622361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盲演考</a:t>
            </a:r>
            <a:endParaRPr/>
          </a:p>
        </p:txBody>
      </p:sp>
      <p:sp>
        <p:nvSpPr>
          <p:cNvPr id="26" name="el-1789696622361-29"/>
          <p:cNvSpPr txBox="1"/>
          <p:nvPr/>
        </p:nvSpPr>
        <p:spPr>
          <a:xfrm>
            <a:off x="7760934" y="391807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抽签三情景三分钟响应</a:t>
            </a:r>
            <a:endParaRPr/>
          </a:p>
        </p:txBody>
      </p:sp>
      <p:sp>
        <p:nvSpPr>
          <p:cNvPr id="27" name="el-1789696622356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6622361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写复盘</a:t>
            </a:r>
            <a:endParaRPr/>
          </a:p>
        </p:txBody>
      </p:sp>
      <p:sp>
        <p:nvSpPr>
          <p:cNvPr id="29" name="el-1789696622361-31"/>
          <p:cNvSpPr txBox="1"/>
          <p:nvPr/>
        </p:nvSpPr>
        <p:spPr>
          <a:xfrm>
            <a:off x="7760934" y="4537046"/>
            <a:ext cx="15742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四步复盘日志成册</a:t>
            </a:r>
            <a:endParaRPr/>
          </a:p>
        </p:txBody>
      </p:sp>
      <p:sp>
        <p:nvSpPr>
          <p:cNvPr id="30" name="el-1789696622349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31" name="el-1789696622349-5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32" name="el-1789696622349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37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237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237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622378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6223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2376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8" name="el-178969662237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6622379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622383-19"/>
          <p:cNvSpPr txBox="1"/>
          <p:nvPr/>
        </p:nvSpPr>
        <p:spPr>
          <a:xfrm>
            <a:off x="1618845" y="1698413"/>
            <a:ext cx="56516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领队的AI工具箱？</a:t>
            </a:r>
            <a:endParaRPr/>
          </a:p>
        </p:txBody>
      </p:sp>
      <p:sp>
        <p:nvSpPr>
          <p:cNvPr id="11" name="el-1789696622382-15"/>
          <p:cNvSpPr txBox="1"/>
          <p:nvPr/>
        </p:nvSpPr>
        <p:spPr>
          <a:xfrm>
            <a:off x="1618845" y="2117408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翻译、行程、导航、知识四类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——各练熟一款：先场景后工具。</a:t>
            </a:r>
            <a:endParaRPr/>
          </a:p>
        </p:txBody>
      </p:sp>
      <p:sp>
        <p:nvSpPr>
          <p:cNvPr id="12" name="el-178969662237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622384-20"/>
          <p:cNvSpPr txBox="1"/>
          <p:nvPr/>
        </p:nvSpPr>
        <p:spPr>
          <a:xfrm>
            <a:off x="1618845" y="2812559"/>
            <a:ext cx="45283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突发处理的方法论？</a:t>
            </a:r>
            <a:endParaRPr/>
          </a:p>
        </p:txBody>
      </p:sp>
      <p:sp>
        <p:nvSpPr>
          <p:cNvPr id="14" name="el-1789696622382-16"/>
          <p:cNvSpPr txBox="1"/>
          <p:nvPr/>
        </p:nvSpPr>
        <p:spPr>
          <a:xfrm>
            <a:off x="1618845" y="3231554"/>
            <a:ext cx="473875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先分类再分工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——人命优先事务：AI出方案人拍板。</a:t>
            </a:r>
            <a:endParaRPr/>
          </a:p>
        </p:txBody>
      </p:sp>
      <p:sp>
        <p:nvSpPr>
          <p:cNvPr id="15" name="el-178969662237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622384-21"/>
          <p:cNvSpPr txBox="1"/>
          <p:nvPr/>
        </p:nvSpPr>
        <p:spPr>
          <a:xfrm>
            <a:off x="1618845" y="3926706"/>
            <a:ext cx="45034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AI与领队的关系？</a:t>
            </a:r>
            <a:endParaRPr/>
          </a:p>
        </p:txBody>
      </p:sp>
      <p:sp>
        <p:nvSpPr>
          <p:cNvPr id="17" name="el-1789696622383-17"/>
          <p:cNvSpPr txBox="1"/>
          <p:nvPr/>
        </p:nvSpPr>
        <p:spPr>
          <a:xfrm>
            <a:off x="1618845" y="4345701"/>
            <a:ext cx="45615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AI出选项，领队做决定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——责任与共情不可外包。</a:t>
            </a:r>
            <a:endParaRPr/>
          </a:p>
        </p:txBody>
      </p:sp>
      <p:sp>
        <p:nvSpPr>
          <p:cNvPr id="18" name="el-178969662237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622385-22"/>
          <p:cNvSpPr txBox="1"/>
          <p:nvPr/>
        </p:nvSpPr>
        <p:spPr>
          <a:xfrm>
            <a:off x="1618845" y="5040852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这段经历怎么讲给面试官？</a:t>
            </a:r>
            <a:endParaRPr/>
          </a:p>
        </p:txBody>
      </p:sp>
      <p:sp>
        <p:nvSpPr>
          <p:cNvPr id="20" name="el-1789696622383-18"/>
          <p:cNvSpPr txBox="1"/>
          <p:nvPr/>
        </p:nvSpPr>
        <p:spPr>
          <a:xfrm>
            <a:off x="1618845" y="5459847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盲演细节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——延误叠加病人的双线处置：过程比头衔有力。</a:t>
            </a:r>
            <a:endParaRPr/>
          </a:p>
        </p:txBody>
      </p:sp>
      <p:sp>
        <p:nvSpPr>
          <p:cNvPr id="21" name="el-1789696622374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22" name="el-1789696622374-4"/>
          <p:cNvSpPr txBox="1"/>
          <p:nvPr/>
        </p:nvSpPr>
        <p:spPr>
          <a:xfrm>
            <a:off x="533817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3" name="el-17896966223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56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2562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622559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2564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622562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2565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622561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66225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6622560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66225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作业：手册与预案</a:t>
            </a:r>
            <a:endParaRPr/>
          </a:p>
        </p:txBody>
      </p:sp>
      <p:sp>
        <p:nvSpPr>
          <p:cNvPr id="12" name="el-1789696622560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6622563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6622564-16"/>
          <p:cNvSpPr txBox="1"/>
          <p:nvPr/>
        </p:nvSpPr>
        <p:spPr>
          <a:xfrm>
            <a:off x="1966570" y="2173651"/>
            <a:ext cx="544752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如果你带的团里有人坚决拒绝使用任何AI工具，你怎么劝？</a:t>
            </a:r>
            <a:endParaRPr/>
          </a:p>
        </p:txBody>
      </p:sp>
      <p:sp>
        <p:nvSpPr>
          <p:cNvPr id="15" name="el-1789696622564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6622564-18"/>
          <p:cNvSpPr txBox="1"/>
          <p:nvPr/>
        </p:nvSpPr>
        <p:spPr>
          <a:xfrm>
            <a:off x="1966570" y="2674481"/>
            <a:ext cx="45394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断网两小时的反面案例里，换你能撑住几个环节？</a:t>
            </a:r>
            <a:endParaRPr/>
          </a:p>
        </p:txBody>
      </p:sp>
      <p:sp>
        <p:nvSpPr>
          <p:cNvPr id="17" name="el-1789696622561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6622564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工具手册</a:t>
            </a:r>
            <a:endParaRPr/>
          </a:p>
        </p:txBody>
      </p:sp>
      <p:sp>
        <p:nvSpPr>
          <p:cNvPr id="19" name="el-1789696622567-23"/>
          <p:cNvSpPr txBox="1"/>
          <p:nvPr/>
        </p:nvSpPr>
        <p:spPr>
          <a:xfrm>
            <a:off x="1885627" y="3899031"/>
            <a:ext cx="74736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提交个人AI工具手册：四类工具各一款，含选型理由、高频场景提示词模板与离线预案</a:t>
            </a:r>
            <a:endParaRPr/>
          </a:p>
        </p:txBody>
      </p:sp>
      <p:sp>
        <p:nvSpPr>
          <p:cNvPr id="20" name="el-1789696622567-24"/>
          <p:cNvSpPr txBox="1"/>
          <p:nvPr/>
        </p:nvSpPr>
        <p:spPr>
          <a:xfrm>
            <a:off x="1885627" y="4241845"/>
            <a:ext cx="743536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A4两页以内，截图为证</a:t>
            </a:r>
            <a:endParaRPr/>
          </a:p>
        </p:txBody>
      </p:sp>
      <p:sp>
        <p:nvSpPr>
          <p:cNvPr id="21" name="el-1789696622564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情景预案</a:t>
            </a:r>
            <a:endParaRPr/>
          </a:p>
        </p:txBody>
      </p:sp>
      <p:sp>
        <p:nvSpPr>
          <p:cNvPr id="22" name="el-1789696622568-25"/>
          <p:cNvSpPr txBox="1"/>
          <p:nvPr/>
        </p:nvSpPr>
        <p:spPr>
          <a:xfrm>
            <a:off x="1885627" y="4670363"/>
            <a:ext cx="718005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提交一个突发情景的完整处置预案：分层逻辑、工具用法、话术脚本与纸件备份方案</a:t>
            </a:r>
            <a:endParaRPr/>
          </a:p>
        </p:txBody>
      </p:sp>
      <p:sp>
        <p:nvSpPr>
          <p:cNvPr id="23" name="el-1789696622568-26"/>
          <p:cNvSpPr txBox="1"/>
          <p:nvPr/>
        </p:nvSpPr>
        <p:spPr>
          <a:xfrm>
            <a:off x="1885627" y="5013177"/>
            <a:ext cx="716005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四景任选其一</a:t>
            </a:r>
            <a:endParaRPr/>
          </a:p>
        </p:txBody>
      </p:sp>
      <p:sp>
        <p:nvSpPr>
          <p:cNvPr id="24" name="el-1789696622561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课程平台提交，优秀手册进系资源库共享</a:t>
            </a:r>
            <a:endParaRPr/>
          </a:p>
        </p:txBody>
      </p:sp>
      <p:sp>
        <p:nvSpPr>
          <p:cNvPr id="25" name="el-1789696622557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6622557-4"/>
          <p:cNvSpPr txBox="1"/>
          <p:nvPr/>
        </p:nvSpPr>
        <p:spPr>
          <a:xfrm>
            <a:off x="546256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7" name="el-178969662255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58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622585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622583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622585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622583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622586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622584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622586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6622580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6225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622582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662258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6622585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6622628-25"/>
          <p:cNvSpPr txBox="1"/>
          <p:nvPr/>
        </p:nvSpPr>
        <p:spPr>
          <a:xfrm>
            <a:off x="1980705" y="1661513"/>
            <a:ext cx="33231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翻译与行程助手</a:t>
            </a:r>
            <a:endParaRPr/>
          </a:p>
        </p:txBody>
      </p:sp>
      <p:sp>
        <p:nvSpPr>
          <p:cNvPr id="16" name="el-1789696622626-21"/>
          <p:cNvSpPr txBox="1"/>
          <p:nvPr/>
        </p:nvSpPr>
        <p:spPr>
          <a:xfrm>
            <a:off x="1980705" y="2023372"/>
            <a:ext cx="347688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实时翻译+航变提醒——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离线功能优先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6622585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预案</a:t>
            </a:r>
            <a:endParaRPr/>
          </a:p>
        </p:txBody>
      </p:sp>
      <p:sp>
        <p:nvSpPr>
          <p:cNvPr id="18" name="el-1789696622628-26"/>
          <p:cNvSpPr txBox="1"/>
          <p:nvPr/>
        </p:nvSpPr>
        <p:spPr>
          <a:xfrm>
            <a:off x="1980705" y="2675076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出境游应急预案库</a:t>
            </a:r>
            <a:endParaRPr/>
          </a:p>
        </p:txBody>
      </p:sp>
      <p:sp>
        <p:nvSpPr>
          <p:cNvPr id="19" name="el-1789696622627-22"/>
          <p:cNvSpPr txBox="1"/>
          <p:nvPr/>
        </p:nvSpPr>
        <p:spPr>
          <a:xfrm>
            <a:off x="1980705" y="3036936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四景处置模板——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背熟再改造成自己的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6622585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案例</a:t>
            </a:r>
            <a:endParaRPr/>
          </a:p>
        </p:txBody>
      </p:sp>
      <p:sp>
        <p:nvSpPr>
          <p:cNvPr id="21" name="el-1789696622629-27"/>
          <p:cNvSpPr txBox="1"/>
          <p:nvPr/>
        </p:nvSpPr>
        <p:spPr>
          <a:xfrm>
            <a:off x="1980705" y="368864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领队实战纪实</a:t>
            </a:r>
            <a:endParaRPr/>
          </a:p>
        </p:txBody>
      </p:sp>
      <p:sp>
        <p:nvSpPr>
          <p:cNvPr id="22" name="el-1789696622627-23"/>
          <p:cNvSpPr txBox="1"/>
          <p:nvPr/>
        </p:nvSpPr>
        <p:spPr>
          <a:xfrm>
            <a:off x="1980705" y="4050500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老领队的带团手记——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看层级与分工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6622586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规范</a:t>
            </a:r>
            <a:endParaRPr/>
          </a:p>
        </p:txBody>
      </p:sp>
      <p:sp>
        <p:nvSpPr>
          <p:cNvPr id="24" name="el-1789696622629-28"/>
          <p:cNvSpPr txBox="1"/>
          <p:nvPr/>
        </p:nvSpPr>
        <p:spPr>
          <a:xfrm>
            <a:off x="1980705" y="4702204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目的地风俗速查</a:t>
            </a:r>
            <a:endParaRPr/>
          </a:p>
        </p:txBody>
      </p:sp>
      <p:sp>
        <p:nvSpPr>
          <p:cNvPr id="25" name="el-1789696622628-24"/>
          <p:cNvSpPr txBox="1"/>
          <p:nvPr/>
        </p:nvSpPr>
        <p:spPr>
          <a:xfrm>
            <a:off x="1980705" y="5064063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各国禁忌与礼节——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行前必过一遍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6622579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每带一次团（哪怕模拟）写一篇复盘日志——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老练是复盘堆出来的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6622580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6622580-6"/>
          <p:cNvSpPr txBox="1"/>
          <p:nvPr/>
        </p:nvSpPr>
        <p:spPr>
          <a:xfrm>
            <a:off x="5469108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29" name="el-178969662258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62276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622764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622769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662276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项目七：虚拟数字人制作实训</a:t>
            </a:r>
            <a:endParaRPr/>
          </a:p>
        </p:txBody>
      </p:sp>
      <p:sp>
        <p:nvSpPr>
          <p:cNvPr id="6" name="el-1789696622766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6622766-5"/>
          <p:cNvSpPr txBox="1"/>
          <p:nvPr/>
        </p:nvSpPr>
        <p:spPr>
          <a:xfrm>
            <a:off x="569631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项目六 · 海外领队助手应用实训</a:t>
            </a:r>
            <a:endParaRPr/>
          </a:p>
        </p:txBody>
      </p:sp>
      <p:sp>
        <p:nvSpPr>
          <p:cNvPr id="8" name="el-1789696622766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6622768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622772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622772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622763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6622769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07</a:t>
            </a:r>
            <a:endParaRPr/>
          </a:p>
        </p:txBody>
      </p:sp>
      <p:sp>
        <p:nvSpPr>
          <p:cNvPr id="14" name="el-1789696622770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造一个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数字分身</a:t>
            </a:r>
            <a:endParaRPr/>
          </a:p>
        </p:txBody>
      </p:sp>
      <p:sp>
        <p:nvSpPr>
          <p:cNvPr id="15" name="el-1789696622770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从带团到造人</a:t>
            </a:r>
            <a:endParaRPr/>
          </a:p>
        </p:txBody>
      </p:sp>
      <p:sp>
        <p:nvSpPr>
          <p:cNvPr id="16" name="el-1789696622773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6622777-21"/>
          <p:cNvSpPr txBox="1"/>
          <p:nvPr/>
        </p:nvSpPr>
        <p:spPr>
          <a:xfrm>
            <a:off x="6951512" y="241588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数字人实训</a:t>
            </a:r>
            <a:endParaRPr/>
          </a:p>
        </p:txBody>
      </p:sp>
      <p:sp>
        <p:nvSpPr>
          <p:cNvPr id="18" name="el-1789696622776-18"/>
          <p:cNvSpPr txBox="1"/>
          <p:nvPr/>
        </p:nvSpPr>
        <p:spPr>
          <a:xfrm>
            <a:off x="6951512" y="2777742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为景区造一位数字讲解员——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从形象到声音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6622774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6622778-22"/>
          <p:cNvSpPr txBox="1"/>
          <p:nvPr/>
        </p:nvSpPr>
        <p:spPr>
          <a:xfrm>
            <a:off x="6951512" y="3410401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制作全流程</a:t>
            </a:r>
            <a:endParaRPr/>
          </a:p>
        </p:txBody>
      </p:sp>
      <p:sp>
        <p:nvSpPr>
          <p:cNvPr id="21" name="el-1789696622777-19"/>
          <p:cNvSpPr txBox="1"/>
          <p:nvPr/>
        </p:nvSpPr>
        <p:spPr>
          <a:xfrm>
            <a:off x="6951512" y="3772261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形象、驱动、合成——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工具链实操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622774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6622778-23"/>
          <p:cNvSpPr txBox="1"/>
          <p:nvPr/>
        </p:nvSpPr>
        <p:spPr>
          <a:xfrm>
            <a:off x="6951512" y="440492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落地检验</a:t>
            </a:r>
            <a:endParaRPr/>
          </a:p>
        </p:txBody>
      </p:sp>
      <p:sp>
        <p:nvSpPr>
          <p:cNvPr id="24" name="el-1789696622777-20"/>
          <p:cNvSpPr txBox="1"/>
          <p:nvPr/>
        </p:nvSpPr>
        <p:spPr>
          <a:xfrm>
            <a:off x="6951512" y="4766779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数字人上岗测试——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观众说好才算好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2026-09-18T01:57:07.143Z</dcterms:created>
  <dcterms:modified xsi:type="dcterms:W3CDTF">2026-09-18T01:57:07.143Z</dcterms:modified>
</cp:coreProperties>
</file>