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转化线索</c:v>
                </c:pt>
                <c:pt idx="1">
                  <c:v>互动率</c:v>
                </c:pt>
                <c:pt idx="2">
                  <c:v>读完率</c:v>
                </c:pt>
                <c:pt idx="3">
                  <c:v>打开率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20881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41998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19765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770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764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19767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项目五</a:t>
            </a:r>
            <a:endParaRPr/>
          </a:p>
        </p:txBody>
      </p:sp>
      <p:sp>
        <p:nvSpPr>
          <p:cNvPr id="8" name="el-1789696419767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419768-5"/>
          <p:cNvSpPr txBox="1"/>
          <p:nvPr/>
        </p:nvSpPr>
        <p:spPr>
          <a:xfrm>
            <a:off x="685629" y="213913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旅游软文</a:t>
            </a:r>
            <a:endParaRPr/>
          </a:p>
        </p:txBody>
      </p:sp>
      <p:sp>
        <p:nvSpPr>
          <p:cNvPr id="10" name="el-1789696419768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营销实训</a:t>
            </a:r>
            <a:endParaRPr/>
          </a:p>
        </p:txBody>
      </p:sp>
      <p:sp>
        <p:nvSpPr>
          <p:cNvPr id="11" name="el-1789696419770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419770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419768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419769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1941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19425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42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424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424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194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19421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419421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一支笔的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种草力</a:t>
            </a:r>
            <a:endParaRPr/>
          </a:p>
        </p:txBody>
      </p:sp>
      <p:sp>
        <p:nvSpPr>
          <p:cNvPr id="10" name="el-178969641942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HOOK · SCENE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TRUST · ACTION</a:t>
            </a:r>
            <a:endParaRPr/>
          </a:p>
        </p:txBody>
      </p:sp>
      <p:sp>
        <p:nvSpPr>
          <p:cNvPr id="11" name="el-1789696419426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419431-17"/>
          <p:cNvSpPr txBox="1"/>
          <p:nvPr/>
        </p:nvSpPr>
        <p:spPr>
          <a:xfrm>
            <a:off x="5218395" y="1134049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419432-18"/>
          <p:cNvSpPr txBox="1"/>
          <p:nvPr/>
        </p:nvSpPr>
        <p:spPr>
          <a:xfrm>
            <a:off x="5218395" y="1591135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标题三式 · 种草点</a:t>
            </a:r>
            <a:endParaRPr/>
          </a:p>
        </p:txBody>
      </p:sp>
      <p:sp>
        <p:nvSpPr>
          <p:cNvPr id="14" name="el-1789696419426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419432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</a:t>
            </a:r>
            <a:endParaRPr/>
          </a:p>
        </p:txBody>
      </p:sp>
      <p:sp>
        <p:nvSpPr>
          <p:cNvPr id="16" name="el-1789696419432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软文五段 · 种草矩阵 · 写作四戒 · 好差之辨</a:t>
            </a:r>
            <a:endParaRPr/>
          </a:p>
        </p:txBody>
      </p:sp>
      <p:sp>
        <p:nvSpPr>
          <p:cNvPr id="17" name="el-1789696419427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419432-21"/>
          <p:cNvSpPr txBox="1"/>
          <p:nvPr/>
        </p:nvSpPr>
        <p:spPr>
          <a:xfrm>
            <a:off x="5218395" y="3514704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优化发布</a:t>
            </a:r>
            <a:endParaRPr/>
          </a:p>
        </p:txBody>
      </p:sp>
      <p:sp>
        <p:nvSpPr>
          <p:cNvPr id="19" name="el-1789696419432-22"/>
          <p:cNvSpPr txBox="1"/>
          <p:nvPr/>
        </p:nvSpPr>
        <p:spPr>
          <a:xfrm>
            <a:off x="5218395" y="3971789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发布节奏 · 数据漏斗 · 实战</a:t>
            </a:r>
            <a:endParaRPr/>
          </a:p>
        </p:txBody>
      </p:sp>
      <p:sp>
        <p:nvSpPr>
          <p:cNvPr id="20" name="el-1789696419427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419432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合规复盘</a:t>
            </a:r>
            <a:endParaRPr/>
          </a:p>
        </p:txBody>
      </p:sp>
      <p:sp>
        <p:nvSpPr>
          <p:cNvPr id="22" name="el-1789696419433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复盘案例 · 红线底线 · 复盘四步 · 成果</a:t>
            </a:r>
            <a:endParaRPr/>
          </a:p>
        </p:txBody>
      </p:sp>
      <p:sp>
        <p:nvSpPr>
          <p:cNvPr id="23" name="el-178969641941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419417-3"/>
          <p:cNvSpPr txBox="1"/>
          <p:nvPr/>
        </p:nvSpPr>
        <p:spPr>
          <a:xfrm>
            <a:off x="7378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5" name="el-178969641941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194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1944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451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19451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19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1944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4194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41944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41944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真爆文</a:t>
            </a:r>
            <a:endParaRPr/>
          </a:p>
        </p:txBody>
      </p:sp>
      <p:sp>
        <p:nvSpPr>
          <p:cNvPr id="11" name="el-178969641944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PUBLISH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SEEDING POST</a:t>
            </a:r>
            <a:endParaRPr/>
          </a:p>
        </p:txBody>
      </p:sp>
      <p:sp>
        <p:nvSpPr>
          <p:cNvPr id="12" name="el-178969641945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41945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能写出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三种模式的标题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；说出软文五段结构与数据漏斗三层指标。</a:t>
            </a:r>
            <a:endParaRPr/>
          </a:p>
        </p:txBody>
      </p:sp>
      <p:sp>
        <p:nvSpPr>
          <p:cNvPr id="14" name="el-1789696419453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419464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独立产出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一篇真实发布的种草文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：选题-写作-优化-发布-复盘全流程。</a:t>
            </a:r>
            <a:endParaRPr/>
          </a:p>
        </p:txBody>
      </p:sp>
      <p:sp>
        <p:nvSpPr>
          <p:cNvPr id="16" name="el-1789696419453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41946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「读者视角」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：每一句都为「看下去并行动」服务——真实是最高技巧。</a:t>
            </a:r>
            <a:endParaRPr/>
          </a:p>
        </p:txBody>
      </p:sp>
      <p:sp>
        <p:nvSpPr>
          <p:cNvPr id="18" name="el-178969641944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419445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0" name="el-17896964194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089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0902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08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0901-9"/>
          <p:cNvSpPr txBox="1"/>
          <p:nvPr/>
        </p:nvSpPr>
        <p:spPr>
          <a:xfrm>
            <a:off x="1237940" y="457943"/>
            <a:ext cx="32557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ONE POST</a:t>
            </a:r>
            <a:endParaRPr/>
          </a:p>
        </p:txBody>
      </p:sp>
      <p:sp>
        <p:nvSpPr>
          <p:cNvPr id="6" name="el-17896964208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一篇稿子带火一座城</a:t>
            </a:r>
            <a:endParaRPr/>
          </a:p>
        </p:txBody>
      </p:sp>
      <p:sp>
        <p:nvSpPr>
          <p:cNvPr id="7" name="el-1789696420900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一篇「县城咖啡店」的种草文——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周末小城排起长队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；同一座城的官微通稿，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阅读停在300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。差别不在预算，在笔。</a:t>
            </a:r>
            <a:endParaRPr/>
          </a:p>
        </p:txBody>
      </p:sp>
      <p:sp>
        <p:nvSpPr>
          <p:cNvPr id="8" name="el-1789696420906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读者凭什么点开你的标题？</a:t>
            </a:r>
            <a:endParaRPr/>
          </a:p>
        </p:txBody>
      </p:sp>
      <p:sp>
        <p:nvSpPr>
          <p:cNvPr id="9" name="el-1789696420906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「风景秀丽值得一去」为什么没人信？</a:t>
            </a:r>
            <a:endParaRPr/>
          </a:p>
        </p:txBody>
      </p:sp>
      <p:sp>
        <p:nvSpPr>
          <p:cNvPr id="10" name="el-1789696420907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阅读量高，就等于种草成功吗？</a:t>
            </a:r>
            <a:endParaRPr/>
          </a:p>
        </p:txBody>
      </p:sp>
      <p:sp>
        <p:nvSpPr>
          <p:cNvPr id="11" name="el-1789696420901-8"/>
          <p:cNvSpPr txBox="1"/>
          <p:nvPr/>
        </p:nvSpPr>
        <p:spPr>
          <a:xfrm>
            <a:off x="685629" y="5342005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选题-写作-优化-发布-复盘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，一周一篇真稿子。</a:t>
            </a:r>
            <a:endParaRPr/>
          </a:p>
        </p:txBody>
      </p:sp>
      <p:sp>
        <p:nvSpPr>
          <p:cNvPr id="12" name="el-1789696420896-3"/>
          <p:cNvSpPr txBox="1"/>
          <p:nvPr/>
        </p:nvSpPr>
        <p:spPr>
          <a:xfrm>
            <a:off x="685629" y="6228650"/>
            <a:ext cx="27415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ONE POST</a:t>
            </a:r>
            <a:endParaRPr/>
          </a:p>
        </p:txBody>
      </p:sp>
      <p:sp>
        <p:nvSpPr>
          <p:cNvPr id="13" name="el-1789696420896-4"/>
          <p:cNvSpPr txBox="1"/>
          <p:nvPr/>
        </p:nvSpPr>
        <p:spPr>
          <a:xfrm>
            <a:off x="55707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4" name="el-17896964208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420903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42090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1966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1961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1960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1960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41961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41961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419610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419612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419613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419614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标题三式</a:t>
            </a:r>
            <a:endParaRPr/>
          </a:p>
        </p:txBody>
      </p:sp>
      <p:sp>
        <p:nvSpPr>
          <p:cNvPr id="12" name="el-1789696419614-12"/>
          <p:cNvSpPr txBox="1"/>
          <p:nvPr/>
        </p:nvSpPr>
        <p:spPr>
          <a:xfrm>
            <a:off x="8346129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种草点</a:t>
            </a:r>
            <a:endParaRPr/>
          </a:p>
        </p:txBody>
      </p:sp>
      <p:sp>
        <p:nvSpPr>
          <p:cNvPr id="13" name="el-178969641960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1960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071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071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0715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071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071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07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071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42071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实训任务书：一周一篇真稿子</a:t>
            </a:r>
            <a:endParaRPr/>
          </a:p>
        </p:txBody>
      </p:sp>
      <p:sp>
        <p:nvSpPr>
          <p:cNvPr id="10" name="el-1789696420714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软文实训不是「写作文」——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一篇真实发布的种草文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才是交付物：读者会用点击投票。</a:t>
            </a:r>
            <a:endParaRPr/>
          </a:p>
        </p:txBody>
      </p:sp>
      <p:sp>
        <p:nvSpPr>
          <p:cNvPr id="11" name="el-1789696420714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42071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420718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POST</a:t>
            </a:r>
            <a:endParaRPr/>
          </a:p>
        </p:txBody>
      </p:sp>
      <p:sp>
        <p:nvSpPr>
          <p:cNvPr id="14" name="el-178969642071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为一目的地或文旅产品写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800-1200字种草文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：公众号、小红书、头条任选发布。</a:t>
            </a:r>
            <a:endParaRPr/>
          </a:p>
        </p:txBody>
      </p:sp>
      <p:sp>
        <p:nvSpPr>
          <p:cNvPr id="15" name="el-1789696420719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420719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42071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选题-大纲-初稿-精修-发布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五环全走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：每环节留过程记录。</a:t>
            </a:r>
            <a:endParaRPr/>
          </a:p>
        </p:txBody>
      </p:sp>
      <p:sp>
        <p:nvSpPr>
          <p:cNvPr id="18" name="el-1789696420719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9" name="el-178969642071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20" name="el-1789696420718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发布48小时后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拉数据写复盘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：打开率、读完率、互动与转化线索。</a:t>
            </a:r>
            <a:endParaRPr/>
          </a:p>
        </p:txBody>
      </p:sp>
      <p:sp>
        <p:nvSpPr>
          <p:cNvPr id="21" name="el-1789696420710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成绩=过程记录40%+成稿质量40%+数据复盘20%——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只交稿子没过程，直接不合格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42071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420711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4" name="el-178969642071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0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2071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207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2075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2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20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4220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422074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发布后数据观察期</a:t>
            </a:r>
            <a:endParaRPr/>
          </a:p>
        </p:txBody>
      </p:sp>
      <p:sp>
        <p:nvSpPr>
          <p:cNvPr id="10" name="el-1789696422074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48小时</a:t>
            </a:r>
            <a:endParaRPr/>
          </a:p>
        </p:txBody>
      </p:sp>
      <p:sp>
        <p:nvSpPr>
          <p:cNvPr id="11" name="el-178969642207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发布不是终点——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48小时漏斗数据是复盘依据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：点击会说话，别急着自我感动。</a:t>
            </a:r>
            <a:endParaRPr/>
          </a:p>
        </p:txBody>
      </p:sp>
      <p:sp>
        <p:nvSpPr>
          <p:cNvPr id="12" name="el-1789696422077-14"/>
          <p:cNvSpPr txBox="1"/>
          <p:nvPr/>
        </p:nvSpPr>
        <p:spPr>
          <a:xfrm>
            <a:off x="4627993" y="2506348"/>
            <a:ext cx="1709120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1200字</a:t>
            </a:r>
            <a:endParaRPr/>
          </a:p>
        </p:txBody>
      </p:sp>
      <p:sp>
        <p:nvSpPr>
          <p:cNvPr id="13" name="el-1789696422080-20"/>
          <p:cNvSpPr txBox="1"/>
          <p:nvPr/>
        </p:nvSpPr>
        <p:spPr>
          <a:xfrm>
            <a:off x="6075431" y="2468257"/>
            <a:ext cx="47122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篇幅上限</a:t>
            </a:r>
            <a:endParaRPr/>
          </a:p>
        </p:txBody>
      </p:sp>
      <p:sp>
        <p:nvSpPr>
          <p:cNvPr id="14" name="el-1789696422079-17"/>
          <p:cNvSpPr txBox="1"/>
          <p:nvPr/>
        </p:nvSpPr>
        <p:spPr>
          <a:xfrm>
            <a:off x="6075431" y="2820594"/>
            <a:ext cx="527127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800-1200字一带——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每屏一个种草点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：写长容易，删难。</a:t>
            </a:r>
            <a:endParaRPr/>
          </a:p>
        </p:txBody>
      </p:sp>
      <p:sp>
        <p:nvSpPr>
          <p:cNvPr id="15" name="el-1789696422077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5环</a:t>
            </a:r>
            <a:endParaRPr/>
          </a:p>
        </p:txBody>
      </p:sp>
      <p:sp>
        <p:nvSpPr>
          <p:cNvPr id="16" name="el-1789696422080-21"/>
          <p:cNvSpPr txBox="1"/>
          <p:nvPr/>
        </p:nvSpPr>
        <p:spPr>
          <a:xfrm>
            <a:off x="6075431" y="3415162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过程记录环节数</a:t>
            </a:r>
            <a:endParaRPr/>
          </a:p>
        </p:txBody>
      </p:sp>
      <p:sp>
        <p:nvSpPr>
          <p:cNvPr id="17" name="el-1789696422079-18"/>
          <p:cNvSpPr txBox="1"/>
          <p:nvPr/>
        </p:nvSpPr>
        <p:spPr>
          <a:xfrm>
            <a:off x="6075431" y="3767499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选题到发布五环留痕——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：跳环 = 不合格。</a:t>
            </a:r>
            <a:endParaRPr/>
          </a:p>
        </p:txBody>
      </p:sp>
      <p:sp>
        <p:nvSpPr>
          <p:cNvPr id="18" name="el-1789696422077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9" name="el-1789696422081-22"/>
          <p:cNvSpPr txBox="1"/>
          <p:nvPr/>
        </p:nvSpPr>
        <p:spPr>
          <a:xfrm>
            <a:off x="6075431" y="4362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标题测试版数下限</a:t>
            </a:r>
            <a:endParaRPr/>
          </a:p>
        </p:txBody>
      </p:sp>
      <p:sp>
        <p:nvSpPr>
          <p:cNvPr id="20" name="el-1789696422080-19"/>
          <p:cNvSpPr txBox="1"/>
          <p:nvPr/>
        </p:nvSpPr>
        <p:spPr>
          <a:xfrm>
            <a:off x="6075431" y="471440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至少三版再定——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标题决定打开率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：好标题都是选出来的。</a:t>
            </a:r>
            <a:endParaRPr/>
          </a:p>
        </p:txBody>
      </p:sp>
      <p:sp>
        <p:nvSpPr>
          <p:cNvPr id="21" name="el-1789696422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42207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20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1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2173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2173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2169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2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21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4221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标题三式：点开的理由</a:t>
            </a:r>
            <a:endParaRPr/>
          </a:p>
        </p:txBody>
      </p:sp>
      <p:sp>
        <p:nvSpPr>
          <p:cNvPr id="9" name="el-1789696422174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式一 · 数字式</a:t>
            </a:r>
            <a:endParaRPr/>
          </a:p>
        </p:txBody>
      </p:sp>
      <p:sp>
        <p:nvSpPr>
          <p:cNvPr id="10" name="el-1789696422174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利益摆上台</a:t>
            </a:r>
            <a:endParaRPr/>
          </a:p>
        </p:txBody>
      </p:sp>
      <p:sp>
        <p:nvSpPr>
          <p:cNvPr id="11" name="el-1789696422175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2" name="el-1789696422175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式二 · 悬念式</a:t>
            </a:r>
            <a:endParaRPr/>
          </a:p>
        </p:txBody>
      </p:sp>
      <p:sp>
        <p:nvSpPr>
          <p:cNvPr id="13" name="el-1789696422175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话只说一半</a:t>
            </a:r>
            <a:endParaRPr/>
          </a:p>
        </p:txBody>
      </p:sp>
      <p:sp>
        <p:nvSpPr>
          <p:cNvPr id="14" name="el-1789696422175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最险</a:t>
            </a:r>
            <a:endParaRPr/>
          </a:p>
        </p:txBody>
      </p:sp>
      <p:sp>
        <p:nvSpPr>
          <p:cNvPr id="15" name="el-1789696422175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式三 · 共鸣式</a:t>
            </a:r>
            <a:endParaRPr/>
          </a:p>
        </p:txBody>
      </p:sp>
      <p:sp>
        <p:nvSpPr>
          <p:cNvPr id="16" name="el-1789696422175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情绪先抵达</a:t>
            </a:r>
            <a:endParaRPr/>
          </a:p>
        </p:txBody>
      </p:sp>
      <p:sp>
        <p:nvSpPr>
          <p:cNvPr id="17" name="el-1789696422175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最耐读</a:t>
            </a:r>
            <a:endParaRPr/>
          </a:p>
        </p:txBody>
      </p:sp>
      <p:sp>
        <p:nvSpPr>
          <p:cNvPr id="18" name="el-1789696422172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422170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文旅种草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共鸣式最耐读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、数字式最稳——悬念式慎用（缺口要对得上内容）：标题是承诺，正文要兑现。</a:t>
            </a:r>
            <a:endParaRPr/>
          </a:p>
        </p:txBody>
      </p:sp>
      <p:sp>
        <p:nvSpPr>
          <p:cNvPr id="20" name="el-17896964221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42216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2" name="el-17896964221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422181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422181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22182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22182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22182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422182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422183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422183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422183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422179-22"/>
          <p:cNvSpPr txBox="1"/>
          <p:nvPr/>
        </p:nvSpPr>
        <p:spPr>
          <a:xfrm>
            <a:off x="857036" y="3198225"/>
            <a:ext cx="34174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「3天2夜只花800」</a:t>
            </a:r>
            <a:endParaRPr/>
          </a:p>
        </p:txBody>
      </p:sp>
      <p:sp>
        <p:nvSpPr>
          <p:cNvPr id="33" name="el-1789696422179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省钱省时数字化</a:t>
            </a:r>
            <a:endParaRPr/>
          </a:p>
        </p:txBody>
      </p:sp>
      <p:sp>
        <p:nvSpPr>
          <p:cNvPr id="34" name="el-1789696422179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实用党必点</a:t>
            </a:r>
            <a:endParaRPr/>
          </a:p>
        </p:txBody>
      </p:sp>
      <p:sp>
        <p:nvSpPr>
          <p:cNvPr id="35" name="el-1789696422179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「这座小城凭什么」</a:t>
            </a:r>
            <a:endParaRPr/>
          </a:p>
        </p:txBody>
      </p:sp>
      <p:sp>
        <p:nvSpPr>
          <p:cNvPr id="36" name="el-1789696422179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缺口让人想补全</a:t>
            </a:r>
            <a:endParaRPr/>
          </a:p>
        </p:txBody>
      </p:sp>
      <p:sp>
        <p:nvSpPr>
          <p:cNvPr id="37" name="el-1789696422180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易翻车成标题党</a:t>
            </a:r>
            <a:endParaRPr/>
          </a:p>
        </p:txBody>
      </p:sp>
      <p:sp>
        <p:nvSpPr>
          <p:cNvPr id="38" name="el-1789696422180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「想逃离就去这里」</a:t>
            </a:r>
            <a:endParaRPr/>
          </a:p>
        </p:txBody>
      </p:sp>
      <p:sp>
        <p:nvSpPr>
          <p:cNvPr id="39" name="el-1789696422180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替读者说出心情</a:t>
            </a:r>
            <a:endParaRPr/>
          </a:p>
        </p:txBody>
      </p:sp>
      <p:sp>
        <p:nvSpPr>
          <p:cNvPr id="40" name="el-1789696422180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共鸣型转发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219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22277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221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21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4221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种草点挖掘：九问定三点</a:t>
            </a:r>
            <a:endParaRPr/>
          </a:p>
        </p:txBody>
      </p:sp>
      <p:sp>
        <p:nvSpPr>
          <p:cNvPr id="7" name="el-1789696422199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从产品挖 · 卖点清单</a:t>
            </a:r>
            <a:endParaRPr/>
          </a:p>
        </p:txBody>
      </p:sp>
      <p:sp>
        <p:nvSpPr>
          <p:cNvPr id="8" name="el-1789696422198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把产品拆到不可再拆——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一条船、一杯茶、一段故事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：小切口才有大共鸣。</a:t>
            </a:r>
            <a:endParaRPr/>
          </a:p>
        </p:txBody>
      </p:sp>
      <p:sp>
        <p:nvSpPr>
          <p:cNvPr id="9" name="el-1789696422272-13"/>
          <p:cNvSpPr txBox="1"/>
          <p:nvPr/>
        </p:nvSpPr>
        <p:spPr>
          <a:xfrm>
            <a:off x="685629" y="336159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从场景挖 · 时刻情绪</a:t>
            </a:r>
            <a:endParaRPr/>
          </a:p>
        </p:txBody>
      </p:sp>
      <p:sp>
        <p:nvSpPr>
          <p:cNvPr id="10" name="el-1789696422198-8"/>
          <p:cNvSpPr txBox="1"/>
          <p:nvPr/>
        </p:nvSpPr>
        <p:spPr>
          <a:xfrm>
            <a:off x="685629" y="3761548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清晨的雾、傍晚的灯——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读者买的是那一刻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：场景比功能更好种草。</a:t>
            </a:r>
            <a:endParaRPr/>
          </a:p>
        </p:txBody>
      </p:sp>
      <p:sp>
        <p:nvSpPr>
          <p:cNvPr id="11" name="el-1789696422272-14"/>
          <p:cNvSpPr txBox="1"/>
          <p:nvPr/>
        </p:nvSpPr>
        <p:spPr>
          <a:xfrm>
            <a:off x="685629" y="4101386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从人挖 · 谁在说</a:t>
            </a:r>
            <a:endParaRPr/>
          </a:p>
        </p:txBody>
      </p:sp>
      <p:sp>
        <p:nvSpPr>
          <p:cNvPr id="12" name="el-1789696422199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老板娘的一句话、老船工的十年——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人的故事是信任的载体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：没有人就没有记忆点。</a:t>
            </a:r>
            <a:endParaRPr/>
          </a:p>
        </p:txBody>
      </p:sp>
      <p:sp>
        <p:nvSpPr>
          <p:cNvPr id="13" name="el-1789696422278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种草点九问（节选）</a:t>
            </a:r>
            <a:endParaRPr/>
          </a:p>
        </p:txBody>
      </p:sp>
      <p:sp>
        <p:nvSpPr>
          <p:cNvPr id="14" name="el-1789696422279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最出片的一角在哪？</a:t>
            </a:r>
            <a:endParaRPr/>
          </a:p>
        </p:txBody>
      </p:sp>
      <p:sp>
        <p:nvSpPr>
          <p:cNvPr id="15" name="el-1789696422279-18"/>
          <p:cNvSpPr txBox="1"/>
          <p:nvPr/>
        </p:nvSpPr>
        <p:spPr>
          <a:xfrm>
            <a:off x="7675231" y="3257444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本地人几点去哪？</a:t>
            </a:r>
            <a:endParaRPr/>
          </a:p>
        </p:txBody>
      </p:sp>
      <p:sp>
        <p:nvSpPr>
          <p:cNvPr id="16" name="el-1789696422279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老板最得意的是什么？——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九问答完，三点自现</a:t>
            </a:r>
            <a:endParaRPr/>
          </a:p>
        </p:txBody>
      </p:sp>
      <p:sp>
        <p:nvSpPr>
          <p:cNvPr id="17" name="el-178969642219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一篇稿子只种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——九问是筛子，三点是钩子：贪多必失。</a:t>
            </a:r>
            <a:endParaRPr/>
          </a:p>
        </p:txBody>
      </p:sp>
      <p:sp>
        <p:nvSpPr>
          <p:cNvPr id="18" name="el-17896964221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42219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0" name="el-17896964221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307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3070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307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3076-14"/>
          <p:cNvCxnSpPr/>
          <p:nvPr/>
        </p:nvCxnSpPr>
        <p:spPr>
          <a:xfrm>
            <a:off x="4399450" y="26267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3076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3077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3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307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423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选题四看：动笔前先看四面</a:t>
            </a:r>
            <a:endParaRPr/>
          </a:p>
        </p:txBody>
      </p:sp>
      <p:sp>
        <p:nvSpPr>
          <p:cNvPr id="11" name="el-178969642307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选题地图</a:t>
            </a:r>
            <a:endParaRPr/>
          </a:p>
        </p:txBody>
      </p:sp>
      <p:sp>
        <p:nvSpPr>
          <p:cNvPr id="12" name="el-178969642307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看四面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定一篇</a:t>
            </a:r>
            <a:endParaRPr/>
          </a:p>
        </p:txBody>
      </p:sp>
      <p:sp>
        <p:nvSpPr>
          <p:cNvPr id="13" name="el-178969642307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选题选对了，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稿子成功一半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——四看是选题的体检表。</a:t>
            </a:r>
            <a:endParaRPr/>
          </a:p>
        </p:txBody>
      </p:sp>
      <p:sp>
        <p:nvSpPr>
          <p:cNvPr id="14" name="el-178969642307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看完全四面再动笔。</a:t>
            </a:r>
            <a:endParaRPr/>
          </a:p>
        </p:txBody>
      </p:sp>
      <p:sp>
        <p:nvSpPr>
          <p:cNvPr id="15" name="el-1789696423078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23082-25"/>
          <p:cNvSpPr txBox="1"/>
          <p:nvPr/>
        </p:nvSpPr>
        <p:spPr>
          <a:xfrm>
            <a:off x="5218395" y="182190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看季节</a:t>
            </a:r>
            <a:endParaRPr/>
          </a:p>
        </p:txBody>
      </p:sp>
      <p:sp>
        <p:nvSpPr>
          <p:cNvPr id="17" name="el-1789696423080-21"/>
          <p:cNvSpPr txBox="1"/>
          <p:nvPr/>
        </p:nvSpPr>
        <p:spPr>
          <a:xfrm>
            <a:off x="5218395" y="2183769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时令是天然流量——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樱花季、红叶期、避暑月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：踩准时点事半功倍。</a:t>
            </a:r>
            <a:endParaRPr/>
          </a:p>
        </p:txBody>
      </p:sp>
      <p:sp>
        <p:nvSpPr>
          <p:cNvPr id="18" name="el-1789696423078-18"/>
          <p:cNvSpPr txBox="1"/>
          <p:nvPr/>
        </p:nvSpPr>
        <p:spPr>
          <a:xfrm>
            <a:off x="4399450" y="28219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23082-26"/>
          <p:cNvSpPr txBox="1"/>
          <p:nvPr/>
        </p:nvSpPr>
        <p:spPr>
          <a:xfrm>
            <a:off x="5218395" y="2783843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看热点</a:t>
            </a:r>
            <a:endParaRPr/>
          </a:p>
        </p:txBody>
      </p:sp>
      <p:sp>
        <p:nvSpPr>
          <p:cNvPr id="20" name="el-1789696423081-22"/>
          <p:cNvSpPr txBox="1"/>
          <p:nvPr/>
        </p:nvSpPr>
        <p:spPr>
          <a:xfrm>
            <a:off x="5218395" y="3145702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借势不硬蹭——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热点要和目的地有关联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：硬蹭等于自曝其短。</a:t>
            </a:r>
            <a:endParaRPr/>
          </a:p>
        </p:txBody>
      </p:sp>
      <p:sp>
        <p:nvSpPr>
          <p:cNvPr id="21" name="el-1789696423078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23082-27"/>
          <p:cNvSpPr txBox="1"/>
          <p:nvPr/>
        </p:nvSpPr>
        <p:spPr>
          <a:xfrm>
            <a:off x="5218395" y="3745776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看人群</a:t>
            </a:r>
            <a:endParaRPr/>
          </a:p>
        </p:txBody>
      </p:sp>
      <p:sp>
        <p:nvSpPr>
          <p:cNvPr id="23" name="el-1789696423081-23"/>
          <p:cNvSpPr txBox="1"/>
          <p:nvPr/>
        </p:nvSpPr>
        <p:spPr>
          <a:xfrm>
            <a:off x="5218395" y="410763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写给谁看先想清——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学生党、亲子家庭需求天差地别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：一篇稿只对一群人说话。</a:t>
            </a:r>
            <a:endParaRPr/>
          </a:p>
        </p:txBody>
      </p:sp>
      <p:sp>
        <p:nvSpPr>
          <p:cNvPr id="24" name="el-1789696423078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23083-28"/>
          <p:cNvSpPr txBox="1"/>
          <p:nvPr/>
        </p:nvSpPr>
        <p:spPr>
          <a:xfrm>
            <a:off x="5218395" y="4993537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看竞品</a:t>
            </a:r>
            <a:endParaRPr/>
          </a:p>
        </p:txBody>
      </p:sp>
      <p:sp>
        <p:nvSpPr>
          <p:cNvPr id="26" name="el-1789696423082-24"/>
          <p:cNvSpPr txBox="1"/>
          <p:nvPr/>
        </p:nvSpPr>
        <p:spPr>
          <a:xfrm>
            <a:off x="5218395" y="5355396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搜同类爆文找差异位——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别人写过的角度换着写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：差异化才有存在感。</a:t>
            </a:r>
            <a:endParaRPr/>
          </a:p>
        </p:txBody>
      </p:sp>
      <p:sp>
        <p:nvSpPr>
          <p:cNvPr id="27" name="el-1789696423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423069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230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30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309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309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30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3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309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423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4230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23104-19"/>
          <p:cNvSpPr txBox="1"/>
          <p:nvPr/>
        </p:nvSpPr>
        <p:spPr>
          <a:xfrm>
            <a:off x="1618845" y="1698413"/>
            <a:ext cx="496991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423102-15"/>
          <p:cNvSpPr txBox="1"/>
          <p:nvPr/>
        </p:nvSpPr>
        <p:spPr>
          <a:xfrm>
            <a:off x="1618845" y="2117408"/>
            <a:ext cx="51803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一篇真实发布的种草文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+五环过程记录+48小时数据复盘。</a:t>
            </a:r>
            <a:endParaRPr/>
          </a:p>
        </p:txBody>
      </p:sp>
      <p:sp>
        <p:nvSpPr>
          <p:cNvPr id="12" name="el-178969642309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23104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标题三式怎么选？</a:t>
            </a:r>
            <a:endParaRPr/>
          </a:p>
        </p:txBody>
      </p:sp>
      <p:sp>
        <p:nvSpPr>
          <p:cNvPr id="14" name="el-1789696423103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共鸣式最耐读、数字式最稳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——悬念式慎用：标题是承诺，正文要兑现。</a:t>
            </a:r>
            <a:endParaRPr/>
          </a:p>
        </p:txBody>
      </p:sp>
      <p:sp>
        <p:nvSpPr>
          <p:cNvPr id="15" name="el-178969642309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23104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种草点怎么挖？</a:t>
            </a:r>
            <a:endParaRPr/>
          </a:p>
        </p:txBody>
      </p:sp>
      <p:sp>
        <p:nvSpPr>
          <p:cNvPr id="17" name="el-1789696423103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九问筛出三点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——产品、场景、人三个来源：贪多必失。</a:t>
            </a:r>
            <a:endParaRPr/>
          </a:p>
        </p:txBody>
      </p:sp>
      <p:sp>
        <p:nvSpPr>
          <p:cNvPr id="18" name="el-178969642309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23105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选题看哪四面？</a:t>
            </a:r>
            <a:endParaRPr/>
          </a:p>
        </p:txBody>
      </p:sp>
      <p:sp>
        <p:nvSpPr>
          <p:cNvPr id="20" name="el-1789696423104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季节、热点、人群、竞品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——四面看完再动笔：选题对，稿子成一半。</a:t>
            </a:r>
            <a:endParaRPr/>
          </a:p>
        </p:txBody>
      </p:sp>
      <p:sp>
        <p:nvSpPr>
          <p:cNvPr id="21" name="el-17896964230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423094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309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540-2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2317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316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317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42317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42317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</a:t>
            </a:r>
            <a:endParaRPr/>
          </a:p>
        </p:txBody>
      </p:sp>
      <p:sp>
        <p:nvSpPr>
          <p:cNvPr id="8" name="el-1789696423172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WRITE IT</a:t>
            </a:r>
            <a:endParaRPr/>
          </a:p>
        </p:txBody>
      </p:sp>
      <p:sp>
        <p:nvSpPr>
          <p:cNvPr id="9" name="el-1789696423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软文五段</a:t>
            </a:r>
            <a:endParaRPr/>
          </a:p>
        </p:txBody>
      </p:sp>
      <p:sp>
        <p:nvSpPr>
          <p:cNvPr id="10" name="el-178969642317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种草矩阵</a:t>
            </a:r>
            <a:endParaRPr/>
          </a:p>
        </p:txBody>
      </p:sp>
      <p:sp>
        <p:nvSpPr>
          <p:cNvPr id="11" name="el-178969642317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写作四戒</a:t>
            </a:r>
            <a:endParaRPr/>
          </a:p>
        </p:txBody>
      </p:sp>
      <p:sp>
        <p:nvSpPr>
          <p:cNvPr id="12" name="el-178969642317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42317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2317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407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4081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408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408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4082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408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4071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407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42407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42407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42407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42407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42406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424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42407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7" name="el-178969642406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软文五段：从点开到行动</a:t>
            </a:r>
            <a:endParaRPr/>
          </a:p>
        </p:txBody>
      </p:sp>
      <p:sp>
        <p:nvSpPr>
          <p:cNvPr id="18" name="el-178969642408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4240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642408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标题</a:t>
            </a:r>
            <a:endParaRPr/>
          </a:p>
        </p:txBody>
      </p:sp>
      <p:sp>
        <p:nvSpPr>
          <p:cNvPr id="21" name="el-1789696424082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三式选一——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标题决定80%的打开率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：三版起步再优选。</a:t>
            </a:r>
            <a:endParaRPr/>
          </a:p>
        </p:txBody>
      </p:sp>
      <p:sp>
        <p:nvSpPr>
          <p:cNvPr id="22" name="el-178969642408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42408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</a:t>
            </a:r>
            <a:endParaRPr/>
          </a:p>
        </p:txBody>
      </p:sp>
      <p:sp>
        <p:nvSpPr>
          <p:cNvPr id="24" name="el-178969642408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开篇</a:t>
            </a:r>
            <a:endParaRPr/>
          </a:p>
        </p:txBody>
      </p:sp>
      <p:sp>
        <p:nvSpPr>
          <p:cNvPr id="25" name="el-1789696424083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一个画面直接代入——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别从历史沿革写起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：读者要的是「我也在」。</a:t>
            </a:r>
            <a:endParaRPr/>
          </a:p>
        </p:txBody>
      </p:sp>
      <p:sp>
        <p:nvSpPr>
          <p:cNvPr id="26" name="el-178969642408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42408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</a:t>
            </a:r>
            <a:endParaRPr/>
          </a:p>
        </p:txBody>
      </p:sp>
      <p:sp>
        <p:nvSpPr>
          <p:cNvPr id="28" name="el-178969642408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主体</a:t>
            </a:r>
            <a:endParaRPr/>
          </a:p>
        </p:txBody>
      </p:sp>
      <p:sp>
        <p:nvSpPr>
          <p:cNvPr id="29" name="el-1789696424084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三个种草点逐段展开——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一屏一点一段一图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：节奏感是读完率。</a:t>
            </a:r>
            <a:endParaRPr/>
          </a:p>
        </p:txBody>
      </p:sp>
      <p:sp>
        <p:nvSpPr>
          <p:cNvPr id="30" name="el-178969642408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42408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背书</a:t>
            </a:r>
            <a:endParaRPr/>
          </a:p>
        </p:txBody>
      </p:sp>
      <p:sp>
        <p:nvSpPr>
          <p:cNvPr id="32" name="el-1789696424089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</a:t>
            </a:r>
            <a:endParaRPr/>
          </a:p>
        </p:txBody>
      </p:sp>
      <p:sp>
        <p:nvSpPr>
          <p:cNvPr id="33" name="el-1789696424084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实拍、数据、细节——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「下午四点的光」胜过「风景秀丽」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：细节即证据。</a:t>
            </a:r>
            <a:endParaRPr/>
          </a:p>
        </p:txBody>
      </p:sp>
      <p:sp>
        <p:nvSpPr>
          <p:cNvPr id="34" name="el-1789696424090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42409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行动</a:t>
            </a:r>
            <a:endParaRPr/>
          </a:p>
        </p:txBody>
      </p:sp>
      <p:sp>
        <p:nvSpPr>
          <p:cNvPr id="36" name="el-178969642409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召唤</a:t>
            </a:r>
            <a:endParaRPr/>
          </a:p>
        </p:txBody>
      </p:sp>
      <p:sp>
        <p:nvSpPr>
          <p:cNvPr id="37" name="el-1789696424085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怎么去、多少钱、几点最美——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给读者下一步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：种草的终点是行动。</a:t>
            </a:r>
            <a:endParaRPr/>
          </a:p>
        </p:txBody>
      </p:sp>
      <p:sp>
        <p:nvSpPr>
          <p:cNvPr id="38" name="el-1789696424068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五段是脚手架——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先按结构写三篇，再谈打破结构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：守规则先于玩花样。</a:t>
            </a:r>
            <a:endParaRPr/>
          </a:p>
        </p:txBody>
      </p:sp>
      <p:sp>
        <p:nvSpPr>
          <p:cNvPr id="39" name="el-178969642406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40" name="el-178969642407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41" name="el-178969642407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4178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424173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899018"/>
                <a:gridCol w="2221151"/>
                <a:gridCol w="4476077"/>
                <a:gridCol w="222144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人群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核心诉求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种草点方向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标题语气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学生党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性价比出片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免费机位、平价食宿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数字式为主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亲子家庭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省心安全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动线短、设施全、节奏缓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共鸣式为主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银发客群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慢节奏舒心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康养、错峰、跟团细节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平实可信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情侣出游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氛围感仪式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日落点、小店、纪念日场景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共鸣式为主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424176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4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4178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4176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种草矩阵：人群对诉求</a:t>
            </a:r>
            <a:endParaRPr/>
          </a:p>
        </p:txBody>
      </p:sp>
      <p:sp>
        <p:nvSpPr>
          <p:cNvPr id="8" name="el-1789696424176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一篇稿只锁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一个人群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——对所有人说话等于对谁都没说：写给谁，就替谁问。</a:t>
            </a:r>
            <a:endParaRPr/>
          </a:p>
        </p:txBody>
      </p:sp>
      <p:sp>
        <p:nvSpPr>
          <p:cNvPr id="9" name="el-1789696424176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0" name="el-1789696424176-2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1" name="el-1789696424177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5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506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507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507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507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507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25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250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0" name="el-1789696425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写作四戒：新手最常见的病</a:t>
            </a:r>
            <a:endParaRPr/>
          </a:p>
        </p:txBody>
      </p:sp>
      <p:sp>
        <p:nvSpPr>
          <p:cNvPr id="11" name="el-1789696425071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病案图谱</a:t>
            </a:r>
            <a:endParaRPr/>
          </a:p>
        </p:txBody>
      </p:sp>
      <p:sp>
        <p:nvSpPr>
          <p:cNvPr id="12" name="el-1789696425072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四戒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在手</a:t>
            </a:r>
            <a:endParaRPr/>
          </a:p>
        </p:txBody>
      </p:sp>
      <p:sp>
        <p:nvSpPr>
          <p:cNvPr id="13" name="el-1789696425071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写作病都是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「自我视角」病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——四戒对症下药。</a:t>
            </a:r>
            <a:endParaRPr/>
          </a:p>
        </p:txBody>
      </p:sp>
      <p:sp>
        <p:nvSpPr>
          <p:cNvPr id="14" name="el-1789696425072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初稿完逐戒自查一遍。</a:t>
            </a:r>
            <a:endParaRPr/>
          </a:p>
        </p:txBody>
      </p:sp>
      <p:sp>
        <p:nvSpPr>
          <p:cNvPr id="15" name="el-1789696425076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25080-25"/>
          <p:cNvSpPr txBox="1"/>
          <p:nvPr/>
        </p:nvSpPr>
        <p:spPr>
          <a:xfrm>
            <a:off x="5218395" y="1964749"/>
            <a:ext cx="56654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戒自嗨</a:t>
            </a:r>
            <a:endParaRPr/>
          </a:p>
        </p:txBody>
      </p:sp>
      <p:sp>
        <p:nvSpPr>
          <p:cNvPr id="17" name="el-1789696425078-21"/>
          <p:cNvSpPr txBox="1"/>
          <p:nvPr/>
        </p:nvSpPr>
        <p:spPr>
          <a:xfrm>
            <a:off x="5218395" y="2326608"/>
            <a:ext cx="576125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写自己想说的——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读者关心的是「与我何干」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：视角一换，稿子换血。</a:t>
            </a:r>
            <a:endParaRPr/>
          </a:p>
        </p:txBody>
      </p:sp>
      <p:sp>
        <p:nvSpPr>
          <p:cNvPr id="18" name="el-1789696425076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25080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戒堆砌</a:t>
            </a:r>
            <a:endParaRPr/>
          </a:p>
        </p:txBody>
      </p:sp>
      <p:sp>
        <p:nvSpPr>
          <p:cNvPr id="20" name="el-1789696425079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卖点一口气全上——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一屏只种一个点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：堆上去的都被划过去。</a:t>
            </a:r>
            <a:endParaRPr/>
          </a:p>
        </p:txBody>
      </p:sp>
      <p:sp>
        <p:nvSpPr>
          <p:cNvPr id="21" name="el-178969642507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25080-27"/>
          <p:cNvSpPr txBox="1"/>
          <p:nvPr/>
        </p:nvSpPr>
        <p:spPr>
          <a:xfrm>
            <a:off x="5218395" y="3888615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戒空洞</a:t>
            </a:r>
            <a:endParaRPr/>
          </a:p>
        </p:txBody>
      </p:sp>
      <p:sp>
        <p:nvSpPr>
          <p:cNvPr id="23" name="el-1789696425079-23"/>
          <p:cNvSpPr txBox="1"/>
          <p:nvPr/>
        </p:nvSpPr>
        <p:spPr>
          <a:xfrm>
            <a:off x="5218395" y="4250475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「风景秀丽值得一去」——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形容词是懒惰的证据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：细节是信任的唯一来源。</a:t>
            </a:r>
            <a:endParaRPr/>
          </a:p>
        </p:txBody>
      </p:sp>
      <p:sp>
        <p:nvSpPr>
          <p:cNvPr id="24" name="el-178969642507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25080-28"/>
          <p:cNvSpPr txBox="1"/>
          <p:nvPr/>
        </p:nvSpPr>
        <p:spPr>
          <a:xfrm>
            <a:off x="5218395" y="4850548"/>
            <a:ext cx="6224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戒套路</a:t>
            </a:r>
            <a:endParaRPr/>
          </a:p>
        </p:txBody>
      </p:sp>
      <p:sp>
        <p:nvSpPr>
          <p:cNvPr id="26" name="el-1789696425079-24"/>
          <p:cNvSpPr txBox="1"/>
          <p:nvPr/>
        </p:nvSpPr>
        <p:spPr>
          <a:xfrm>
            <a:off x="5218395" y="5212408"/>
            <a:ext cx="63781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开头「随着人们生活水平提高」——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套路开头=劝退信号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：真实感是稀缺品。</a:t>
            </a:r>
            <a:endParaRPr/>
          </a:p>
        </p:txBody>
      </p:sp>
      <p:sp>
        <p:nvSpPr>
          <p:cNvPr id="27" name="el-17896964250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28" name="el-178969642506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25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50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509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509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50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509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509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好差之辨：同一条巷子</a:t>
            </a:r>
            <a:endParaRPr/>
          </a:p>
        </p:txBody>
      </p:sp>
      <p:sp>
        <p:nvSpPr>
          <p:cNvPr id="8" name="el-178969642509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差文案 · 形容词空转</a:t>
            </a:r>
            <a:endParaRPr/>
          </a:p>
        </p:txBody>
      </p:sp>
      <p:sp>
        <p:nvSpPr>
          <p:cNvPr id="9" name="el-178969642509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"风景秀丽，值得一去"</a:t>
            </a:r>
            <a:endParaRPr/>
          </a:p>
        </p:txBody>
      </p:sp>
      <p:sp>
        <p:nvSpPr>
          <p:cNvPr id="10" name="el-178969642509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通篇形容词没有细节——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放之四海而皆准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：读者划走，因为没被具体打动。</a:t>
            </a:r>
            <a:endParaRPr/>
          </a:p>
        </p:txBody>
      </p:sp>
      <p:sp>
        <p:nvSpPr>
          <p:cNvPr id="11" name="el-178969642509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好文案 · 细节即种草</a:t>
            </a:r>
            <a:endParaRPr/>
          </a:p>
        </p:txBody>
      </p:sp>
      <p:sp>
        <p:nvSpPr>
          <p:cNvPr id="12" name="el-178969642509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"下午四点，光斜进巷子"</a:t>
            </a:r>
            <a:endParaRPr/>
          </a:p>
        </p:txBody>
      </p:sp>
      <p:sp>
        <p:nvSpPr>
          <p:cNvPr id="13" name="el-178969642509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猫在青石板上打盹、老灶飘出米香——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画面自己会说话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：读者闻到了就是种草了。</a:t>
            </a:r>
            <a:endParaRPr/>
          </a:p>
        </p:txBody>
      </p:sp>
      <p:sp>
        <p:nvSpPr>
          <p:cNvPr id="14" name="el-178969642509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检验标准只有一条：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读者能不能照着想象出画面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——想象得出，才算写到位。</a:t>
            </a:r>
            <a:endParaRPr/>
          </a:p>
        </p:txBody>
      </p:sp>
      <p:sp>
        <p:nvSpPr>
          <p:cNvPr id="15" name="el-178969642509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6" name="el-1789696425092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250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607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607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606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6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607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7" name="el-178969642606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AI写作：能替与替不了</a:t>
            </a:r>
            <a:endParaRPr/>
          </a:p>
        </p:txBody>
      </p:sp>
      <p:sp>
        <p:nvSpPr>
          <p:cNvPr id="8" name="el-178969642607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框架与提速</a:t>
            </a:r>
            <a:endParaRPr/>
          </a:p>
        </p:txBody>
      </p:sp>
      <p:sp>
        <p:nvSpPr>
          <p:cNvPr id="9" name="el-1789696426075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"初稿已生成，请查收"</a:t>
            </a:r>
            <a:endParaRPr/>
          </a:p>
        </p:txBody>
      </p:sp>
      <p:sp>
        <p:nvSpPr>
          <p:cNvPr id="10" name="el-178969642607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大纲搭建、标题批量生成、语言润色——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初稿从一天到一小时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：人从空白页恐惧里解放。</a:t>
            </a:r>
            <a:endParaRPr/>
          </a:p>
        </p:txBody>
      </p:sp>
      <p:sp>
        <p:nvSpPr>
          <p:cNvPr id="11" name="el-178969642607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体验与核验</a:t>
            </a:r>
            <a:endParaRPr/>
          </a:p>
        </p:txBody>
      </p:sp>
      <p:sp>
        <p:nvSpPr>
          <p:cNvPr id="12" name="el-178969642607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"那碗面到底啥味"</a:t>
            </a:r>
            <a:endParaRPr/>
          </a:p>
        </p:txBody>
      </p:sp>
      <p:sp>
        <p:nvSpPr>
          <p:cNvPr id="13" name="el-178969642607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真实体验、事实核验、人设温度——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AI没去过那座城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：编造的细节经不起追问。</a:t>
            </a:r>
            <a:endParaRPr/>
          </a:p>
        </p:txBody>
      </p:sp>
      <p:sp>
        <p:nvSpPr>
          <p:cNvPr id="14" name="el-178969642606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AI写作的正确姿势：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机器出初稿，人出真稿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——省下的时间花在核验和细节上。</a:t>
            </a:r>
            <a:endParaRPr/>
          </a:p>
        </p:txBody>
      </p:sp>
      <p:sp>
        <p:nvSpPr>
          <p:cNvPr id="15" name="el-178969642606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6" name="el-178969642606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2606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6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608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26098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2609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26098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42609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6099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42609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260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4260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12" name="el-17896964260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先算账：一篇初稿的时间</a:t>
            </a:r>
            <a:endParaRPr/>
          </a:p>
        </p:txBody>
      </p:sp>
      <p:sp>
        <p:nvSpPr>
          <p:cNvPr id="13" name="el-1789696426093-15"/>
          <p:cNvSpPr txBox="1"/>
          <p:nvPr/>
        </p:nvSpPr>
        <p:spPr>
          <a:xfrm>
            <a:off x="685629" y="2693526"/>
            <a:ext cx="31159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传统：从空白页到手写初稿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4" name="el-1789696426097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1小时</a:t>
            </a:r>
            <a:endParaRPr/>
          </a:p>
        </p:txBody>
      </p:sp>
      <p:sp>
        <p:nvSpPr>
          <p:cNvPr id="15" name="el-1789696426090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AI辅助：大纲+初稿+三版标题（学生实训实测带）</a:t>
            </a:r>
            <a:endParaRPr/>
          </a:p>
        </p:txBody>
      </p:sp>
      <p:sp>
        <p:nvSpPr>
          <p:cNvPr id="16" name="el-1789696426090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初稿从1天到1小时</a:t>
            </a:r>
            <a:endParaRPr/>
          </a:p>
        </p:txBody>
      </p:sp>
      <p:sp>
        <p:nvSpPr>
          <p:cNvPr id="17" name="el-1789696426097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42609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破冰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空白页恐惧是最大的成本——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AI先把「烂初稿」放上来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：修改永远比开创快。</a:t>
            </a:r>
            <a:endParaRPr/>
          </a:p>
        </p:txBody>
      </p:sp>
      <p:sp>
        <p:nvSpPr>
          <p:cNvPr id="19" name="el-1789696426098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42609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标题一次出十版——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好标题是选出来的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：备选越多，优选越准。</a:t>
            </a:r>
            <a:endParaRPr/>
          </a:p>
        </p:txBody>
      </p:sp>
      <p:sp>
        <p:nvSpPr>
          <p:cNvPr id="21" name="el-178969642609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42609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地名、价格、营业时间逐条核——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AI会一本正经地编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：这笔时间不能省。</a:t>
            </a:r>
            <a:endParaRPr/>
          </a:p>
        </p:txBody>
      </p:sp>
      <p:sp>
        <p:nvSpPr>
          <p:cNvPr id="23" name="el-178969642609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时间省在初稿，花在核验——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省出来的每一分钟都该还给真实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：这是AI时代的写作账。</a:t>
            </a:r>
            <a:endParaRPr/>
          </a:p>
        </p:txBody>
      </p:sp>
      <p:sp>
        <p:nvSpPr>
          <p:cNvPr id="24" name="el-17896964260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内容生产</a:t>
            </a:r>
            <a:endParaRPr/>
          </a:p>
        </p:txBody>
      </p:sp>
      <p:sp>
        <p:nvSpPr>
          <p:cNvPr id="25" name="el-178969642608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6" name="el-17896964260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70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70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707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707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70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707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4270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内容生产：四问四答</a:t>
            </a:r>
            <a:endParaRPr/>
          </a:p>
        </p:txBody>
      </p:sp>
      <p:sp>
        <p:nvSpPr>
          <p:cNvPr id="9" name="el-178969642707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27079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软文五段的结构？</a:t>
            </a:r>
            <a:endParaRPr/>
          </a:p>
        </p:txBody>
      </p:sp>
      <p:sp>
        <p:nvSpPr>
          <p:cNvPr id="11" name="el-1789696427077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钩子-场景-种草-背书-行动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——每段各司其职：从点开到行动一条线。</a:t>
            </a:r>
            <a:endParaRPr/>
          </a:p>
        </p:txBody>
      </p:sp>
      <p:sp>
        <p:nvSpPr>
          <p:cNvPr id="12" name="el-178969642707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27079-20"/>
          <p:cNvSpPr txBox="1"/>
          <p:nvPr/>
        </p:nvSpPr>
        <p:spPr>
          <a:xfrm>
            <a:off x="1618845" y="2812559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种草矩阵怎么用？</a:t>
            </a:r>
            <a:endParaRPr/>
          </a:p>
        </p:txBody>
      </p:sp>
      <p:sp>
        <p:nvSpPr>
          <p:cNvPr id="14" name="el-1789696427078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一篇稿锁一个人群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——诉求对种草点、种草点对语气：对所有人说等于没说。</a:t>
            </a:r>
            <a:endParaRPr/>
          </a:p>
        </p:txBody>
      </p:sp>
      <p:sp>
        <p:nvSpPr>
          <p:cNvPr id="15" name="el-178969642707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27079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好文案的检验标准？</a:t>
            </a:r>
            <a:endParaRPr/>
          </a:p>
        </p:txBody>
      </p:sp>
      <p:sp>
        <p:nvSpPr>
          <p:cNvPr id="17" name="el-1789696427078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读者能否想象出画面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——细节即证据：形容词是懒惰的证据。</a:t>
            </a:r>
            <a:endParaRPr/>
          </a:p>
        </p:txBody>
      </p:sp>
      <p:sp>
        <p:nvSpPr>
          <p:cNvPr id="18" name="el-178969642707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27080-22"/>
          <p:cNvSpPr txBox="1"/>
          <p:nvPr/>
        </p:nvSpPr>
        <p:spPr>
          <a:xfrm>
            <a:off x="1618845" y="5040852"/>
            <a:ext cx="50615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AI写作的边界？</a:t>
            </a:r>
            <a:endParaRPr/>
          </a:p>
        </p:txBody>
      </p:sp>
      <p:sp>
        <p:nvSpPr>
          <p:cNvPr id="20" name="el-1789696427078-18"/>
          <p:cNvSpPr txBox="1"/>
          <p:nvPr/>
        </p:nvSpPr>
        <p:spPr>
          <a:xfrm>
            <a:off x="1618845" y="5459847"/>
            <a:ext cx="51196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替初稿不替真稿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——核验与体验在人：AI没去过那座城。</a:t>
            </a:r>
            <a:endParaRPr/>
          </a:p>
        </p:txBody>
      </p:sp>
      <p:sp>
        <p:nvSpPr>
          <p:cNvPr id="21" name="el-1789696427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42707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2707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532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270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70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270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42709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4270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优化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与发布</a:t>
            </a:r>
            <a:endParaRPr/>
          </a:p>
        </p:txBody>
      </p:sp>
      <p:sp>
        <p:nvSpPr>
          <p:cNvPr id="8" name="el-17896964270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OPTIMIZE &amp; LAUNCH</a:t>
            </a:r>
            <a:endParaRPr/>
          </a:p>
        </p:txBody>
      </p:sp>
      <p:sp>
        <p:nvSpPr>
          <p:cNvPr id="9" name="el-178969642709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4270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发布节奏</a:t>
            </a:r>
            <a:endParaRPr/>
          </a:p>
        </p:txBody>
      </p:sp>
      <p:sp>
        <p:nvSpPr>
          <p:cNvPr id="11" name="el-178969642709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数据漏斗</a:t>
            </a:r>
            <a:endParaRPr/>
          </a:p>
        </p:txBody>
      </p:sp>
      <p:sp>
        <p:nvSpPr>
          <p:cNvPr id="12" name="el-178969642709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4270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270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807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42807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选题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编辑经验与直觉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从空白页手写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内部讨论定一版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一版一改以天计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42807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42807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05343"/>
                <a:gridCol w="371307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选题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热点数据+四看筛选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AI搭框架人工填体验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批量生成三版测试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定向精修以小时计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428069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28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28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9" name="el-178969642806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工作流程：传统 vs AI辅助</a:t>
            </a:r>
            <a:endParaRPr/>
          </a:p>
        </p:txBody>
      </p:sp>
      <p:sp>
        <p:nvSpPr>
          <p:cNvPr id="10" name="el-1789696428076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传统流程 · 手艺密集</a:t>
            </a:r>
            <a:endParaRPr/>
          </a:p>
        </p:txBody>
      </p:sp>
      <p:sp>
        <p:nvSpPr>
          <p:cNvPr id="11" name="el-1789696428076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6428068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好稿的标准没变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——真实、细节、对读者有用：变的只是抵达方式。</a:t>
            </a:r>
            <a:endParaRPr/>
          </a:p>
        </p:txBody>
      </p:sp>
      <p:sp>
        <p:nvSpPr>
          <p:cNvPr id="13" name="el-178969642806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4" name="el-1789696428069-6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5" name="el-178969642806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29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2907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2907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2907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29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2907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29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发布后救数据：三招</a:t>
            </a:r>
            <a:endParaRPr/>
          </a:p>
        </p:txBody>
      </p:sp>
      <p:sp>
        <p:nvSpPr>
          <p:cNvPr id="9" name="el-178969642907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招一 · 换标题</a:t>
            </a:r>
            <a:endParaRPr/>
          </a:p>
        </p:txBody>
      </p:sp>
      <p:sp>
        <p:nvSpPr>
          <p:cNvPr id="10" name="el-178969642907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打开率救星</a:t>
            </a:r>
            <a:endParaRPr/>
          </a:p>
        </p:txBody>
      </p:sp>
      <p:sp>
        <p:nvSpPr>
          <p:cNvPr id="11" name="el-1789696429076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见效最快</a:t>
            </a:r>
            <a:endParaRPr/>
          </a:p>
        </p:txBody>
      </p:sp>
      <p:sp>
        <p:nvSpPr>
          <p:cNvPr id="12" name="el-178969642907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招二 · 换头图</a:t>
            </a:r>
            <a:endParaRPr/>
          </a:p>
        </p:txBody>
      </p:sp>
      <p:sp>
        <p:nvSpPr>
          <p:cNvPr id="13" name="el-178969642907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首屏重造</a:t>
            </a:r>
            <a:endParaRPr/>
          </a:p>
        </p:txBody>
      </p:sp>
      <p:sp>
        <p:nvSpPr>
          <p:cNvPr id="14" name="el-178969642907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最常被忽视</a:t>
            </a:r>
            <a:endParaRPr/>
          </a:p>
        </p:txBody>
      </p:sp>
      <p:sp>
        <p:nvSpPr>
          <p:cNvPr id="15" name="el-178969642907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招三 · 调结构</a:t>
            </a:r>
            <a:endParaRPr/>
          </a:p>
        </p:txBody>
      </p:sp>
      <p:sp>
        <p:nvSpPr>
          <p:cNvPr id="16" name="el-1789696429077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读完率优化</a:t>
            </a:r>
            <a:endParaRPr/>
          </a:p>
        </p:txBody>
      </p:sp>
      <p:sp>
        <p:nvSpPr>
          <p:cNvPr id="17" name="el-1789696429077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最根本</a:t>
            </a:r>
            <a:endParaRPr/>
          </a:p>
        </p:txBody>
      </p:sp>
      <p:sp>
        <p:nvSpPr>
          <p:cNvPr id="18" name="el-178969642907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使用顺序</a:t>
            </a:r>
            <a:endParaRPr/>
          </a:p>
        </p:txBody>
      </p:sp>
      <p:sp>
        <p:nvSpPr>
          <p:cNvPr id="19" name="el-1789696429072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先换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标题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再换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头图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最后调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结构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——由表及里：多数稿子死在标题，别急着动结构。</a:t>
            </a:r>
            <a:endParaRPr/>
          </a:p>
        </p:txBody>
      </p:sp>
      <p:sp>
        <p:nvSpPr>
          <p:cNvPr id="20" name="el-1789696429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1" name="el-1789696429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2" name="el-1789696429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42908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429082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29082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2908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2908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42908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429083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429083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42908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429079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数据差先换标题</a:t>
            </a:r>
            <a:endParaRPr/>
          </a:p>
        </p:txBody>
      </p:sp>
      <p:sp>
        <p:nvSpPr>
          <p:cNvPr id="33" name="el-178969642908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三版备选此时上场</a:t>
            </a:r>
            <a:endParaRPr/>
          </a:p>
        </p:txBody>
      </p:sp>
      <p:sp>
        <p:nvSpPr>
          <p:cNvPr id="34" name="el-1789696429080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48小时内可改</a:t>
            </a:r>
            <a:endParaRPr/>
          </a:p>
        </p:txBody>
      </p:sp>
      <p:sp>
        <p:nvSpPr>
          <p:cNvPr id="35" name="el-1789696429080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头图即第二标题</a:t>
            </a:r>
            <a:endParaRPr/>
          </a:p>
        </p:txBody>
      </p:sp>
      <p:sp>
        <p:nvSpPr>
          <p:cNvPr id="36" name="el-1789696429080-26"/>
          <p:cNvSpPr txBox="1"/>
          <p:nvPr/>
        </p:nvSpPr>
        <p:spPr>
          <a:xfrm>
            <a:off x="4626802" y="373149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换成场景图非logo</a:t>
            </a:r>
            <a:endParaRPr/>
          </a:p>
        </p:txBody>
      </p:sp>
      <p:sp>
        <p:nvSpPr>
          <p:cNvPr id="37" name="el-178969642908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首屏决定划与读</a:t>
            </a:r>
            <a:endParaRPr/>
          </a:p>
        </p:txBody>
      </p:sp>
      <p:sp>
        <p:nvSpPr>
          <p:cNvPr id="38" name="el-178969642908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加小标题分屏</a:t>
            </a:r>
            <a:endParaRPr/>
          </a:p>
        </p:txBody>
      </p:sp>
      <p:sp>
        <p:nvSpPr>
          <p:cNvPr id="39" name="el-1789696429081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长段拆短段</a:t>
            </a:r>
            <a:endParaRPr/>
          </a:p>
        </p:txBody>
      </p:sp>
      <p:sp>
        <p:nvSpPr>
          <p:cNvPr id="40" name="el-1789696429081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金句前置加粗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007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0069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007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6" name="el-178969643006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一周节奏：发稿日历</a:t>
            </a:r>
            <a:endParaRPr/>
          </a:p>
        </p:txBody>
      </p:sp>
      <p:sp>
        <p:nvSpPr>
          <p:cNvPr id="7" name="el-1789696430069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每天有硬产出，返工不过夜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——拖到截止日的稿子，没有一篇能看。</a:t>
            </a:r>
            <a:endParaRPr/>
          </a:p>
        </p:txBody>
      </p:sp>
      <p:sp>
        <p:nvSpPr>
          <p:cNvPr id="8" name="el-1789696430070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9" name="el-1789696430070-7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0" name="el-178969643007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430068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0073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430073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430073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430074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430074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430077-21"/>
          <p:cNvSpPr txBox="1"/>
          <p:nvPr/>
        </p:nvSpPr>
        <p:spPr>
          <a:xfrm>
            <a:off x="685629" y="267135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D1</a:t>
            </a:r>
            <a:endParaRPr/>
          </a:p>
        </p:txBody>
      </p:sp>
      <p:sp>
        <p:nvSpPr>
          <p:cNvPr id="18" name="el-1789696430078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选题日</a:t>
            </a:r>
            <a:endParaRPr/>
          </a:p>
        </p:txBody>
      </p:sp>
      <p:sp>
        <p:nvSpPr>
          <p:cNvPr id="19" name="el-1789696430075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四看定一篇——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种草点九问同步做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：选题不清，周内白忙。</a:t>
            </a:r>
            <a:endParaRPr/>
          </a:p>
        </p:txBody>
      </p:sp>
      <p:sp>
        <p:nvSpPr>
          <p:cNvPr id="20" name="el-1789696430078-23"/>
          <p:cNvSpPr txBox="1"/>
          <p:nvPr/>
        </p:nvSpPr>
        <p:spPr>
          <a:xfrm>
            <a:off x="2472012" y="267135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D2</a:t>
            </a:r>
            <a:endParaRPr/>
          </a:p>
        </p:txBody>
      </p:sp>
      <p:sp>
        <p:nvSpPr>
          <p:cNvPr id="21" name="el-1789696430078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初稿日</a:t>
            </a:r>
            <a:endParaRPr/>
          </a:p>
        </p:txBody>
      </p:sp>
      <p:sp>
        <p:nvSpPr>
          <p:cNvPr id="22" name="el-1789696430076-17"/>
          <p:cNvSpPr txBox="1"/>
          <p:nvPr/>
        </p:nvSpPr>
        <p:spPr>
          <a:xfrm>
            <a:off x="2472012" y="344268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AI搭框架人工填体验——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当日出完整初稿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：不求好，求全。</a:t>
            </a:r>
            <a:endParaRPr/>
          </a:p>
        </p:txBody>
      </p:sp>
      <p:sp>
        <p:nvSpPr>
          <p:cNvPr id="23" name="el-1789696430078-25"/>
          <p:cNvSpPr txBox="1"/>
          <p:nvPr/>
        </p:nvSpPr>
        <p:spPr>
          <a:xfrm>
            <a:off x="4953101" y="267135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D3</a:t>
            </a:r>
            <a:endParaRPr/>
          </a:p>
        </p:txBody>
      </p:sp>
      <p:sp>
        <p:nvSpPr>
          <p:cNvPr id="24" name="el-1789696430079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精修日</a:t>
            </a:r>
            <a:endParaRPr/>
          </a:p>
        </p:txBody>
      </p:sp>
      <p:sp>
        <p:nvSpPr>
          <p:cNvPr id="25" name="el-1789696430076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逐段过四戒——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标题三版组内互评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：精修是稿子的第二次生命。</a:t>
            </a:r>
            <a:endParaRPr/>
          </a:p>
        </p:txBody>
      </p:sp>
      <p:sp>
        <p:nvSpPr>
          <p:cNvPr id="26" name="el-1789696430079-27"/>
          <p:cNvSpPr txBox="1"/>
          <p:nvPr/>
        </p:nvSpPr>
        <p:spPr>
          <a:xfrm>
            <a:off x="6937972" y="267135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D4</a:t>
            </a:r>
            <a:endParaRPr/>
          </a:p>
        </p:txBody>
      </p:sp>
      <p:sp>
        <p:nvSpPr>
          <p:cNvPr id="27" name="el-1789696430079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发布日</a:t>
            </a:r>
            <a:endParaRPr/>
          </a:p>
        </p:txBody>
      </p:sp>
      <p:sp>
        <p:nvSpPr>
          <p:cNvPr id="28" name="el-1789696430077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配图排版上线——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避开周五晚高峰前2小时发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：给数据留窗口。</a:t>
            </a:r>
            <a:endParaRPr/>
          </a:p>
        </p:txBody>
      </p:sp>
      <p:sp>
        <p:nvSpPr>
          <p:cNvPr id="29" name="el-1789696430079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430080-30"/>
          <p:cNvSpPr txBox="1"/>
          <p:nvPr/>
        </p:nvSpPr>
        <p:spPr>
          <a:xfrm>
            <a:off x="9121330" y="2890377"/>
            <a:ext cx="26183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48h</a:t>
            </a:r>
            <a:endParaRPr/>
          </a:p>
        </p:txBody>
      </p:sp>
      <p:sp>
        <p:nvSpPr>
          <p:cNvPr id="31" name="el-1789696430080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复盘日</a:t>
            </a:r>
            <a:endParaRPr/>
          </a:p>
        </p:txBody>
      </p:sp>
      <p:sp>
        <p:nvSpPr>
          <p:cNvPr id="32" name="el-1789696430077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拉漏斗数据写复盘——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迭代方案落到下一篇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：循环从这里开始。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1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106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107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107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1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1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31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数据漏斗：三层指标</a:t>
            </a:r>
            <a:endParaRPr/>
          </a:p>
        </p:txBody>
      </p:sp>
      <p:sp>
        <p:nvSpPr>
          <p:cNvPr id="9" name="el-178969643107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优秀打开率（公众号示意）</a:t>
            </a:r>
            <a:endParaRPr/>
          </a:p>
        </p:txBody>
      </p:sp>
      <p:sp>
        <p:nvSpPr>
          <p:cNvPr id="10" name="el-1789696431071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1" name="el-1789696431071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打开率10%意味着——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一百个看到的人有十个点开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：标题与头图的合谋成果。</a:t>
            </a:r>
            <a:endParaRPr/>
          </a:p>
        </p:txBody>
      </p:sp>
      <p:sp>
        <p:nvSpPr>
          <p:cNvPr id="12" name="el-1789696431074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打开率</a:t>
            </a:r>
            <a:endParaRPr/>
          </a:p>
        </p:txBody>
      </p:sp>
      <p:sp>
        <p:nvSpPr>
          <p:cNvPr id="13" name="el-1789696431077-20"/>
          <p:cNvSpPr txBox="1"/>
          <p:nvPr/>
        </p:nvSpPr>
        <p:spPr>
          <a:xfrm>
            <a:off x="6075431" y="2468257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标题的分数</a:t>
            </a:r>
            <a:endParaRPr/>
          </a:p>
        </p:txBody>
      </p:sp>
      <p:sp>
        <p:nvSpPr>
          <p:cNvPr id="14" name="el-1789696431076-17"/>
          <p:cNvSpPr txBox="1"/>
          <p:nvPr/>
        </p:nvSpPr>
        <p:spPr>
          <a:xfrm>
            <a:off x="6075431" y="2820594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点开占曝光比——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低先查标题头图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：三版测试不是白做的。</a:t>
            </a:r>
            <a:endParaRPr/>
          </a:p>
        </p:txBody>
      </p:sp>
      <p:sp>
        <p:nvSpPr>
          <p:cNvPr id="15" name="el-1789696431074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读完率</a:t>
            </a:r>
            <a:endParaRPr/>
          </a:p>
        </p:txBody>
      </p:sp>
      <p:sp>
        <p:nvSpPr>
          <p:cNvPr id="16" name="el-1789696431077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结构的分数</a:t>
            </a:r>
            <a:endParaRPr/>
          </a:p>
        </p:txBody>
      </p:sp>
      <p:sp>
        <p:nvSpPr>
          <p:cNvPr id="17" name="el-1789696431076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读完全篇占比——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中途流失查段落长度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：一屏一点是解药。</a:t>
            </a:r>
            <a:endParaRPr/>
          </a:p>
        </p:txBody>
      </p:sp>
      <p:sp>
        <p:nvSpPr>
          <p:cNvPr id="18" name="el-1789696431074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互动率</a:t>
            </a:r>
            <a:endParaRPr/>
          </a:p>
        </p:txBody>
      </p:sp>
      <p:sp>
        <p:nvSpPr>
          <p:cNvPr id="19" name="el-1789696431077-22"/>
          <p:cNvSpPr txBox="1"/>
          <p:nvPr/>
        </p:nvSpPr>
        <p:spPr>
          <a:xfrm>
            <a:off x="6075431" y="4362068"/>
            <a:ext cx="49417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共鸣的分数</a:t>
            </a:r>
            <a:endParaRPr/>
          </a:p>
        </p:txBody>
      </p:sp>
      <p:sp>
        <p:nvSpPr>
          <p:cNvPr id="20" name="el-1789696431077-19"/>
          <p:cNvSpPr txBox="1"/>
          <p:nvPr/>
        </p:nvSpPr>
        <p:spPr>
          <a:xfrm>
            <a:off x="6075431" y="4714405"/>
            <a:ext cx="503753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赞评转占比——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评论区问「怎么去」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：种草成功的直接信号。</a:t>
            </a:r>
            <a:endParaRPr/>
          </a:p>
        </p:txBody>
      </p:sp>
      <p:sp>
        <p:nvSpPr>
          <p:cNvPr id="21" name="el-1789696431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2" name="el-1789696431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1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2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207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207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207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207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206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2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2071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0" name="el-1789696432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实战复盘：三版标题的故事</a:t>
            </a:r>
            <a:endParaRPr/>
          </a:p>
        </p:txBody>
      </p:sp>
      <p:sp>
        <p:nvSpPr>
          <p:cNvPr id="11" name="el-178969643207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43207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任务：往届小组「皖南川藏线」自驾种草文的全流程</a:t>
            </a:r>
            <a:endParaRPr/>
          </a:p>
        </p:txBody>
      </p:sp>
      <p:sp>
        <p:nvSpPr>
          <p:cNvPr id="13" name="el-178969643207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为一条自驾线写种草文，一周五环真实发布</a:t>
            </a:r>
            <a:endParaRPr/>
          </a:p>
        </p:txBody>
      </p:sp>
      <p:sp>
        <p:nvSpPr>
          <p:cNvPr id="14" name="el-178969643207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打开率4%到12%，评论区全程问路书</a:t>
            </a:r>
            <a:endParaRPr/>
          </a:p>
        </p:txBody>
      </p:sp>
      <p:sp>
        <p:nvSpPr>
          <p:cNvPr id="15" name="el-178969643208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43207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评论区全程在问路书与加油站——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问攻略是转化的前奏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：种草真正生效了。</a:t>
            </a:r>
            <a:endParaRPr/>
          </a:p>
        </p:txBody>
      </p:sp>
      <p:sp>
        <p:nvSpPr>
          <p:cNvPr id="17" name="el-178969643208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43207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初版差点自我怀疑——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数据差不是稿子差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：是标题没给读者理由。</a:t>
            </a:r>
            <a:endParaRPr/>
          </a:p>
        </p:txBody>
      </p:sp>
      <p:sp>
        <p:nvSpPr>
          <p:cNvPr id="19" name="el-178969643208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43207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标题是第一产品——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稿子写完，产品才做了一半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：另一半是包装与测试。</a:t>
            </a:r>
            <a:endParaRPr/>
          </a:p>
        </p:txBody>
      </p:sp>
      <p:sp>
        <p:nvSpPr>
          <p:cNvPr id="21" name="el-178969643206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2" name="el-1789696432068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2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43208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3208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3208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3207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初版诊断（看数据）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：打开率4%——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标题「皖南川藏线自驾攻略」太平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：信息有了，理由没有。</a:t>
            </a:r>
            <a:endParaRPr/>
          </a:p>
        </p:txBody>
      </p:sp>
      <p:sp>
        <p:nvSpPr>
          <p:cNvPr id="28" name="el-1789696432076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改标题（做测试）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：三版测试——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「这条路，老司机开一半想掉头」胜出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：悬念对上了内容。</a:t>
            </a:r>
            <a:endParaRPr/>
          </a:p>
        </p:txBody>
      </p:sp>
      <p:sp>
        <p:nvSpPr>
          <p:cNvPr id="29" name="el-178969643207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换头图（补首屏）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：远山图换航拍弯道——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头图与标题互相成全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：打开率翻到12%。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0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068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307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3307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307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43307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43307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43307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33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43307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2" name="el-1789696433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同一座城，两种写法</a:t>
            </a:r>
            <a:endParaRPr/>
          </a:p>
        </p:txBody>
      </p:sp>
      <p:sp>
        <p:nvSpPr>
          <p:cNvPr id="13" name="el-1789696433073-15"/>
          <p:cNvSpPr txBox="1"/>
          <p:nvPr/>
        </p:nvSpPr>
        <p:spPr>
          <a:xfrm>
            <a:off x="685629" y="2883979"/>
            <a:ext cx="41634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官微通稿：「我县大力发展全域旅游」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300</a:t>
            </a:r>
            <a:endParaRPr/>
          </a:p>
        </p:txBody>
      </p:sp>
      <p:sp>
        <p:nvSpPr>
          <p:cNvPr id="14" name="el-1789696433076-19"/>
          <p:cNvSpPr txBox="1"/>
          <p:nvPr/>
        </p:nvSpPr>
        <p:spPr>
          <a:xfrm>
            <a:off x="685629" y="3283929"/>
            <a:ext cx="3839520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12000</a:t>
            </a:r>
            <a:endParaRPr/>
          </a:p>
        </p:txBody>
      </p:sp>
      <p:sp>
        <p:nvSpPr>
          <p:cNvPr id="15" name="el-1789696433071-10"/>
          <p:cNvSpPr txBox="1"/>
          <p:nvPr/>
        </p:nvSpPr>
        <p:spPr>
          <a:xfrm>
            <a:off x="685629" y="4274281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学生种草文：细节+场景+人群锁定（同一条街）</a:t>
            </a:r>
            <a:endParaRPr/>
          </a:p>
        </p:txBody>
      </p:sp>
      <p:sp>
        <p:nvSpPr>
          <p:cNvPr id="16" name="el-1789696433071-11"/>
          <p:cNvSpPr txBox="1"/>
          <p:nvPr/>
        </p:nvSpPr>
        <p:spPr>
          <a:xfrm>
            <a:off x="5923069" y="1737545"/>
            <a:ext cx="62632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阅读量300到12000</a:t>
            </a:r>
            <a:endParaRPr/>
          </a:p>
        </p:txBody>
      </p:sp>
      <p:sp>
        <p:nvSpPr>
          <p:cNvPr id="17" name="el-178969643307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43307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通稿对领导汇报——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种草文对读者说话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：视角一换，读者就来了。</a:t>
            </a:r>
            <a:endParaRPr/>
          </a:p>
        </p:txBody>
      </p:sp>
      <p:sp>
        <p:nvSpPr>
          <p:cNvPr id="19" name="el-178969643307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43307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「下午四点的光」——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具体是唯一的信任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：形容词堆不出转发。</a:t>
            </a:r>
            <a:endParaRPr/>
          </a:p>
        </p:txBody>
      </p:sp>
      <p:sp>
        <p:nvSpPr>
          <p:cNvPr id="21" name="el-178969643307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43307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阅读12000不等于转化——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还要看评论区在问什么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：种草终点是行动。</a:t>
            </a:r>
            <a:endParaRPr/>
          </a:p>
        </p:txBody>
      </p:sp>
      <p:sp>
        <p:nvSpPr>
          <p:cNvPr id="23" name="el-178969643307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一支笔的力量没变——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变的只是你对谁说话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：这堂课教的就是这个转身。</a:t>
            </a:r>
            <a:endParaRPr/>
          </a:p>
        </p:txBody>
      </p:sp>
      <p:sp>
        <p:nvSpPr>
          <p:cNvPr id="24" name="el-178969643306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5" name="el-1789696433067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6" name="el-17896964330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85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43855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43854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85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855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7" name="el-17896964385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复盘注意力分配</a:t>
            </a:r>
            <a:endParaRPr/>
          </a:p>
        </p:txBody>
      </p:sp>
      <p:sp>
        <p:nvSpPr>
          <p:cNvPr id="8" name="el-178969643855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复盘精力照此分配——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先把点开的问题救活，再谈读完与转化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：顺序反了事倍功半。</a:t>
            </a:r>
            <a:endParaRPr/>
          </a:p>
        </p:txBody>
      </p:sp>
      <p:sp>
        <p:nvSpPr>
          <p:cNvPr id="9" name="el-1789696438558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438557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打开率先看——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标题头图的问题占大头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：改一标题救全篇</a:t>
            </a:r>
            <a:endParaRPr/>
          </a:p>
        </p:txBody>
      </p:sp>
      <p:sp>
        <p:nvSpPr>
          <p:cNvPr id="11" name="el-1789696438558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438557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读完率次之——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结构节奏的体检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：一屏一点是解药</a:t>
            </a:r>
            <a:endParaRPr/>
          </a:p>
        </p:txBody>
      </p:sp>
      <p:sp>
        <p:nvSpPr>
          <p:cNvPr id="13" name="el-1789696438559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438558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转化线索放最后但最贵——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问「怎么去」的人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：才是真种草</a:t>
            </a:r>
            <a:endParaRPr/>
          </a:p>
        </p:txBody>
      </p:sp>
      <p:sp>
        <p:nvSpPr>
          <p:cNvPr id="15" name="el-178969643854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16" name="el-1789696438544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7" name="el-17896964385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7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703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703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3701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36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3702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8" name="el-17896964336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433704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433710-21"/>
          <p:cNvSpPr txBox="1"/>
          <p:nvPr/>
        </p:nvSpPr>
        <p:spPr>
          <a:xfrm>
            <a:off x="1809298" y="161538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标题党透支</a:t>
            </a:r>
            <a:endParaRPr/>
          </a:p>
        </p:txBody>
      </p:sp>
      <p:sp>
        <p:nvSpPr>
          <p:cNvPr id="11" name="el-1789696433709-18"/>
          <p:cNvSpPr txBox="1"/>
          <p:nvPr/>
        </p:nvSpPr>
        <p:spPr>
          <a:xfrm>
            <a:off x="1809298" y="2043905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缺口开得太大正文填不上——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点开即划走还挨骂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：透支的是你的信用。</a:t>
            </a:r>
            <a:endParaRPr/>
          </a:p>
        </p:txBody>
      </p:sp>
      <p:sp>
        <p:nvSpPr>
          <p:cNvPr id="12" name="el-1789696433705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433710-22"/>
          <p:cNvSpPr txBox="1"/>
          <p:nvPr/>
        </p:nvSpPr>
        <p:spPr>
          <a:xfrm>
            <a:off x="1809298" y="2777147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图文两张皮</a:t>
            </a:r>
            <a:endParaRPr/>
          </a:p>
        </p:txBody>
      </p:sp>
      <p:sp>
        <p:nvSpPr>
          <p:cNvPr id="14" name="el-1789696433709-19"/>
          <p:cNvSpPr txBox="1"/>
          <p:nvPr/>
        </p:nvSpPr>
        <p:spPr>
          <a:xfrm>
            <a:off x="1809298" y="3205665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头图精修内容平平——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读者感觉被欺骗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：首屏承诺要与正文兑现一致。</a:t>
            </a:r>
            <a:endParaRPr/>
          </a:p>
        </p:txBody>
      </p:sp>
      <p:sp>
        <p:nvSpPr>
          <p:cNvPr id="15" name="el-1789696433705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433711-23"/>
          <p:cNvSpPr txBox="1"/>
          <p:nvPr/>
        </p:nvSpPr>
        <p:spPr>
          <a:xfrm>
            <a:off x="1809298" y="3938906"/>
            <a:ext cx="62677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只看总数</a:t>
            </a:r>
            <a:endParaRPr/>
          </a:p>
        </p:txBody>
      </p:sp>
      <p:sp>
        <p:nvSpPr>
          <p:cNvPr id="17" name="el-1789696433710-20"/>
          <p:cNvSpPr txBox="1"/>
          <p:nvPr/>
        </p:nvSpPr>
        <p:spPr>
          <a:xfrm>
            <a:off x="1809298" y="436742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盯着阅读量自我感动——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不打开漏斗看流失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：一万阅读零互动等于白写。</a:t>
            </a:r>
            <a:endParaRPr/>
          </a:p>
        </p:txBody>
      </p:sp>
      <p:sp>
        <p:nvSpPr>
          <p:cNvPr id="18" name="el-1789696433702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433705-15"/>
          <p:cNvSpPr txBox="1"/>
          <p:nvPr/>
        </p:nvSpPr>
        <p:spPr>
          <a:xfrm>
            <a:off x="2236030" y="5357777"/>
            <a:ext cx="2840567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兑承诺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标题开的缺口正文必须填上</a:t>
            </a:r>
            <a:endParaRPr/>
          </a:p>
        </p:txBody>
      </p:sp>
      <p:sp>
        <p:nvSpPr>
          <p:cNvPr id="20" name="el-1789696433706-16"/>
          <p:cNvSpPr txBox="1"/>
          <p:nvPr/>
        </p:nvSpPr>
        <p:spPr>
          <a:xfrm>
            <a:off x="5419412" y="5357777"/>
            <a:ext cx="2667821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首屏即内容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头图取正文最强一帧</a:t>
            </a:r>
            <a:endParaRPr/>
          </a:p>
        </p:txBody>
      </p:sp>
      <p:sp>
        <p:nvSpPr>
          <p:cNvPr id="21" name="el-1789696433707-17"/>
          <p:cNvSpPr txBox="1"/>
          <p:nvPr/>
        </p:nvSpPr>
        <p:spPr>
          <a:xfrm>
            <a:off x="8430047" y="5357777"/>
            <a:ext cx="2787598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看漏斗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打开-读完-互动三层逐层看</a:t>
            </a:r>
            <a:endParaRPr/>
          </a:p>
        </p:txBody>
      </p:sp>
      <p:sp>
        <p:nvSpPr>
          <p:cNvPr id="22" name="el-17896964336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优化与发布</a:t>
            </a:r>
            <a:endParaRPr/>
          </a:p>
        </p:txBody>
      </p:sp>
      <p:sp>
        <p:nvSpPr>
          <p:cNvPr id="23" name="el-178969643369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4" name="el-17896964336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72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372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72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37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37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37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4337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优化发布：四问四答</a:t>
            </a:r>
            <a:endParaRPr/>
          </a:p>
        </p:txBody>
      </p:sp>
      <p:sp>
        <p:nvSpPr>
          <p:cNvPr id="9" name="el-178969643372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33733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发布后数据差先做什么？</a:t>
            </a:r>
            <a:endParaRPr/>
          </a:p>
        </p:txBody>
      </p:sp>
      <p:sp>
        <p:nvSpPr>
          <p:cNvPr id="11" name="el-1789696433731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先换标题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——再换头图后调结构：由表及里，多数稿子死在标题。</a:t>
            </a:r>
            <a:endParaRPr/>
          </a:p>
        </p:txBody>
      </p:sp>
      <p:sp>
        <p:nvSpPr>
          <p:cNvPr id="12" name="el-17896964337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33733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数据漏斗怎么看？</a:t>
            </a:r>
            <a:endParaRPr/>
          </a:p>
        </p:txBody>
      </p:sp>
      <p:sp>
        <p:nvSpPr>
          <p:cNvPr id="14" name="el-1789696433732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打开率查标题、读完率查结构、互动查共鸣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——逐层归因再动手。</a:t>
            </a:r>
            <a:endParaRPr/>
          </a:p>
        </p:txBody>
      </p:sp>
      <p:sp>
        <p:nvSpPr>
          <p:cNvPr id="15" name="el-17896964337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33733-21"/>
          <p:cNvSpPr txBox="1"/>
          <p:nvPr/>
        </p:nvSpPr>
        <p:spPr>
          <a:xfrm>
            <a:off x="1618845" y="3926706"/>
            <a:ext cx="444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一周节奏怎么排？</a:t>
            </a:r>
            <a:endParaRPr/>
          </a:p>
        </p:txBody>
      </p:sp>
      <p:sp>
        <p:nvSpPr>
          <p:cNvPr id="17" name="el-1789696433732-17"/>
          <p:cNvSpPr txBox="1"/>
          <p:nvPr/>
        </p:nvSpPr>
        <p:spPr>
          <a:xfrm>
            <a:off x="1618845" y="4345701"/>
            <a:ext cx="4658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选题-初稿-精修-发布-复盘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一天一环：返工不过夜。</a:t>
            </a:r>
            <a:endParaRPr/>
          </a:p>
        </p:txBody>
      </p:sp>
      <p:sp>
        <p:nvSpPr>
          <p:cNvPr id="18" name="el-17896964337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33734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阅读量高就是成功吗？</a:t>
            </a:r>
            <a:endParaRPr/>
          </a:p>
        </p:txBody>
      </p:sp>
      <p:sp>
        <p:nvSpPr>
          <p:cNvPr id="20" name="el-1789696433733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不一定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——看评论区在问什么：问「怎么去」才是真种草。</a:t>
            </a:r>
            <a:endParaRPr/>
          </a:p>
        </p:txBody>
      </p:sp>
      <p:sp>
        <p:nvSpPr>
          <p:cNvPr id="21" name="el-178969643372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43372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37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433921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43388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387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387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433879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43387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43387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REVIEW</a:t>
            </a:r>
            <a:endParaRPr/>
          </a:p>
        </p:txBody>
      </p:sp>
      <p:sp>
        <p:nvSpPr>
          <p:cNvPr id="9" name="el-178969643388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复盘案例</a:t>
            </a:r>
            <a:endParaRPr/>
          </a:p>
        </p:txBody>
      </p:sp>
      <p:sp>
        <p:nvSpPr>
          <p:cNvPr id="10" name="el-178969643388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43388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43388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43387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项目五</a:t>
            </a:r>
            <a:endParaRPr/>
          </a:p>
        </p:txBody>
      </p:sp>
      <p:sp>
        <p:nvSpPr>
          <p:cNvPr id="14" name="el-178969643387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39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390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3910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3910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390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390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38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3902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389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爆文的另一面：10万阅读0转化</a:t>
            </a:r>
            <a:endParaRPr/>
          </a:p>
        </p:txBody>
      </p:sp>
      <p:sp>
        <p:nvSpPr>
          <p:cNvPr id="11" name="el-1789696433902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复盘实录</a:t>
            </a:r>
            <a:endParaRPr/>
          </a:p>
        </p:txBody>
      </p:sp>
      <p:sp>
        <p:nvSpPr>
          <p:cNvPr id="12" name="el-178969643390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任务：一篇蹭热点爆文的深度复盘（往届反面教材）</a:t>
            </a:r>
            <a:endParaRPr/>
          </a:p>
        </p:txBody>
      </p:sp>
      <p:sp>
        <p:nvSpPr>
          <p:cNvPr id="13" name="el-178969643390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蹭节日热点阅读冲上10万，评论区无人问行程</a:t>
            </a:r>
            <a:endParaRPr/>
          </a:p>
        </p:txBody>
      </p:sp>
      <p:sp>
        <p:nvSpPr>
          <p:cNvPr id="14" name="el-178969643390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打开率高读完率低——标题党反噬的典型样本</a:t>
            </a:r>
            <a:endParaRPr/>
          </a:p>
        </p:txBody>
      </p:sp>
      <p:sp>
        <p:nvSpPr>
          <p:cNvPr id="15" name="el-178969643391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433909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追热点写偏了人群——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看热闹的和想去的不是一批人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：热点要过四看再蹭。</a:t>
            </a:r>
            <a:endParaRPr/>
          </a:p>
        </p:txBody>
      </p:sp>
      <p:sp>
        <p:nvSpPr>
          <p:cNvPr id="17" name="el-178969643391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433909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重发后评论区开始问行程——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有用是最后的护城河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：信息密度救回了这篇稿。</a:t>
            </a:r>
            <a:endParaRPr/>
          </a:p>
        </p:txBody>
      </p:sp>
      <p:sp>
        <p:nvSpPr>
          <p:cNvPr id="19" name="el-178969643391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43390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种草的终点是行动——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不是阅读是「怎么去」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：数据好看转化空等于零。</a:t>
            </a:r>
            <a:endParaRPr/>
          </a:p>
        </p:txBody>
      </p:sp>
      <p:sp>
        <p:nvSpPr>
          <p:cNvPr id="21" name="el-17896964338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43389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38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43391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43391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433911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433907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数据拆解（看漏斗）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：打开率12%但读完率8%——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热点引来了人，内容留不住人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：缺口没兑现。</a:t>
            </a:r>
            <a:endParaRPr/>
          </a:p>
        </p:txBody>
      </p:sp>
      <p:sp>
        <p:nvSpPr>
          <p:cNvPr id="28" name="el-1789696433908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读者访谈（看评论）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：评论清一色「图不错」——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没人问路、问价、问时间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：共鸣零落点。</a:t>
            </a:r>
            <a:endParaRPr/>
          </a:p>
        </p:txBody>
      </p:sp>
      <p:sp>
        <p:nvSpPr>
          <p:cNvPr id="29" name="el-1789696433908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：补三段实用信息重发——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把「好看」改成「有用」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：转化线索才出现。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06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067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065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0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43406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7" name="el-17896964340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课堂辩论：种草是分享还是套路</a:t>
            </a:r>
            <a:endParaRPr/>
          </a:p>
        </p:txBody>
      </p:sp>
      <p:sp>
        <p:nvSpPr>
          <p:cNvPr id="8" name="el-1789696434068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同样的目的地、同样的细节，一篇自发安利爆了，一篇收钱推广没人信——种草文到底是真诚分享还是精准套路？</a:t>
            </a:r>
            <a:endParaRPr/>
          </a:p>
        </p:txBody>
      </p:sp>
      <p:sp>
        <p:nvSpPr>
          <p:cNvPr id="9" name="el-1789696434069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434073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真诚派</a:t>
            </a:r>
            <a:endParaRPr/>
          </a:p>
        </p:txBody>
      </p:sp>
      <p:sp>
        <p:nvSpPr>
          <p:cNvPr id="11" name="el-1789696434074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434074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设计派</a:t>
            </a:r>
            <a:endParaRPr/>
          </a:p>
        </p:txBody>
      </p:sp>
      <p:sp>
        <p:nvSpPr>
          <p:cNvPr id="13" name="el-1789696434065-2"/>
          <p:cNvSpPr txBox="1"/>
          <p:nvPr/>
        </p:nvSpPr>
        <p:spPr>
          <a:xfrm>
            <a:off x="685629" y="5236958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「你自己愿意被自己写的稿子种草吗」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落到写作者的自检场景讨论。</a:t>
            </a:r>
            <a:endParaRPr/>
          </a:p>
        </p:txBody>
      </p:sp>
      <p:sp>
        <p:nvSpPr>
          <p:cNvPr id="14" name="el-178969643406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5" name="el-1789696434066-6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6" name="el-17896964340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434073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434073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434074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434074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434075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434075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434071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细节编不出来——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真去过才写得出那束光</a:t>
            </a:r>
            <a:endParaRPr/>
          </a:p>
        </p:txBody>
      </p:sp>
      <p:sp>
        <p:nvSpPr>
          <p:cNvPr id="24" name="el-1789696434071-14"/>
          <p:cNvSpPr txBox="1"/>
          <p:nvPr/>
        </p:nvSpPr>
        <p:spPr>
          <a:xfrm>
            <a:off x="857036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读者嗅觉敏锐——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套路文评论区一眼识破</a:t>
            </a:r>
            <a:endParaRPr/>
          </a:p>
        </p:txBody>
      </p:sp>
      <p:sp>
        <p:nvSpPr>
          <p:cNvPr id="25" name="el-1789696434072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信任是复利——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真诚是唯一可持续的写法</a:t>
            </a:r>
            <a:endParaRPr/>
          </a:p>
        </p:txBody>
      </p:sp>
      <p:sp>
        <p:nvSpPr>
          <p:cNvPr id="26" name="el-1789696434072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所有爆文都有结构——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真诚也要讲方法</a:t>
            </a:r>
            <a:endParaRPr/>
          </a:p>
        </p:txBody>
      </p:sp>
      <p:sp>
        <p:nvSpPr>
          <p:cNvPr id="27" name="el-1789696434072-17"/>
          <p:cNvSpPr txBox="1"/>
          <p:nvPr/>
        </p:nvSpPr>
        <p:spPr>
          <a:xfrm>
            <a:off x="6694401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五段三式就是套路——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套路是经验的沉淀</a:t>
            </a:r>
            <a:endParaRPr/>
          </a:p>
        </p:txBody>
      </p:sp>
      <p:sp>
        <p:nvSpPr>
          <p:cNvPr id="28" name="el-1789696434073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广告也可以有用——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设计得好读者愿意看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0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4087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40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08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6" name="el-17896964340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发布红线：三条底线</a:t>
            </a:r>
            <a:endParaRPr/>
          </a:p>
        </p:txBody>
      </p:sp>
      <p:sp>
        <p:nvSpPr>
          <p:cNvPr id="7" name="el-1789696434089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434089-11"/>
          <p:cNvSpPr txBox="1"/>
          <p:nvPr/>
        </p:nvSpPr>
        <p:spPr>
          <a:xfrm>
            <a:off x="8227543" y="3337196"/>
            <a:ext cx="332815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比10万+更贵</a:t>
            </a:r>
            <a:endParaRPr/>
          </a:p>
        </p:txBody>
      </p:sp>
      <p:sp>
        <p:nvSpPr>
          <p:cNvPr id="9" name="el-1789696434089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虚假种草透支的是行业信用——</a:t>
            </a:r>
            <a:endParaRPr/>
          </a:p>
        </p:txBody>
      </p:sp>
      <p:sp>
        <p:nvSpPr>
          <p:cNvPr id="10" name="el-1789696434090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合规习惯从实训第一天养成。</a:t>
            </a:r>
            <a:endParaRPr/>
          </a:p>
        </p:txBody>
      </p:sp>
      <p:sp>
        <p:nvSpPr>
          <p:cNvPr id="11" name="el-178969643408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2" name="el-1789696434086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13" name="el-178969643408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434087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434091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434091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434091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434091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434091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434092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声明</a:t>
            </a:r>
            <a:endParaRPr/>
          </a:p>
        </p:txBody>
      </p:sp>
      <p:sp>
        <p:nvSpPr>
          <p:cNvPr id="21" name="el-1789696434092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收钱必须标软广</a:t>
            </a:r>
            <a:endParaRPr/>
          </a:p>
        </p:txBody>
      </p:sp>
      <p:sp>
        <p:nvSpPr>
          <p:cNvPr id="22" name="el-1789696434093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商业合作须显著标注「推广」——平台与广告法双重要求</a:t>
            </a:r>
            <a:endParaRPr/>
          </a:p>
        </p:txBody>
      </p:sp>
      <p:sp>
        <p:nvSpPr>
          <p:cNvPr id="23" name="el-1789696434093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真实</a:t>
            </a:r>
            <a:endParaRPr/>
          </a:p>
        </p:txBody>
      </p:sp>
      <p:sp>
        <p:nvSpPr>
          <p:cNvPr id="24" name="el-1789696434093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没去过的不写</a:t>
            </a:r>
            <a:endParaRPr/>
          </a:p>
        </p:txBody>
      </p:sp>
      <p:sp>
        <p:nvSpPr>
          <p:cNvPr id="25" name="el-1789696434093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道听途说的细节是雷区——体验与信息须可溯源</a:t>
            </a:r>
            <a:endParaRPr/>
          </a:p>
        </p:txBody>
      </p:sp>
      <p:sp>
        <p:nvSpPr>
          <p:cNvPr id="26" name="el-1789696434093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27" name="el-1789696434094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不刷量不买赞</a:t>
            </a:r>
            <a:endParaRPr/>
          </a:p>
        </p:txBody>
      </p:sp>
      <p:sp>
        <p:nvSpPr>
          <p:cNvPr id="28" name="el-1789696434094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刷出来的阅读是自欺——实训查实即取消成绩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23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23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424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434243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243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424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42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2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42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复盘四步：数据到行动</a:t>
            </a:r>
            <a:endParaRPr/>
          </a:p>
        </p:txBody>
      </p:sp>
      <p:sp>
        <p:nvSpPr>
          <p:cNvPr id="11" name="el-1789696434240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复盘流程</a:t>
            </a:r>
            <a:endParaRPr/>
          </a:p>
        </p:txBody>
      </p:sp>
      <p:sp>
        <p:nvSpPr>
          <p:cNvPr id="12" name="el-178969643424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434240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复盘不是写总结——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是从数据到下一篇的桥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434241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四步缺一不可。</a:t>
            </a:r>
            <a:endParaRPr/>
          </a:p>
        </p:txBody>
      </p:sp>
      <p:sp>
        <p:nvSpPr>
          <p:cNvPr id="15" name="el-178969643424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434248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拉数据</a:t>
            </a:r>
            <a:endParaRPr/>
          </a:p>
        </p:txBody>
      </p:sp>
      <p:sp>
        <p:nvSpPr>
          <p:cNvPr id="17" name="el-1789696434247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打开、读完、互动三层——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漏斗逐层看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：别只盯总数感动自己。</a:t>
            </a:r>
            <a:endParaRPr/>
          </a:p>
        </p:txBody>
      </p:sp>
      <p:sp>
        <p:nvSpPr>
          <p:cNvPr id="18" name="el-178969643424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434248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找断点</a:t>
            </a:r>
            <a:endParaRPr/>
          </a:p>
        </p:txBody>
      </p:sp>
      <p:sp>
        <p:nvSpPr>
          <p:cNvPr id="20" name="el-1789696434247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读者在哪一段离开——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断点即病灶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：标题、头图还是第三段。</a:t>
            </a:r>
            <a:endParaRPr/>
          </a:p>
        </p:txBody>
      </p:sp>
      <p:sp>
        <p:nvSpPr>
          <p:cNvPr id="21" name="el-178969643424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434249-27"/>
          <p:cNvSpPr txBox="1"/>
          <p:nvPr/>
        </p:nvSpPr>
        <p:spPr>
          <a:xfrm>
            <a:off x="5218395" y="3888615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问读者</a:t>
            </a:r>
            <a:endParaRPr/>
          </a:p>
        </p:txBody>
      </p:sp>
      <p:sp>
        <p:nvSpPr>
          <p:cNvPr id="23" name="el-1789696434248-23"/>
          <p:cNvSpPr txBox="1"/>
          <p:nvPr/>
        </p:nvSpPr>
        <p:spPr>
          <a:xfrm>
            <a:off x="5218395" y="4250475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评论区与私信是真话——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「图不错」背后的意思是没内容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：读者会用脚投票。</a:t>
            </a:r>
            <a:endParaRPr/>
          </a:p>
        </p:txBody>
      </p:sp>
      <p:sp>
        <p:nvSpPr>
          <p:cNvPr id="24" name="el-178969643424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434249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改一处</a:t>
            </a:r>
            <a:endParaRPr/>
          </a:p>
        </p:txBody>
      </p:sp>
      <p:sp>
        <p:nvSpPr>
          <p:cNvPr id="26" name="el-1789696434248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下一篇只改一个变量——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多改就无法归因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：科学迭代靠控制变量。</a:t>
            </a:r>
            <a:endParaRPr/>
          </a:p>
        </p:txBody>
      </p:sp>
      <p:sp>
        <p:nvSpPr>
          <p:cNvPr id="27" name="el-178969643423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8" name="el-1789696434237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342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2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261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264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264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2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26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8" name="el-17896964342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434262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真实发布的种草文</a:t>
            </a:r>
            <a:endParaRPr/>
          </a:p>
        </p:txBody>
      </p:sp>
      <p:sp>
        <p:nvSpPr>
          <p:cNvPr id="10" name="el-1789696434262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1篇</a:t>
            </a:r>
            <a:endParaRPr/>
          </a:p>
        </p:txBody>
      </p:sp>
      <p:sp>
        <p:nvSpPr>
          <p:cNvPr id="11" name="el-1789696434262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一篇真发布的稿子——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胜过十篇课堂习作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：市场反馈是最好的老师。</a:t>
            </a:r>
            <a:endParaRPr/>
          </a:p>
        </p:txBody>
      </p:sp>
      <p:sp>
        <p:nvSpPr>
          <p:cNvPr id="12" name="el-1789696434265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成文</a:t>
            </a:r>
            <a:endParaRPr/>
          </a:p>
        </p:txBody>
      </p:sp>
      <p:sp>
        <p:nvSpPr>
          <p:cNvPr id="13" name="el-1789696434268-20"/>
          <p:cNvSpPr txBox="1"/>
          <p:nvPr/>
        </p:nvSpPr>
        <p:spPr>
          <a:xfrm>
            <a:off x="6075431" y="2328096"/>
            <a:ext cx="56687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800-1200字种草文</a:t>
            </a:r>
            <a:endParaRPr/>
          </a:p>
        </p:txBody>
      </p:sp>
      <p:sp>
        <p:nvSpPr>
          <p:cNvPr id="14" name="el-1789696434267-17"/>
          <p:cNvSpPr txBox="1"/>
          <p:nvPr/>
        </p:nvSpPr>
        <p:spPr>
          <a:xfrm>
            <a:off x="6075431" y="2680433"/>
            <a:ext cx="52861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五段结构+三版标题——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发布链接可溯源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：这是作品集的主件。</a:t>
            </a:r>
            <a:endParaRPr/>
          </a:p>
        </p:txBody>
      </p:sp>
      <p:sp>
        <p:nvSpPr>
          <p:cNvPr id="15" name="el-1789696434265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过程</a:t>
            </a:r>
            <a:endParaRPr/>
          </a:p>
        </p:txBody>
      </p:sp>
      <p:sp>
        <p:nvSpPr>
          <p:cNvPr id="16" name="el-1789696434268-21"/>
          <p:cNvSpPr txBox="1"/>
          <p:nvPr/>
        </p:nvSpPr>
        <p:spPr>
          <a:xfrm>
            <a:off x="6075431" y="3275001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五环过程记录</a:t>
            </a:r>
            <a:endParaRPr/>
          </a:p>
        </p:txBody>
      </p:sp>
      <p:sp>
        <p:nvSpPr>
          <p:cNvPr id="17" name="el-1789696434267-18"/>
          <p:cNvSpPr txBox="1"/>
          <p:nvPr/>
        </p:nvSpPr>
        <p:spPr>
          <a:xfrm>
            <a:off x="6075431" y="3627338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选题到发布的完整留痕——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方法论的证据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：面试时讲得出怎么写。</a:t>
            </a:r>
            <a:endParaRPr/>
          </a:p>
        </p:txBody>
      </p:sp>
      <p:sp>
        <p:nvSpPr>
          <p:cNvPr id="18" name="el-1789696434265-16"/>
          <p:cNvSpPr txBox="1"/>
          <p:nvPr/>
        </p:nvSpPr>
        <p:spPr>
          <a:xfrm>
            <a:off x="4627993" y="4259997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复盘</a:t>
            </a:r>
            <a:endParaRPr/>
          </a:p>
        </p:txBody>
      </p:sp>
      <p:sp>
        <p:nvSpPr>
          <p:cNvPr id="19" name="el-1789696434268-22"/>
          <p:cNvSpPr txBox="1"/>
          <p:nvPr/>
        </p:nvSpPr>
        <p:spPr>
          <a:xfrm>
            <a:off x="6075431" y="4221907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数据复盘报告</a:t>
            </a:r>
            <a:endParaRPr/>
          </a:p>
        </p:txBody>
      </p:sp>
      <p:sp>
        <p:nvSpPr>
          <p:cNvPr id="20" name="el-1789696434267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漏斗诊断+迭代方案——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数据思维的证据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：这是文旅运营岗的硬通货。</a:t>
            </a:r>
            <a:endParaRPr/>
          </a:p>
        </p:txBody>
      </p:sp>
      <p:sp>
        <p:nvSpPr>
          <p:cNvPr id="21" name="el-17896964342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22" name="el-1789696434259-4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42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41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412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415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415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415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434416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4344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4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10" name="el-17896964344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带走的清单：一周六件事</a:t>
            </a:r>
            <a:endParaRPr/>
          </a:p>
        </p:txBody>
      </p:sp>
      <p:sp>
        <p:nvSpPr>
          <p:cNvPr id="11" name="el-1789696434411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种草文冲刺，六件事按序做：</a:t>
            </a:r>
            <a:endParaRPr/>
          </a:p>
        </p:txBody>
      </p:sp>
      <p:sp>
        <p:nvSpPr>
          <p:cNvPr id="12" name="el-1789696434417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434421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定选题</a:t>
            </a:r>
            <a:endParaRPr/>
          </a:p>
        </p:txBody>
      </p:sp>
      <p:sp>
        <p:nvSpPr>
          <p:cNvPr id="14" name="el-1789696434421-21"/>
          <p:cNvSpPr txBox="1"/>
          <p:nvPr/>
        </p:nvSpPr>
        <p:spPr>
          <a:xfrm>
            <a:off x="2009273" y="329910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四看定一篇，锁定一个人群</a:t>
            </a:r>
            <a:endParaRPr/>
          </a:p>
        </p:txBody>
      </p:sp>
      <p:sp>
        <p:nvSpPr>
          <p:cNvPr id="15" name="el-1789696434417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434421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挖种草点</a:t>
            </a:r>
            <a:endParaRPr/>
          </a:p>
        </p:txBody>
      </p:sp>
      <p:sp>
        <p:nvSpPr>
          <p:cNvPr id="17" name="el-1789696434421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九问筛三点，小切口大共鸣</a:t>
            </a:r>
            <a:endParaRPr/>
          </a:p>
        </p:txBody>
      </p:sp>
      <p:sp>
        <p:nvSpPr>
          <p:cNvPr id="18" name="el-1789696434417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434421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搭五段</a:t>
            </a:r>
            <a:endParaRPr/>
          </a:p>
        </p:txBody>
      </p:sp>
      <p:sp>
        <p:nvSpPr>
          <p:cNvPr id="20" name="el-1789696434421-25"/>
          <p:cNvSpPr txBox="1"/>
          <p:nvPr/>
        </p:nvSpPr>
        <p:spPr>
          <a:xfrm>
            <a:off x="2009273" y="453704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结构先于文字，一屏一点</a:t>
            </a:r>
            <a:endParaRPr/>
          </a:p>
        </p:txBody>
      </p:sp>
      <p:sp>
        <p:nvSpPr>
          <p:cNvPr id="21" name="el-1789696434418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43442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写初稿</a:t>
            </a:r>
            <a:endParaRPr/>
          </a:p>
        </p:txBody>
      </p:sp>
      <p:sp>
        <p:nvSpPr>
          <p:cNvPr id="23" name="el-1789696434422-27"/>
          <p:cNvSpPr txBox="1"/>
          <p:nvPr/>
        </p:nvSpPr>
        <p:spPr>
          <a:xfrm>
            <a:off x="7760934" y="3299106"/>
            <a:ext cx="2033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AI搭框架，人工填体验</a:t>
            </a:r>
            <a:endParaRPr/>
          </a:p>
        </p:txBody>
      </p:sp>
      <p:sp>
        <p:nvSpPr>
          <p:cNvPr id="24" name="el-1789696434418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434422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测标题</a:t>
            </a:r>
            <a:endParaRPr/>
          </a:p>
        </p:txBody>
      </p:sp>
      <p:sp>
        <p:nvSpPr>
          <p:cNvPr id="26" name="el-1789696434422-29"/>
          <p:cNvSpPr txBox="1"/>
          <p:nvPr/>
        </p:nvSpPr>
        <p:spPr>
          <a:xfrm>
            <a:off x="7760934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三版组内互评再优选</a:t>
            </a:r>
            <a:endParaRPr/>
          </a:p>
        </p:txBody>
      </p:sp>
      <p:sp>
        <p:nvSpPr>
          <p:cNvPr id="27" name="el-1789696434418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434422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发复盘</a:t>
            </a:r>
            <a:endParaRPr/>
          </a:p>
        </p:txBody>
      </p:sp>
      <p:sp>
        <p:nvSpPr>
          <p:cNvPr id="29" name="el-1789696434422-31"/>
          <p:cNvSpPr txBox="1"/>
          <p:nvPr/>
        </p:nvSpPr>
        <p:spPr>
          <a:xfrm>
            <a:off x="7760934" y="4537046"/>
            <a:ext cx="20716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48小时看漏斗，写复盘</a:t>
            </a:r>
            <a:endParaRPr/>
          </a:p>
        </p:txBody>
      </p:sp>
      <p:sp>
        <p:nvSpPr>
          <p:cNvPr id="30" name="el-1789696434411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合规与复盘</a:t>
            </a:r>
            <a:endParaRPr/>
          </a:p>
        </p:txBody>
      </p:sp>
      <p:sp>
        <p:nvSpPr>
          <p:cNvPr id="31" name="el-1789696434411-5"/>
          <p:cNvSpPr txBox="1"/>
          <p:nvPr/>
        </p:nvSpPr>
        <p:spPr>
          <a:xfrm>
            <a:off x="556314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32" name="el-1789696434411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43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43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43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43443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4344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43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4344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43443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434442-19"/>
          <p:cNvSpPr txBox="1"/>
          <p:nvPr/>
        </p:nvSpPr>
        <p:spPr>
          <a:xfrm>
            <a:off x="1618845" y="1698413"/>
            <a:ext cx="45814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好种草文的公式？</a:t>
            </a:r>
            <a:endParaRPr/>
          </a:p>
        </p:txBody>
      </p:sp>
      <p:sp>
        <p:nvSpPr>
          <p:cNvPr id="11" name="el-1789696434440-15"/>
          <p:cNvSpPr txBox="1"/>
          <p:nvPr/>
        </p:nvSpPr>
        <p:spPr>
          <a:xfrm>
            <a:off x="1618845" y="2117408"/>
            <a:ext cx="47918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场景+细节+人群锁定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——套路会被识破，真实不会。</a:t>
            </a:r>
            <a:endParaRPr/>
          </a:p>
        </p:txBody>
      </p:sp>
      <p:sp>
        <p:nvSpPr>
          <p:cNvPr id="12" name="el-178969643443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434442-20"/>
          <p:cNvSpPr txBox="1"/>
          <p:nvPr/>
        </p:nvSpPr>
        <p:spPr>
          <a:xfrm>
            <a:off x="1618845" y="2812559"/>
            <a:ext cx="52520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AI在写作中的角色？</a:t>
            </a:r>
            <a:endParaRPr/>
          </a:p>
        </p:txBody>
      </p:sp>
      <p:sp>
        <p:nvSpPr>
          <p:cNvPr id="14" name="el-1789696434441-16"/>
          <p:cNvSpPr txBox="1"/>
          <p:nvPr/>
        </p:nvSpPr>
        <p:spPr>
          <a:xfrm>
            <a:off x="1618845" y="3231554"/>
            <a:ext cx="531011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初稿与提速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——核验、体验、人设是人：AI没去过那座城。</a:t>
            </a:r>
            <a:endParaRPr/>
          </a:p>
        </p:txBody>
      </p:sp>
      <p:sp>
        <p:nvSpPr>
          <p:cNvPr id="15" name="el-178969643443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434442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发布后最该看什么？</a:t>
            </a:r>
            <a:endParaRPr/>
          </a:p>
        </p:txBody>
      </p:sp>
      <p:sp>
        <p:nvSpPr>
          <p:cNvPr id="17" name="el-1789696434441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漏斗三层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——打开查标题、读完查结构、互动查共鸣。</a:t>
            </a:r>
            <a:endParaRPr/>
          </a:p>
        </p:txBody>
      </p:sp>
      <p:sp>
        <p:nvSpPr>
          <p:cNvPr id="18" name="el-178969643443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434443-22"/>
          <p:cNvSpPr txBox="1"/>
          <p:nvPr/>
        </p:nvSpPr>
        <p:spPr>
          <a:xfrm>
            <a:off x="1618845" y="5040852"/>
            <a:ext cx="46436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434441-18"/>
          <p:cNvSpPr txBox="1"/>
          <p:nvPr/>
        </p:nvSpPr>
        <p:spPr>
          <a:xfrm>
            <a:off x="1618845" y="5459847"/>
            <a:ext cx="50369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数据故事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——打开率4%到12%：过程比结果有力。</a:t>
            </a:r>
            <a:endParaRPr/>
          </a:p>
        </p:txBody>
      </p:sp>
      <p:sp>
        <p:nvSpPr>
          <p:cNvPr id="21" name="el-1789696434434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434434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3" name="el-17896964344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5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587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434584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589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458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590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43458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434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43458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434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作业：种草文与复盘</a:t>
            </a:r>
            <a:endParaRPr/>
          </a:p>
        </p:txBody>
      </p:sp>
      <p:sp>
        <p:nvSpPr>
          <p:cNvPr id="12" name="el-1789696434586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434588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434589-16"/>
          <p:cNvSpPr txBox="1"/>
          <p:nvPr/>
        </p:nvSpPr>
        <p:spPr>
          <a:xfrm>
            <a:off x="1966570" y="2173651"/>
            <a:ext cx="47394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你最近被哪篇种草文真正种草？是哪句话打动了你？</a:t>
            </a:r>
            <a:endParaRPr/>
          </a:p>
        </p:txBody>
      </p:sp>
      <p:sp>
        <p:nvSpPr>
          <p:cNvPr id="15" name="el-178969643458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434589-18"/>
          <p:cNvSpPr txBox="1"/>
          <p:nvPr/>
        </p:nvSpPr>
        <p:spPr>
          <a:xfrm>
            <a:off x="1966570" y="2674481"/>
            <a:ext cx="43394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如果必须删掉一半字数，你删哪一半？为什么？</a:t>
            </a:r>
            <a:endParaRPr/>
          </a:p>
        </p:txBody>
      </p:sp>
      <p:sp>
        <p:nvSpPr>
          <p:cNvPr id="17" name="el-1789696434586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434589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种草文</a:t>
            </a:r>
            <a:endParaRPr/>
          </a:p>
        </p:txBody>
      </p:sp>
      <p:sp>
        <p:nvSpPr>
          <p:cNvPr id="19" name="el-1789696434591-23"/>
          <p:cNvSpPr txBox="1"/>
          <p:nvPr/>
        </p:nvSpPr>
        <p:spPr>
          <a:xfrm>
            <a:off x="1704698" y="3899031"/>
            <a:ext cx="86164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提交800-1200字种草文：真实发布并附48小时数据截图（打开率、读完率、互动与评论精选）</a:t>
            </a:r>
            <a:endParaRPr/>
          </a:p>
        </p:txBody>
      </p:sp>
      <p:sp>
        <p:nvSpPr>
          <p:cNvPr id="20" name="el-1789696434592-24"/>
          <p:cNvSpPr txBox="1"/>
          <p:nvPr/>
        </p:nvSpPr>
        <p:spPr>
          <a:xfrm>
            <a:off x="1704698" y="4241845"/>
            <a:ext cx="79870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平台任选，发布链接必附</a:t>
            </a:r>
            <a:endParaRPr/>
          </a:p>
        </p:txBody>
      </p:sp>
      <p:sp>
        <p:nvSpPr>
          <p:cNvPr id="21" name="el-178969643458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复盘报告</a:t>
            </a:r>
            <a:endParaRPr/>
          </a:p>
        </p:txBody>
      </p:sp>
      <p:sp>
        <p:nvSpPr>
          <p:cNvPr id="22" name="el-1789696434592-25"/>
          <p:cNvSpPr txBox="1"/>
          <p:nvPr/>
        </p:nvSpPr>
        <p:spPr>
          <a:xfrm>
            <a:off x="1885627" y="4670363"/>
            <a:ext cx="70610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提交300字复盘：漏斗逐层诊断+一个断点归因+下一篇的改法（只改一个变量）</a:t>
            </a:r>
            <a:endParaRPr/>
          </a:p>
        </p:txBody>
      </p:sp>
      <p:sp>
        <p:nvSpPr>
          <p:cNvPr id="23" name="el-1789696434592-26"/>
          <p:cNvSpPr txBox="1"/>
          <p:nvPr/>
        </p:nvSpPr>
        <p:spPr>
          <a:xfrm>
            <a:off x="1885627" y="5013177"/>
            <a:ext cx="67363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434586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课程平台提交，优秀稿件进课程公众号与系刊</a:t>
            </a:r>
            <a:endParaRPr/>
          </a:p>
        </p:txBody>
      </p:sp>
      <p:sp>
        <p:nvSpPr>
          <p:cNvPr id="25" name="el-1789696434583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434583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7" name="el-17896964345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6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43460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43460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43460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43460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43460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434605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43460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43460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4346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4604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4346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434606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434611-25"/>
          <p:cNvSpPr txBox="1"/>
          <p:nvPr/>
        </p:nvSpPr>
        <p:spPr>
          <a:xfrm>
            <a:off x="1980705" y="1661513"/>
            <a:ext cx="3638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AI写作与排版</a:t>
            </a:r>
            <a:endParaRPr/>
          </a:p>
        </p:txBody>
      </p:sp>
      <p:sp>
        <p:nvSpPr>
          <p:cNvPr id="16" name="el-1789696434610-21"/>
          <p:cNvSpPr txBox="1"/>
          <p:nvPr/>
        </p:nvSpPr>
        <p:spPr>
          <a:xfrm>
            <a:off x="1980705" y="2023372"/>
            <a:ext cx="36578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写作助手+公众号编辑器——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43460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18" name="el-1789696434612-26"/>
          <p:cNvSpPr txBox="1"/>
          <p:nvPr/>
        </p:nvSpPr>
        <p:spPr>
          <a:xfrm>
            <a:off x="1980705" y="2675076"/>
            <a:ext cx="35240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文旅爆文拆解库</a:t>
            </a:r>
            <a:endParaRPr/>
          </a:p>
        </p:txBody>
      </p:sp>
      <p:sp>
        <p:nvSpPr>
          <p:cNvPr id="19" name="el-1789696434610-22"/>
          <p:cNvSpPr txBox="1"/>
          <p:nvPr/>
        </p:nvSpPr>
        <p:spPr>
          <a:xfrm>
            <a:off x="1980705" y="3036936"/>
            <a:ext cx="37935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历年10万+种草文——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拆它的五段与标题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434607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1" name="el-1789696434612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广告法红线条款</a:t>
            </a:r>
            <a:endParaRPr/>
          </a:p>
        </p:txBody>
      </p:sp>
      <p:sp>
        <p:nvSpPr>
          <p:cNvPr id="22" name="el-1789696434611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极限词与软广声明——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434607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书单</a:t>
            </a:r>
            <a:endParaRPr/>
          </a:p>
        </p:txBody>
      </p:sp>
      <p:sp>
        <p:nvSpPr>
          <p:cNvPr id="24" name="el-1789696434612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文案经典三种</a:t>
            </a:r>
            <a:endParaRPr/>
          </a:p>
        </p:txBody>
      </p:sp>
      <p:sp>
        <p:nvSpPr>
          <p:cNvPr id="25" name="el-1789696434611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《爆款文案》等——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看细节怎么写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43460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每天存一篇让你想立刻出发的种草文，写下它赢在哪一句——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笔感是喂出来的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43460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434603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29" name="el-17896964346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43474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434743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434748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43474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项目六：海外领队助手应用实训</a:t>
            </a:r>
            <a:endParaRPr/>
          </a:p>
        </p:txBody>
      </p:sp>
      <p:sp>
        <p:nvSpPr>
          <p:cNvPr id="6" name="el-1789696434744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434745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旅游软文营销实训</a:t>
            </a:r>
            <a:endParaRPr/>
          </a:p>
        </p:txBody>
      </p:sp>
      <p:sp>
        <p:nvSpPr>
          <p:cNvPr id="8" name="el-178969643474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434747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43475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43475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434742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43474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06</a:t>
            </a:r>
            <a:endParaRPr/>
          </a:p>
        </p:txBody>
      </p:sp>
      <p:sp>
        <p:nvSpPr>
          <p:cNvPr id="14" name="el-1789696434749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带着AI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去带团</a:t>
            </a:r>
            <a:endParaRPr/>
          </a:p>
        </p:txBody>
      </p:sp>
      <p:sp>
        <p:nvSpPr>
          <p:cNvPr id="15" name="el-178969643474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从图文到实战</a:t>
            </a:r>
            <a:endParaRPr/>
          </a:p>
        </p:txBody>
      </p:sp>
      <p:sp>
        <p:nvSpPr>
          <p:cNvPr id="16" name="el-178969643475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434758-21"/>
          <p:cNvSpPr txBox="1"/>
          <p:nvPr/>
        </p:nvSpPr>
        <p:spPr>
          <a:xfrm>
            <a:off x="6951512" y="2415883"/>
            <a:ext cx="37603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领队场景</a:t>
            </a:r>
            <a:endParaRPr/>
          </a:p>
        </p:txBody>
      </p:sp>
      <p:sp>
        <p:nvSpPr>
          <p:cNvPr id="18" name="el-1789696434756-18"/>
          <p:cNvSpPr txBox="1"/>
          <p:nvPr/>
        </p:nvSpPr>
        <p:spPr>
          <a:xfrm>
            <a:off x="6951512" y="2777742"/>
            <a:ext cx="397192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行程管理、突发应对——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AI当你的随身参谋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434753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434758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工具实操</a:t>
            </a:r>
            <a:endParaRPr/>
          </a:p>
        </p:txBody>
      </p:sp>
      <p:sp>
        <p:nvSpPr>
          <p:cNvPr id="21" name="el-1789696434757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翻译、导航、行程助手——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真机真场景演练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434753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434759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带团演练</a:t>
            </a:r>
            <a:endParaRPr/>
          </a:p>
        </p:txBody>
      </p:sp>
      <p:sp>
        <p:nvSpPr>
          <p:cNvPr id="24" name="el-1789696434757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模拟出境全流程——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从值机到归国的复盘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2026-09-18T01:53:59.104Z</dcterms:created>
  <dcterms:modified xsi:type="dcterms:W3CDTF">2026-09-18T01:53:59.104Z</dcterms:modified>
</cp:coreProperties>
</file>