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转粉率</c:v>
                </c:pt>
                <c:pt idx="1">
                  <c:v>互动率</c:v>
                </c:pt>
                <c:pt idx="2">
                  <c:v>前3秒留存</c:v>
                </c:pt>
                <c:pt idx="3">
                  <c:v>完播率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07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20202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1835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839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834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1836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96201837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201837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旅游短视频内容</a:t>
            </a:r>
            <a:endParaRPr/>
          </a:p>
        </p:txBody>
      </p:sp>
      <p:sp>
        <p:nvSpPr>
          <p:cNvPr id="10" name="el-1789696201838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生成实训</a:t>
            </a:r>
            <a:endParaRPr/>
          </a:p>
        </p:txBody>
      </p:sp>
      <p:sp>
        <p:nvSpPr>
          <p:cNvPr id="11" name="el-1789696201840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201840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201838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201838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137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138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1386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386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38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13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138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20138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十五秒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的功夫</a:t>
            </a:r>
            <a:endParaRPr/>
          </a:p>
        </p:txBody>
      </p:sp>
      <p:sp>
        <p:nvSpPr>
          <p:cNvPr id="10" name="el-178969620138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SCRIPT · SHOOT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EDIT · LAUNCH</a:t>
            </a:r>
            <a:endParaRPr/>
          </a:p>
        </p:txBody>
      </p:sp>
      <p:sp>
        <p:nvSpPr>
          <p:cNvPr id="11" name="el-178969620138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201395-17"/>
          <p:cNvSpPr txBox="1"/>
          <p:nvPr/>
        </p:nvSpPr>
        <p:spPr>
          <a:xfrm>
            <a:off x="5218395" y="1134049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201395-18"/>
          <p:cNvSpPr txBox="1"/>
          <p:nvPr/>
        </p:nvSpPr>
        <p:spPr>
          <a:xfrm>
            <a:off x="5218395" y="1591135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前三秒 · 设备清单</a:t>
            </a:r>
            <a:endParaRPr/>
          </a:p>
        </p:txBody>
      </p:sp>
      <p:sp>
        <p:nvSpPr>
          <p:cNvPr id="14" name="el-178969620139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201395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脚本与拍摄</a:t>
            </a:r>
            <a:endParaRPr/>
          </a:p>
        </p:txBody>
      </p:sp>
      <p:sp>
        <p:nvSpPr>
          <p:cNvPr id="16" name="el-1789696201396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脚本模板 · 分镜设计 · 实拍要点 · 素材管理</a:t>
            </a:r>
            <a:endParaRPr/>
          </a:p>
        </p:txBody>
      </p:sp>
      <p:sp>
        <p:nvSpPr>
          <p:cNvPr id="17" name="el-178969620139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201396-21"/>
          <p:cNvSpPr txBox="1"/>
          <p:nvPr/>
        </p:nvSpPr>
        <p:spPr>
          <a:xfrm>
            <a:off x="5218395" y="3514704"/>
            <a:ext cx="40848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智能剪辑</a:t>
            </a:r>
            <a:endParaRPr/>
          </a:p>
        </p:txBody>
      </p:sp>
      <p:sp>
        <p:nvSpPr>
          <p:cNvPr id="19" name="el-1789696201396-22"/>
          <p:cNvSpPr txBox="1"/>
          <p:nvPr/>
        </p:nvSpPr>
        <p:spPr>
          <a:xfrm>
            <a:off x="5218395" y="3971789"/>
            <a:ext cx="46616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AI剪辑流 · 卡点包装 · 字幕规范 · 封面标题</a:t>
            </a:r>
            <a:endParaRPr/>
          </a:p>
        </p:txBody>
      </p:sp>
      <p:sp>
        <p:nvSpPr>
          <p:cNvPr id="20" name="el-178969620139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20143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发布复盘</a:t>
            </a:r>
            <a:endParaRPr/>
          </a:p>
        </p:txBody>
      </p:sp>
      <p:sp>
        <p:nvSpPr>
          <p:cNvPr id="22" name="el-178969620143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发布节奏 · 数据复盘 · 迭代实验 · 合规红线</a:t>
            </a:r>
            <a:endParaRPr/>
          </a:p>
        </p:txBody>
      </p:sp>
      <p:sp>
        <p:nvSpPr>
          <p:cNvPr id="23" name="el-1789696201374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201375-3"/>
          <p:cNvSpPr txBox="1"/>
          <p:nvPr/>
        </p:nvSpPr>
        <p:spPr>
          <a:xfrm>
            <a:off x="709598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5" name="el-178969620137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15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156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156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156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1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156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201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20156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20156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真视频</a:t>
            </a:r>
            <a:endParaRPr/>
          </a:p>
        </p:txBody>
      </p:sp>
      <p:sp>
        <p:nvSpPr>
          <p:cNvPr id="11" name="el-178969620156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SHORT VIDEO</a:t>
            </a:r>
            <a:endParaRPr/>
          </a:p>
        </p:txBody>
      </p:sp>
      <p:sp>
        <p:nvSpPr>
          <p:cNvPr id="12" name="el-178969620156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20156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能写出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前三秒钩子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的三种模式；说出短视频脚本的分镜表结构与发布节奏。</a:t>
            </a:r>
            <a:endParaRPr/>
          </a:p>
        </p:txBody>
      </p:sp>
      <p:sp>
        <p:nvSpPr>
          <p:cNvPr id="14" name="el-178969620156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20156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小组产出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一条15秒成片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：脚本-拍摄-剪辑-发布全流程实操，并有数据复盘。</a:t>
            </a:r>
            <a:endParaRPr/>
          </a:p>
        </p:txBody>
      </p:sp>
      <p:sp>
        <p:nvSpPr>
          <p:cNvPr id="16" name="el-178969620156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20156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「完播率思维」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：每一帧都为「看下去」服务——数据反馈替代自我感觉。</a:t>
            </a:r>
            <a:endParaRPr/>
          </a:p>
        </p:txBody>
      </p:sp>
      <p:sp>
        <p:nvSpPr>
          <p:cNvPr id="18" name="el-178969620155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201558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15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09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093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0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092-9"/>
          <p:cNvSpPr txBox="1"/>
          <p:nvPr/>
        </p:nvSpPr>
        <p:spPr>
          <a:xfrm>
            <a:off x="1237940" y="457943"/>
            <a:ext cx="36480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15 SECONDS</a:t>
            </a:r>
            <a:endParaRPr/>
          </a:p>
        </p:txBody>
      </p:sp>
      <p:sp>
        <p:nvSpPr>
          <p:cNvPr id="6" name="el-178969620308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15秒能干什么</a:t>
            </a:r>
            <a:endParaRPr/>
          </a:p>
        </p:txBody>
      </p:sp>
      <p:sp>
        <p:nvSpPr>
          <p:cNvPr id="7" name="el-1789696203091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食堂门口的猫被拍成15秒视频——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当晚播放破十万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；精心制作的3分钟景区宣传片，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播放停在300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。差别不在画质，在节奏。</a:t>
            </a:r>
            <a:endParaRPr/>
          </a:p>
        </p:txBody>
      </p:sp>
      <p:sp>
        <p:nvSpPr>
          <p:cNvPr id="8" name="el-1789696203097-13"/>
          <p:cNvSpPr txBox="1"/>
          <p:nvPr/>
        </p:nvSpPr>
        <p:spPr>
          <a:xfrm>
            <a:off x="685629" y="3842192"/>
            <a:ext cx="5936972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前3秒发生了什么，决定了什么？</a:t>
            </a:r>
            <a:endParaRPr/>
          </a:p>
        </p:txBody>
      </p:sp>
      <p:sp>
        <p:nvSpPr>
          <p:cNvPr id="9" name="el-1789696203097-14"/>
          <p:cNvSpPr txBox="1"/>
          <p:nvPr/>
        </p:nvSpPr>
        <p:spPr>
          <a:xfrm>
            <a:off x="685629" y="432308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AI能替你拍到那只猫吗？</a:t>
            </a:r>
            <a:endParaRPr/>
          </a:p>
        </p:txBody>
      </p:sp>
      <p:sp>
        <p:nvSpPr>
          <p:cNvPr id="10" name="el-1789696203097-15"/>
          <p:cNvSpPr txBox="1"/>
          <p:nvPr/>
        </p:nvSpPr>
        <p:spPr>
          <a:xfrm>
            <a:off x="685629" y="4803977"/>
            <a:ext cx="607714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完播率38%那条视频，做对了哪一步？</a:t>
            </a:r>
            <a:endParaRPr/>
          </a:p>
        </p:txBody>
      </p:sp>
      <p:sp>
        <p:nvSpPr>
          <p:cNvPr id="11" name="el-1789696203092-8"/>
          <p:cNvSpPr txBox="1"/>
          <p:nvPr/>
        </p:nvSpPr>
        <p:spPr>
          <a:xfrm>
            <a:off x="685629" y="5342005"/>
            <a:ext cx="62375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写脚本-实拍-AI剪-发布-复盘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，三周一条真视频。</a:t>
            </a:r>
            <a:endParaRPr/>
          </a:p>
        </p:txBody>
      </p:sp>
      <p:sp>
        <p:nvSpPr>
          <p:cNvPr id="12" name="el-1789696203087-3"/>
          <p:cNvSpPr txBox="1"/>
          <p:nvPr/>
        </p:nvSpPr>
        <p:spPr>
          <a:xfrm>
            <a:off x="685629" y="6228650"/>
            <a:ext cx="30652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15 SECONDS</a:t>
            </a:r>
            <a:endParaRPr/>
          </a:p>
        </p:txBody>
      </p:sp>
      <p:sp>
        <p:nvSpPr>
          <p:cNvPr id="13" name="el-1789696203087-4"/>
          <p:cNvSpPr txBox="1"/>
          <p:nvPr/>
        </p:nvSpPr>
        <p:spPr>
          <a:xfrm>
            <a:off x="5394861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4" name="el-17896962030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203094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20309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125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289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28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289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20289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20289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202892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202894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202895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202895-11"/>
          <p:cNvSpPr txBox="1"/>
          <p:nvPr/>
        </p:nvSpPr>
        <p:spPr>
          <a:xfrm>
            <a:off x="6917587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前三秒</a:t>
            </a:r>
            <a:endParaRPr/>
          </a:p>
        </p:txBody>
      </p:sp>
      <p:sp>
        <p:nvSpPr>
          <p:cNvPr id="12" name="el-1789696202896-12"/>
          <p:cNvSpPr txBox="1"/>
          <p:nvPr/>
        </p:nvSpPr>
        <p:spPr>
          <a:xfrm>
            <a:off x="81405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设备清单</a:t>
            </a:r>
            <a:endParaRPr/>
          </a:p>
        </p:txBody>
      </p:sp>
      <p:sp>
        <p:nvSpPr>
          <p:cNvPr id="13" name="el-17896962028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289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28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28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285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28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28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328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20327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实训任务书：三周一条真视频</a:t>
            </a:r>
            <a:endParaRPr/>
          </a:p>
        </p:txBody>
      </p:sp>
      <p:sp>
        <p:nvSpPr>
          <p:cNvPr id="10" name="el-1789696203283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短视频实训不是「拍着玩」——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一条真发布的视频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才是交付物：市场会给它打分。</a:t>
            </a:r>
            <a:endParaRPr/>
          </a:p>
        </p:txBody>
      </p:sp>
      <p:sp>
        <p:nvSpPr>
          <p:cNvPr id="11" name="el-1789696203284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20328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203288-19"/>
          <p:cNvSpPr txBox="1"/>
          <p:nvPr/>
        </p:nvSpPr>
        <p:spPr>
          <a:xfrm>
            <a:off x="685629" y="3757382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VIDEO</a:t>
            </a:r>
            <a:endParaRPr/>
          </a:p>
        </p:txBody>
      </p:sp>
      <p:sp>
        <p:nvSpPr>
          <p:cNvPr id="14" name="el-178969620328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为项目一方案拍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15秒短视频一条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：竖屏、有钩子、有落点、真实发布。</a:t>
            </a:r>
            <a:endParaRPr/>
          </a:p>
        </p:txBody>
      </p:sp>
      <p:sp>
        <p:nvSpPr>
          <p:cNvPr id="15" name="el-1789696203289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203289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20328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脚本-分镜-拍摄-剪辑-封面-发布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六环全走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：每环节留过程记录。</a:t>
            </a:r>
            <a:endParaRPr/>
          </a:p>
        </p:txBody>
      </p:sp>
      <p:sp>
        <p:nvSpPr>
          <p:cNvPr id="18" name="el-1789696203289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9" name="el-178969620328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20" name="el-1789696203288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发布48小时后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拉数据写复盘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：完播率、前三秒流失、互动结构。</a:t>
            </a:r>
            <a:endParaRPr/>
          </a:p>
        </p:txBody>
      </p:sp>
      <p:sp>
        <p:nvSpPr>
          <p:cNvPr id="21" name="el-1789696203279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成绩=过程记录40%+成片质量40%+数据复盘20%——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只交成片没过程，直接不合格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20328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203280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4" name="el-17896962032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3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306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311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311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3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3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2033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203309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发布后数据观察期</a:t>
            </a:r>
            <a:endParaRPr/>
          </a:p>
        </p:txBody>
      </p:sp>
      <p:sp>
        <p:nvSpPr>
          <p:cNvPr id="10" name="el-1789696203309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48小时</a:t>
            </a:r>
            <a:endParaRPr/>
          </a:p>
        </p:txBody>
      </p:sp>
      <p:sp>
        <p:nvSpPr>
          <p:cNvPr id="11" name="el-1789696203309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发布不是终点——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48小时数据是复盘的依据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：流量会说话，别急着自我评价。</a:t>
            </a:r>
            <a:endParaRPr/>
          </a:p>
        </p:txBody>
      </p:sp>
      <p:sp>
        <p:nvSpPr>
          <p:cNvPr id="12" name="el-1789696203312-14"/>
          <p:cNvSpPr txBox="1"/>
          <p:nvPr/>
        </p:nvSpPr>
        <p:spPr>
          <a:xfrm>
            <a:off x="4627993" y="250634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15秒</a:t>
            </a:r>
            <a:endParaRPr/>
          </a:p>
        </p:txBody>
      </p:sp>
      <p:sp>
        <p:nvSpPr>
          <p:cNvPr id="13" name="el-1789696203316-20"/>
          <p:cNvSpPr txBox="1"/>
          <p:nvPr/>
        </p:nvSpPr>
        <p:spPr>
          <a:xfrm>
            <a:off x="6075431" y="2468257"/>
            <a:ext cx="54337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成片时长上限</a:t>
            </a:r>
            <a:endParaRPr/>
          </a:p>
        </p:txBody>
      </p:sp>
      <p:sp>
        <p:nvSpPr>
          <p:cNvPr id="14" name="el-1789696203314-17"/>
          <p:cNvSpPr txBox="1"/>
          <p:nvPr/>
        </p:nvSpPr>
        <p:spPr>
          <a:xfrm>
            <a:off x="6075431" y="2820594"/>
            <a:ext cx="576117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宁短勿长——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短是完播率的朋友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：15秒全看完，才有资格谈30秒。</a:t>
            </a:r>
            <a:endParaRPr/>
          </a:p>
        </p:txBody>
      </p:sp>
      <p:sp>
        <p:nvSpPr>
          <p:cNvPr id="15" name="el-1789696203312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6环</a:t>
            </a:r>
            <a:endParaRPr/>
          </a:p>
        </p:txBody>
      </p:sp>
      <p:sp>
        <p:nvSpPr>
          <p:cNvPr id="16" name="el-1789696203316-21"/>
          <p:cNvSpPr txBox="1"/>
          <p:nvPr/>
        </p:nvSpPr>
        <p:spPr>
          <a:xfrm>
            <a:off x="6075431" y="3415162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过程记录的环节数</a:t>
            </a:r>
            <a:endParaRPr/>
          </a:p>
        </p:txBody>
      </p:sp>
      <p:sp>
        <p:nvSpPr>
          <p:cNvPr id="17" name="el-1789696203315-18"/>
          <p:cNvSpPr txBox="1"/>
          <p:nvPr/>
        </p:nvSpPr>
        <p:spPr>
          <a:xfrm>
            <a:off x="6075431" y="3767499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脚本到发布六环留痕——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：跳环 = 不合格。</a:t>
            </a:r>
            <a:endParaRPr/>
          </a:p>
        </p:txBody>
      </p:sp>
      <p:sp>
        <p:nvSpPr>
          <p:cNvPr id="18" name="el-178969620331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9" name="el-1789696203316-22"/>
          <p:cNvSpPr txBox="1"/>
          <p:nvPr/>
        </p:nvSpPr>
        <p:spPr>
          <a:xfrm>
            <a:off x="6075431" y="4362068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封面与标题的测试版数</a:t>
            </a:r>
            <a:endParaRPr/>
          </a:p>
        </p:txBody>
      </p:sp>
      <p:sp>
        <p:nvSpPr>
          <p:cNvPr id="20" name="el-1789696203315-19"/>
          <p:cNvSpPr txBox="1"/>
          <p:nvPr/>
        </p:nvSpPr>
        <p:spPr>
          <a:xfrm>
            <a:off x="6075431" y="4714405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至少测三版再定——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：点击率差一倍很常见。</a:t>
            </a:r>
            <a:endParaRPr/>
          </a:p>
        </p:txBody>
      </p:sp>
      <p:sp>
        <p:nvSpPr>
          <p:cNvPr id="21" name="el-17896962033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20330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33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3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33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3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329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3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33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2033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前三秒：三种钩子模式</a:t>
            </a:r>
            <a:endParaRPr/>
          </a:p>
        </p:txBody>
      </p:sp>
      <p:sp>
        <p:nvSpPr>
          <p:cNvPr id="9" name="el-178969620333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模式一 · 冲突钩</a:t>
            </a:r>
            <a:endParaRPr/>
          </a:p>
        </p:txBody>
      </p:sp>
      <p:sp>
        <p:nvSpPr>
          <p:cNvPr id="10" name="el-178969620333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打破预期</a:t>
            </a:r>
            <a:endParaRPr/>
          </a:p>
        </p:txBody>
      </p:sp>
      <p:sp>
        <p:nvSpPr>
          <p:cNvPr id="11" name="el-178969620333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最抓人</a:t>
            </a:r>
            <a:endParaRPr/>
          </a:p>
        </p:txBody>
      </p:sp>
      <p:sp>
        <p:nvSpPr>
          <p:cNvPr id="12" name="el-178969620333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模式二 · 利益钩</a:t>
            </a:r>
            <a:endParaRPr/>
          </a:p>
        </p:txBody>
      </p:sp>
      <p:sp>
        <p:nvSpPr>
          <p:cNvPr id="13" name="el-178969620333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直给好处</a:t>
            </a:r>
            <a:endParaRPr/>
          </a:p>
        </p:txBody>
      </p:sp>
      <p:sp>
        <p:nvSpPr>
          <p:cNvPr id="14" name="el-178969620333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5" name="el-178969620333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模式三 · 情绪钩</a:t>
            </a:r>
            <a:endParaRPr/>
          </a:p>
        </p:txBody>
      </p:sp>
      <p:sp>
        <p:nvSpPr>
          <p:cNvPr id="16" name="el-178969620333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氛围直达</a:t>
            </a:r>
            <a:endParaRPr/>
          </a:p>
        </p:txBody>
      </p:sp>
      <p:sp>
        <p:nvSpPr>
          <p:cNvPr id="17" name="el-178969620333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最耐看</a:t>
            </a:r>
            <a:endParaRPr/>
          </a:p>
        </p:txBody>
      </p:sp>
      <p:sp>
        <p:nvSpPr>
          <p:cNvPr id="18" name="el-178969620333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203331-8"/>
          <p:cNvSpPr txBox="1"/>
          <p:nvPr/>
        </p:nvSpPr>
        <p:spPr>
          <a:xfrm>
            <a:off x="1753799" y="4959910"/>
            <a:ext cx="97907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文旅内容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情绪钩最常用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、利益钩最稳——冲突钩慎用（易翻车成标题党）：钩子要对得起内容。</a:t>
            </a:r>
            <a:endParaRPr/>
          </a:p>
        </p:txBody>
      </p:sp>
      <p:sp>
        <p:nvSpPr>
          <p:cNvPr id="20" name="el-17896962033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203327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2" name="el-1789696203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20334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20334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3344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3344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3345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20334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20334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203346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20334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203340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「千万别来这个古镇」</a:t>
            </a:r>
            <a:endParaRPr/>
          </a:p>
        </p:txBody>
      </p:sp>
      <p:sp>
        <p:nvSpPr>
          <p:cNvPr id="33" name="el-178969620334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反常识开场</a:t>
            </a:r>
            <a:endParaRPr/>
          </a:p>
        </p:txBody>
      </p:sp>
      <p:sp>
        <p:nvSpPr>
          <p:cNvPr id="34" name="el-178969620334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悬疑感拉满</a:t>
            </a:r>
            <a:endParaRPr/>
          </a:p>
        </p:txBody>
      </p:sp>
      <p:sp>
        <p:nvSpPr>
          <p:cNvPr id="35" name="el-1789696203341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「三分钟逛完整个夜市」</a:t>
            </a:r>
            <a:endParaRPr/>
          </a:p>
        </p:txBody>
      </p:sp>
      <p:sp>
        <p:nvSpPr>
          <p:cNvPr id="36" name="el-178969620334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干货承诺前置</a:t>
            </a:r>
            <a:endParaRPr/>
          </a:p>
        </p:txBody>
      </p:sp>
      <p:sp>
        <p:nvSpPr>
          <p:cNvPr id="37" name="el-178969620334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实用党最爱</a:t>
            </a:r>
            <a:endParaRPr/>
          </a:p>
        </p:txBody>
      </p:sp>
      <p:sp>
        <p:nvSpPr>
          <p:cNvPr id="38" name="el-1789696203341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「凌晨五点的海边」</a:t>
            </a:r>
            <a:endParaRPr/>
          </a:p>
        </p:txBody>
      </p:sp>
      <p:sp>
        <p:nvSpPr>
          <p:cNvPr id="39" name="el-178969620334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一段氛围先上</a:t>
            </a:r>
            <a:endParaRPr/>
          </a:p>
        </p:txBody>
      </p:sp>
      <p:sp>
        <p:nvSpPr>
          <p:cNvPr id="40" name="el-178969620334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共鸣型完播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3509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3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50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203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设备清单：一部手机就够</a:t>
            </a:r>
            <a:endParaRPr/>
          </a:p>
        </p:txBody>
      </p:sp>
      <p:sp>
        <p:nvSpPr>
          <p:cNvPr id="7" name="el-1789696203505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拍摄 · 手机为主</a:t>
            </a:r>
            <a:endParaRPr/>
          </a:p>
        </p:txBody>
      </p:sp>
      <p:sp>
        <p:nvSpPr>
          <p:cNvPr id="8" name="el-1789696203503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竖屏锁定、擦镜头、开网格线——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九成短视频都是手机拍的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：设备焦虑是最没必要的焦虑。</a:t>
            </a:r>
            <a:endParaRPr/>
          </a:p>
        </p:txBody>
      </p:sp>
      <p:sp>
        <p:nvSpPr>
          <p:cNvPr id="9" name="el-1789696203505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稳定 · 借助外物</a:t>
            </a:r>
            <a:endParaRPr/>
          </a:p>
        </p:txBody>
      </p:sp>
      <p:sp>
        <p:nvSpPr>
          <p:cNvPr id="10" name="el-1789696203503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八爪鱼支架、桌面靠物——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抖是硬伤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：稳比画质重要十倍。</a:t>
            </a:r>
            <a:endParaRPr/>
          </a:p>
        </p:txBody>
      </p:sp>
      <p:sp>
        <p:nvSpPr>
          <p:cNvPr id="11" name="el-178969620350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收音 · 耳机救场</a:t>
            </a:r>
            <a:endParaRPr/>
          </a:p>
        </p:txBody>
      </p:sp>
      <p:sp>
        <p:nvSpPr>
          <p:cNvPr id="12" name="el-1789696203504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线控耳机麦贴近声源——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环境音是隐形杀手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：听不清的再美也划走。</a:t>
            </a:r>
            <a:endParaRPr/>
          </a:p>
        </p:txBody>
      </p:sp>
      <p:sp>
        <p:nvSpPr>
          <p:cNvPr id="13" name="el-178969620351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拍摄前检查单</a:t>
            </a:r>
            <a:endParaRPr/>
          </a:p>
        </p:txBody>
      </p:sp>
      <p:sp>
        <p:nvSpPr>
          <p:cNvPr id="14" name="el-1789696203511-17"/>
          <p:cNvSpPr txBox="1"/>
          <p:nvPr/>
        </p:nvSpPr>
        <p:spPr>
          <a:xfrm>
            <a:off x="7675231" y="3085591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镜头擦了吗？竖屏锁了吗？</a:t>
            </a:r>
            <a:endParaRPr/>
          </a:p>
        </p:txBody>
      </p:sp>
      <p:sp>
        <p:nvSpPr>
          <p:cNvPr id="15" name="el-1789696203511-18"/>
          <p:cNvSpPr txBox="1"/>
          <p:nvPr/>
        </p:nvSpPr>
        <p:spPr>
          <a:xfrm>
            <a:off x="7675231" y="3429298"/>
            <a:ext cx="29492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网格线开了吗？飞行模式开了吗？</a:t>
            </a:r>
            <a:endParaRPr/>
          </a:p>
        </p:txBody>
      </p:sp>
      <p:sp>
        <p:nvSpPr>
          <p:cNvPr id="16" name="el-1789696203511-19"/>
          <p:cNvSpPr txBox="1"/>
          <p:nvPr/>
        </p:nvSpPr>
        <p:spPr>
          <a:xfrm>
            <a:off x="7675231" y="3773005"/>
            <a:ext cx="32532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电量内存够吗？——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六问过了再开机</a:t>
            </a:r>
            <a:endParaRPr/>
          </a:p>
        </p:txBody>
      </p:sp>
      <p:sp>
        <p:nvSpPr>
          <p:cNvPr id="17" name="el-178969620350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专业设备的唯一价值是锦上添花——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内容和节奏才是雪中送炭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62035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20350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35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52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52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52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52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352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2035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20352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3529-19"/>
          <p:cNvSpPr txBox="1"/>
          <p:nvPr/>
        </p:nvSpPr>
        <p:spPr>
          <a:xfrm>
            <a:off x="1618845" y="1698413"/>
            <a:ext cx="519473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203527-15"/>
          <p:cNvSpPr txBox="1"/>
          <p:nvPr/>
        </p:nvSpPr>
        <p:spPr>
          <a:xfrm>
            <a:off x="1618845" y="2117408"/>
            <a:ext cx="55270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一条真实发布的15秒视频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+六环过程记录+48小时数据复盘。</a:t>
            </a:r>
            <a:endParaRPr/>
          </a:p>
        </p:txBody>
      </p:sp>
      <p:sp>
        <p:nvSpPr>
          <p:cNvPr id="12" name="el-178969620352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3530-20"/>
          <p:cNvSpPr txBox="1"/>
          <p:nvPr/>
        </p:nvSpPr>
        <p:spPr>
          <a:xfrm>
            <a:off x="1618845" y="2812559"/>
            <a:ext cx="58840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为什么限15秒？</a:t>
            </a:r>
            <a:endParaRPr/>
          </a:p>
        </p:txBody>
      </p:sp>
      <p:sp>
        <p:nvSpPr>
          <p:cNvPr id="14" name="el-1789696203528-16"/>
          <p:cNvSpPr txBox="1"/>
          <p:nvPr/>
        </p:nvSpPr>
        <p:spPr>
          <a:xfrm>
            <a:off x="1618845" y="3231554"/>
            <a:ext cx="606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短是完播率的朋友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——15秒全看完，才有资格谈30秒：先短后长。</a:t>
            </a:r>
            <a:endParaRPr/>
          </a:p>
        </p:txBody>
      </p:sp>
      <p:sp>
        <p:nvSpPr>
          <p:cNvPr id="15" name="el-178969620352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3530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前三秒钩子怎么选？</a:t>
            </a:r>
            <a:endParaRPr/>
          </a:p>
        </p:txBody>
      </p:sp>
      <p:sp>
        <p:nvSpPr>
          <p:cNvPr id="17" name="el-1789696203528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情绪钩最常用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、利益钩最稳——冲突钩慎用：钩子要对得起内容。</a:t>
            </a:r>
            <a:endParaRPr/>
          </a:p>
        </p:txBody>
      </p:sp>
      <p:sp>
        <p:nvSpPr>
          <p:cNvPr id="18" name="el-178969620352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3531-22"/>
          <p:cNvSpPr txBox="1"/>
          <p:nvPr/>
        </p:nvSpPr>
        <p:spPr>
          <a:xfrm>
            <a:off x="1618845" y="5040852"/>
            <a:ext cx="54213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设备要求高吗？</a:t>
            </a:r>
            <a:endParaRPr/>
          </a:p>
        </p:txBody>
      </p:sp>
      <p:sp>
        <p:nvSpPr>
          <p:cNvPr id="20" name="el-1789696203529-18"/>
          <p:cNvSpPr txBox="1"/>
          <p:nvPr/>
        </p:nvSpPr>
        <p:spPr>
          <a:xfrm>
            <a:off x="1618845" y="5459847"/>
            <a:ext cx="55708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一部手机+支架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——稳和收音比画质重要：设备焦虑最没必要。</a:t>
            </a:r>
            <a:endParaRPr/>
          </a:p>
        </p:txBody>
      </p:sp>
      <p:sp>
        <p:nvSpPr>
          <p:cNvPr id="21" name="el-17896962035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20352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35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357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354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54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354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20354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20354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脚本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与拍摄</a:t>
            </a:r>
            <a:endParaRPr/>
          </a:p>
        </p:txBody>
      </p:sp>
      <p:sp>
        <p:nvSpPr>
          <p:cNvPr id="8" name="el-178969620354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SCRIPT &amp; SHOOT</a:t>
            </a:r>
            <a:endParaRPr/>
          </a:p>
        </p:txBody>
      </p:sp>
      <p:sp>
        <p:nvSpPr>
          <p:cNvPr id="9" name="el-178969620354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脚本模板</a:t>
            </a:r>
            <a:endParaRPr/>
          </a:p>
        </p:txBody>
      </p:sp>
      <p:sp>
        <p:nvSpPr>
          <p:cNvPr id="10" name="el-178969620354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分镜设计</a:t>
            </a:r>
            <a:endParaRPr/>
          </a:p>
        </p:txBody>
      </p:sp>
      <p:sp>
        <p:nvSpPr>
          <p:cNvPr id="11" name="el-1789696203550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实拍要点</a:t>
            </a:r>
            <a:endParaRPr/>
          </a:p>
        </p:txBody>
      </p:sp>
      <p:sp>
        <p:nvSpPr>
          <p:cNvPr id="12" name="el-178969620355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素材管理</a:t>
            </a:r>
            <a:endParaRPr/>
          </a:p>
        </p:txBody>
      </p:sp>
      <p:sp>
        <p:nvSpPr>
          <p:cNvPr id="13" name="el-178969620354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354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1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719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3719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719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720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720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3710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3713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203714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203715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203715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3716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203708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2037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20371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7" name="el-178969620370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15秒脚本：五段结构</a:t>
            </a:r>
            <a:endParaRPr/>
          </a:p>
        </p:txBody>
      </p:sp>
      <p:sp>
        <p:nvSpPr>
          <p:cNvPr id="18" name="el-1789696203723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段①</a:t>
            </a:r>
            <a:endParaRPr/>
          </a:p>
        </p:txBody>
      </p:sp>
      <p:sp>
        <p:nvSpPr>
          <p:cNvPr id="19" name="el-1789696203723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6203723-28"/>
          <p:cNvSpPr txBox="1"/>
          <p:nvPr/>
        </p:nvSpPr>
        <p:spPr>
          <a:xfrm>
            <a:off x="685629" y="2996018"/>
            <a:ext cx="20107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0-3秒</a:t>
            </a:r>
            <a:endParaRPr/>
          </a:p>
        </p:txBody>
      </p:sp>
      <p:sp>
        <p:nvSpPr>
          <p:cNvPr id="21" name="el-1789696203721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冲突/利益/情绪三选一——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这3秒决定90%的留存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：一切为它让路。</a:t>
            </a:r>
            <a:endParaRPr/>
          </a:p>
        </p:txBody>
      </p:sp>
      <p:sp>
        <p:nvSpPr>
          <p:cNvPr id="22" name="el-1789696203724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段②</a:t>
            </a:r>
            <a:endParaRPr/>
          </a:p>
        </p:txBody>
      </p:sp>
      <p:sp>
        <p:nvSpPr>
          <p:cNvPr id="23" name="el-1789696203724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展开</a:t>
            </a:r>
            <a:endParaRPr/>
          </a:p>
        </p:txBody>
      </p:sp>
      <p:sp>
        <p:nvSpPr>
          <p:cNvPr id="24" name="el-1789696203724-31"/>
          <p:cNvSpPr txBox="1"/>
          <p:nvPr/>
        </p:nvSpPr>
        <p:spPr>
          <a:xfrm>
            <a:off x="2884758" y="2996018"/>
            <a:ext cx="20109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3-8秒</a:t>
            </a:r>
            <a:endParaRPr/>
          </a:p>
        </p:txBody>
      </p:sp>
      <p:sp>
        <p:nvSpPr>
          <p:cNvPr id="25" name="el-1789696203721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主体内容快节奏呈现——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2秒一个新画面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：信息密度即留人力。</a:t>
            </a:r>
            <a:endParaRPr/>
          </a:p>
        </p:txBody>
      </p:sp>
      <p:sp>
        <p:nvSpPr>
          <p:cNvPr id="26" name="el-1789696203724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段③</a:t>
            </a:r>
            <a:endParaRPr/>
          </a:p>
        </p:txBody>
      </p:sp>
      <p:sp>
        <p:nvSpPr>
          <p:cNvPr id="27" name="el-1789696203724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高潮</a:t>
            </a:r>
            <a:endParaRPr/>
          </a:p>
        </p:txBody>
      </p:sp>
      <p:sp>
        <p:nvSpPr>
          <p:cNvPr id="28" name="el-1789696203724-34"/>
          <p:cNvSpPr txBox="1"/>
          <p:nvPr/>
        </p:nvSpPr>
        <p:spPr>
          <a:xfrm>
            <a:off x="4855494" y="299601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8-12秒</a:t>
            </a:r>
            <a:endParaRPr/>
          </a:p>
        </p:txBody>
      </p:sp>
      <p:sp>
        <p:nvSpPr>
          <p:cNvPr id="29" name="el-1789696203722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最亮的一帧放这里——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灯亮的瞬间、浪打过来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：情绪顶点即记忆点。</a:t>
            </a:r>
            <a:endParaRPr/>
          </a:p>
        </p:txBody>
      </p:sp>
      <p:sp>
        <p:nvSpPr>
          <p:cNvPr id="30" name="el-1789696203725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段④</a:t>
            </a:r>
            <a:endParaRPr/>
          </a:p>
        </p:txBody>
      </p:sp>
      <p:sp>
        <p:nvSpPr>
          <p:cNvPr id="31" name="el-1789696203725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落点</a:t>
            </a:r>
            <a:endParaRPr/>
          </a:p>
        </p:txBody>
      </p:sp>
      <p:sp>
        <p:nvSpPr>
          <p:cNvPr id="32" name="el-1789696203725-37"/>
          <p:cNvSpPr txBox="1"/>
          <p:nvPr/>
        </p:nvSpPr>
        <p:spPr>
          <a:xfrm>
            <a:off x="7287333" y="2996018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12-15秒</a:t>
            </a:r>
            <a:endParaRPr/>
          </a:p>
        </p:txBody>
      </p:sp>
      <p:sp>
        <p:nvSpPr>
          <p:cNvPr id="33" name="el-1789696203722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CTA或情绪收口——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「完整攻略在评论区」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：别让视频白白结束。</a:t>
            </a:r>
            <a:endParaRPr/>
          </a:p>
        </p:txBody>
      </p:sp>
      <p:sp>
        <p:nvSpPr>
          <p:cNvPr id="34" name="el-1789696203725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段⑤</a:t>
            </a:r>
            <a:endParaRPr/>
          </a:p>
        </p:txBody>
      </p:sp>
      <p:sp>
        <p:nvSpPr>
          <p:cNvPr id="35" name="el-1789696203725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循环</a:t>
            </a:r>
            <a:endParaRPr/>
          </a:p>
        </p:txBody>
      </p:sp>
      <p:sp>
        <p:nvSpPr>
          <p:cNvPr id="36" name="el-1789696203726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彩蛋位</a:t>
            </a:r>
            <a:endParaRPr/>
          </a:p>
        </p:txBody>
      </p:sp>
      <p:sp>
        <p:nvSpPr>
          <p:cNvPr id="37" name="el-1789696203723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结尾衔接开头——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看完自动回看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：循环播放是完播率外挂。</a:t>
            </a:r>
            <a:endParaRPr/>
          </a:p>
        </p:txBody>
      </p:sp>
      <p:sp>
        <p:nvSpPr>
          <p:cNvPr id="38" name="el-1789696203708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五段结构是脚手架——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先按模板写三稿，再谈打破模板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：守规则先于玩花样。</a:t>
            </a:r>
            <a:endParaRPr/>
          </a:p>
        </p:txBody>
      </p:sp>
      <p:sp>
        <p:nvSpPr>
          <p:cNvPr id="39" name="el-178969620370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40" name="el-1789696203709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41" name="el-17896962037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49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203745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57097"/>
                <a:gridCol w="1557097"/>
                <a:gridCol w="1557097"/>
                <a:gridCol w="3544348"/>
                <a:gridCol w="2602056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镜号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时长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景别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内容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备注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01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古镇石桥空镜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暖调，缓推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02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1秒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特写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灯笼亮起瞬间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本条高潮帧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03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游客抬头看灯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情绪共鸣点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04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特写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「11.11灯光节」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落点字幕版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203747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3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3749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7" name="el-1789696203747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分镜表：一镜一行</a:t>
            </a:r>
            <a:endParaRPr/>
          </a:p>
        </p:txBody>
      </p:sp>
      <p:sp>
        <p:nvSpPr>
          <p:cNvPr id="8" name="el-1789696203746-28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分镜表是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现场拍摄的任务单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——照单执行不漏镜：拍完打勾，效率翻倍。</a:t>
            </a:r>
            <a:endParaRPr/>
          </a:p>
        </p:txBody>
      </p:sp>
      <p:sp>
        <p:nvSpPr>
          <p:cNvPr id="9" name="el-1789696203747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0" name="el-1789696203747-32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1" name="el-1789696203747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37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375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3762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20376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376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376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3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376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10" name="el-17896962037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实拍四要点</a:t>
            </a:r>
            <a:endParaRPr/>
          </a:p>
        </p:txBody>
      </p:sp>
      <p:sp>
        <p:nvSpPr>
          <p:cNvPr id="11" name="el-1789696203761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现场图谱</a:t>
            </a:r>
            <a:endParaRPr/>
          </a:p>
        </p:txBody>
      </p:sp>
      <p:sp>
        <p:nvSpPr>
          <p:cNvPr id="12" name="el-1789696203762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开拍前的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肌肉记忆</a:t>
            </a:r>
            <a:endParaRPr/>
          </a:p>
        </p:txBody>
      </p:sp>
      <p:sp>
        <p:nvSpPr>
          <p:cNvPr id="13" name="el-1789696203761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AI管后期，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现场仍然只能靠人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——四个要点是实拍的肌肉记忆。</a:t>
            </a:r>
            <a:endParaRPr/>
          </a:p>
        </p:txBody>
      </p:sp>
      <p:sp>
        <p:nvSpPr>
          <p:cNvPr id="14" name="el-1789696203762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拍前默念一遍。</a:t>
            </a:r>
            <a:endParaRPr/>
          </a:p>
        </p:txBody>
      </p:sp>
      <p:sp>
        <p:nvSpPr>
          <p:cNvPr id="15" name="el-178969620376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203769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多拍备选</a:t>
            </a:r>
            <a:endParaRPr/>
          </a:p>
        </p:txBody>
      </p:sp>
      <p:sp>
        <p:nvSpPr>
          <p:cNvPr id="17" name="el-1789696203768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每个镜头拍三遍——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剪辑的底气来自素材冗余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：多拍一分钟，省改一小时。</a:t>
            </a:r>
            <a:endParaRPr/>
          </a:p>
        </p:txBody>
      </p:sp>
      <p:sp>
        <p:nvSpPr>
          <p:cNvPr id="18" name="el-178969620376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203770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横平竖直</a:t>
            </a:r>
            <a:endParaRPr/>
          </a:p>
        </p:txBody>
      </p:sp>
      <p:sp>
        <p:nvSpPr>
          <p:cNvPr id="20" name="el-1789696203768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地平线别歪、参照线对齐——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歪是初级错误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：美感从规范开始。</a:t>
            </a:r>
            <a:endParaRPr/>
          </a:p>
        </p:txBody>
      </p:sp>
      <p:sp>
        <p:nvSpPr>
          <p:cNvPr id="21" name="el-1789696203765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203770-27"/>
          <p:cNvSpPr txBox="1"/>
          <p:nvPr/>
        </p:nvSpPr>
        <p:spPr>
          <a:xfrm>
            <a:off x="5218395" y="3888615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先动后静</a:t>
            </a:r>
            <a:endParaRPr/>
          </a:p>
        </p:txBody>
      </p:sp>
      <p:sp>
        <p:nvSpPr>
          <p:cNvPr id="23" name="el-1789696203769-23"/>
          <p:cNvSpPr txBox="1"/>
          <p:nvPr/>
        </p:nvSpPr>
        <p:spPr>
          <a:xfrm>
            <a:off x="5218395" y="4250475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运镜先走一遍再拍——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起幅落幅要稳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：晃动的开头劝退率极高。</a:t>
            </a:r>
            <a:endParaRPr/>
          </a:p>
        </p:txBody>
      </p:sp>
      <p:sp>
        <p:nvSpPr>
          <p:cNvPr id="24" name="el-178969620376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203770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场记习惯</a:t>
            </a:r>
            <a:endParaRPr/>
          </a:p>
        </p:txBody>
      </p:sp>
      <p:sp>
        <p:nvSpPr>
          <p:cNvPr id="26" name="el-1789696203769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拍完口述镜号——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素材命名即场记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：后期找素材不靠回忆。</a:t>
            </a:r>
            <a:endParaRPr/>
          </a:p>
        </p:txBody>
      </p:sp>
      <p:sp>
        <p:nvSpPr>
          <p:cNvPr id="27" name="el-178969620375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脚本与拍摄</a:t>
            </a:r>
            <a:endParaRPr/>
          </a:p>
        </p:txBody>
      </p:sp>
      <p:sp>
        <p:nvSpPr>
          <p:cNvPr id="28" name="el-1789696203757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9" name="el-17896962037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0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1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7" name="el-17896962040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素材管理：拍完的下半场</a:t>
            </a:r>
            <a:endParaRPr/>
          </a:p>
        </p:txBody>
      </p:sp>
      <p:sp>
        <p:nvSpPr>
          <p:cNvPr id="8" name="el-178969620410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混乱素材 · 全靠回忆</a:t>
            </a:r>
            <a:endParaRPr/>
          </a:p>
        </p:txBody>
      </p:sp>
      <p:sp>
        <p:nvSpPr>
          <p:cNvPr id="9" name="el-178969620410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"那段在哪拍的来着"</a:t>
            </a:r>
            <a:endParaRPr/>
          </a:p>
        </p:txBody>
      </p:sp>
      <p:sp>
        <p:nvSpPr>
          <p:cNvPr id="10" name="el-17896962041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DSC_001到DSC_247——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剪辑时大海捞针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：好素材被埋没，差素材充数。</a:t>
            </a:r>
            <a:endParaRPr/>
          </a:p>
        </p:txBody>
      </p:sp>
      <p:sp>
        <p:nvSpPr>
          <p:cNvPr id="11" name="el-178969620410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规范素材 · 按表索骥</a:t>
            </a:r>
            <a:endParaRPr/>
          </a:p>
        </p:txBody>
      </p:sp>
      <p:sp>
        <p:nvSpPr>
          <p:cNvPr id="12" name="el-1789696204103-16"/>
          <p:cNvSpPr txBox="1"/>
          <p:nvPr/>
        </p:nvSpPr>
        <p:spPr>
          <a:xfrm>
            <a:off x="6522994" y="3066545"/>
            <a:ext cx="562424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"02-灯笼亮起-B卷"</a:t>
            </a:r>
            <a:endParaRPr/>
          </a:p>
        </p:txBody>
      </p:sp>
      <p:sp>
        <p:nvSpPr>
          <p:cNvPr id="13" name="el-1789696204102-12"/>
          <p:cNvSpPr txBox="1"/>
          <p:nvPr/>
        </p:nvSpPr>
        <p:spPr>
          <a:xfrm>
            <a:off x="6522994" y="3520209"/>
            <a:ext cx="53385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镜号-内容-卷次命名——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分镜表对得上号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：剪辑效率翻三倍。</a:t>
            </a:r>
            <a:endParaRPr/>
          </a:p>
        </p:txBody>
      </p:sp>
      <p:sp>
        <p:nvSpPr>
          <p:cNvPr id="14" name="el-178969620409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素材管理是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团队协作的接口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——拍的人与剪的人对得上话，返工少一半。</a:t>
            </a:r>
            <a:endParaRPr/>
          </a:p>
        </p:txBody>
      </p:sp>
      <p:sp>
        <p:nvSpPr>
          <p:cNvPr id="15" name="el-178969620409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16" name="el-1789696204098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09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1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1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11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1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1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7" name="el-1789696204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AI视频工具：能替你做什么</a:t>
            </a:r>
            <a:endParaRPr/>
          </a:p>
        </p:txBody>
      </p:sp>
      <p:sp>
        <p:nvSpPr>
          <p:cNvPr id="8" name="el-1789696204118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</a:t>
            </a:r>
            <a:endParaRPr/>
          </a:p>
        </p:txBody>
      </p:sp>
      <p:sp>
        <p:nvSpPr>
          <p:cNvPr id="9" name="el-178969620411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生成与修补</a:t>
            </a:r>
            <a:endParaRPr/>
          </a:p>
        </p:txBody>
      </p:sp>
      <p:sp>
        <p:nvSpPr>
          <p:cNvPr id="10" name="el-178969620411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文生视频补空镜、图生视频让海报动起来、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老素材画质修复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——生成的素材是「补菜」，救场不救急。</a:t>
            </a:r>
            <a:endParaRPr/>
          </a:p>
        </p:txBody>
      </p:sp>
      <p:sp>
        <p:nvSpPr>
          <p:cNvPr id="11" name="el-178969620411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</a:t>
            </a:r>
            <a:endParaRPr/>
          </a:p>
        </p:txBody>
      </p:sp>
      <p:sp>
        <p:nvSpPr>
          <p:cNvPr id="12" name="el-178969620411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现场与判断</a:t>
            </a:r>
            <a:endParaRPr/>
          </a:p>
        </p:txBody>
      </p:sp>
      <p:sp>
        <p:nvSpPr>
          <p:cNvPr id="13" name="el-178969620411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那只猫出现的瞬间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、突发天气的判断、现场氛围的捕捉——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真实世界只有人能到场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204113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AI视频的正确用法：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实拍为主、AI补位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——全AI生成的景区视频，观众一眼看穿并划走。</a:t>
            </a:r>
            <a:endParaRPr/>
          </a:p>
        </p:txBody>
      </p:sp>
      <p:sp>
        <p:nvSpPr>
          <p:cNvPr id="15" name="el-178969620411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脚本拍摄</a:t>
            </a:r>
            <a:endParaRPr/>
          </a:p>
        </p:txBody>
      </p:sp>
      <p:sp>
        <p:nvSpPr>
          <p:cNvPr id="16" name="el-1789696204114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1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13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13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13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13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1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13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2041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脚本与拍摄：四问四答</a:t>
            </a:r>
            <a:endParaRPr/>
          </a:p>
        </p:txBody>
      </p:sp>
      <p:sp>
        <p:nvSpPr>
          <p:cNvPr id="9" name="el-178969620413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4139-19"/>
          <p:cNvSpPr txBox="1"/>
          <p:nvPr/>
        </p:nvSpPr>
        <p:spPr>
          <a:xfrm>
            <a:off x="1618845" y="1698413"/>
            <a:ext cx="65049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15秒脚本的五段结构？</a:t>
            </a:r>
            <a:endParaRPr/>
          </a:p>
        </p:txBody>
      </p:sp>
      <p:sp>
        <p:nvSpPr>
          <p:cNvPr id="11" name="el-1789696204138-15"/>
          <p:cNvSpPr txBox="1"/>
          <p:nvPr/>
        </p:nvSpPr>
        <p:spPr>
          <a:xfrm>
            <a:off x="1618845" y="2117408"/>
            <a:ext cx="6684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钩子-展开-高潮-落点-循环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——前三秒定生死，结尾衔接开头是完播外挂。</a:t>
            </a:r>
            <a:endParaRPr/>
          </a:p>
        </p:txBody>
      </p:sp>
      <p:sp>
        <p:nvSpPr>
          <p:cNvPr id="12" name="el-178969620413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4140-20"/>
          <p:cNvSpPr txBox="1"/>
          <p:nvPr/>
        </p:nvSpPr>
        <p:spPr>
          <a:xfrm>
            <a:off x="1618845" y="2812559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分镜表的价值？</a:t>
            </a:r>
            <a:endParaRPr/>
          </a:p>
        </p:txBody>
      </p:sp>
      <p:sp>
        <p:nvSpPr>
          <p:cNvPr id="14" name="el-1789696204139-16"/>
          <p:cNvSpPr txBox="1"/>
          <p:nvPr/>
        </p:nvSpPr>
        <p:spPr>
          <a:xfrm>
            <a:off x="1618845" y="3231554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现场的任务单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——一镜一行照单执行：不漏镜、素材可对号。</a:t>
            </a:r>
            <a:endParaRPr/>
          </a:p>
        </p:txBody>
      </p:sp>
      <p:sp>
        <p:nvSpPr>
          <p:cNvPr id="15" name="el-178969620413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4140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实拍最容易被忽视的？</a:t>
            </a:r>
            <a:endParaRPr/>
          </a:p>
        </p:txBody>
      </p:sp>
      <p:sp>
        <p:nvSpPr>
          <p:cNvPr id="17" name="el-1789696204139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素材管理与场记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——命名即接口：剪辑效率差三倍就在这。</a:t>
            </a:r>
            <a:endParaRPr/>
          </a:p>
        </p:txBody>
      </p:sp>
      <p:sp>
        <p:nvSpPr>
          <p:cNvPr id="18" name="el-178969620413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4140-22"/>
          <p:cNvSpPr txBox="1"/>
          <p:nvPr/>
        </p:nvSpPr>
        <p:spPr>
          <a:xfrm>
            <a:off x="1618845" y="5040852"/>
            <a:ext cx="52707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AI视频工具的定位？</a:t>
            </a:r>
            <a:endParaRPr/>
          </a:p>
        </p:txBody>
      </p:sp>
      <p:sp>
        <p:nvSpPr>
          <p:cNvPr id="20" name="el-1789696204139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补位不救场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——空镜补足、画质修复；真实瞬间只能实拍。</a:t>
            </a:r>
            <a:endParaRPr/>
          </a:p>
        </p:txBody>
      </p:sp>
      <p:sp>
        <p:nvSpPr>
          <p:cNvPr id="21" name="el-17896962041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20413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1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4392-4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429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29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29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20429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20429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剪辑</a:t>
            </a:r>
            <a:endParaRPr/>
          </a:p>
        </p:txBody>
      </p:sp>
      <p:sp>
        <p:nvSpPr>
          <p:cNvPr id="8" name="el-178969620429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EDIT &amp; POLISH</a:t>
            </a:r>
            <a:endParaRPr/>
          </a:p>
        </p:txBody>
      </p:sp>
      <p:sp>
        <p:nvSpPr>
          <p:cNvPr id="9" name="el-17896962043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剪辑五步</a:t>
            </a:r>
            <a:endParaRPr/>
          </a:p>
        </p:txBody>
      </p:sp>
      <p:sp>
        <p:nvSpPr>
          <p:cNvPr id="10" name="el-178969620430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卡点节奏</a:t>
            </a:r>
            <a:endParaRPr/>
          </a:p>
        </p:txBody>
      </p:sp>
      <p:sp>
        <p:nvSpPr>
          <p:cNvPr id="11" name="el-17896962043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字幕规范</a:t>
            </a:r>
            <a:endParaRPr/>
          </a:p>
        </p:txBody>
      </p:sp>
      <p:sp>
        <p:nvSpPr>
          <p:cNvPr id="12" name="el-178969620430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封面标题</a:t>
            </a:r>
            <a:endParaRPr/>
          </a:p>
        </p:txBody>
      </p:sp>
      <p:sp>
        <p:nvSpPr>
          <p:cNvPr id="13" name="el-178969620429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429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3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33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33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33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33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433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432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432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20432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204326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204326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432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20431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2043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20432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7" name="el-178969620431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AI剪辑五步流</a:t>
            </a:r>
            <a:endParaRPr/>
          </a:p>
        </p:txBody>
      </p:sp>
      <p:sp>
        <p:nvSpPr>
          <p:cNvPr id="18" name="el-178969620433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20433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粗剪</a:t>
            </a:r>
            <a:endParaRPr/>
          </a:p>
        </p:txBody>
      </p:sp>
      <p:sp>
        <p:nvSpPr>
          <p:cNvPr id="20" name="el-178969620433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搭骨架</a:t>
            </a:r>
            <a:endParaRPr/>
          </a:p>
        </p:txBody>
      </p:sp>
      <p:sp>
        <p:nvSpPr>
          <p:cNvPr id="21" name="el-178969620433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按分镜表排序删废条——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先删后剪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：3分钟素材删到20秒再谈别的。</a:t>
            </a:r>
            <a:endParaRPr/>
          </a:p>
        </p:txBody>
      </p:sp>
      <p:sp>
        <p:nvSpPr>
          <p:cNvPr id="22" name="el-178969620433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20433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</a:t>
            </a:r>
            <a:endParaRPr/>
          </a:p>
        </p:txBody>
      </p:sp>
      <p:sp>
        <p:nvSpPr>
          <p:cNvPr id="24" name="el-178969620433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立节奏</a:t>
            </a:r>
            <a:endParaRPr/>
          </a:p>
        </p:txBody>
      </p:sp>
      <p:sp>
        <p:nvSpPr>
          <p:cNvPr id="25" name="el-1789696204334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音画对齐——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鼓点落处切画面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：节奏是短视频的心跳。</a:t>
            </a:r>
            <a:endParaRPr/>
          </a:p>
        </p:txBody>
      </p:sp>
      <p:sp>
        <p:nvSpPr>
          <p:cNvPr id="26" name="el-178969620433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204337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</a:t>
            </a:r>
            <a:endParaRPr/>
          </a:p>
        </p:txBody>
      </p:sp>
      <p:sp>
        <p:nvSpPr>
          <p:cNvPr id="28" name="el-1789696204337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保信息</a:t>
            </a:r>
            <a:endParaRPr/>
          </a:p>
        </p:txBody>
      </p:sp>
      <p:sp>
        <p:nvSpPr>
          <p:cNvPr id="29" name="el-1789696204335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语音识别+人工校对——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错字是硬伤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：静音用户全靠它。</a:t>
            </a:r>
            <a:endParaRPr/>
          </a:p>
        </p:txBody>
      </p:sp>
      <p:sp>
        <p:nvSpPr>
          <p:cNvPr id="30" name="el-178969620433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20433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调色</a:t>
            </a:r>
            <a:endParaRPr/>
          </a:p>
        </p:txBody>
      </p:sp>
      <p:sp>
        <p:nvSpPr>
          <p:cNvPr id="32" name="el-178969620433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统一气质</a:t>
            </a:r>
            <a:endParaRPr/>
          </a:p>
        </p:txBody>
      </p:sp>
      <p:sp>
        <p:nvSpPr>
          <p:cNvPr id="33" name="el-1789696204335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一款滤镜用到尾——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统一比好看重要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：别过火。</a:t>
            </a:r>
            <a:endParaRPr/>
          </a:p>
        </p:txBody>
      </p:sp>
      <p:sp>
        <p:nvSpPr>
          <p:cNvPr id="34" name="el-1789696204338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204338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封面</a:t>
            </a:r>
            <a:endParaRPr/>
          </a:p>
        </p:txBody>
      </p:sp>
      <p:sp>
        <p:nvSpPr>
          <p:cNvPr id="36" name="el-1789696204338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定生死</a:t>
            </a:r>
            <a:endParaRPr/>
          </a:p>
        </p:txBody>
      </p:sp>
      <p:sp>
        <p:nvSpPr>
          <p:cNvPr id="37" name="el-178969620433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挑高潮帧+6字大标题——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至少测三版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：它是视频的广告位。</a:t>
            </a:r>
            <a:endParaRPr/>
          </a:p>
        </p:txBody>
      </p:sp>
      <p:sp>
        <p:nvSpPr>
          <p:cNvPr id="38" name="el-1789696204317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机器出粗剪，人出终剪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：把省下的时间花在判断上。</a:t>
            </a:r>
            <a:endParaRPr/>
          </a:p>
        </p:txBody>
      </p:sp>
      <p:sp>
        <p:nvSpPr>
          <p:cNvPr id="39" name="el-178969620431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40" name="el-1789696204318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41" name="el-17896962043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3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355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355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352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3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35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3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卡点包装：三种模式</a:t>
            </a:r>
            <a:endParaRPr/>
          </a:p>
        </p:txBody>
      </p:sp>
      <p:sp>
        <p:nvSpPr>
          <p:cNvPr id="9" name="el-1789696204356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模式一 · 鼓点卡</a:t>
            </a:r>
            <a:endParaRPr/>
          </a:p>
        </p:txBody>
      </p:sp>
      <p:sp>
        <p:nvSpPr>
          <p:cNvPr id="10" name="el-1789696204356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踩着心跳切</a:t>
            </a:r>
            <a:endParaRPr/>
          </a:p>
        </p:txBody>
      </p:sp>
      <p:sp>
        <p:nvSpPr>
          <p:cNvPr id="11" name="el-1789696204357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最上头</a:t>
            </a:r>
            <a:endParaRPr/>
          </a:p>
        </p:txBody>
      </p:sp>
      <p:sp>
        <p:nvSpPr>
          <p:cNvPr id="12" name="el-1789696204357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模式二 · 切换卡</a:t>
            </a:r>
            <a:endParaRPr/>
          </a:p>
        </p:txBody>
      </p:sp>
      <p:sp>
        <p:nvSpPr>
          <p:cNvPr id="13" name="el-1789696204357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跟着内容切</a:t>
            </a:r>
            <a:endParaRPr/>
          </a:p>
        </p:txBody>
      </p:sp>
      <p:sp>
        <p:nvSpPr>
          <p:cNvPr id="14" name="el-1789696204357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最通用</a:t>
            </a:r>
            <a:endParaRPr/>
          </a:p>
        </p:txBody>
      </p:sp>
      <p:sp>
        <p:nvSpPr>
          <p:cNvPr id="15" name="el-1789696204357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模式三 · 情绪卡</a:t>
            </a:r>
            <a:endParaRPr/>
          </a:p>
        </p:txBody>
      </p:sp>
      <p:sp>
        <p:nvSpPr>
          <p:cNvPr id="16" name="el-1789696204357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顺着氛围走</a:t>
            </a:r>
            <a:endParaRPr/>
          </a:p>
        </p:txBody>
      </p:sp>
      <p:sp>
        <p:nvSpPr>
          <p:cNvPr id="17" name="el-1789696204358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最耐看</a:t>
            </a:r>
            <a:endParaRPr/>
          </a:p>
        </p:txBody>
      </p:sp>
      <p:sp>
        <p:nvSpPr>
          <p:cNvPr id="18" name="el-1789696204354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204353-8"/>
          <p:cNvSpPr txBox="1"/>
          <p:nvPr/>
        </p:nvSpPr>
        <p:spPr>
          <a:xfrm>
            <a:off x="1753799" y="4959910"/>
            <a:ext cx="92194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文旅内容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情绪卡最出片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、切换卡最稳——鼓点卡留给高潮段：一条片子混用两式很常见。</a:t>
            </a:r>
            <a:endParaRPr/>
          </a:p>
        </p:txBody>
      </p:sp>
      <p:sp>
        <p:nvSpPr>
          <p:cNvPr id="20" name="el-17896962043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1" name="el-178969620435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2" name="el-17896962043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96204362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20436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436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436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436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204363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20436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20436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20436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204361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夜市、快闪、炸场</a:t>
            </a:r>
            <a:endParaRPr/>
          </a:p>
        </p:txBody>
      </p:sp>
      <p:sp>
        <p:nvSpPr>
          <p:cNvPr id="33" name="el-178969620436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鼓点落画面切</a:t>
            </a:r>
            <a:endParaRPr/>
          </a:p>
        </p:txBody>
      </p:sp>
      <p:sp>
        <p:nvSpPr>
          <p:cNvPr id="34" name="el-178969620436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越卡越停不下来</a:t>
            </a:r>
            <a:endParaRPr/>
          </a:p>
        </p:txBody>
      </p:sp>
      <p:sp>
        <p:nvSpPr>
          <p:cNvPr id="35" name="el-1789696204361-25"/>
          <p:cNvSpPr txBox="1"/>
          <p:nvPr/>
        </p:nvSpPr>
        <p:spPr>
          <a:xfrm>
            <a:off x="4626802" y="336963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讲解、攻略、vlog</a:t>
            </a:r>
            <a:endParaRPr/>
          </a:p>
        </p:txBody>
      </p:sp>
      <p:sp>
        <p:nvSpPr>
          <p:cNvPr id="36" name="el-178969620436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一句话一个画面</a:t>
            </a:r>
            <a:endParaRPr/>
          </a:p>
        </p:txBody>
      </p:sp>
      <p:sp>
        <p:nvSpPr>
          <p:cNvPr id="37" name="el-178969620436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稳，不翻车</a:t>
            </a:r>
            <a:endParaRPr/>
          </a:p>
        </p:txBody>
      </p:sp>
      <p:sp>
        <p:nvSpPr>
          <p:cNvPr id="38" name="el-1789696204362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晨雾、海浪、慢游</a:t>
            </a:r>
            <a:endParaRPr/>
          </a:p>
        </p:txBody>
      </p:sp>
      <p:sp>
        <p:nvSpPr>
          <p:cNvPr id="39" name="el-178969620436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乐句起落处切</a:t>
            </a:r>
            <a:endParaRPr/>
          </a:p>
        </p:txBody>
      </p:sp>
      <p:sp>
        <p:nvSpPr>
          <p:cNvPr id="40" name="el-178969620436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高级感完播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4529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45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52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6" name="el-17896962045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字幕规范：被忽视的半壁</a:t>
            </a:r>
            <a:endParaRPr/>
          </a:p>
        </p:txBody>
      </p:sp>
      <p:sp>
        <p:nvSpPr>
          <p:cNvPr id="7" name="el-1789696204527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安全区 · 别被压住</a:t>
            </a:r>
            <a:endParaRPr/>
          </a:p>
        </p:txBody>
      </p:sp>
      <p:sp>
        <p:nvSpPr>
          <p:cNvPr id="8" name="el-1789696204525-7"/>
          <p:cNvSpPr txBox="1"/>
          <p:nvPr/>
        </p:nvSpPr>
        <p:spPr>
          <a:xfrm>
            <a:off x="685629" y="2681921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上下各留一指宽——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进度条和昵称会吃字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：字幕居中偏上最安全。</a:t>
            </a:r>
            <a:endParaRPr/>
          </a:p>
        </p:txBody>
      </p:sp>
      <p:sp>
        <p:nvSpPr>
          <p:cNvPr id="9" name="el-1789696204527-13"/>
          <p:cNvSpPr txBox="1"/>
          <p:nvPr/>
        </p:nvSpPr>
        <p:spPr>
          <a:xfrm>
            <a:off x="685629" y="3021759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断句 · 一行一息</a:t>
            </a:r>
            <a:endParaRPr/>
          </a:p>
        </p:txBody>
      </p:sp>
      <p:sp>
        <p:nvSpPr>
          <p:cNvPr id="10" name="el-1789696204525-8"/>
          <p:cNvSpPr txBox="1"/>
          <p:nvPr/>
        </p:nvSpPr>
        <p:spPr>
          <a:xfrm>
            <a:off x="685629" y="3421709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一行不超12字、断在气口——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字幕是节奏的一部分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：跟读一遍再定稿。</a:t>
            </a:r>
            <a:endParaRPr/>
          </a:p>
        </p:txBody>
      </p:sp>
      <p:sp>
        <p:nvSpPr>
          <p:cNvPr id="11" name="el-1789696204527-14"/>
          <p:cNvSpPr txBox="1"/>
          <p:nvPr/>
        </p:nvSpPr>
        <p:spPr>
          <a:xfrm>
            <a:off x="685629" y="4101386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高亮 · 只标关键词</a:t>
            </a:r>
            <a:endParaRPr/>
          </a:p>
        </p:txBody>
      </p:sp>
      <p:sp>
        <p:nvSpPr>
          <p:cNvPr id="12" name="el-1789696204526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数字、地名、情绪词加色——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满屏高亮等于没高亮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：一处只亮一个词。</a:t>
            </a:r>
            <a:endParaRPr/>
          </a:p>
        </p:txBody>
      </p:sp>
      <p:sp>
        <p:nvSpPr>
          <p:cNvPr id="13" name="el-178969620453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字幕检查三问</a:t>
            </a:r>
            <a:endParaRPr/>
          </a:p>
        </p:txBody>
      </p:sp>
      <p:sp>
        <p:nvSpPr>
          <p:cNvPr id="14" name="el-1789696204530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被进度条压住了吗？</a:t>
            </a:r>
            <a:endParaRPr/>
          </a:p>
        </p:txBody>
      </p:sp>
      <p:sp>
        <p:nvSpPr>
          <p:cNvPr id="15" name="el-1789696204530-18"/>
          <p:cNvSpPr txBox="1"/>
          <p:nvPr/>
        </p:nvSpPr>
        <p:spPr>
          <a:xfrm>
            <a:off x="7675231" y="3257444"/>
            <a:ext cx="19432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一行超过12字了吗？</a:t>
            </a:r>
            <a:endParaRPr/>
          </a:p>
        </p:txBody>
      </p:sp>
      <p:sp>
        <p:nvSpPr>
          <p:cNvPr id="16" name="el-1789696204531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高亮多过一个词了吗？——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三问过了再导出</a:t>
            </a:r>
            <a:endParaRPr/>
          </a:p>
        </p:txBody>
      </p:sp>
      <p:sp>
        <p:nvSpPr>
          <p:cNvPr id="17" name="el-1789696204526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九成用户静音刷视频——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字幕是他们的全部内容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：字幕不是装饰是本体。</a:t>
            </a:r>
            <a:endParaRPr/>
          </a:p>
        </p:txBody>
      </p:sp>
      <p:sp>
        <p:nvSpPr>
          <p:cNvPr id="18" name="el-17896962045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9" name="el-178969620452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0" name="el-17896962045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4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54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54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5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5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54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AI剪辑：能替与替不了</a:t>
            </a:r>
            <a:endParaRPr/>
          </a:p>
        </p:txBody>
      </p:sp>
      <p:sp>
        <p:nvSpPr>
          <p:cNvPr id="8" name="el-17896962045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重复劳动</a:t>
            </a:r>
            <a:endParaRPr/>
          </a:p>
        </p:txBody>
      </p:sp>
      <p:sp>
        <p:nvSpPr>
          <p:cNvPr id="9" name="el-17896962045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"自动粗剪已生成"</a:t>
            </a:r>
            <a:endParaRPr/>
          </a:p>
        </p:txBody>
      </p:sp>
      <p:sp>
        <p:nvSpPr>
          <p:cNvPr id="10" name="el-17896962045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素材排序、鼓点卡点、语音转字幕、画质增强——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分钟级出粗剪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：人从体力活里解放。</a:t>
            </a:r>
            <a:endParaRPr/>
          </a:p>
        </p:txBody>
      </p:sp>
      <p:sp>
        <p:nvSpPr>
          <p:cNvPr id="11" name="el-178969620454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创作判断</a:t>
            </a:r>
            <a:endParaRPr/>
          </a:p>
        </p:txBody>
      </p:sp>
      <p:sp>
        <p:nvSpPr>
          <p:cNvPr id="12" name="el-178969620454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"这段留还是删"</a:t>
            </a:r>
            <a:endParaRPr/>
          </a:p>
        </p:txBody>
      </p:sp>
      <p:sp>
        <p:nvSpPr>
          <p:cNvPr id="13" name="el-178969620454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素材取舍、节奏手感、情绪踩点——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AI给选项，人做选择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：终剪水平还是看你。</a:t>
            </a:r>
            <a:endParaRPr/>
          </a:p>
        </p:txBody>
      </p:sp>
      <p:sp>
        <p:nvSpPr>
          <p:cNvPr id="14" name="el-178969620454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AI剪辑的正确姿势：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机器出粗剪，人出终剪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——把省下的时间全部花在判断上。</a:t>
            </a:r>
            <a:endParaRPr/>
          </a:p>
        </p:txBody>
      </p:sp>
      <p:sp>
        <p:nvSpPr>
          <p:cNvPr id="15" name="el-178969620454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6" name="el-1789696204541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5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5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56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55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5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55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55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封面标题：三米外的战争</a:t>
            </a:r>
            <a:endParaRPr/>
          </a:p>
        </p:txBody>
      </p:sp>
      <p:sp>
        <p:nvSpPr>
          <p:cNvPr id="8" name="el-178969620456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差封面 · 随手一截</a:t>
            </a:r>
            <a:endParaRPr/>
          </a:p>
        </p:txBody>
      </p:sp>
      <p:sp>
        <p:nvSpPr>
          <p:cNvPr id="9" name="el-178969620456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"随便哪帧都行"</a:t>
            </a:r>
            <a:endParaRPr/>
          </a:p>
        </p:txBody>
      </p:sp>
      <p:sp>
        <p:nvSpPr>
          <p:cNvPr id="10" name="el-178969620456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模糊中景+11字小标题——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信息量为零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：刷到即划过，内容再好也白拍。</a:t>
            </a:r>
            <a:endParaRPr/>
          </a:p>
        </p:txBody>
      </p:sp>
      <p:sp>
        <p:nvSpPr>
          <p:cNvPr id="11" name="el-1789696204562-15"/>
          <p:cNvSpPr txBox="1"/>
          <p:nvPr/>
        </p:nvSpPr>
        <p:spPr>
          <a:xfrm>
            <a:off x="6522994" y="2628505"/>
            <a:ext cx="541399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好封面 · 高潮帧+大字</a:t>
            </a:r>
            <a:endParaRPr/>
          </a:p>
        </p:txBody>
      </p:sp>
      <p:sp>
        <p:nvSpPr>
          <p:cNvPr id="12" name="el-178969620456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"灯亮的那一秒"</a:t>
            </a:r>
            <a:endParaRPr/>
          </a:p>
        </p:txBody>
      </p:sp>
      <p:sp>
        <p:nvSpPr>
          <p:cNvPr id="13" name="el-178969620456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最亮一帧+6字大标题——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三米外看得清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：封面就是这条视频的广告。</a:t>
            </a:r>
            <a:endParaRPr/>
          </a:p>
        </p:txBody>
      </p:sp>
      <p:sp>
        <p:nvSpPr>
          <p:cNvPr id="14" name="el-1789696204556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封面三问：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最亮的一帧吗？6字以内吗？离远看得清吗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——三问过了再上传。</a:t>
            </a:r>
            <a:endParaRPr/>
          </a:p>
        </p:txBody>
      </p:sp>
      <p:sp>
        <p:nvSpPr>
          <p:cNvPr id="15" name="el-178969620455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6" name="el-1789696204557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045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16-30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204713-23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874170"/>
                <a:gridCol w="4448997"/>
                <a:gridCol w="449452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查项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标准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不达标的代价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≤15秒不超时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超时按未完成计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画质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1080P竖屏满屏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糊与黑边劝退观众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声画同步无爆音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错位半秒立刻出戏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字幕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安全区内零错字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被进度条压住即废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封面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高潮帧+6字标题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随手截帧必扑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AI生成内容已标注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漏标有下架风险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204715-26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7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4716-3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7" name="el-1789696204714-25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成片检查单：导出前六查</a:t>
            </a:r>
            <a:endParaRPr/>
          </a:p>
        </p:txBody>
      </p:sp>
      <p:sp>
        <p:nvSpPr>
          <p:cNvPr id="8" name="el-1789696204714-24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六查是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导出前的最后一道闸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——五分钟查完，省下五小时返工。</a:t>
            </a:r>
            <a:endParaRPr/>
          </a:p>
        </p:txBody>
      </p:sp>
      <p:sp>
        <p:nvSpPr>
          <p:cNvPr id="9" name="el-1789696204715-27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10" name="el-1789696204715-28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1" name="el-1789696204715-29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729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729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727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47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72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7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204730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204736-21"/>
          <p:cNvSpPr txBox="1"/>
          <p:nvPr/>
        </p:nvSpPr>
        <p:spPr>
          <a:xfrm>
            <a:off x="1809298" y="161538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特效堆满</a:t>
            </a:r>
            <a:endParaRPr/>
          </a:p>
        </p:txBody>
      </p:sp>
      <p:sp>
        <p:nvSpPr>
          <p:cNvPr id="11" name="el-1789696204735-18"/>
          <p:cNvSpPr txBox="1"/>
          <p:nvPr/>
        </p:nvSpPr>
        <p:spPr>
          <a:xfrm>
            <a:off x="1809298" y="2043905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转场滤镜贴纸全开——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每秒都在炫技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：观众记住的是乱，不是内容。</a:t>
            </a:r>
            <a:endParaRPr/>
          </a:p>
        </p:txBody>
      </p:sp>
      <p:sp>
        <p:nvSpPr>
          <p:cNvPr id="12" name="el-1789696204731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204737-22"/>
          <p:cNvSpPr txBox="1"/>
          <p:nvPr/>
        </p:nvSpPr>
        <p:spPr>
          <a:xfrm>
            <a:off x="1809298" y="2777147"/>
            <a:ext cx="573080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舍不得删</a:t>
            </a:r>
            <a:endParaRPr/>
          </a:p>
        </p:txBody>
      </p:sp>
      <p:sp>
        <p:nvSpPr>
          <p:cNvPr id="14" name="el-1789696204736-19"/>
          <p:cNvSpPr txBox="1"/>
          <p:nvPr/>
        </p:nvSpPr>
        <p:spPr>
          <a:xfrm>
            <a:off x="1809298" y="3205665"/>
            <a:ext cx="59345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拍的都想要硬塞——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15秒塞成流水账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：删素材比拍素材更见功力。</a:t>
            </a:r>
            <a:endParaRPr/>
          </a:p>
        </p:txBody>
      </p:sp>
      <p:sp>
        <p:nvSpPr>
          <p:cNvPr id="15" name="el-1789696204731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204737-23"/>
          <p:cNvSpPr txBox="1"/>
          <p:nvPr/>
        </p:nvSpPr>
        <p:spPr>
          <a:xfrm>
            <a:off x="1809298" y="3938906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字幕迟到</a:t>
            </a:r>
            <a:endParaRPr/>
          </a:p>
        </p:txBody>
      </p:sp>
      <p:sp>
        <p:nvSpPr>
          <p:cNvPr id="17" name="el-1789696204736-20"/>
          <p:cNvSpPr txBox="1"/>
          <p:nvPr/>
        </p:nvSpPr>
        <p:spPr>
          <a:xfrm>
            <a:off x="1809298" y="436742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画面过了字才出——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信息永远慢半拍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：静音用户全程蒙圈。</a:t>
            </a:r>
            <a:endParaRPr/>
          </a:p>
        </p:txBody>
      </p:sp>
      <p:sp>
        <p:nvSpPr>
          <p:cNvPr id="18" name="el-1789696204728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204731-15"/>
          <p:cNvSpPr txBox="1"/>
          <p:nvPr/>
        </p:nvSpPr>
        <p:spPr>
          <a:xfrm>
            <a:off x="2236030" y="5357777"/>
            <a:ext cx="279206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每加一个特效先问必要性</a:t>
            </a:r>
            <a:endParaRPr/>
          </a:p>
        </p:txBody>
      </p:sp>
      <p:sp>
        <p:nvSpPr>
          <p:cNvPr id="20" name="el-1789696204732-16"/>
          <p:cNvSpPr txBox="1"/>
          <p:nvPr/>
        </p:nvSpPr>
        <p:spPr>
          <a:xfrm>
            <a:off x="5370906" y="5357777"/>
            <a:ext cx="289249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两秒法则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单镜头超2秒必删或加速</a:t>
            </a:r>
            <a:endParaRPr/>
          </a:p>
        </p:txBody>
      </p:sp>
      <p:sp>
        <p:nvSpPr>
          <p:cNvPr id="21" name="el-1789696204733-17"/>
          <p:cNvSpPr txBox="1"/>
          <p:nvPr/>
        </p:nvSpPr>
        <p:spPr>
          <a:xfrm>
            <a:off x="8606215" y="5357777"/>
            <a:ext cx="261142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字幕先行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剪辑前先定字幕节奏</a:t>
            </a:r>
            <a:endParaRPr/>
          </a:p>
        </p:txBody>
      </p:sp>
      <p:sp>
        <p:nvSpPr>
          <p:cNvPr id="22" name="el-178969620472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3" name="el-178969620472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4" name="el-17896962047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7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747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75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75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7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7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8" name="el-17896962047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剪辑三个数字</a:t>
            </a:r>
            <a:endParaRPr/>
          </a:p>
        </p:txBody>
      </p:sp>
      <p:sp>
        <p:nvSpPr>
          <p:cNvPr id="9" name="el-1789696204749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单镜头停留上限</a:t>
            </a:r>
            <a:endParaRPr/>
          </a:p>
        </p:txBody>
      </p:sp>
      <p:sp>
        <p:nvSpPr>
          <p:cNvPr id="10" name="el-1789696204749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2秒</a:t>
            </a:r>
            <a:endParaRPr/>
          </a:p>
        </p:txBody>
      </p:sp>
      <p:sp>
        <p:nvSpPr>
          <p:cNvPr id="11" name="el-1789696204749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超过2秒没有新信息——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观众的手指就会动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：切换即留人。</a:t>
            </a:r>
            <a:endParaRPr/>
          </a:p>
        </p:txBody>
      </p:sp>
      <p:sp>
        <p:nvSpPr>
          <p:cNvPr id="12" name="el-1789696204751-14"/>
          <p:cNvSpPr txBox="1"/>
          <p:nvPr/>
        </p:nvSpPr>
        <p:spPr>
          <a:xfrm>
            <a:off x="4627993" y="2506348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12字</a:t>
            </a:r>
            <a:endParaRPr/>
          </a:p>
        </p:txBody>
      </p:sp>
      <p:sp>
        <p:nvSpPr>
          <p:cNvPr id="13" name="el-1789696204756-20"/>
          <p:cNvSpPr txBox="1"/>
          <p:nvPr/>
        </p:nvSpPr>
        <p:spPr>
          <a:xfrm>
            <a:off x="6075431" y="2468257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字幕单行上限</a:t>
            </a:r>
            <a:endParaRPr/>
          </a:p>
        </p:txBody>
      </p:sp>
      <p:sp>
        <p:nvSpPr>
          <p:cNvPr id="14" name="el-1789696204755-17"/>
          <p:cNvSpPr txBox="1"/>
          <p:nvPr/>
        </p:nvSpPr>
        <p:spPr>
          <a:xfrm>
            <a:off x="6075431" y="2820594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一行一息断在气口——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满屏字幕等于没字幕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：跟读一遍再定稿。</a:t>
            </a:r>
            <a:endParaRPr/>
          </a:p>
        </p:txBody>
      </p:sp>
      <p:sp>
        <p:nvSpPr>
          <p:cNvPr id="15" name="el-1789696204751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6" name="el-1789696204756-21"/>
          <p:cNvSpPr txBox="1"/>
          <p:nvPr/>
        </p:nvSpPr>
        <p:spPr>
          <a:xfrm>
            <a:off x="6075431" y="341516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封面测试下限</a:t>
            </a:r>
            <a:endParaRPr/>
          </a:p>
        </p:txBody>
      </p:sp>
      <p:sp>
        <p:nvSpPr>
          <p:cNvPr id="17" name="el-1789696204755-18"/>
          <p:cNvSpPr txBox="1"/>
          <p:nvPr/>
        </p:nvSpPr>
        <p:spPr>
          <a:xfrm>
            <a:off x="6075431" y="3767499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至少三版再定稿——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封面点击率差一倍很常见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：它是广告位。</a:t>
            </a:r>
            <a:endParaRPr/>
          </a:p>
        </p:txBody>
      </p:sp>
      <p:sp>
        <p:nvSpPr>
          <p:cNvPr id="18" name="el-178969620475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6查</a:t>
            </a:r>
            <a:endParaRPr/>
          </a:p>
        </p:txBody>
      </p:sp>
      <p:sp>
        <p:nvSpPr>
          <p:cNvPr id="19" name="el-1789696204756-22"/>
          <p:cNvSpPr txBox="1"/>
          <p:nvPr/>
        </p:nvSpPr>
        <p:spPr>
          <a:xfrm>
            <a:off x="6075431" y="436206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导出前检查项</a:t>
            </a:r>
            <a:endParaRPr/>
          </a:p>
        </p:txBody>
      </p:sp>
      <p:sp>
        <p:nvSpPr>
          <p:cNvPr id="20" name="el-1789696204755-19"/>
          <p:cNvSpPr txBox="1"/>
          <p:nvPr/>
        </p:nvSpPr>
        <p:spPr>
          <a:xfrm>
            <a:off x="6075431" y="471440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时长画质音画字幕封面标识——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六查过了再导出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：一查不能省。</a:t>
            </a:r>
            <a:endParaRPr/>
          </a:p>
        </p:txBody>
      </p:sp>
      <p:sp>
        <p:nvSpPr>
          <p:cNvPr id="21" name="el-17896962047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智能剪辑</a:t>
            </a:r>
            <a:endParaRPr/>
          </a:p>
        </p:txBody>
      </p:sp>
      <p:sp>
        <p:nvSpPr>
          <p:cNvPr id="22" name="el-178969620474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7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9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9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490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490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20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智能剪辑：四问四答</a:t>
            </a:r>
            <a:endParaRPr/>
          </a:p>
        </p:txBody>
      </p:sp>
      <p:sp>
        <p:nvSpPr>
          <p:cNvPr id="9" name="el-178969620490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4910-19"/>
          <p:cNvSpPr txBox="1"/>
          <p:nvPr/>
        </p:nvSpPr>
        <p:spPr>
          <a:xfrm>
            <a:off x="1618845" y="1698413"/>
            <a:ext cx="578127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剪辑五步流的顺序？</a:t>
            </a:r>
            <a:endParaRPr/>
          </a:p>
        </p:txBody>
      </p:sp>
      <p:sp>
        <p:nvSpPr>
          <p:cNvPr id="11" name="el-1789696204908-15"/>
          <p:cNvSpPr txBox="1"/>
          <p:nvPr/>
        </p:nvSpPr>
        <p:spPr>
          <a:xfrm>
            <a:off x="1618845" y="2117408"/>
            <a:ext cx="6113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粗剪-卡点-字幕-调色-封面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——先骨架后皮肤：顺序错了步步返工。</a:t>
            </a:r>
            <a:endParaRPr/>
          </a:p>
        </p:txBody>
      </p:sp>
      <p:sp>
        <p:nvSpPr>
          <p:cNvPr id="12" name="el-178969620490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4910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卡点模式怎么选？</a:t>
            </a:r>
            <a:endParaRPr/>
          </a:p>
        </p:txBody>
      </p:sp>
      <p:sp>
        <p:nvSpPr>
          <p:cNvPr id="14" name="el-1789696204909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情绪卡最出片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、切换卡最稳——鼓点卡留给高潮段：混用两式常见。</a:t>
            </a:r>
            <a:endParaRPr/>
          </a:p>
        </p:txBody>
      </p:sp>
      <p:sp>
        <p:nvSpPr>
          <p:cNvPr id="15" name="el-178969620490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4911-21"/>
          <p:cNvSpPr txBox="1"/>
          <p:nvPr/>
        </p:nvSpPr>
        <p:spPr>
          <a:xfrm>
            <a:off x="1618845" y="3926706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AI能替你剪完吗？</a:t>
            </a:r>
            <a:endParaRPr/>
          </a:p>
        </p:txBody>
      </p:sp>
      <p:sp>
        <p:nvSpPr>
          <p:cNvPr id="17" name="el-1789696204909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替粗剪不替终剪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——机器出选项、人做选择：判断是你的价值。</a:t>
            </a:r>
            <a:endParaRPr/>
          </a:p>
        </p:txBody>
      </p:sp>
      <p:sp>
        <p:nvSpPr>
          <p:cNvPr id="18" name="el-178969620490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4911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导出前最后查什么？</a:t>
            </a:r>
            <a:endParaRPr/>
          </a:p>
        </p:txBody>
      </p:sp>
      <p:sp>
        <p:nvSpPr>
          <p:cNvPr id="20" name="el-1789696204910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六查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——时长画质音画字幕封面标识：五分钟省五小时。</a:t>
            </a:r>
            <a:endParaRPr/>
          </a:p>
        </p:txBody>
      </p:sp>
      <p:sp>
        <p:nvSpPr>
          <p:cNvPr id="21" name="el-17896962049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20490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49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204975-32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2049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2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92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20492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20492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发布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20492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LAUNCH &amp; REVIEW</a:t>
            </a:r>
            <a:endParaRPr/>
          </a:p>
        </p:txBody>
      </p:sp>
      <p:sp>
        <p:nvSpPr>
          <p:cNvPr id="9" name="el-17896962049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发布节奏</a:t>
            </a:r>
            <a:endParaRPr/>
          </a:p>
        </p:txBody>
      </p:sp>
      <p:sp>
        <p:nvSpPr>
          <p:cNvPr id="10" name="el-17896962049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数据复盘</a:t>
            </a:r>
            <a:endParaRPr/>
          </a:p>
        </p:txBody>
      </p:sp>
      <p:sp>
        <p:nvSpPr>
          <p:cNvPr id="11" name="el-1789696204926-11"/>
          <p:cNvSpPr txBox="1"/>
          <p:nvPr/>
        </p:nvSpPr>
        <p:spPr>
          <a:xfrm>
            <a:off x="7123216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迭代</a:t>
            </a:r>
            <a:endParaRPr/>
          </a:p>
        </p:txBody>
      </p:sp>
      <p:sp>
        <p:nvSpPr>
          <p:cNvPr id="12" name="el-1789696204926-12"/>
          <p:cNvSpPr txBox="1"/>
          <p:nvPr/>
        </p:nvSpPr>
        <p:spPr>
          <a:xfrm>
            <a:off x="8140351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</a:t>
            </a:r>
            <a:endParaRPr/>
          </a:p>
        </p:txBody>
      </p:sp>
      <p:sp>
        <p:nvSpPr>
          <p:cNvPr id="13" name="el-178969620492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项目四</a:t>
            </a:r>
            <a:endParaRPr/>
          </a:p>
        </p:txBody>
      </p:sp>
      <p:sp>
        <p:nvSpPr>
          <p:cNvPr id="14" name="el-178969620492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49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4931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49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493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6" name="el-178969620493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三周节奏：发布日历</a:t>
            </a:r>
            <a:endParaRPr/>
          </a:p>
        </p:txBody>
      </p:sp>
      <p:sp>
        <p:nvSpPr>
          <p:cNvPr id="7" name="el-1789696204930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每周有硬节点，返工不过周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——拖到最后才开机的组，连剪辑时间都没有。</a:t>
            </a:r>
            <a:endParaRPr/>
          </a:p>
        </p:txBody>
      </p:sp>
      <p:sp>
        <p:nvSpPr>
          <p:cNvPr id="8" name="el-1789696204931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9" name="el-1789696204931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0" name="el-178969620493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cxnSp>
        <p:nvCxnSpPr>
          <p:cNvPr id="11" name="el-1789696204930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4935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204935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204936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204936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204936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204939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D0</a:t>
            </a:r>
            <a:endParaRPr/>
          </a:p>
        </p:txBody>
      </p:sp>
      <p:sp>
        <p:nvSpPr>
          <p:cNvPr id="18" name="el-1789696204939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选题日</a:t>
            </a:r>
            <a:endParaRPr/>
          </a:p>
        </p:txBody>
      </p:sp>
      <p:sp>
        <p:nvSpPr>
          <p:cNvPr id="19" name="el-1789696204937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定选题+钩子模式——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当日出脚本一页纸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：选题不清全组白忙。</a:t>
            </a:r>
            <a:endParaRPr/>
          </a:p>
        </p:txBody>
      </p:sp>
      <p:sp>
        <p:nvSpPr>
          <p:cNvPr id="20" name="el-1789696204940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21" name="el-1789696204940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脚本周</a:t>
            </a:r>
            <a:endParaRPr/>
          </a:p>
        </p:txBody>
      </p:sp>
      <p:sp>
        <p:nvSpPr>
          <p:cNvPr id="22" name="el-1789696204938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五段结构+分镜表——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周五组内读稿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：脚本不过关不开机。</a:t>
            </a:r>
            <a:endParaRPr/>
          </a:p>
        </p:txBody>
      </p:sp>
      <p:sp>
        <p:nvSpPr>
          <p:cNvPr id="23" name="el-1789696204940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4" name="el-1789696204940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拍摄周</a:t>
            </a:r>
            <a:endParaRPr/>
          </a:p>
        </p:txBody>
      </p:sp>
      <p:sp>
        <p:nvSpPr>
          <p:cNvPr id="25" name="el-1789696204938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实拍+素材管理——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场记命名同步做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：拍完即归档。</a:t>
            </a:r>
            <a:endParaRPr/>
          </a:p>
        </p:txBody>
      </p:sp>
      <p:sp>
        <p:nvSpPr>
          <p:cNvPr id="26" name="el-1789696204941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7" name="el-1789696204941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发布周</a:t>
            </a:r>
            <a:endParaRPr/>
          </a:p>
        </p:txBody>
      </p:sp>
      <p:sp>
        <p:nvSpPr>
          <p:cNvPr id="28" name="el-1789696204939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五步流+六查+发布——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周三前成片上线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：留足48小时观察期。</a:t>
            </a:r>
            <a:endParaRPr/>
          </a:p>
        </p:txBody>
      </p:sp>
      <p:sp>
        <p:nvSpPr>
          <p:cNvPr id="29" name="el-1789696204941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204941-30"/>
          <p:cNvSpPr txBox="1"/>
          <p:nvPr/>
        </p:nvSpPr>
        <p:spPr>
          <a:xfrm>
            <a:off x="9121330" y="2867017"/>
            <a:ext cx="26183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48h</a:t>
            </a:r>
            <a:endParaRPr/>
          </a:p>
        </p:txBody>
      </p:sp>
      <p:sp>
        <p:nvSpPr>
          <p:cNvPr id="31" name="el-1789696204941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复盘迭代</a:t>
            </a:r>
            <a:endParaRPr/>
          </a:p>
        </p:txBody>
      </p:sp>
      <p:sp>
        <p:nvSpPr>
          <p:cNvPr id="32" name="el-1789696204939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拉数据写复盘报告——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迭代方案落到下一条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：循环从这里开始。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111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11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11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1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11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8" name="el-178969620510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复盘看什么：三组数字</a:t>
            </a:r>
            <a:endParaRPr/>
          </a:p>
        </p:txBody>
      </p:sp>
      <p:sp>
        <p:nvSpPr>
          <p:cNvPr id="9" name="el-178969620511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优秀完播线（示意）</a:t>
            </a:r>
            <a:endParaRPr/>
          </a:p>
        </p:txBody>
      </p:sp>
      <p:sp>
        <p:nvSpPr>
          <p:cNvPr id="10" name="el-1789696205112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38%</a:t>
            </a:r>
            <a:endParaRPr/>
          </a:p>
        </p:txBody>
      </p:sp>
      <p:sp>
        <p:nvSpPr>
          <p:cNvPr id="11" name="el-178969620511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完播率38%意味着——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十个人里有四个看完全片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：对15秒的片子这是高线不是及格线。</a:t>
            </a:r>
            <a:endParaRPr/>
          </a:p>
        </p:txBody>
      </p:sp>
      <p:sp>
        <p:nvSpPr>
          <p:cNvPr id="12" name="el-1789696205115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完播率</a:t>
            </a:r>
            <a:endParaRPr/>
          </a:p>
        </p:txBody>
      </p:sp>
      <p:sp>
        <p:nvSpPr>
          <p:cNvPr id="13" name="el-1789696205118-20"/>
          <p:cNvSpPr txBox="1"/>
          <p:nvPr/>
        </p:nvSpPr>
        <p:spPr>
          <a:xfrm>
            <a:off x="6075431" y="2468257"/>
            <a:ext cx="46960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看完的占比</a:t>
            </a:r>
            <a:endParaRPr/>
          </a:p>
        </p:txBody>
      </p:sp>
      <p:sp>
        <p:nvSpPr>
          <p:cNvPr id="14" name="el-1789696205117-17"/>
          <p:cNvSpPr txBox="1"/>
          <p:nvPr/>
        </p:nvSpPr>
        <p:spPr>
          <a:xfrm>
            <a:off x="6075431" y="2820594"/>
            <a:ext cx="496557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短视频第一指标——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低于10%先查钩子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：别的先不用看。</a:t>
            </a:r>
            <a:endParaRPr/>
          </a:p>
        </p:txBody>
      </p:sp>
      <p:sp>
        <p:nvSpPr>
          <p:cNvPr id="15" name="el-178969620511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前3秒</a:t>
            </a:r>
            <a:endParaRPr/>
          </a:p>
        </p:txBody>
      </p:sp>
      <p:sp>
        <p:nvSpPr>
          <p:cNvPr id="16" name="el-1789696205118-21"/>
          <p:cNvSpPr txBox="1"/>
          <p:nvPr/>
        </p:nvSpPr>
        <p:spPr>
          <a:xfrm>
            <a:off x="6075431" y="3415162"/>
            <a:ext cx="523886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流失率</a:t>
            </a:r>
            <a:endParaRPr/>
          </a:p>
        </p:txBody>
      </p:sp>
      <p:sp>
        <p:nvSpPr>
          <p:cNvPr id="17" name="el-1789696205117-18"/>
          <p:cNvSpPr txBox="1"/>
          <p:nvPr/>
        </p:nvSpPr>
        <p:spPr>
          <a:xfrm>
            <a:off x="6075431" y="3767499"/>
            <a:ext cx="550835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钩子质量的体温计——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流失80%即钩子死刑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：换钩重发不丢人。</a:t>
            </a:r>
            <a:endParaRPr/>
          </a:p>
        </p:txBody>
      </p:sp>
      <p:sp>
        <p:nvSpPr>
          <p:cNvPr id="18" name="el-1789696205115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互动率</a:t>
            </a:r>
            <a:endParaRPr/>
          </a:p>
        </p:txBody>
      </p:sp>
      <p:sp>
        <p:nvSpPr>
          <p:cNvPr id="19" name="el-1789696205118-22"/>
          <p:cNvSpPr txBox="1"/>
          <p:nvPr/>
        </p:nvSpPr>
        <p:spPr>
          <a:xfrm>
            <a:off x="6075431" y="4362068"/>
            <a:ext cx="47608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赞评转占比</a:t>
            </a:r>
            <a:endParaRPr/>
          </a:p>
        </p:txBody>
      </p:sp>
      <p:sp>
        <p:nvSpPr>
          <p:cNvPr id="20" name="el-1789696205118-19"/>
          <p:cNvSpPr txBox="1"/>
          <p:nvPr/>
        </p:nvSpPr>
        <p:spPr>
          <a:xfrm>
            <a:off x="6075431" y="4714405"/>
            <a:ext cx="485660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共鸣的刻度——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评论区问「在哪里」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：转化的前兆是提问。</a:t>
            </a:r>
            <a:endParaRPr/>
          </a:p>
        </p:txBody>
      </p:sp>
      <p:sp>
        <p:nvSpPr>
          <p:cNvPr id="21" name="el-178969620510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2" name="el-178969620510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1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13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13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13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13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513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5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131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0" name="el-17896962051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复盘实录：一条视频的两版</a:t>
            </a:r>
            <a:endParaRPr/>
          </a:p>
        </p:txBody>
      </p:sp>
      <p:sp>
        <p:nvSpPr>
          <p:cNvPr id="11" name="el-178969620513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复盘实录</a:t>
            </a:r>
            <a:endParaRPr/>
          </a:p>
        </p:txBody>
      </p:sp>
      <p:sp>
        <p:nvSpPr>
          <p:cNvPr id="12" name="el-178969620513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任务：往届小组「古镇灯光节」15秒短视频的两版迭代</a:t>
            </a:r>
            <a:endParaRPr/>
          </a:p>
        </p:txBody>
      </p:sp>
      <p:sp>
        <p:nvSpPr>
          <p:cNvPr id="13" name="el-1789696205135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为灯会拍15秒宣传短视频，三周两版真实发布</a:t>
            </a:r>
            <a:endParaRPr/>
          </a:p>
        </p:txBody>
      </p:sp>
      <p:sp>
        <p:nvSpPr>
          <p:cNvPr id="14" name="el-178969620513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完播率3%到38%，入选系展与课程账号</a:t>
            </a:r>
            <a:endParaRPr/>
          </a:p>
        </p:txBody>
      </p:sp>
      <p:sp>
        <p:nvSpPr>
          <p:cNvPr id="15" name="el-178969620514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20513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完播率38%，评论区刷「在哪里」——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提问是转化的前兆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：内容真的种草了。</a:t>
            </a:r>
            <a:endParaRPr/>
          </a:p>
        </p:txBody>
      </p:sp>
      <p:sp>
        <p:nvSpPr>
          <p:cNvPr id="17" name="el-178969620514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20513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第一版舍不得删——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30秒素材硬塞进15秒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：节奏崩了数据自然崩。</a:t>
            </a:r>
            <a:endParaRPr/>
          </a:p>
        </p:txBody>
      </p:sp>
      <p:sp>
        <p:nvSpPr>
          <p:cNvPr id="19" name="el-1789696205141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20513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复盘不是看总数——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是看流失发生在哪一秒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：数据是地图不是成绩单。</a:t>
            </a:r>
            <a:endParaRPr/>
          </a:p>
        </p:txBody>
      </p:sp>
      <p:sp>
        <p:nvSpPr>
          <p:cNvPr id="21" name="el-178969620512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2" name="el-178969620512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1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20514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20514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20514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2051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第一版诊断（看数据）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：完播率3%、前3秒流失82%——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冲突钩「千万别来」被当标题党划走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：数据定位了问题。</a:t>
            </a:r>
            <a:endParaRPr/>
          </a:p>
        </p:txBody>
      </p:sp>
      <p:sp>
        <p:nvSpPr>
          <p:cNvPr id="28" name="el-17896962051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第二版改法（改结构）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：换情绪钩「灯亮的那一秒」——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高潮帧前置+封面同步换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：标题从11字砍到6字。</a:t>
            </a:r>
            <a:endParaRPr/>
          </a:p>
        </p:txBody>
      </p:sp>
      <p:sp>
        <p:nvSpPr>
          <p:cNvPr id="29" name="el-17896962051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持续复盘（再迭代）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：发布48小时盯数据——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封面又测三版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：点击率最高的那版留用。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15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156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5164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205159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5165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205159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20516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205158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2051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20515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2" name="el-178969620515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同一场灯会，完播差12倍</a:t>
            </a:r>
            <a:endParaRPr/>
          </a:p>
        </p:txBody>
      </p:sp>
      <p:sp>
        <p:nvSpPr>
          <p:cNvPr id="13" name="el-1789696205160-15"/>
          <p:cNvSpPr txBox="1"/>
          <p:nvPr/>
        </p:nvSpPr>
        <p:spPr>
          <a:xfrm>
            <a:off x="685629" y="2883979"/>
            <a:ext cx="31529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第一版：冲突钩+随手封面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3%</a:t>
            </a:r>
            <a:endParaRPr/>
          </a:p>
        </p:txBody>
      </p:sp>
      <p:sp>
        <p:nvSpPr>
          <p:cNvPr id="14" name="el-1789696205163-19"/>
          <p:cNvSpPr txBox="1"/>
          <p:nvPr/>
        </p:nvSpPr>
        <p:spPr>
          <a:xfrm>
            <a:off x="685629" y="3283929"/>
            <a:ext cx="2927634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38%</a:t>
            </a:r>
            <a:endParaRPr/>
          </a:p>
        </p:txBody>
      </p:sp>
      <p:sp>
        <p:nvSpPr>
          <p:cNvPr id="15" name="el-1789696205158-10"/>
          <p:cNvSpPr txBox="1"/>
          <p:nvPr/>
        </p:nvSpPr>
        <p:spPr>
          <a:xfrm>
            <a:off x="685629" y="4274281"/>
            <a:ext cx="41651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第二版：情绪钩+高潮帧封面（同一批素材）</a:t>
            </a:r>
            <a:endParaRPr/>
          </a:p>
        </p:txBody>
      </p:sp>
      <p:sp>
        <p:nvSpPr>
          <p:cNvPr id="16" name="el-1789696205158-11"/>
          <p:cNvSpPr txBox="1"/>
          <p:nvPr/>
        </p:nvSpPr>
        <p:spPr>
          <a:xfrm>
            <a:off x="5923069" y="1737545"/>
            <a:ext cx="60620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完播率3%到38%</a:t>
            </a:r>
            <a:endParaRPr/>
          </a:p>
        </p:txBody>
      </p:sp>
      <p:sp>
        <p:nvSpPr>
          <p:cNvPr id="17" name="el-1789696205164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改在</a:t>
            </a:r>
            <a:endParaRPr/>
          </a:p>
        </p:txBody>
      </p:sp>
      <p:sp>
        <p:nvSpPr>
          <p:cNvPr id="18" name="el-1789696205161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冲突换情绪——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前3秒流失从82%降到40%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：钩子对了留存就对。</a:t>
            </a:r>
            <a:endParaRPr/>
          </a:p>
        </p:txBody>
      </p:sp>
      <p:sp>
        <p:nvSpPr>
          <p:cNvPr id="19" name="el-178969620516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改在</a:t>
            </a:r>
            <a:endParaRPr/>
          </a:p>
        </p:txBody>
      </p:sp>
      <p:sp>
        <p:nvSpPr>
          <p:cNvPr id="20" name="el-1789696205162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封面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三版测试选优——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点击率翻倍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：封面是视频的第一帧广告。</a:t>
            </a:r>
            <a:endParaRPr/>
          </a:p>
        </p:txBody>
      </p:sp>
      <p:sp>
        <p:nvSpPr>
          <p:cNvPr id="21" name="el-178969620516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没改</a:t>
            </a:r>
            <a:endParaRPr/>
          </a:p>
        </p:txBody>
      </p:sp>
      <p:sp>
        <p:nvSpPr>
          <p:cNvPr id="22" name="el-1789696205163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拍的都是同一场灯会——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变的只有结构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：复盘改的是判断。</a:t>
            </a:r>
            <a:endParaRPr/>
          </a:p>
        </p:txBody>
      </p:sp>
      <p:sp>
        <p:nvSpPr>
          <p:cNvPr id="23" name="el-1789696205157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同样的素材完播差12倍——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短视频的胜负在结构不在器材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：这是复盘给你的底气。</a:t>
            </a:r>
            <a:endParaRPr/>
          </a:p>
        </p:txBody>
      </p:sp>
      <p:sp>
        <p:nvSpPr>
          <p:cNvPr id="24" name="el-178969620515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25" name="el-178969620515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6" name="el-178969620515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103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21039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21038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103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10393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7" name="el-17896962103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复盘注意力分配</a:t>
            </a:r>
            <a:endParaRPr/>
          </a:p>
        </p:txBody>
      </p:sp>
      <p:sp>
        <p:nvSpPr>
          <p:cNvPr id="8" name="el-178969621039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复盘精力照此分配——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先把完播率救活，再谈互动与涨粉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：顺序反了事倍功半。</a:t>
            </a:r>
            <a:endParaRPr/>
          </a:p>
        </p:txBody>
      </p:sp>
      <p:sp>
        <p:nvSpPr>
          <p:cNvPr id="9" name="el-1789696210396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210395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完播率先看——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它是其他指标的因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：完播不行全是空谈</a:t>
            </a:r>
            <a:endParaRPr/>
          </a:p>
        </p:txBody>
      </p:sp>
      <p:sp>
        <p:nvSpPr>
          <p:cNvPr id="11" name="el-1789696210396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21039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前3秒留存次之——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钩子的问题占大头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：改一秒救全片</a:t>
            </a:r>
            <a:endParaRPr/>
          </a:p>
        </p:txBody>
      </p:sp>
      <p:sp>
        <p:nvSpPr>
          <p:cNvPr id="13" name="el-1789696210396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21039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转粉率放最后——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一条视频养不出粉丝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：靠系列</a:t>
            </a:r>
            <a:endParaRPr/>
          </a:p>
        </p:txBody>
      </p:sp>
      <p:sp>
        <p:nvSpPr>
          <p:cNvPr id="15" name="el-17896962103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6" name="el-1789696210385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7" name="el-17896962103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31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31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31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3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20531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7" name="el-178969620531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课堂辩论：数据好就是好视频吗</a:t>
            </a:r>
            <a:endParaRPr/>
          </a:p>
        </p:txBody>
      </p:sp>
      <p:sp>
        <p:nvSpPr>
          <p:cNvPr id="8" name="el-1789696205317-11"/>
          <p:cNvSpPr txBox="1"/>
          <p:nvPr/>
        </p:nvSpPr>
        <p:spPr>
          <a:xfrm>
            <a:off x="952262" y="2136007"/>
            <a:ext cx="11194981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一条播放十万但完播率2%，一条播放三千但完播率45%——哪条是好视频？</a:t>
            </a:r>
            <a:endParaRPr/>
          </a:p>
        </p:txBody>
      </p:sp>
      <p:sp>
        <p:nvSpPr>
          <p:cNvPr id="9" name="el-178969620531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20532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流量派</a:t>
            </a:r>
            <a:endParaRPr/>
          </a:p>
        </p:txBody>
      </p:sp>
      <p:sp>
        <p:nvSpPr>
          <p:cNvPr id="11" name="el-178969620532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20532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作品派</a:t>
            </a:r>
            <a:endParaRPr/>
          </a:p>
        </p:txBody>
      </p:sp>
      <p:sp>
        <p:nvSpPr>
          <p:cNvPr id="13" name="el-178969620531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「文旅局官方账号该追哪条路线」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落到运营决策场景讨论。</a:t>
            </a:r>
            <a:endParaRPr/>
          </a:p>
        </p:txBody>
      </p:sp>
      <p:sp>
        <p:nvSpPr>
          <p:cNvPr id="14" name="el-178969620531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5" name="el-1789696205315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6" name="el-178969620531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620532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205322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20532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20532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205323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20532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205319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播放量即触达——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没被看见等于不存在</a:t>
            </a:r>
            <a:endParaRPr/>
          </a:p>
        </p:txBody>
      </p:sp>
      <p:sp>
        <p:nvSpPr>
          <p:cNvPr id="24" name="el-1789696205320-14"/>
          <p:cNvSpPr txBox="1"/>
          <p:nvPr/>
        </p:nvSpPr>
        <p:spPr>
          <a:xfrm>
            <a:off x="857036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完播率45%没有规模——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孤芳自赏不叫传播</a:t>
            </a:r>
            <a:endParaRPr/>
          </a:p>
        </p:txBody>
      </p:sp>
      <p:sp>
        <p:nvSpPr>
          <p:cNvPr id="25" name="el-1789696205320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算法分配资源——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顺应规则不是堕落</a:t>
            </a:r>
            <a:endParaRPr/>
          </a:p>
        </p:txBody>
      </p:sp>
      <p:sp>
        <p:nvSpPr>
          <p:cNvPr id="26" name="el-1789696205321-16"/>
          <p:cNvSpPr txBox="1"/>
          <p:nvPr/>
        </p:nvSpPr>
        <p:spPr>
          <a:xfrm>
            <a:off x="6694401" y="3508157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完播率2%是标题党——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骗来的点击不是认可</a:t>
            </a:r>
            <a:endParaRPr/>
          </a:p>
        </p:txBody>
      </p:sp>
      <p:sp>
        <p:nvSpPr>
          <p:cNvPr id="27" name="el-1789696205321-17"/>
          <p:cNvSpPr txBox="1"/>
          <p:nvPr/>
        </p:nvSpPr>
        <p:spPr>
          <a:xfrm>
            <a:off x="6694401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三千播放45%完播——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种子用户才是资产</a:t>
            </a:r>
            <a:endParaRPr/>
          </a:p>
        </p:txBody>
      </p:sp>
      <p:sp>
        <p:nvSpPr>
          <p:cNvPr id="28" name="el-178969620532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追数据会平庸化——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算法喂什么你拍什么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33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337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3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3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6" name="el-17896962053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发布红线：三条底线</a:t>
            </a:r>
            <a:endParaRPr/>
          </a:p>
        </p:txBody>
      </p:sp>
      <p:sp>
        <p:nvSpPr>
          <p:cNvPr id="7" name="el-1789696205340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205340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比十万播放更贵</a:t>
            </a:r>
            <a:endParaRPr/>
          </a:p>
        </p:txBody>
      </p:sp>
      <p:sp>
        <p:nvSpPr>
          <p:cNvPr id="9" name="el-1789696205340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下架与索赔远比流量贵——</a:t>
            </a:r>
            <a:endParaRPr/>
          </a:p>
        </p:txBody>
      </p:sp>
      <p:sp>
        <p:nvSpPr>
          <p:cNvPr id="10" name="el-1789696205340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合规习惯从实训第一天养成。</a:t>
            </a:r>
            <a:endParaRPr/>
          </a:p>
        </p:txBody>
      </p:sp>
      <p:sp>
        <p:nvSpPr>
          <p:cNvPr id="11" name="el-17896962053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2" name="el-178969620533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13" name="el-17896962053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6205338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205342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205342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205342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205342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205342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205343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音乐</a:t>
            </a:r>
            <a:endParaRPr/>
          </a:p>
        </p:txBody>
      </p:sp>
      <p:sp>
        <p:nvSpPr>
          <p:cNvPr id="21" name="el-1789696205343-20"/>
          <p:cNvSpPr txBox="1"/>
          <p:nvPr/>
        </p:nvSpPr>
        <p:spPr>
          <a:xfrm>
            <a:off x="1180805" y="2441177"/>
            <a:ext cx="64264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BGM须用免费曲库</a:t>
            </a:r>
            <a:endParaRPr/>
          </a:p>
        </p:txBody>
      </p:sp>
      <p:sp>
        <p:nvSpPr>
          <p:cNvPr id="22" name="el-1789696205343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热门歌曲商用须授权——平台曲库内选用最稳妥</a:t>
            </a:r>
            <a:endParaRPr/>
          </a:p>
        </p:txBody>
      </p:sp>
      <p:sp>
        <p:nvSpPr>
          <p:cNvPr id="23" name="el-1789696205344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4" name="el-1789696205344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路人入镜需处理</a:t>
            </a:r>
            <a:endParaRPr/>
          </a:p>
        </p:txBody>
      </p:sp>
      <p:sp>
        <p:nvSpPr>
          <p:cNvPr id="25" name="el-1789696205344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可辨识人脸须打码或虚化——开机前先看场景</a:t>
            </a:r>
            <a:endParaRPr/>
          </a:p>
        </p:txBody>
      </p:sp>
      <p:sp>
        <p:nvSpPr>
          <p:cNvPr id="26" name="el-1789696205344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6205344-26"/>
          <p:cNvSpPr txBox="1"/>
          <p:nvPr/>
        </p:nvSpPr>
        <p:spPr>
          <a:xfrm>
            <a:off x="1180805" y="4688515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AI生成内容须标注</a:t>
            </a:r>
            <a:endParaRPr/>
          </a:p>
        </p:txBody>
      </p:sp>
      <p:sp>
        <p:nvSpPr>
          <p:cNvPr id="28" name="el-1789696205344-27"/>
          <p:cNvSpPr txBox="1"/>
          <p:nvPr/>
        </p:nvSpPr>
        <p:spPr>
          <a:xfrm>
            <a:off x="1180805" y="5021807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AI补的空镜、修复的素材——发布时勾选声明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49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49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49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49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49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20549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2054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49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10" name="el-17896962054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20548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短视频冲刺，六件事按序做：</a:t>
            </a:r>
            <a:endParaRPr/>
          </a:p>
        </p:txBody>
      </p:sp>
      <p:sp>
        <p:nvSpPr>
          <p:cNvPr id="12" name="el-178969620549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205500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定钩子</a:t>
            </a:r>
            <a:endParaRPr/>
          </a:p>
        </p:txBody>
      </p:sp>
      <p:sp>
        <p:nvSpPr>
          <p:cNvPr id="14" name="el-1789696205500-21"/>
          <p:cNvSpPr txBox="1"/>
          <p:nvPr/>
        </p:nvSpPr>
        <p:spPr>
          <a:xfrm>
            <a:off x="2009273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三选一，写进脚本第一行</a:t>
            </a:r>
            <a:endParaRPr/>
          </a:p>
        </p:txBody>
      </p:sp>
      <p:sp>
        <p:nvSpPr>
          <p:cNvPr id="15" name="el-178969620549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205500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写分镜</a:t>
            </a:r>
            <a:endParaRPr/>
          </a:p>
        </p:txBody>
      </p:sp>
      <p:sp>
        <p:nvSpPr>
          <p:cNvPr id="17" name="el-1789696205500-23"/>
          <p:cNvSpPr txBox="1"/>
          <p:nvPr/>
        </p:nvSpPr>
        <p:spPr>
          <a:xfrm>
            <a:off x="2009273" y="3918076"/>
            <a:ext cx="18907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一镜一行，15秒五段</a:t>
            </a:r>
            <a:endParaRPr/>
          </a:p>
        </p:txBody>
      </p:sp>
      <p:sp>
        <p:nvSpPr>
          <p:cNvPr id="18" name="el-178969620549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20550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拍素材</a:t>
            </a:r>
            <a:endParaRPr/>
          </a:p>
        </p:txBody>
      </p:sp>
      <p:sp>
        <p:nvSpPr>
          <p:cNvPr id="20" name="el-1789696205501-25"/>
          <p:cNvSpPr txBox="1"/>
          <p:nvPr/>
        </p:nvSpPr>
        <p:spPr>
          <a:xfrm>
            <a:off x="2009273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多拍备选，命名即场记</a:t>
            </a:r>
            <a:endParaRPr/>
          </a:p>
        </p:txBody>
      </p:sp>
      <p:sp>
        <p:nvSpPr>
          <p:cNvPr id="21" name="el-1789696205497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20550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剪成片</a:t>
            </a:r>
            <a:endParaRPr/>
          </a:p>
        </p:txBody>
      </p:sp>
      <p:sp>
        <p:nvSpPr>
          <p:cNvPr id="23" name="el-1789696205501-27"/>
          <p:cNvSpPr txBox="1"/>
          <p:nvPr/>
        </p:nvSpPr>
        <p:spPr>
          <a:xfrm>
            <a:off x="7760934" y="329910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五步流走完，六查过关</a:t>
            </a:r>
            <a:endParaRPr/>
          </a:p>
        </p:txBody>
      </p:sp>
      <p:sp>
        <p:nvSpPr>
          <p:cNvPr id="24" name="el-1789696205497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20550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做封面</a:t>
            </a:r>
            <a:endParaRPr/>
          </a:p>
        </p:txBody>
      </p:sp>
      <p:sp>
        <p:nvSpPr>
          <p:cNvPr id="26" name="el-1789696205501-29"/>
          <p:cNvSpPr txBox="1"/>
          <p:nvPr/>
        </p:nvSpPr>
        <p:spPr>
          <a:xfrm>
            <a:off x="7760934" y="3918076"/>
            <a:ext cx="207168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高潮帧+6字，三版测试</a:t>
            </a:r>
            <a:endParaRPr/>
          </a:p>
        </p:txBody>
      </p:sp>
      <p:sp>
        <p:nvSpPr>
          <p:cNvPr id="27" name="el-178969620549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20550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发复盘</a:t>
            </a:r>
            <a:endParaRPr/>
          </a:p>
        </p:txBody>
      </p:sp>
      <p:sp>
        <p:nvSpPr>
          <p:cNvPr id="29" name="el-1789696205502-31"/>
          <p:cNvSpPr txBox="1"/>
          <p:nvPr/>
        </p:nvSpPr>
        <p:spPr>
          <a:xfrm>
            <a:off x="7760934" y="4537046"/>
            <a:ext cx="243354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48小时拉数据，写复盘报告</a:t>
            </a:r>
            <a:endParaRPr/>
          </a:p>
        </p:txBody>
      </p:sp>
      <p:sp>
        <p:nvSpPr>
          <p:cNvPr id="30" name="el-1789696205489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发布与复盘</a:t>
            </a:r>
            <a:endParaRPr/>
          </a:p>
        </p:txBody>
      </p:sp>
      <p:sp>
        <p:nvSpPr>
          <p:cNvPr id="31" name="el-1789696205490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32" name="el-178969620549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51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51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51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20551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2055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51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2055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20551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205522-19"/>
          <p:cNvSpPr txBox="1"/>
          <p:nvPr/>
        </p:nvSpPr>
        <p:spPr>
          <a:xfrm>
            <a:off x="1618845" y="1698413"/>
            <a:ext cx="520991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一条好短视频的结构？</a:t>
            </a:r>
            <a:endParaRPr/>
          </a:p>
        </p:txBody>
      </p:sp>
      <p:sp>
        <p:nvSpPr>
          <p:cNvPr id="11" name="el-1789696205520-15"/>
          <p:cNvSpPr txBox="1"/>
          <p:nvPr/>
        </p:nvSpPr>
        <p:spPr>
          <a:xfrm>
            <a:off x="1618845" y="2117408"/>
            <a:ext cx="55422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钩子-展开-高潮-落点-循环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——前三秒定生死，结尾接开头。</a:t>
            </a:r>
            <a:endParaRPr/>
          </a:p>
        </p:txBody>
      </p:sp>
      <p:sp>
        <p:nvSpPr>
          <p:cNvPr id="12" name="el-178969620551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205522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AI在全程中的角色？</a:t>
            </a:r>
            <a:endParaRPr/>
          </a:p>
        </p:txBody>
      </p:sp>
      <p:sp>
        <p:nvSpPr>
          <p:cNvPr id="14" name="el-1789696205521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补位与提效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——脚本灵感、空镜补足、自动粗剪：判断始终在人。</a:t>
            </a:r>
            <a:endParaRPr/>
          </a:p>
        </p:txBody>
      </p:sp>
      <p:sp>
        <p:nvSpPr>
          <p:cNvPr id="15" name="el-178969620551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205522-21"/>
          <p:cNvSpPr txBox="1"/>
          <p:nvPr/>
        </p:nvSpPr>
        <p:spPr>
          <a:xfrm>
            <a:off x="1618845" y="3926706"/>
            <a:ext cx="553368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发布后最重要的事？</a:t>
            </a:r>
            <a:endParaRPr/>
          </a:p>
        </p:txBody>
      </p:sp>
      <p:sp>
        <p:nvSpPr>
          <p:cNvPr id="17" name="el-1789696205521-17"/>
          <p:cNvSpPr txBox="1"/>
          <p:nvPr/>
        </p:nvSpPr>
        <p:spPr>
          <a:xfrm>
            <a:off x="1618845" y="4345701"/>
            <a:ext cx="57441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48小时复盘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——看完播率与流失秒位：数据是地图不是成绩单。</a:t>
            </a:r>
            <a:endParaRPr/>
          </a:p>
        </p:txBody>
      </p:sp>
      <p:sp>
        <p:nvSpPr>
          <p:cNvPr id="18" name="el-178969620551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205523-22"/>
          <p:cNvSpPr txBox="1"/>
          <p:nvPr/>
        </p:nvSpPr>
        <p:spPr>
          <a:xfrm>
            <a:off x="1618845" y="5040852"/>
            <a:ext cx="50245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这段经历怎么写进作品集？</a:t>
            </a:r>
            <a:endParaRPr/>
          </a:p>
        </p:txBody>
      </p:sp>
      <p:sp>
        <p:nvSpPr>
          <p:cNvPr id="20" name="el-1789696205522-18"/>
          <p:cNvSpPr txBox="1"/>
          <p:nvPr/>
        </p:nvSpPr>
        <p:spPr>
          <a:xfrm>
            <a:off x="1618845" y="5459847"/>
            <a:ext cx="54178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迭代故事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——完播率3%到38%：过程比结果有力十倍。</a:t>
            </a:r>
            <a:endParaRPr/>
          </a:p>
        </p:txBody>
      </p:sp>
      <p:sp>
        <p:nvSpPr>
          <p:cNvPr id="21" name="el-178969620551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205513-4"/>
          <p:cNvSpPr txBox="1"/>
          <p:nvPr/>
        </p:nvSpPr>
        <p:spPr>
          <a:xfrm>
            <a:off x="524398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3" name="el-17896962055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6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67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205668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673-20"/>
          <p:cNvSpPr/>
          <p:nvPr/>
        </p:nvSpPr>
        <p:spPr>
          <a:xfrm>
            <a:off x="685629" y="3889508"/>
            <a:ext cx="628642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567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674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20567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2056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205669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2056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作业：成片与复盘</a:t>
            </a:r>
            <a:endParaRPr/>
          </a:p>
        </p:txBody>
      </p:sp>
      <p:sp>
        <p:nvSpPr>
          <p:cNvPr id="12" name="el-178969620567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20567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205672-16"/>
          <p:cNvSpPr txBox="1"/>
          <p:nvPr/>
        </p:nvSpPr>
        <p:spPr>
          <a:xfrm>
            <a:off x="1966570" y="2173651"/>
            <a:ext cx="528936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你最近刷到哪条文旅视频看了15秒以上？它赢在第几秒？</a:t>
            </a:r>
            <a:endParaRPr/>
          </a:p>
        </p:txBody>
      </p:sp>
      <p:sp>
        <p:nvSpPr>
          <p:cNvPr id="15" name="el-1789696205672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205673-18"/>
          <p:cNvSpPr txBox="1"/>
          <p:nvPr/>
        </p:nvSpPr>
        <p:spPr>
          <a:xfrm>
            <a:off x="1966570" y="2674481"/>
            <a:ext cx="51393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如果只允许改一秒，你会改自己视频的哪一秒？为什么？</a:t>
            </a:r>
            <a:endParaRPr/>
          </a:p>
        </p:txBody>
      </p:sp>
      <p:sp>
        <p:nvSpPr>
          <p:cNvPr id="17" name="el-178969620567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205673-19"/>
          <p:cNvSpPr txBox="1"/>
          <p:nvPr/>
        </p:nvSpPr>
        <p:spPr>
          <a:xfrm>
            <a:off x="818945" y="3918076"/>
            <a:ext cx="6219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成片</a:t>
            </a:r>
            <a:endParaRPr/>
          </a:p>
        </p:txBody>
      </p:sp>
      <p:sp>
        <p:nvSpPr>
          <p:cNvPr id="19" name="el-1789696205675-23"/>
          <p:cNvSpPr txBox="1"/>
          <p:nvPr/>
        </p:nvSpPr>
        <p:spPr>
          <a:xfrm>
            <a:off x="1523768" y="3899031"/>
            <a:ext cx="72514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提交15秒竖屏成片：真实发布并附48小时数据截图（完播率、前3秒流失、互动）</a:t>
            </a:r>
            <a:endParaRPr/>
          </a:p>
        </p:txBody>
      </p:sp>
      <p:sp>
        <p:nvSpPr>
          <p:cNvPr id="20" name="el-1789696205675-24"/>
          <p:cNvSpPr txBox="1"/>
          <p:nvPr/>
        </p:nvSpPr>
        <p:spPr>
          <a:xfrm>
            <a:off x="1523768" y="4241845"/>
            <a:ext cx="692675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发布平台不限，数据截图必附</a:t>
            </a:r>
            <a:endParaRPr/>
          </a:p>
        </p:txBody>
      </p:sp>
      <p:sp>
        <p:nvSpPr>
          <p:cNvPr id="21" name="el-1789696205673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复盘报告</a:t>
            </a:r>
            <a:endParaRPr/>
          </a:p>
        </p:txBody>
      </p:sp>
      <p:sp>
        <p:nvSpPr>
          <p:cNvPr id="22" name="el-1789696205676-25"/>
          <p:cNvSpPr txBox="1"/>
          <p:nvPr/>
        </p:nvSpPr>
        <p:spPr>
          <a:xfrm>
            <a:off x="1885627" y="4670363"/>
            <a:ext cx="64896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提交300字复盘：数据诊断+一条迭代方案+下一条视频的选题与钩子设计</a:t>
            </a:r>
            <a:endParaRPr/>
          </a:p>
        </p:txBody>
      </p:sp>
      <p:sp>
        <p:nvSpPr>
          <p:cNvPr id="23" name="el-1789696205676-26"/>
          <p:cNvSpPr txBox="1"/>
          <p:nvPr/>
        </p:nvSpPr>
        <p:spPr>
          <a:xfrm>
            <a:off x="1885627" y="5013177"/>
            <a:ext cx="616494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205670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课程平台提交，优秀成片进系展与课程官方账号</a:t>
            </a:r>
            <a:endParaRPr/>
          </a:p>
        </p:txBody>
      </p:sp>
      <p:sp>
        <p:nvSpPr>
          <p:cNvPr id="25" name="el-178969620566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205667-4"/>
          <p:cNvSpPr txBox="1"/>
          <p:nvPr/>
        </p:nvSpPr>
        <p:spPr>
          <a:xfrm>
            <a:off x="536837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7" name="el-17896962056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6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205691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205690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205692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205690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205692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205690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20569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20568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2056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5689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2056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205691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205696-25"/>
          <p:cNvSpPr txBox="1"/>
          <p:nvPr/>
        </p:nvSpPr>
        <p:spPr>
          <a:xfrm>
            <a:off x="1980705" y="1661513"/>
            <a:ext cx="32763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剪辑与AI视频工具</a:t>
            </a:r>
            <a:endParaRPr/>
          </a:p>
        </p:txBody>
      </p:sp>
      <p:sp>
        <p:nvSpPr>
          <p:cNvPr id="16" name="el-1789696205695-21"/>
          <p:cNvSpPr txBox="1"/>
          <p:nvPr/>
        </p:nvSpPr>
        <p:spPr>
          <a:xfrm>
            <a:off x="1980705" y="2023372"/>
            <a:ext cx="32959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手机剪辑+文生视频——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205691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曲库</a:t>
            </a:r>
            <a:endParaRPr/>
          </a:p>
        </p:txBody>
      </p:sp>
      <p:sp>
        <p:nvSpPr>
          <p:cNvPr id="18" name="el-1789696205696-26"/>
          <p:cNvSpPr txBox="1"/>
          <p:nvPr/>
        </p:nvSpPr>
        <p:spPr>
          <a:xfrm>
            <a:off x="1980705" y="2675076"/>
            <a:ext cx="35483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免费可商用音乐库</a:t>
            </a:r>
            <a:endParaRPr/>
          </a:p>
        </p:txBody>
      </p:sp>
      <p:sp>
        <p:nvSpPr>
          <p:cNvPr id="19" name="el-1789696205695-22"/>
          <p:cNvSpPr txBox="1"/>
          <p:nvPr/>
        </p:nvSpPr>
        <p:spPr>
          <a:xfrm>
            <a:off x="1980705" y="3036936"/>
            <a:ext cx="38177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平台曲库与CC0站点——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白名单直接取用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205692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6205697-27"/>
          <p:cNvSpPr txBox="1"/>
          <p:nvPr/>
        </p:nvSpPr>
        <p:spPr>
          <a:xfrm>
            <a:off x="1980705" y="368864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文旅短视频精选</a:t>
            </a:r>
            <a:endParaRPr/>
          </a:p>
        </p:txBody>
      </p:sp>
      <p:sp>
        <p:nvSpPr>
          <p:cNvPr id="22" name="el-1789696205695-23"/>
          <p:cNvSpPr txBox="1"/>
          <p:nvPr/>
        </p:nvSpPr>
        <p:spPr>
          <a:xfrm>
            <a:off x="1980705" y="4050500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各地文旅账号榜单——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专看钩子与封面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205692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6205697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平台社区规范</a:t>
            </a:r>
            <a:endParaRPr/>
          </a:p>
        </p:txBody>
      </p:sp>
      <p:sp>
        <p:nvSpPr>
          <p:cNvPr id="25" name="el-1789696205696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各平台红线条款——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发布前过一遍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205686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每天存一条让你看完的15秒，写下它赢在哪一秒——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205686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205687-6"/>
          <p:cNvSpPr txBox="1"/>
          <p:nvPr/>
        </p:nvSpPr>
        <p:spPr>
          <a:xfrm>
            <a:off x="537477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29" name="el-17896962056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2058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20582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205831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2058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项目五：旅游软文营销实训</a:t>
            </a:r>
            <a:endParaRPr/>
          </a:p>
        </p:txBody>
      </p:sp>
      <p:sp>
        <p:nvSpPr>
          <p:cNvPr id="6" name="el-178969620582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205829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旅游短视频内容生成实训</a:t>
            </a:r>
            <a:endParaRPr/>
          </a:p>
        </p:txBody>
      </p:sp>
      <p:sp>
        <p:nvSpPr>
          <p:cNvPr id="8" name="el-178969620582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20583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205833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205833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20582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20583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05</a:t>
            </a:r>
            <a:endParaRPr/>
          </a:p>
        </p:txBody>
      </p:sp>
      <p:sp>
        <p:nvSpPr>
          <p:cNvPr id="14" name="el-1789696205832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换支笔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写种草</a:t>
            </a:r>
            <a:endParaRPr/>
          </a:p>
        </p:txBody>
      </p:sp>
      <p:sp>
        <p:nvSpPr>
          <p:cNvPr id="15" name="el-1789696205832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从影像到图文</a:t>
            </a:r>
            <a:endParaRPr/>
          </a:p>
        </p:txBody>
      </p:sp>
      <p:sp>
        <p:nvSpPr>
          <p:cNvPr id="16" name="el-1789696205834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205838-21"/>
          <p:cNvSpPr txBox="1"/>
          <p:nvPr/>
        </p:nvSpPr>
        <p:spPr>
          <a:xfrm>
            <a:off x="6951512" y="2415883"/>
            <a:ext cx="39790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图文实训</a:t>
            </a:r>
            <a:endParaRPr/>
          </a:p>
        </p:txBody>
      </p:sp>
      <p:sp>
        <p:nvSpPr>
          <p:cNvPr id="18" name="el-1789696205837-18"/>
          <p:cNvSpPr txBox="1"/>
          <p:nvPr/>
        </p:nvSpPr>
        <p:spPr>
          <a:xfrm>
            <a:off x="6951512" y="2777742"/>
            <a:ext cx="419064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为目的地写一篇种草文——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文字也能15秒抓人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205834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205838-22"/>
          <p:cNvSpPr txBox="1"/>
          <p:nvPr/>
        </p:nvSpPr>
        <p:spPr>
          <a:xfrm>
            <a:off x="6951512" y="3410401"/>
            <a:ext cx="38997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AI写作工具</a:t>
            </a:r>
            <a:endParaRPr/>
          </a:p>
        </p:txBody>
      </p:sp>
      <p:sp>
        <p:nvSpPr>
          <p:cNvPr id="21" name="el-1789696205837-19"/>
          <p:cNvSpPr txBox="1"/>
          <p:nvPr/>
        </p:nvSpPr>
        <p:spPr>
          <a:xfrm>
            <a:off x="6951512" y="3772261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大纲、初稿、润色——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人设与事实把关在人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20583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205838-23"/>
          <p:cNvSpPr txBox="1"/>
          <p:nvPr/>
        </p:nvSpPr>
        <p:spPr>
          <a:xfrm>
            <a:off x="6951512" y="4404920"/>
            <a:ext cx="32223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平台分发</a:t>
            </a:r>
            <a:endParaRPr/>
          </a:p>
        </p:txBody>
      </p:sp>
      <p:sp>
        <p:nvSpPr>
          <p:cNvPr id="24" name="el-1789696205837-20"/>
          <p:cNvSpPr txBox="1"/>
          <p:nvPr/>
        </p:nvSpPr>
        <p:spPr>
          <a:xfrm>
            <a:off x="6951512" y="4766779"/>
            <a:ext cx="34338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图文与视频组合拳——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一个IP多形态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2026-09-18T01:50:10.799Z</dcterms:created>
  <dcterms:modified xsi:type="dcterms:W3CDTF">2026-09-18T01:50:10.799Z</dcterms:modified>
</cp:coreProperties>
</file>