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Pt>
            <c:idx val="4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双语加分</c:v>
                </c:pt>
                <c:pt idx="1">
                  <c:v>制作规格</c:v>
                </c:pt>
                <c:pt idx="2">
                  <c:v>音频质量</c:v>
                </c:pt>
                <c:pt idx="3">
                  <c:v>真讲表现</c:v>
                </c:pt>
                <c:pt idx="4">
                  <c:v>词稿质量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30</c:v>
                </c:pt>
                <c:pt idx="4">
                  <c:v>40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3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1717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510838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066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066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066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066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9551066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510665-5"/>
          <p:cNvSpPr txBox="1"/>
          <p:nvPr/>
        </p:nvSpPr>
        <p:spPr>
          <a:xfrm>
            <a:off x="685629" y="2139132"/>
            <a:ext cx="646219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导游词与虚拟讲解</a:t>
            </a:r>
            <a:endParaRPr/>
          </a:p>
        </p:txBody>
      </p:sp>
      <p:sp>
        <p:nvSpPr>
          <p:cNvPr id="10" name="el-1789695510665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设计实训</a:t>
            </a:r>
            <a:endParaRPr/>
          </a:p>
        </p:txBody>
      </p:sp>
      <p:sp>
        <p:nvSpPr>
          <p:cNvPr id="11" name="el-178969551066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5510668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551066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51066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019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0201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0199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0199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0199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01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0196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510197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见真</a:t>
            </a:r>
            <a:endParaRPr/>
          </a:p>
        </p:txBody>
      </p:sp>
      <p:sp>
        <p:nvSpPr>
          <p:cNvPr id="10" name="el-1789695510197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WRITE · VOICE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PERFORM · VERIFY</a:t>
            </a:r>
            <a:endParaRPr/>
          </a:p>
        </p:txBody>
      </p:sp>
      <p:sp>
        <p:nvSpPr>
          <p:cNvPr id="11" name="el-1789695510201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510206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5510206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词稿规格 · 素材采集</a:t>
            </a:r>
            <a:endParaRPr/>
          </a:p>
        </p:txBody>
      </p:sp>
      <p:sp>
        <p:nvSpPr>
          <p:cNvPr id="14" name="el-1789695510201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510206-19"/>
          <p:cNvSpPr txBox="1"/>
          <p:nvPr/>
        </p:nvSpPr>
        <p:spPr>
          <a:xfrm>
            <a:off x="5218395" y="2324376"/>
            <a:ext cx="389481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词稿创作</a:t>
            </a:r>
            <a:endParaRPr/>
          </a:p>
        </p:txBody>
      </p:sp>
      <p:sp>
        <p:nvSpPr>
          <p:cNvPr id="16" name="el-1789695510206-20"/>
          <p:cNvSpPr txBox="1"/>
          <p:nvPr/>
        </p:nvSpPr>
        <p:spPr>
          <a:xfrm>
            <a:off x="5218395" y="2781462"/>
            <a:ext cx="44716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五步出稿 · AI共创 · 分众改稿 · 三病防治</a:t>
            </a:r>
            <a:endParaRPr/>
          </a:p>
        </p:txBody>
      </p:sp>
      <p:sp>
        <p:nvSpPr>
          <p:cNvPr id="17" name="el-1789695510202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510206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语音制作</a:t>
            </a:r>
            <a:endParaRPr/>
          </a:p>
        </p:txBody>
      </p:sp>
      <p:sp>
        <p:nvSpPr>
          <p:cNvPr id="19" name="el-178969551020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音色选型 · 合成调教 · 双语版本 · 试听验收</a:t>
            </a:r>
            <a:endParaRPr/>
          </a:p>
        </p:txBody>
      </p:sp>
      <p:sp>
        <p:nvSpPr>
          <p:cNvPr id="20" name="el-1789695510202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510207-23"/>
          <p:cNvSpPr txBox="1"/>
          <p:nvPr/>
        </p:nvSpPr>
        <p:spPr>
          <a:xfrm>
            <a:off x="5218395" y="4705031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现场考核</a:t>
            </a:r>
            <a:endParaRPr/>
          </a:p>
        </p:txBody>
      </p:sp>
      <p:sp>
        <p:nvSpPr>
          <p:cNvPr id="22" name="el-1789695510207-24"/>
          <p:cNvSpPr txBox="1"/>
          <p:nvPr/>
        </p:nvSpPr>
        <p:spPr>
          <a:xfrm>
            <a:off x="5218395" y="5162117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真讲三分钟 · 虚拟导览 · 评分复盘 · 衔接清单</a:t>
            </a:r>
            <a:endParaRPr/>
          </a:p>
        </p:txBody>
      </p:sp>
      <p:sp>
        <p:nvSpPr>
          <p:cNvPr id="23" name="el-1789695510191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5510192-3"/>
          <p:cNvSpPr txBox="1"/>
          <p:nvPr/>
        </p:nvSpPr>
        <p:spPr>
          <a:xfrm>
            <a:off x="700180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5" name="el-1789695510193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02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022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0247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0247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02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022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55102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5510245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5510246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写得出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讲得出</a:t>
            </a:r>
            <a:endParaRPr/>
          </a:p>
        </p:txBody>
      </p:sp>
      <p:sp>
        <p:nvSpPr>
          <p:cNvPr id="11" name="el-178969551024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WRITE IT,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DELIVER IT</a:t>
            </a:r>
            <a:endParaRPr/>
          </a:p>
        </p:txBody>
      </p:sp>
      <p:sp>
        <p:nvSpPr>
          <p:cNvPr id="12" name="el-1789695510248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510251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能复述导游词的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五要素与三板斧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在实操中的应用要点；说出语音合成的调教参数。</a:t>
            </a:r>
            <a:endParaRPr/>
          </a:p>
        </p:txBody>
      </p:sp>
      <p:sp>
        <p:nvSpPr>
          <p:cNvPr id="14" name="el-1789695510248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510252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为项目一的方案产出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分众导游词两版+虚拟讲解音频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，并通过三分钟真讲考核。</a:t>
            </a:r>
            <a:endParaRPr/>
          </a:p>
        </p:txBody>
      </p:sp>
      <p:sp>
        <p:nvSpPr>
          <p:cNvPr id="16" name="el-178969551024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510252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「为现场而写、为听众而讲」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的意识：词稿落在嘴上才算数，敢开口才算会。</a:t>
            </a:r>
            <a:endParaRPr/>
          </a:p>
        </p:txBody>
      </p:sp>
      <p:sp>
        <p:nvSpPr>
          <p:cNvPr id="18" name="el-1789695510219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5510219-4"/>
          <p:cNvSpPr txBox="1"/>
          <p:nvPr/>
        </p:nvSpPr>
        <p:spPr>
          <a:xfrm>
            <a:off x="5292047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0" name="el-17896955102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11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115-10"/>
          <p:cNvCxnSpPr/>
          <p:nvPr/>
        </p:nvCxnSpPr>
        <p:spPr>
          <a:xfrm>
            <a:off x="685629" y="342795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1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1114-9"/>
          <p:cNvSpPr txBox="1"/>
          <p:nvPr/>
        </p:nvSpPr>
        <p:spPr>
          <a:xfrm>
            <a:off x="1237940" y="457943"/>
            <a:ext cx="320740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THE TASK</a:t>
            </a:r>
            <a:endParaRPr/>
          </a:p>
        </p:txBody>
      </p:sp>
      <p:sp>
        <p:nvSpPr>
          <p:cNvPr id="6" name="el-17896955111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方案定了，谁来开口</a:t>
            </a:r>
            <a:endParaRPr/>
          </a:p>
        </p:txBody>
      </p:sp>
      <p:sp>
        <p:nvSpPr>
          <p:cNvPr id="7" name="el-1789695511113-7"/>
          <p:cNvSpPr txBox="1"/>
          <p:nvPr/>
        </p:nvSpPr>
        <p:spPr>
          <a:xfrm>
            <a:off x="685629" y="1749597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项目一的路演拿了A——王女士签了单。出发前她问：「老爷子耳朵背，小孙女坐不住，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讲解能分开听吗？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」——本实训的任务，就藏在这句追问里。</a:t>
            </a:r>
            <a:endParaRPr/>
          </a:p>
        </p:txBody>
      </p:sp>
      <p:sp>
        <p:nvSpPr>
          <p:cNvPr id="8" name="el-1789695511118-13"/>
          <p:cNvSpPr txBox="1"/>
          <p:nvPr/>
        </p:nvSpPr>
        <p:spPr>
          <a:xfrm>
            <a:off x="685629" y="3699353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一份词稿，怎么同时伺候好一老一小？</a:t>
            </a:r>
            <a:endParaRPr/>
          </a:p>
        </p:txBody>
      </p:sp>
      <p:sp>
        <p:nvSpPr>
          <p:cNvPr id="9" name="el-1789695511118-14"/>
          <p:cNvSpPr txBox="1"/>
          <p:nvPr/>
        </p:nvSpPr>
        <p:spPr>
          <a:xfrm>
            <a:off x="685629" y="418024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虚拟讲解的音频，质量怎么验收？</a:t>
            </a:r>
            <a:endParaRPr/>
          </a:p>
        </p:txBody>
      </p:sp>
      <p:sp>
        <p:nvSpPr>
          <p:cNvPr id="10" name="el-1789695511118-15"/>
          <p:cNvSpPr txBox="1"/>
          <p:nvPr/>
        </p:nvSpPr>
        <p:spPr>
          <a:xfrm>
            <a:off x="685629" y="466113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三分钟真讲，你敢裸讲吗？</a:t>
            </a:r>
            <a:endParaRPr/>
          </a:p>
        </p:txBody>
      </p:sp>
      <p:sp>
        <p:nvSpPr>
          <p:cNvPr id="11" name="el-1789695511114-8"/>
          <p:cNvSpPr txBox="1"/>
          <p:nvPr/>
        </p:nvSpPr>
        <p:spPr>
          <a:xfrm>
            <a:off x="685629" y="519916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采素材-写词稿-做语音-上考核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，三周产出可交付的讲解包。</a:t>
            </a:r>
            <a:endParaRPr/>
          </a:p>
        </p:txBody>
      </p:sp>
      <p:sp>
        <p:nvSpPr>
          <p:cNvPr id="12" name="el-1789695511110-3"/>
          <p:cNvSpPr txBox="1"/>
          <p:nvPr/>
        </p:nvSpPr>
        <p:spPr>
          <a:xfrm>
            <a:off x="685629" y="6228650"/>
            <a:ext cx="26931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THE TASK</a:t>
            </a:r>
            <a:endParaRPr/>
          </a:p>
        </p:txBody>
      </p:sp>
      <p:sp>
        <p:nvSpPr>
          <p:cNvPr id="13" name="el-1789695511110-4"/>
          <p:cNvSpPr txBox="1"/>
          <p:nvPr/>
        </p:nvSpPr>
        <p:spPr>
          <a:xfrm>
            <a:off x="516944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4" name="el-178969551111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511115-11"/>
          <p:cNvSpPr/>
          <p:nvPr/>
        </p:nvSpPr>
        <p:spPr>
          <a:xfrm>
            <a:off x="6932466" y="1692461"/>
            <a:ext cx="4570857" cy="40780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511117-12"/>
          <p:cNvPicPr/>
          <p:nvPr/>
        </p:nvPicPr>
        <p:blipFill>
          <a:blip r:embed="rId2"/>
          <a:srcRect l="26401" t="0" r="10267" b="0"/>
          <a:stretch>
            <a:fillRect/>
          </a:stretch>
        </p:blipFill>
        <p:spPr>
          <a:xfrm>
            <a:off x="6932466" y="1692461"/>
            <a:ext cx="4570857" cy="407806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0592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052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05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052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51052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51052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5510525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5510527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551052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5510528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词稿规格</a:t>
            </a:r>
            <a:endParaRPr/>
          </a:p>
        </p:txBody>
      </p:sp>
      <p:sp>
        <p:nvSpPr>
          <p:cNvPr id="12" name="el-178969551052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素材采集</a:t>
            </a:r>
            <a:endParaRPr/>
          </a:p>
        </p:txBody>
      </p:sp>
      <p:sp>
        <p:nvSpPr>
          <p:cNvPr id="13" name="el-178969551052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05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5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542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546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546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1539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15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154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55115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实训任务书：三周一个讲解包</a:t>
            </a:r>
            <a:endParaRPr/>
          </a:p>
        </p:txBody>
      </p:sp>
      <p:sp>
        <p:nvSpPr>
          <p:cNvPr id="10" name="el-1789695511544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词稿不是作文——它是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为嘴写的、为耳朵听的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：每一个字都要过一遍「读出来顺不顺」的关。</a:t>
            </a:r>
            <a:endParaRPr/>
          </a:p>
        </p:txBody>
      </p:sp>
      <p:sp>
        <p:nvSpPr>
          <p:cNvPr id="11" name="el-1789695511545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511550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任务一</a:t>
            </a:r>
            <a:endParaRPr/>
          </a:p>
        </p:txBody>
      </p:sp>
      <p:sp>
        <p:nvSpPr>
          <p:cNvPr id="13" name="el-1789695511550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SCRIPT</a:t>
            </a:r>
            <a:endParaRPr/>
          </a:p>
        </p:txBody>
      </p:sp>
      <p:sp>
        <p:nvSpPr>
          <p:cNvPr id="14" name="el-1789695511548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为项目一方案的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核心景点各写一版导游词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：每点位3分钟、约750字。</a:t>
            </a:r>
            <a:endParaRPr/>
          </a:p>
        </p:txBody>
      </p:sp>
      <p:sp>
        <p:nvSpPr>
          <p:cNvPr id="15" name="el-1789695511550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任务二</a:t>
            </a:r>
            <a:endParaRPr/>
          </a:p>
        </p:txBody>
      </p:sp>
      <p:sp>
        <p:nvSpPr>
          <p:cNvPr id="16" name="el-1789695511551-21"/>
          <p:cNvSpPr txBox="1"/>
          <p:nvPr/>
        </p:nvSpPr>
        <p:spPr>
          <a:xfrm>
            <a:off x="4567584" y="3757382"/>
            <a:ext cx="34135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VOICE</a:t>
            </a:r>
            <a:endParaRPr/>
          </a:p>
        </p:txBody>
      </p:sp>
      <p:sp>
        <p:nvSpPr>
          <p:cNvPr id="17" name="el-1789695511549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银发版+亲子版两个音频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：AI合成+人工校听，格式与规格达标。</a:t>
            </a:r>
            <a:endParaRPr/>
          </a:p>
        </p:txBody>
      </p:sp>
      <p:sp>
        <p:nvSpPr>
          <p:cNvPr id="18" name="el-1789695511551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任务三</a:t>
            </a:r>
            <a:endParaRPr/>
          </a:p>
        </p:txBody>
      </p:sp>
      <p:sp>
        <p:nvSpPr>
          <p:cNvPr id="19" name="el-1789695511551-23"/>
          <p:cNvSpPr txBox="1"/>
          <p:nvPr/>
        </p:nvSpPr>
        <p:spPr>
          <a:xfrm>
            <a:off x="8173531" y="3757382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PERFORM</a:t>
            </a:r>
            <a:endParaRPr/>
          </a:p>
        </p:txBody>
      </p:sp>
      <p:sp>
        <p:nvSpPr>
          <p:cNvPr id="20" name="el-1789695511549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三分钟真讲考核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：脱稿、有互动、过三板斧检查——嘴上见真章。</a:t>
            </a:r>
            <a:endParaRPr/>
          </a:p>
        </p:txBody>
      </p:sp>
      <p:sp>
        <p:nvSpPr>
          <p:cNvPr id="21" name="el-1789695511539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三个任务层层递进——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写不出就讲不出，讲不出就白学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：实训终点是「开口」。</a:t>
            </a:r>
            <a:endParaRPr/>
          </a:p>
        </p:txBody>
      </p:sp>
      <p:sp>
        <p:nvSpPr>
          <p:cNvPr id="22" name="el-178969551154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5511540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15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8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809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814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814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18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181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5118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5511812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现场真讲在总分中的占比</a:t>
            </a:r>
            <a:endParaRPr/>
          </a:p>
        </p:txBody>
      </p:sp>
      <p:sp>
        <p:nvSpPr>
          <p:cNvPr id="10" name="el-1789695511812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50%</a:t>
            </a:r>
            <a:endParaRPr/>
          </a:p>
        </p:txBody>
      </p:sp>
      <p:sp>
        <p:nvSpPr>
          <p:cNvPr id="11" name="el-1789695511812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词稿再好，讲不出来就是零的半场——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实训的镜子是现场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，不是文档。</a:t>
            </a:r>
            <a:endParaRPr/>
          </a:p>
        </p:txBody>
      </p:sp>
      <p:sp>
        <p:nvSpPr>
          <p:cNvPr id="12" name="el-1789695511816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3" name="el-1789695511820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真讲时长红线</a:t>
            </a:r>
            <a:endParaRPr/>
          </a:p>
        </p:txBody>
      </p:sp>
      <p:sp>
        <p:nvSpPr>
          <p:cNvPr id="14" name="el-1789695511819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2分45秒至3分15秒之间为达标——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超时或不足都扣分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：节奏感是硬指标。</a:t>
            </a:r>
            <a:endParaRPr/>
          </a:p>
        </p:txBody>
      </p:sp>
      <p:sp>
        <p:nvSpPr>
          <p:cNvPr id="15" name="el-1789695511816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2版</a:t>
            </a:r>
            <a:endParaRPr/>
          </a:p>
        </p:txBody>
      </p:sp>
      <p:sp>
        <p:nvSpPr>
          <p:cNvPr id="16" name="el-1789695511820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分众词稿的最低数量</a:t>
            </a:r>
            <a:endParaRPr/>
          </a:p>
        </p:txBody>
      </p:sp>
      <p:sp>
        <p:nvSpPr>
          <p:cNvPr id="17" name="el-1789695511819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同一景点银发版+亲子版——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换听众换讲法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：分众是定制讲解的入门证。</a:t>
            </a:r>
            <a:endParaRPr/>
          </a:p>
        </p:txBody>
      </p:sp>
      <p:sp>
        <p:nvSpPr>
          <p:cNvPr id="18" name="el-1789695511816-16"/>
          <p:cNvSpPr txBox="1"/>
          <p:nvPr/>
        </p:nvSpPr>
        <p:spPr>
          <a:xfrm>
            <a:off x="4627993" y="4680480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3处</a:t>
            </a:r>
            <a:endParaRPr/>
          </a:p>
        </p:txBody>
      </p:sp>
      <p:sp>
        <p:nvSpPr>
          <p:cNvPr id="19" name="el-1789695511821-22"/>
          <p:cNvSpPr txBox="1"/>
          <p:nvPr/>
        </p:nvSpPr>
        <p:spPr>
          <a:xfrm>
            <a:off x="6075431" y="4642390"/>
            <a:ext cx="52077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词稿必须包含的真实细节</a:t>
            </a:r>
            <a:endParaRPr/>
          </a:p>
        </p:txBody>
      </p:sp>
      <p:sp>
        <p:nvSpPr>
          <p:cNvPr id="20" name="el-1789695511820-19"/>
          <p:cNvSpPr txBox="1"/>
          <p:nvPr/>
        </p:nvSpPr>
        <p:spPr>
          <a:xfrm>
            <a:off x="6075431" y="4994727"/>
            <a:ext cx="541936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每版至少三处核验过的独家细节——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细节是AI抄不走的护城河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55118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5511808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18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85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85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85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8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185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7" name="el-178969551185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词稿规格：为耳朵写的规矩</a:t>
            </a:r>
            <a:endParaRPr/>
          </a:p>
        </p:txBody>
      </p:sp>
      <p:sp>
        <p:nvSpPr>
          <p:cNvPr id="8" name="el-178969551185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作文思维 · 要避免</a:t>
            </a:r>
            <a:endParaRPr/>
          </a:p>
        </p:txBody>
      </p:sp>
      <p:sp>
        <p:nvSpPr>
          <p:cNvPr id="9" name="el-1789695511858-14"/>
          <p:cNvSpPr txBox="1"/>
          <p:nvPr/>
        </p:nvSpPr>
        <p:spPr>
          <a:xfrm>
            <a:off x="685629" y="3066545"/>
            <a:ext cx="5423512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"该桥始建于清乾隆年间……"</a:t>
            </a:r>
            <a:endParaRPr/>
          </a:p>
        </p:txBody>
      </p:sp>
      <p:sp>
        <p:nvSpPr>
          <p:cNvPr id="10" name="el-178969551185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长句、书面语、形容词堆叠——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读出来喘不上气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，听众耳朵跟不上眼睛的速度。</a:t>
            </a:r>
            <a:endParaRPr/>
          </a:p>
        </p:txBody>
      </p:sp>
      <p:sp>
        <p:nvSpPr>
          <p:cNvPr id="11" name="el-178969551185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词稿思维 · 要做到</a:t>
            </a:r>
            <a:endParaRPr/>
          </a:p>
        </p:txBody>
      </p:sp>
      <p:sp>
        <p:nvSpPr>
          <p:cNvPr id="12" name="el-178969551185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"您看这桥，比美国的岁数还大。"</a:t>
            </a:r>
            <a:endParaRPr/>
          </a:p>
        </p:txBody>
      </p:sp>
      <p:sp>
        <p:nvSpPr>
          <p:cNvPr id="13" name="el-178969551185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短句、口语、有画面——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一句话一个信息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，耳朵一听就懂，嘴一读就顺。</a:t>
            </a:r>
            <a:endParaRPr/>
          </a:p>
        </p:txBody>
      </p:sp>
      <p:sp>
        <p:nvSpPr>
          <p:cNvPr id="14" name="el-178969551185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自检土办法：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大声读一遍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——读着拗口的改到顺为止，这是词稿的第一道质检。</a:t>
            </a:r>
            <a:endParaRPr/>
          </a:p>
        </p:txBody>
      </p:sp>
      <p:sp>
        <p:nvSpPr>
          <p:cNvPr id="15" name="el-178969551185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6" name="el-1789695511851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118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87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1883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18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187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55118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素材采集：巧妇要有米</a:t>
            </a:r>
            <a:endParaRPr/>
          </a:p>
        </p:txBody>
      </p:sp>
      <p:sp>
        <p:nvSpPr>
          <p:cNvPr id="7" name="el-1789695511877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官方源 · 定骨架</a:t>
            </a:r>
            <a:endParaRPr/>
          </a:p>
        </p:txBody>
      </p:sp>
      <p:sp>
        <p:nvSpPr>
          <p:cNvPr id="8" name="el-178969551187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文物级别、年代、数据——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史实的基准线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：写错年代是词稿的硬伤，一处即扣。</a:t>
            </a:r>
            <a:endParaRPr/>
          </a:p>
        </p:txBody>
      </p:sp>
      <p:sp>
        <p:nvSpPr>
          <p:cNvPr id="9" name="el-1789695511877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深度源 · 出故事</a:t>
            </a:r>
            <a:endParaRPr/>
          </a:p>
        </p:txBody>
      </p:sp>
      <p:sp>
        <p:nvSpPr>
          <p:cNvPr id="10" name="el-178969551187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纪录片、专题报道、论文——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故事与细节的矿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：AI最需要的「有血肉」的语料。</a:t>
            </a:r>
            <a:endParaRPr/>
          </a:p>
        </p:txBody>
      </p:sp>
      <p:sp>
        <p:nvSpPr>
          <p:cNvPr id="11" name="el-1789695511878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在地源 · 出独家</a:t>
            </a:r>
            <a:endParaRPr/>
          </a:p>
        </p:txBody>
      </p:sp>
      <p:sp>
        <p:nvSpPr>
          <p:cNvPr id="12" name="el-1789695511876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问问场馆老师傅、周边商户——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三处独家细节就从这来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：人无我有的弹药库。</a:t>
            </a:r>
            <a:endParaRPr/>
          </a:p>
        </p:txBody>
      </p:sp>
      <p:sp>
        <p:nvSpPr>
          <p:cNvPr id="13" name="el-1789695511884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采集记录卡</a:t>
            </a:r>
            <a:endParaRPr/>
          </a:p>
        </p:txBody>
      </p:sp>
      <p:sp>
        <p:nvSpPr>
          <p:cNvPr id="14" name="el-1789695511884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「素材：桥廊第三根梁有洪水刻痕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来源：管理员王师傅口述+县志照片比对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可用性：亲子版做悬念钩子，银发版做共鸣点」</a:t>
            </a:r>
            <a:endParaRPr/>
          </a:p>
        </p:txBody>
      </p:sp>
      <p:sp>
        <p:nvSpPr>
          <p:cNvPr id="15" name="el-1789695511877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每条素材记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来源与用法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——三处真实细节的核验记录，随词稿一起提交。</a:t>
            </a:r>
            <a:endParaRPr/>
          </a:p>
        </p:txBody>
      </p:sp>
      <p:sp>
        <p:nvSpPr>
          <p:cNvPr id="16" name="el-178969551187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7" name="el-178969551187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8" name="el-17896955118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9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966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969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969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1970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1963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5119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196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5119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词稿能力：四阶进位</a:t>
            </a:r>
            <a:endParaRPr/>
          </a:p>
        </p:txBody>
      </p:sp>
      <p:sp>
        <p:nvSpPr>
          <p:cNvPr id="11" name="el-1789695511965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从「会抄」到「会讲」——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实训三周走完别人一年的弯路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511971-18"/>
          <p:cNvSpPr txBox="1"/>
          <p:nvPr/>
        </p:nvSpPr>
        <p:spPr>
          <a:xfrm>
            <a:off x="685629" y="2413800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阶一</a:t>
            </a:r>
            <a:endParaRPr/>
          </a:p>
        </p:txBody>
      </p:sp>
      <p:sp>
        <p:nvSpPr>
          <p:cNvPr id="13" name="el-1789695511976-26"/>
          <p:cNvSpPr txBox="1"/>
          <p:nvPr/>
        </p:nvSpPr>
        <p:spPr>
          <a:xfrm>
            <a:off x="1828343" y="241380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会仿写</a:t>
            </a:r>
            <a:endParaRPr/>
          </a:p>
        </p:txBody>
      </p:sp>
      <p:sp>
        <p:nvSpPr>
          <p:cNvPr id="14" name="el-1789695511974-22"/>
          <p:cNvSpPr txBox="1"/>
          <p:nvPr/>
        </p:nvSpPr>
        <p:spPr>
          <a:xfrm>
            <a:off x="1828343" y="2766136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照着范文换皮——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入门必经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：先像再是。</a:t>
            </a:r>
            <a:endParaRPr/>
          </a:p>
        </p:txBody>
      </p:sp>
      <p:sp>
        <p:nvSpPr>
          <p:cNvPr id="15" name="el-1789695511971-19"/>
          <p:cNvSpPr txBox="1"/>
          <p:nvPr/>
        </p:nvSpPr>
        <p:spPr>
          <a:xfrm>
            <a:off x="685629" y="326547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阶二</a:t>
            </a:r>
            <a:endParaRPr/>
          </a:p>
        </p:txBody>
      </p:sp>
      <p:sp>
        <p:nvSpPr>
          <p:cNvPr id="16" name="el-1789695511977-27"/>
          <p:cNvSpPr txBox="1"/>
          <p:nvPr/>
        </p:nvSpPr>
        <p:spPr>
          <a:xfrm>
            <a:off x="1828343" y="3265479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会采集</a:t>
            </a:r>
            <a:endParaRPr/>
          </a:p>
        </p:txBody>
      </p:sp>
      <p:sp>
        <p:nvSpPr>
          <p:cNvPr id="17" name="el-1789695511975-23"/>
          <p:cNvSpPr txBox="1"/>
          <p:nvPr/>
        </p:nvSpPr>
        <p:spPr>
          <a:xfrm>
            <a:off x="1828343" y="361781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三源采料、细节换血——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有独家弹药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：词稿开始像你的。</a:t>
            </a:r>
            <a:endParaRPr/>
          </a:p>
        </p:txBody>
      </p:sp>
      <p:sp>
        <p:nvSpPr>
          <p:cNvPr id="18" name="el-1789695511971-20"/>
          <p:cNvSpPr txBox="1"/>
          <p:nvPr/>
        </p:nvSpPr>
        <p:spPr>
          <a:xfrm>
            <a:off x="685629" y="411715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阶三</a:t>
            </a:r>
            <a:endParaRPr/>
          </a:p>
        </p:txBody>
      </p:sp>
      <p:sp>
        <p:nvSpPr>
          <p:cNvPr id="19" name="el-1789695511977-28"/>
          <p:cNvSpPr txBox="1"/>
          <p:nvPr/>
        </p:nvSpPr>
        <p:spPr>
          <a:xfrm>
            <a:off x="1828343" y="411715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会分众</a:t>
            </a:r>
            <a:endParaRPr/>
          </a:p>
        </p:txBody>
      </p:sp>
      <p:sp>
        <p:nvSpPr>
          <p:cNvPr id="20" name="el-1789695511976-24"/>
          <p:cNvSpPr txBox="1"/>
          <p:nvPr/>
        </p:nvSpPr>
        <p:spPr>
          <a:xfrm>
            <a:off x="1828343" y="446949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一稿两版关系切换——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懂听众了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：讲给谁比讲什么更重要。</a:t>
            </a:r>
            <a:endParaRPr/>
          </a:p>
        </p:txBody>
      </p:sp>
      <p:sp>
        <p:nvSpPr>
          <p:cNvPr id="21" name="el-1789695511972-21"/>
          <p:cNvSpPr txBox="1"/>
          <p:nvPr/>
        </p:nvSpPr>
        <p:spPr>
          <a:xfrm>
            <a:off x="685629" y="496883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阶四</a:t>
            </a:r>
            <a:endParaRPr/>
          </a:p>
        </p:txBody>
      </p:sp>
      <p:sp>
        <p:nvSpPr>
          <p:cNvPr id="22" name="el-1789695511977-29"/>
          <p:cNvSpPr txBox="1"/>
          <p:nvPr/>
        </p:nvSpPr>
        <p:spPr>
          <a:xfrm>
            <a:off x="1828343" y="4968837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会即兴</a:t>
            </a:r>
            <a:endParaRPr/>
          </a:p>
        </p:txBody>
      </p:sp>
      <p:sp>
        <p:nvSpPr>
          <p:cNvPr id="23" name="el-1789695511976-25"/>
          <p:cNvSpPr txBox="1"/>
          <p:nvPr/>
        </p:nvSpPr>
        <p:spPr>
          <a:xfrm>
            <a:off x="1828343" y="5321174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记骨架不记字句——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忘词能圆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：这才是吃饭的本事。</a:t>
            </a:r>
            <a:endParaRPr/>
          </a:p>
        </p:txBody>
      </p:sp>
      <p:sp>
        <p:nvSpPr>
          <p:cNvPr id="24" name="el-1789695511967-13"/>
          <p:cNvSpPr txBox="1"/>
          <p:nvPr/>
        </p:nvSpPr>
        <p:spPr>
          <a:xfrm>
            <a:off x="8417995" y="2779379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对标</a:t>
            </a:r>
            <a:endParaRPr/>
          </a:p>
        </p:txBody>
      </p:sp>
      <p:sp>
        <p:nvSpPr>
          <p:cNvPr id="25" name="el-1789695511967-14"/>
          <p:cNvSpPr txBox="1"/>
          <p:nvPr/>
        </p:nvSpPr>
        <p:spPr>
          <a:xfrm>
            <a:off x="8417995" y="3179329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行业怎么分级</a:t>
            </a:r>
            <a:endParaRPr/>
          </a:p>
        </p:txBody>
      </p:sp>
      <p:sp>
        <p:nvSpPr>
          <p:cNvPr id="26" name="el-1789695511966-11"/>
          <p:cNvSpPr txBox="1"/>
          <p:nvPr/>
        </p:nvSpPr>
        <p:spPr>
          <a:xfrm>
            <a:off x="8417995" y="3657840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讲解员定级考试：内容、表达、应变三关——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恰好对应阶二到阶四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511967-12"/>
          <p:cNvSpPr txBox="1"/>
          <p:nvPr/>
        </p:nvSpPr>
        <p:spPr>
          <a:xfrm>
            <a:off x="8417995" y="4379774"/>
            <a:ext cx="2869165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实训练的就是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定级考试的底层功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5119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9" name="el-178969551196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30" name="el-17896955119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0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03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2038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51204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040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204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2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203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512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带团的四个讲解时刻</a:t>
            </a:r>
            <a:endParaRPr/>
          </a:p>
        </p:txBody>
      </p:sp>
      <p:sp>
        <p:nvSpPr>
          <p:cNvPr id="11" name="el-1789695512037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5512038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什么时候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讲什么</a:t>
            </a:r>
            <a:endParaRPr/>
          </a:p>
        </p:txBody>
      </p:sp>
      <p:sp>
        <p:nvSpPr>
          <p:cNvPr id="13" name="el-1789695512036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讲解不是从头背到尾——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四个时刻四种讲法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，本实训的词稿就按这设计。</a:t>
            </a:r>
            <a:endParaRPr/>
          </a:p>
        </p:txBody>
      </p:sp>
      <p:sp>
        <p:nvSpPr>
          <p:cNvPr id="14" name="el-1789695512038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时刻对了，话才对。</a:t>
            </a:r>
            <a:endParaRPr/>
          </a:p>
        </p:txBody>
      </p:sp>
      <p:sp>
        <p:nvSpPr>
          <p:cNvPr id="15" name="el-178969551204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512047-25"/>
          <p:cNvSpPr txBox="1"/>
          <p:nvPr/>
        </p:nvSpPr>
        <p:spPr>
          <a:xfrm>
            <a:off x="5218395" y="1964749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集合时</a:t>
            </a:r>
            <a:endParaRPr/>
          </a:p>
        </p:txBody>
      </p:sp>
      <p:sp>
        <p:nvSpPr>
          <p:cNvPr id="17" name="el-1789695512045-21"/>
          <p:cNvSpPr txBox="1"/>
          <p:nvPr/>
        </p:nvSpPr>
        <p:spPr>
          <a:xfrm>
            <a:off x="5218395" y="23266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车上开讲——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铺垫与期待管理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：讲今天看什么，别剧透细节。</a:t>
            </a:r>
            <a:endParaRPr/>
          </a:p>
        </p:txBody>
      </p:sp>
      <p:sp>
        <p:nvSpPr>
          <p:cNvPr id="18" name="el-178969551204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512047-26"/>
          <p:cNvSpPr txBox="1"/>
          <p:nvPr/>
        </p:nvSpPr>
        <p:spPr>
          <a:xfrm>
            <a:off x="5218395" y="2926682"/>
            <a:ext cx="46158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到点时</a:t>
            </a:r>
            <a:endParaRPr/>
          </a:p>
        </p:txBody>
      </p:sp>
      <p:sp>
        <p:nvSpPr>
          <p:cNvPr id="20" name="el-1789695512046-22"/>
          <p:cNvSpPr txBox="1"/>
          <p:nvPr/>
        </p:nvSpPr>
        <p:spPr>
          <a:xfrm>
            <a:off x="5218395" y="3288541"/>
            <a:ext cx="488537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现场核心讲解——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3分钟正片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：钩子+细节+收口全用上。</a:t>
            </a:r>
            <a:endParaRPr/>
          </a:p>
        </p:txBody>
      </p:sp>
      <p:sp>
        <p:nvSpPr>
          <p:cNvPr id="21" name="el-1789695512042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512048-27"/>
          <p:cNvSpPr txBox="1"/>
          <p:nvPr/>
        </p:nvSpPr>
        <p:spPr>
          <a:xfrm>
            <a:off x="5218395" y="3888615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移动中</a:t>
            </a:r>
            <a:endParaRPr/>
          </a:p>
        </p:txBody>
      </p:sp>
      <p:sp>
        <p:nvSpPr>
          <p:cNvPr id="23" name="el-1789695512046-23"/>
          <p:cNvSpPr txBox="1"/>
          <p:nvPr/>
        </p:nvSpPr>
        <p:spPr>
          <a:xfrm>
            <a:off x="5218395" y="4250475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路上碎片讲解——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见景生情的小品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：一分钟一个点，随走随讲。</a:t>
            </a:r>
            <a:endParaRPr/>
          </a:p>
        </p:txBody>
      </p:sp>
      <p:sp>
        <p:nvSpPr>
          <p:cNvPr id="24" name="el-178969551204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512048-28"/>
          <p:cNvSpPr txBox="1"/>
          <p:nvPr/>
        </p:nvSpPr>
        <p:spPr>
          <a:xfrm>
            <a:off x="5218395" y="4850548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收团时</a:t>
            </a:r>
            <a:endParaRPr/>
          </a:p>
        </p:txBody>
      </p:sp>
      <p:sp>
        <p:nvSpPr>
          <p:cNvPr id="26" name="el-1789695512047-24"/>
          <p:cNvSpPr txBox="1"/>
          <p:nvPr/>
        </p:nvSpPr>
        <p:spPr>
          <a:xfrm>
            <a:off x="5218395" y="5212408"/>
            <a:ext cx="422334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告别与回响——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情感收口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：留一句话让客人带走。</a:t>
            </a:r>
            <a:endParaRPr/>
          </a:p>
        </p:txBody>
      </p:sp>
      <p:sp>
        <p:nvSpPr>
          <p:cNvPr id="27" name="el-17896955120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5512032-4"/>
          <p:cNvSpPr txBox="1"/>
          <p:nvPr/>
        </p:nvSpPr>
        <p:spPr>
          <a:xfrm>
            <a:off x="5094899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9" name="el-178969551203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06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06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06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06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0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06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5120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551206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2072-19"/>
          <p:cNvSpPr txBox="1"/>
          <p:nvPr/>
        </p:nvSpPr>
        <p:spPr>
          <a:xfrm>
            <a:off x="1618845" y="1698413"/>
            <a:ext cx="79485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实训的三个任务？</a:t>
            </a:r>
            <a:endParaRPr/>
          </a:p>
        </p:txBody>
      </p:sp>
      <p:sp>
        <p:nvSpPr>
          <p:cNvPr id="11" name="el-1789695512070-15"/>
          <p:cNvSpPr txBox="1"/>
          <p:nvPr/>
        </p:nvSpPr>
        <p:spPr>
          <a:xfrm>
            <a:off x="1618845" y="2117408"/>
            <a:ext cx="82808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写词稿（每点位3分钟）+做语音（两版音频）+真讲（3分钟现场）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——层层递进到「开口」。</a:t>
            </a:r>
            <a:endParaRPr/>
          </a:p>
        </p:txBody>
      </p:sp>
      <p:sp>
        <p:nvSpPr>
          <p:cNvPr id="12" name="el-178969551206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2072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词稿和作文的最大区别？</a:t>
            </a:r>
            <a:endParaRPr/>
          </a:p>
        </p:txBody>
      </p:sp>
      <p:sp>
        <p:nvSpPr>
          <p:cNvPr id="14" name="el-1789695512070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为嘴写、为耳朵听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——短句口语有画面，大声读一遍，拗口就改。</a:t>
            </a:r>
            <a:endParaRPr/>
          </a:p>
        </p:txBody>
      </p:sp>
      <p:sp>
        <p:nvSpPr>
          <p:cNvPr id="15" name="el-178969551206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2072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三处真实细节从哪来？</a:t>
            </a:r>
            <a:endParaRPr/>
          </a:p>
        </p:txBody>
      </p:sp>
      <p:sp>
        <p:nvSpPr>
          <p:cNvPr id="17" name="el-1789695512071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在地源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——老师傅口述、周边商户、现场观察：人无我有的独家弹药。</a:t>
            </a:r>
            <a:endParaRPr/>
          </a:p>
        </p:txBody>
      </p:sp>
      <p:sp>
        <p:nvSpPr>
          <p:cNvPr id="18" name="el-178969551206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2073-22"/>
          <p:cNvSpPr txBox="1"/>
          <p:nvPr/>
        </p:nvSpPr>
        <p:spPr>
          <a:xfrm>
            <a:off x="1618845" y="5040852"/>
            <a:ext cx="64896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为什么现场真讲占50%？</a:t>
            </a:r>
            <a:endParaRPr/>
          </a:p>
        </p:txBody>
      </p:sp>
      <p:sp>
        <p:nvSpPr>
          <p:cNvPr id="20" name="el-1789695512071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讲解是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以嘴为业的手艺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——写不出讲不出都白学：镜子是现场不是文档。</a:t>
            </a:r>
            <a:endParaRPr/>
          </a:p>
        </p:txBody>
      </p:sp>
      <p:sp>
        <p:nvSpPr>
          <p:cNvPr id="21" name="el-17896955120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51206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0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214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212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11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211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51211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51211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词稿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创作</a:t>
            </a:r>
            <a:endParaRPr/>
          </a:p>
        </p:txBody>
      </p:sp>
      <p:sp>
        <p:nvSpPr>
          <p:cNvPr id="8" name="el-1789695512119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WRITE THE SCRIPT</a:t>
            </a:r>
            <a:endParaRPr/>
          </a:p>
        </p:txBody>
      </p:sp>
      <p:sp>
        <p:nvSpPr>
          <p:cNvPr id="9" name="el-178969551212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五步出稿</a:t>
            </a:r>
            <a:endParaRPr/>
          </a:p>
        </p:txBody>
      </p:sp>
      <p:sp>
        <p:nvSpPr>
          <p:cNvPr id="10" name="el-1789695512122-10"/>
          <p:cNvSpPr txBox="1"/>
          <p:nvPr/>
        </p:nvSpPr>
        <p:spPr>
          <a:xfrm>
            <a:off x="5694675" y="4575136"/>
            <a:ext cx="113158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AI共创</a:t>
            </a:r>
            <a:endParaRPr/>
          </a:p>
        </p:txBody>
      </p:sp>
      <p:sp>
        <p:nvSpPr>
          <p:cNvPr id="11" name="el-1789695512122-11"/>
          <p:cNvSpPr txBox="1"/>
          <p:nvPr/>
        </p:nvSpPr>
        <p:spPr>
          <a:xfrm>
            <a:off x="691386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分众改稿</a:t>
            </a:r>
            <a:endParaRPr/>
          </a:p>
        </p:txBody>
      </p:sp>
      <p:sp>
        <p:nvSpPr>
          <p:cNvPr id="12" name="el-1789695512123-12"/>
          <p:cNvSpPr txBox="1"/>
          <p:nvPr/>
        </p:nvSpPr>
        <p:spPr>
          <a:xfrm>
            <a:off x="834240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3" name="el-178969551211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211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22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234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234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235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235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2235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222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222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51222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512229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51222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512230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51222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5122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51222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7" name="el-178969551222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词稿五步：从素材到可讲</a:t>
            </a:r>
            <a:endParaRPr/>
          </a:p>
        </p:txBody>
      </p:sp>
      <p:sp>
        <p:nvSpPr>
          <p:cNvPr id="18" name="el-178969551223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551223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定钩子</a:t>
            </a:r>
            <a:endParaRPr/>
          </a:p>
        </p:txBody>
      </p:sp>
      <p:sp>
        <p:nvSpPr>
          <p:cNvPr id="20" name="el-1789695512238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设计层</a:t>
            </a:r>
            <a:endParaRPr/>
          </a:p>
        </p:txBody>
      </p:sp>
      <p:sp>
        <p:nvSpPr>
          <p:cNvPr id="21" name="el-1789695512236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开头三秒定生死——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「您猜这桥多少岁」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：悬念、冲突、利益三选一。</a:t>
            </a:r>
            <a:endParaRPr/>
          </a:p>
        </p:txBody>
      </p:sp>
      <p:sp>
        <p:nvSpPr>
          <p:cNvPr id="22" name="el-1789695512239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551223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搭结构</a:t>
            </a:r>
            <a:endParaRPr/>
          </a:p>
        </p:txBody>
      </p:sp>
      <p:sp>
        <p:nvSpPr>
          <p:cNvPr id="24" name="el-1789695512239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骨架层</a:t>
            </a:r>
            <a:endParaRPr/>
          </a:p>
        </p:txBody>
      </p:sp>
      <p:sp>
        <p:nvSpPr>
          <p:cNvPr id="25" name="el-1789695512236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钩子-骨架-细节-节奏-收口五要素——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先立骨后填肉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，结构乱则全篇乱。</a:t>
            </a:r>
            <a:endParaRPr/>
          </a:p>
        </p:txBody>
      </p:sp>
      <p:sp>
        <p:nvSpPr>
          <p:cNvPr id="26" name="el-178969551224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551224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填内容</a:t>
            </a:r>
            <a:endParaRPr/>
          </a:p>
        </p:txBody>
      </p:sp>
      <p:sp>
        <p:nvSpPr>
          <p:cNvPr id="28" name="el-178969551224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9" name="el-1789695512237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AI按结构出初稿——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投喂素材卡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：喂得真，产出才贴身。</a:t>
            </a:r>
            <a:endParaRPr/>
          </a:p>
        </p:txBody>
      </p:sp>
      <p:sp>
        <p:nvSpPr>
          <p:cNvPr id="30" name="el-178969551224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5512241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换血肉</a:t>
            </a:r>
            <a:endParaRPr/>
          </a:p>
        </p:txBody>
      </p:sp>
      <p:sp>
        <p:nvSpPr>
          <p:cNvPr id="32" name="el-178969551224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人机层</a:t>
            </a:r>
            <a:endParaRPr/>
          </a:p>
        </p:txBody>
      </p:sp>
      <p:sp>
        <p:nvSpPr>
          <p:cNvPr id="33" name="el-1789695512237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三处独家细节换掉AI模板句——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这步人做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：细节是护城河。</a:t>
            </a:r>
            <a:endParaRPr/>
          </a:p>
        </p:txBody>
      </p:sp>
      <p:sp>
        <p:nvSpPr>
          <p:cNvPr id="34" name="el-178969551224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551224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读顺口</a:t>
            </a:r>
            <a:endParaRPr/>
          </a:p>
        </p:txBody>
      </p:sp>
      <p:sp>
        <p:nvSpPr>
          <p:cNvPr id="36" name="el-1789695512242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质检层</a:t>
            </a:r>
            <a:endParaRPr/>
          </a:p>
        </p:txBody>
      </p:sp>
      <p:sp>
        <p:nvSpPr>
          <p:cNvPr id="37" name="el-1789695512238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大声读三遍，拗口即改——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读不顺的词稿不交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：这是最后一关。</a:t>
            </a:r>
            <a:endParaRPr/>
          </a:p>
        </p:txBody>
      </p:sp>
      <p:sp>
        <p:nvSpPr>
          <p:cNvPr id="38" name="el-1789695512221-2"/>
          <p:cNvSpPr txBox="1"/>
          <p:nvPr/>
        </p:nvSpPr>
        <p:spPr>
          <a:xfrm>
            <a:off x="685629" y="5192024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五步的核心是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步④换血肉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——AI初稿是70分，从70到95的每一分都在人的两道工序里。</a:t>
            </a:r>
            <a:endParaRPr/>
          </a:p>
        </p:txBody>
      </p:sp>
      <p:sp>
        <p:nvSpPr>
          <p:cNvPr id="39" name="el-17896955122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40" name="el-1789695512222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41" name="el-17896955122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26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26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25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25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22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7" name="el-1789695512257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AI共创：投喂的讲究</a:t>
            </a:r>
            <a:endParaRPr/>
          </a:p>
        </p:txBody>
      </p:sp>
      <p:sp>
        <p:nvSpPr>
          <p:cNvPr id="8" name="el-178969551226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差投喂 · 一句话生成</a:t>
            </a:r>
            <a:endParaRPr/>
          </a:p>
        </p:txBody>
      </p:sp>
      <p:sp>
        <p:nvSpPr>
          <p:cNvPr id="9" name="el-1789695512264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"帮我写个导游词"</a:t>
            </a:r>
            <a:endParaRPr/>
          </a:p>
        </p:txBody>
      </p:sp>
      <p:sp>
        <p:nvSpPr>
          <p:cNvPr id="10" name="el-178969551226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不喂素材、不给人群、不定结构——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产出是万能模板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：换哪个景点都能用，等于哪个都没讲。</a:t>
            </a:r>
            <a:endParaRPr/>
          </a:p>
        </p:txBody>
      </p:sp>
      <p:sp>
        <p:nvSpPr>
          <p:cNvPr id="11" name="el-1789695512265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好投喂 · 三件套齐上</a:t>
            </a:r>
            <a:endParaRPr/>
          </a:p>
        </p:txBody>
      </p:sp>
      <p:sp>
        <p:nvSpPr>
          <p:cNvPr id="12" name="el-1789695512265-16"/>
          <p:cNvSpPr txBox="1"/>
          <p:nvPr/>
        </p:nvSpPr>
        <p:spPr>
          <a:xfrm>
            <a:off x="6522994" y="3066545"/>
            <a:ext cx="5413990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"素材卡+人群卡+结构卡"</a:t>
            </a:r>
            <a:endParaRPr/>
          </a:p>
        </p:txBody>
      </p:sp>
      <p:sp>
        <p:nvSpPr>
          <p:cNvPr id="13" name="el-178969551226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喂足三张卡——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初稿直接75分起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：改两处就能用，效率与质量双收。</a:t>
            </a:r>
            <a:endParaRPr/>
          </a:p>
        </p:txBody>
      </p:sp>
      <p:sp>
        <p:nvSpPr>
          <p:cNvPr id="14" name="el-1789695512257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「素材定内容、人群定语气、结构定骨架」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——AI是加工厂，原料你出。</a:t>
            </a:r>
            <a:endParaRPr/>
          </a:p>
        </p:txBody>
      </p:sp>
      <p:sp>
        <p:nvSpPr>
          <p:cNvPr id="15" name="el-178969551225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6" name="el-1789695512258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1225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298-2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512293-1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22255"/>
                <a:gridCol w="4965004"/>
                <a:gridCol w="4130436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银发版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亲子版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钩子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「和您当年一个岁数」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「这座桥会说话」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慢，留白多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快，节奏密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互动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「您还记得吗」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「你来数一数」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收口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岁月共鸣收尾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任务驱动收尾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512295-2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2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2298-25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7" name="el-1789695512295-1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分众改稿：一稿两版对照</a:t>
            </a:r>
            <a:endParaRPr/>
          </a:p>
        </p:txBody>
      </p:sp>
      <p:sp>
        <p:nvSpPr>
          <p:cNvPr id="8" name="el-1789695512294-18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同一素材两种讲法——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改的不是内容是「关系」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：对老人的尊重与对孩子的邀请。</a:t>
            </a:r>
            <a:endParaRPr/>
          </a:p>
        </p:txBody>
      </p:sp>
      <p:sp>
        <p:nvSpPr>
          <p:cNvPr id="9" name="el-1789695512295-21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0" name="el-1789695512296-22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1" name="el-1789695512296-2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4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2432-10"/>
          <p:cNvSpPr/>
          <p:nvPr/>
        </p:nvSpPr>
        <p:spPr>
          <a:xfrm>
            <a:off x="685629" y="1379405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2442-21"/>
          <p:cNvCxnSpPr/>
          <p:nvPr/>
        </p:nvCxnSpPr>
        <p:spPr>
          <a:xfrm>
            <a:off x="685629" y="289350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442-22"/>
          <p:cNvCxnSpPr/>
          <p:nvPr/>
        </p:nvCxnSpPr>
        <p:spPr>
          <a:xfrm>
            <a:off x="3741496" y="289350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434-12"/>
          <p:cNvCxnSpPr/>
          <p:nvPr/>
        </p:nvCxnSpPr>
        <p:spPr>
          <a:xfrm>
            <a:off x="685629" y="3926706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2429-6"/>
          <p:cNvCxnSpPr/>
          <p:nvPr/>
        </p:nvCxnSpPr>
        <p:spPr>
          <a:xfrm>
            <a:off x="7164134" y="1379405"/>
            <a:ext cx="914" cy="470417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24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243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0" name="el-17896955124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分众实战：一根梁的两种讲法</a:t>
            </a:r>
            <a:endParaRPr/>
          </a:p>
        </p:txBody>
      </p:sp>
      <p:sp>
        <p:nvSpPr>
          <p:cNvPr id="11" name="el-1789695512431-9"/>
          <p:cNvSpPr txBox="1"/>
          <p:nvPr/>
        </p:nvSpPr>
        <p:spPr>
          <a:xfrm>
            <a:off x="837990" y="1417496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改稿实录</a:t>
            </a:r>
            <a:endParaRPr/>
          </a:p>
        </p:txBody>
      </p:sp>
      <p:sp>
        <p:nvSpPr>
          <p:cNvPr id="12" name="el-1789695512432-11"/>
          <p:cNvSpPr txBox="1"/>
          <p:nvPr/>
        </p:nvSpPr>
        <p:spPr>
          <a:xfrm>
            <a:off x="685629" y="1855536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素材：廊桥第三根梁上的1969年洪水刻痕——往届小组的两版处理</a:t>
            </a:r>
            <a:endParaRPr/>
          </a:p>
        </p:txBody>
      </p:sp>
      <p:sp>
        <p:nvSpPr>
          <p:cNvPr id="13" name="el-1789695512436-13"/>
          <p:cNvSpPr txBox="1"/>
          <p:nvPr/>
        </p:nvSpPr>
        <p:spPr>
          <a:xfrm>
            <a:off x="685629" y="2979205"/>
            <a:ext cx="2808280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银发版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「那年发大水，全镇人守了三夜——您可能还记得那种夜。」</a:t>
            </a:r>
            <a:endParaRPr/>
          </a:p>
        </p:txBody>
      </p:sp>
      <p:sp>
        <p:nvSpPr>
          <p:cNvPr id="14" name="el-1789695512437-14"/>
          <p:cNvSpPr txBox="1"/>
          <p:nvPr/>
        </p:nvSpPr>
        <p:spPr>
          <a:xfrm>
            <a:off x="3741496" y="2979205"/>
            <a:ext cx="2808429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亲子版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「这条痕是河水留下的签名——你来当小侦探，猜猜水涨到多高？」</a:t>
            </a:r>
            <a:endParaRPr/>
          </a:p>
        </p:txBody>
      </p:sp>
      <p:sp>
        <p:nvSpPr>
          <p:cNvPr id="15" name="el-1789695512444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51244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试讲时长辈主动接话「我们那也有座这样的桥」——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共鸣即达标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512444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51244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亲子版初稿语速太快——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孩子的耳朵比成人慢半拍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：留白要更多。</a:t>
            </a:r>
            <a:endParaRPr/>
          </a:p>
        </p:txBody>
      </p:sp>
      <p:sp>
        <p:nvSpPr>
          <p:cNvPr id="19" name="el-1789695512444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51244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分众的本质是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对人的理解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——同一根梁，讲给谁听，比讲什么更重要。</a:t>
            </a:r>
            <a:endParaRPr/>
          </a:p>
        </p:txBody>
      </p:sp>
      <p:sp>
        <p:nvSpPr>
          <p:cNvPr id="21" name="el-17896955124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22" name="el-178969551242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4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  <p:sp>
        <p:nvSpPr>
          <p:cNvPr id="24" name="el-1789695512443-23"/>
          <p:cNvSpPr/>
          <p:nvPr/>
        </p:nvSpPr>
        <p:spPr>
          <a:xfrm>
            <a:off x="685629" y="41885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512443-24"/>
          <p:cNvSpPr/>
          <p:nvPr/>
        </p:nvSpPr>
        <p:spPr>
          <a:xfrm>
            <a:off x="685629" y="48932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512443-25"/>
          <p:cNvSpPr/>
          <p:nvPr/>
        </p:nvSpPr>
        <p:spPr>
          <a:xfrm>
            <a:off x="685629" y="559792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512438-15"/>
          <p:cNvSpPr txBox="1"/>
          <p:nvPr/>
        </p:nvSpPr>
        <p:spPr>
          <a:xfrm>
            <a:off x="876081" y="4064784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同素材（取舍）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：银发版唤记忆、亲子版设任务——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素材不变，讲法全变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：关系换了。。</a:t>
            </a:r>
            <a:endParaRPr/>
          </a:p>
        </p:txBody>
      </p:sp>
      <p:sp>
        <p:nvSpPr>
          <p:cNvPr id="28" name="el-1789695512439-16"/>
          <p:cNvSpPr txBox="1"/>
          <p:nvPr/>
        </p:nvSpPr>
        <p:spPr>
          <a:xfrm>
            <a:off x="876081" y="47694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改语气（打磨）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：银发版删掉所有「你知道吗」——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对长者是请教不是考问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：分寸即尊重。</a:t>
            </a:r>
            <a:endParaRPr/>
          </a:p>
        </p:txBody>
      </p:sp>
      <p:sp>
        <p:nvSpPr>
          <p:cNvPr id="29" name="el-1789695512440-17"/>
          <p:cNvSpPr txBox="1"/>
          <p:nvPr/>
        </p:nvSpPr>
        <p:spPr>
          <a:xfrm>
            <a:off x="876081" y="5474131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验效果（试讲）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：找长辈和孩子各试听一次——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耳朵的反应最诚实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：走神就是没讲好。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4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463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463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2459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5124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46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8" name="el-17896955124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词稿三病，对症下药</a:t>
            </a:r>
            <a:endParaRPr/>
          </a:p>
        </p:txBody>
      </p:sp>
      <p:sp>
        <p:nvSpPr>
          <p:cNvPr id="9" name="el-1789695512465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5512473-21"/>
          <p:cNvSpPr txBox="1"/>
          <p:nvPr/>
        </p:nvSpPr>
        <p:spPr>
          <a:xfrm>
            <a:off x="1809298" y="1719839"/>
            <a:ext cx="661669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AI腔</a:t>
            </a:r>
            <a:endParaRPr/>
          </a:p>
        </p:txBody>
      </p:sp>
      <p:sp>
        <p:nvSpPr>
          <p:cNvPr id="11" name="el-1789695512472-18"/>
          <p:cNvSpPr txBox="1"/>
          <p:nvPr/>
        </p:nvSpPr>
        <p:spPr>
          <a:xfrm>
            <a:off x="1809298" y="2148357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「让我们共同感受历史的厚重」——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万能抒情零信息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：耳朵一过啥也没剩。</a:t>
            </a:r>
            <a:endParaRPr/>
          </a:p>
        </p:txBody>
      </p:sp>
      <p:sp>
        <p:nvSpPr>
          <p:cNvPr id="12" name="el-1789695512465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5512473-22"/>
          <p:cNvSpPr txBox="1"/>
          <p:nvPr/>
        </p:nvSpPr>
        <p:spPr>
          <a:xfrm>
            <a:off x="1809298" y="288159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史实错</a:t>
            </a:r>
            <a:endParaRPr/>
          </a:p>
        </p:txBody>
      </p:sp>
      <p:sp>
        <p:nvSpPr>
          <p:cNvPr id="14" name="el-1789695512472-19"/>
          <p:cNvSpPr txBox="1"/>
          <p:nvPr/>
        </p:nvSpPr>
        <p:spPr>
          <a:xfrm>
            <a:off x="1809298" y="3310116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年代、人物、数据张冠李戴——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讲解错史实是硬伤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：一处错全篇疑。</a:t>
            </a:r>
            <a:endParaRPr/>
          </a:p>
        </p:txBody>
      </p:sp>
      <p:sp>
        <p:nvSpPr>
          <p:cNvPr id="15" name="el-1789695512465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5512474-23"/>
          <p:cNvSpPr txBox="1"/>
          <p:nvPr/>
        </p:nvSpPr>
        <p:spPr>
          <a:xfrm>
            <a:off x="1809298" y="404335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书生气</a:t>
            </a:r>
            <a:endParaRPr/>
          </a:p>
        </p:txBody>
      </p:sp>
      <p:sp>
        <p:nvSpPr>
          <p:cNvPr id="17" name="el-1789695512473-20"/>
          <p:cNvSpPr txBox="1"/>
          <p:nvPr/>
        </p:nvSpPr>
        <p:spPr>
          <a:xfrm>
            <a:off x="1809298" y="4471876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长句书面语读不动——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嘴上打结耳朵遭罪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：为眼睛写的稿子祸害嘴。</a:t>
            </a:r>
            <a:endParaRPr/>
          </a:p>
        </p:txBody>
      </p:sp>
      <p:sp>
        <p:nvSpPr>
          <p:cNvPr id="18" name="el-1789695512462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512466-15"/>
          <p:cNvSpPr txBox="1"/>
          <p:nvPr/>
        </p:nvSpPr>
        <p:spPr>
          <a:xfrm>
            <a:off x="223603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三处真实细节替换模板句</a:t>
            </a:r>
            <a:endParaRPr/>
          </a:p>
        </p:txBody>
      </p:sp>
      <p:sp>
        <p:nvSpPr>
          <p:cNvPr id="20" name="el-1789695512467-16"/>
          <p:cNvSpPr txBox="1"/>
          <p:nvPr/>
        </p:nvSpPr>
        <p:spPr>
          <a:xfrm>
            <a:off x="519324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核史实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年代数据对照官方源</a:t>
            </a:r>
            <a:endParaRPr/>
          </a:p>
        </p:txBody>
      </p:sp>
      <p:sp>
        <p:nvSpPr>
          <p:cNvPr id="21" name="el-1789695512468-17"/>
          <p:cNvSpPr txBox="1"/>
          <p:nvPr/>
        </p:nvSpPr>
        <p:spPr>
          <a:xfrm>
            <a:off x="796953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读出声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三遍朗读，拗口即改</a:t>
            </a:r>
            <a:endParaRPr/>
          </a:p>
        </p:txBody>
      </p:sp>
      <p:sp>
        <p:nvSpPr>
          <p:cNvPr id="22" name="el-178969551245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23" name="el-1789695512458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24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4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487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492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492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4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8" name="el-17896955124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行业现实：三组数据</a:t>
            </a:r>
            <a:endParaRPr/>
          </a:p>
        </p:txBody>
      </p:sp>
      <p:sp>
        <p:nvSpPr>
          <p:cNvPr id="9" name="el-1789695512490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游客认为讲解影响体验的调查占比（示意）</a:t>
            </a:r>
            <a:endParaRPr/>
          </a:p>
        </p:txBody>
      </p:sp>
      <p:sp>
        <p:nvSpPr>
          <p:cNvPr id="10" name="el-1789695512490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72%</a:t>
            </a:r>
            <a:endParaRPr/>
          </a:p>
        </p:txBody>
      </p:sp>
      <p:sp>
        <p:nvSpPr>
          <p:cNvPr id="11" name="el-1789695512489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七成游客在意讲得好不好——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讲解是旅游产品的隐性一半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：没人写进合同，但人人记得。</a:t>
            </a:r>
            <a:endParaRPr/>
          </a:p>
        </p:txBody>
      </p:sp>
      <p:sp>
        <p:nvSpPr>
          <p:cNvPr id="12" name="el-1789695512493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3倍</a:t>
            </a:r>
            <a:endParaRPr/>
          </a:p>
        </p:txBody>
      </p:sp>
      <p:sp>
        <p:nvSpPr>
          <p:cNvPr id="13" name="el-1789695512498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好讲解对停留时长的带动</a:t>
            </a:r>
            <a:endParaRPr/>
          </a:p>
        </p:txBody>
      </p:sp>
      <p:sp>
        <p:nvSpPr>
          <p:cNvPr id="14" name="el-1789695512496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讲得好的点位停留翻倍——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讲解即二次消费的时间地基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：客人多留半小时，多花一笔钱。</a:t>
            </a:r>
            <a:endParaRPr/>
          </a:p>
        </p:txBody>
      </p:sp>
      <p:sp>
        <p:nvSpPr>
          <p:cNvPr id="15" name="el-1789695512494-15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4成</a:t>
            </a:r>
            <a:endParaRPr/>
          </a:p>
        </p:txBody>
      </p:sp>
      <p:sp>
        <p:nvSpPr>
          <p:cNvPr id="16" name="el-1789695512498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定制游客人指定讲解风格</a:t>
            </a:r>
            <a:endParaRPr/>
          </a:p>
        </p:txBody>
      </p:sp>
      <p:sp>
        <p:nvSpPr>
          <p:cNvPr id="17" name="el-1789695512497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有人要故事型有人要知识型——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分众词稿是市场真实需求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：不是教科书的杜撰。</a:t>
            </a:r>
            <a:endParaRPr/>
          </a:p>
        </p:txBody>
      </p:sp>
      <p:sp>
        <p:nvSpPr>
          <p:cNvPr id="18" name="el-1789695512494-16"/>
          <p:cNvSpPr txBox="1"/>
          <p:nvPr/>
        </p:nvSpPr>
        <p:spPr>
          <a:xfrm>
            <a:off x="4627993" y="4540319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0.5秒</a:t>
            </a:r>
            <a:endParaRPr/>
          </a:p>
        </p:txBody>
      </p:sp>
      <p:sp>
        <p:nvSpPr>
          <p:cNvPr id="19" name="el-1789695512499-22"/>
          <p:cNvSpPr txBox="1"/>
          <p:nvPr/>
        </p:nvSpPr>
        <p:spPr>
          <a:xfrm>
            <a:off x="6075431" y="450222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AI生成一句讲解的耗时</a:t>
            </a:r>
            <a:endParaRPr/>
          </a:p>
        </p:txBody>
      </p:sp>
      <p:sp>
        <p:nvSpPr>
          <p:cNvPr id="20" name="el-1789695512497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初稿即产即得——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快不值钱了，准和独才值钱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：实训练的就是后两样。</a:t>
            </a:r>
            <a:endParaRPr/>
          </a:p>
        </p:txBody>
      </p:sp>
      <p:sp>
        <p:nvSpPr>
          <p:cNvPr id="21" name="el-17896955124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22" name="el-1789695512485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65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65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65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65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6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65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5126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词稿创作：四问四答</a:t>
            </a:r>
            <a:endParaRPr/>
          </a:p>
        </p:txBody>
      </p:sp>
      <p:sp>
        <p:nvSpPr>
          <p:cNvPr id="9" name="el-178969551265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2659-19"/>
          <p:cNvSpPr txBox="1"/>
          <p:nvPr/>
        </p:nvSpPr>
        <p:spPr>
          <a:xfrm>
            <a:off x="1618845" y="1698413"/>
            <a:ext cx="61147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五步出稿哪步最关键？</a:t>
            </a:r>
            <a:endParaRPr/>
          </a:p>
        </p:txBody>
      </p:sp>
      <p:sp>
        <p:nvSpPr>
          <p:cNvPr id="11" name="el-1789695512657-15"/>
          <p:cNvSpPr txBox="1"/>
          <p:nvPr/>
        </p:nvSpPr>
        <p:spPr>
          <a:xfrm>
            <a:off x="1618845" y="2117408"/>
            <a:ext cx="6690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步④换血肉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——AI初稿70分，人换三处独家细节：从70到95全在这步。</a:t>
            </a:r>
            <a:endParaRPr/>
          </a:p>
        </p:txBody>
      </p:sp>
      <p:sp>
        <p:nvSpPr>
          <p:cNvPr id="12" name="el-178969551265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2659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投喂三件套是什么？</a:t>
            </a:r>
            <a:endParaRPr/>
          </a:p>
        </p:txBody>
      </p:sp>
      <p:sp>
        <p:nvSpPr>
          <p:cNvPr id="14" name="el-1789695512658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素材卡、人群卡、结构卡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——素材定内容、人群定语气、结构定骨架。</a:t>
            </a:r>
            <a:endParaRPr/>
          </a:p>
        </p:txBody>
      </p:sp>
      <p:sp>
        <p:nvSpPr>
          <p:cNvPr id="15" name="el-178969551265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2660-21"/>
          <p:cNvSpPr txBox="1"/>
          <p:nvPr/>
        </p:nvSpPr>
        <p:spPr>
          <a:xfrm>
            <a:off x="1618845" y="3926706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分众改稿改什么？</a:t>
            </a:r>
            <a:endParaRPr/>
          </a:p>
        </p:txBody>
      </p:sp>
      <p:sp>
        <p:nvSpPr>
          <p:cNvPr id="17" name="el-1789695512658-17"/>
          <p:cNvSpPr txBox="1"/>
          <p:nvPr/>
        </p:nvSpPr>
        <p:spPr>
          <a:xfrm>
            <a:off x="1618845" y="4345701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「关系」不是内容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——银发版唤记忆、亲子版设任务：对人的理解是核心。</a:t>
            </a:r>
            <a:endParaRPr/>
          </a:p>
        </p:txBody>
      </p:sp>
      <p:sp>
        <p:nvSpPr>
          <p:cNvPr id="18" name="el-178969551265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2660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词稿质检最后一关？</a:t>
            </a:r>
            <a:endParaRPr/>
          </a:p>
        </p:txBody>
      </p:sp>
      <p:sp>
        <p:nvSpPr>
          <p:cNvPr id="20" name="el-1789695512659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大声读三遍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——拗口就改，读不顺的词稿不许交：耳朵是终审。</a:t>
            </a:r>
            <a:endParaRPr/>
          </a:p>
        </p:txBody>
      </p:sp>
      <p:sp>
        <p:nvSpPr>
          <p:cNvPr id="21" name="el-178969551264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512648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64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2776-4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267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67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267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512675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51267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语音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制作</a:t>
            </a:r>
            <a:endParaRPr/>
          </a:p>
        </p:txBody>
      </p:sp>
      <p:sp>
        <p:nvSpPr>
          <p:cNvPr id="8" name="el-178969551267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PRODUCE THE VOICE</a:t>
            </a:r>
            <a:endParaRPr/>
          </a:p>
        </p:txBody>
      </p:sp>
      <p:sp>
        <p:nvSpPr>
          <p:cNvPr id="9" name="el-178969551267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音色选型</a:t>
            </a:r>
            <a:endParaRPr/>
          </a:p>
        </p:txBody>
      </p:sp>
      <p:sp>
        <p:nvSpPr>
          <p:cNvPr id="10" name="el-178969551267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合成调教</a:t>
            </a:r>
            <a:endParaRPr/>
          </a:p>
        </p:txBody>
      </p:sp>
      <p:sp>
        <p:nvSpPr>
          <p:cNvPr id="11" name="el-1789695512679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双语版本</a:t>
            </a:r>
            <a:endParaRPr/>
          </a:p>
        </p:txBody>
      </p:sp>
      <p:sp>
        <p:nvSpPr>
          <p:cNvPr id="12" name="el-178969551267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试听验收</a:t>
            </a:r>
            <a:endParaRPr/>
          </a:p>
        </p:txBody>
      </p:sp>
      <p:sp>
        <p:nvSpPr>
          <p:cNvPr id="13" name="el-178969551267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267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6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68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690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68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6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6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8" name="el-17896955126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音色选型：三档气质</a:t>
            </a:r>
            <a:endParaRPr/>
          </a:p>
        </p:txBody>
      </p:sp>
      <p:sp>
        <p:nvSpPr>
          <p:cNvPr id="9" name="el-1789695512691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档一 · 亲和型</a:t>
            </a:r>
            <a:endParaRPr/>
          </a:p>
        </p:txBody>
      </p:sp>
      <p:sp>
        <p:nvSpPr>
          <p:cNvPr id="10" name="el-1789695512691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像邻家姐姐</a:t>
            </a:r>
            <a:endParaRPr/>
          </a:p>
        </p:txBody>
      </p:sp>
      <p:sp>
        <p:nvSpPr>
          <p:cNvPr id="11" name="el-1789695512691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亲子首选</a:t>
            </a:r>
            <a:endParaRPr/>
          </a:p>
        </p:txBody>
      </p:sp>
      <p:sp>
        <p:nvSpPr>
          <p:cNvPr id="12" name="el-1789695512692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档二 · 沉稳型</a:t>
            </a:r>
            <a:endParaRPr/>
          </a:p>
        </p:txBody>
      </p:sp>
      <p:sp>
        <p:nvSpPr>
          <p:cNvPr id="13" name="el-1789695512692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像老播音员</a:t>
            </a:r>
            <a:endParaRPr/>
          </a:p>
        </p:txBody>
      </p:sp>
      <p:sp>
        <p:nvSpPr>
          <p:cNvPr id="14" name="el-1789695512692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银发首选</a:t>
            </a:r>
            <a:endParaRPr/>
          </a:p>
        </p:txBody>
      </p:sp>
      <p:sp>
        <p:nvSpPr>
          <p:cNvPr id="15" name="el-1789695512692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档三 · 讲述型</a:t>
            </a:r>
            <a:endParaRPr/>
          </a:p>
        </p:txBody>
      </p:sp>
      <p:sp>
        <p:nvSpPr>
          <p:cNvPr id="16" name="el-178969551269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像说书人</a:t>
            </a:r>
            <a:endParaRPr/>
          </a:p>
        </p:txBody>
      </p:sp>
      <p:sp>
        <p:nvSpPr>
          <p:cNvPr id="17" name="el-178969551269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通吃款</a:t>
            </a:r>
            <a:endParaRPr/>
          </a:p>
        </p:txBody>
      </p:sp>
      <p:sp>
        <p:nvSpPr>
          <p:cNvPr id="18" name="el-178969551268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选型方法</a:t>
            </a:r>
            <a:endParaRPr/>
          </a:p>
        </p:txBody>
      </p:sp>
      <p:sp>
        <p:nvSpPr>
          <p:cNvPr id="19" name="el-1789695512688-8"/>
          <p:cNvSpPr txBox="1"/>
          <p:nvPr/>
        </p:nvSpPr>
        <p:spPr>
          <a:xfrm>
            <a:off x="1753799" y="4959910"/>
            <a:ext cx="96765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拿同一段词稿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各合成三版试听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——放给目标人群听，选「听着舒服」的：数据不如耳朵诚实。</a:t>
            </a:r>
            <a:endParaRPr/>
          </a:p>
        </p:txBody>
      </p:sp>
      <p:sp>
        <p:nvSpPr>
          <p:cNvPr id="20" name="el-17896955126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21" name="el-178969551268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2" name="el-17896955126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551269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512699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51269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512700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512700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51270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51270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512701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51270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51269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音调明亮语速可快</a:t>
            </a:r>
            <a:endParaRPr/>
          </a:p>
        </p:txBody>
      </p:sp>
      <p:sp>
        <p:nvSpPr>
          <p:cNvPr id="33" name="el-178969551269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「你来猜猜」式邀请</a:t>
            </a:r>
            <a:endParaRPr/>
          </a:p>
        </p:txBody>
      </p:sp>
      <p:sp>
        <p:nvSpPr>
          <p:cNvPr id="34" name="el-1789695512697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配活泼背景乐</a:t>
            </a:r>
            <a:endParaRPr/>
          </a:p>
        </p:txBody>
      </p:sp>
      <p:sp>
        <p:nvSpPr>
          <p:cNvPr id="35" name="el-178969551269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低音沉稳吐字清晰</a:t>
            </a:r>
            <a:endParaRPr/>
          </a:p>
        </p:txBody>
      </p:sp>
      <p:sp>
        <p:nvSpPr>
          <p:cNvPr id="36" name="el-178969551269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语速慢留白长</a:t>
            </a:r>
            <a:endParaRPr/>
          </a:p>
        </p:txBody>
      </p:sp>
      <p:sp>
        <p:nvSpPr>
          <p:cNvPr id="37" name="el-178969551269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配轻音乐或不配</a:t>
            </a:r>
            <a:endParaRPr/>
          </a:p>
        </p:txBody>
      </p:sp>
      <p:sp>
        <p:nvSpPr>
          <p:cNvPr id="38" name="el-1789695512698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有起伏有悬念</a:t>
            </a:r>
            <a:endParaRPr/>
          </a:p>
        </p:txBody>
      </p:sp>
      <p:sp>
        <p:nvSpPr>
          <p:cNvPr id="39" name="el-1789695512698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叙事感强</a:t>
            </a:r>
            <a:endParaRPr/>
          </a:p>
        </p:txBody>
      </p:sp>
      <p:sp>
        <p:nvSpPr>
          <p:cNvPr id="40" name="el-1789695512698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适合故事型景点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365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3660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3661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3661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3661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3662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3652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3655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513655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51365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513656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513656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51364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5136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51365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7" name="el-178969551364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合成调教：五个参数</a:t>
            </a:r>
            <a:endParaRPr/>
          </a:p>
        </p:txBody>
      </p:sp>
      <p:sp>
        <p:nvSpPr>
          <p:cNvPr id="18" name="el-1789695513665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参①</a:t>
            </a:r>
            <a:endParaRPr/>
          </a:p>
        </p:txBody>
      </p:sp>
      <p:sp>
        <p:nvSpPr>
          <p:cNvPr id="19" name="el-1789695513665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语速</a:t>
            </a:r>
            <a:endParaRPr/>
          </a:p>
        </p:txBody>
      </p:sp>
      <p:sp>
        <p:nvSpPr>
          <p:cNvPr id="20" name="el-1789695513665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节奏</a:t>
            </a:r>
            <a:endParaRPr/>
          </a:p>
        </p:txBody>
      </p:sp>
      <p:sp>
        <p:nvSpPr>
          <p:cNvPr id="21" name="el-1789695513662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银发版调慢10-15%——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耳朵的舒适区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：不同人群不同速。</a:t>
            </a:r>
            <a:endParaRPr/>
          </a:p>
        </p:txBody>
      </p:sp>
      <p:sp>
        <p:nvSpPr>
          <p:cNvPr id="22" name="el-1789695513666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参②</a:t>
            </a:r>
            <a:endParaRPr/>
          </a:p>
        </p:txBody>
      </p:sp>
      <p:sp>
        <p:nvSpPr>
          <p:cNvPr id="23" name="el-1789695513666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停顿</a:t>
            </a:r>
            <a:endParaRPr/>
          </a:p>
        </p:txBody>
      </p:sp>
      <p:sp>
        <p:nvSpPr>
          <p:cNvPr id="24" name="el-1789695513667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呼吸</a:t>
            </a:r>
            <a:endParaRPr/>
          </a:p>
        </p:txBody>
      </p:sp>
      <p:sp>
        <p:nvSpPr>
          <p:cNvPr id="25" name="el-1789695513663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句间留0.5-1秒——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给耳朵缓冲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：连珠炮谁也受不了。</a:t>
            </a:r>
            <a:endParaRPr/>
          </a:p>
        </p:txBody>
      </p:sp>
      <p:sp>
        <p:nvSpPr>
          <p:cNvPr id="26" name="el-1789695513667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参③</a:t>
            </a:r>
            <a:endParaRPr/>
          </a:p>
        </p:txBody>
      </p:sp>
      <p:sp>
        <p:nvSpPr>
          <p:cNvPr id="27" name="el-1789695513668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重音</a:t>
            </a:r>
            <a:endParaRPr/>
          </a:p>
        </p:txBody>
      </p:sp>
      <p:sp>
        <p:nvSpPr>
          <p:cNvPr id="28" name="el-1789695513668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强调</a:t>
            </a:r>
            <a:endParaRPr/>
          </a:p>
        </p:txBody>
      </p:sp>
      <p:sp>
        <p:nvSpPr>
          <p:cNvPr id="29" name="el-1789695513663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数字与关键词加力——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「三百」年要说清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：重点不糊弄。</a:t>
            </a:r>
            <a:endParaRPr/>
          </a:p>
        </p:txBody>
      </p:sp>
      <p:sp>
        <p:nvSpPr>
          <p:cNvPr id="30" name="el-1789695513668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参④</a:t>
            </a:r>
            <a:endParaRPr/>
          </a:p>
        </p:txBody>
      </p:sp>
      <p:sp>
        <p:nvSpPr>
          <p:cNvPr id="31" name="el-1789695513668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多音字</a:t>
            </a:r>
            <a:endParaRPr/>
          </a:p>
        </p:txBody>
      </p:sp>
      <p:sp>
        <p:nvSpPr>
          <p:cNvPr id="32" name="el-1789695513669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纠音</a:t>
            </a:r>
            <a:endParaRPr/>
          </a:p>
        </p:txBody>
      </p:sp>
      <p:sp>
        <p:nvSpPr>
          <p:cNvPr id="33" name="el-1789695513664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人名地名逐个试听——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「乐亭」「六合」必坑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：错音即硬伤。</a:t>
            </a:r>
            <a:endParaRPr/>
          </a:p>
        </p:txBody>
      </p:sp>
      <p:sp>
        <p:nvSpPr>
          <p:cNvPr id="34" name="el-1789695513669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参⑤</a:t>
            </a:r>
            <a:endParaRPr/>
          </a:p>
        </p:txBody>
      </p:sp>
      <p:sp>
        <p:nvSpPr>
          <p:cNvPr id="35" name="el-1789695513669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情绪</a:t>
            </a:r>
            <a:endParaRPr/>
          </a:p>
        </p:txBody>
      </p:sp>
      <p:sp>
        <p:nvSpPr>
          <p:cNvPr id="36" name="el-1789695513670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温度</a:t>
            </a:r>
            <a:endParaRPr/>
          </a:p>
        </p:txBody>
      </p:sp>
      <p:sp>
        <p:nvSpPr>
          <p:cNvPr id="37" name="el-1789695513665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悬念处提速、共鸣处放慢——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参数也有表演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：平铺直叙是催眠。</a:t>
            </a:r>
            <a:endParaRPr/>
          </a:p>
        </p:txBody>
      </p:sp>
      <p:sp>
        <p:nvSpPr>
          <p:cNvPr id="38" name="el-1789695513649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调教没有标准答案——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试听、微调、再试听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：耳朵满意才合成成品。</a:t>
            </a:r>
            <a:endParaRPr/>
          </a:p>
        </p:txBody>
      </p:sp>
      <p:sp>
        <p:nvSpPr>
          <p:cNvPr id="39" name="el-178969551365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40" name="el-1789695513650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41" name="el-178969551365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36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3693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36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369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6" name="el-17896955136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双语版本：顺手加分项</a:t>
            </a:r>
            <a:endParaRPr/>
          </a:p>
        </p:txBody>
      </p:sp>
      <p:sp>
        <p:nvSpPr>
          <p:cNvPr id="7" name="el-1789695513690-12"/>
          <p:cNvSpPr txBox="1"/>
          <p:nvPr/>
        </p:nvSpPr>
        <p:spPr>
          <a:xfrm>
            <a:off x="685629" y="2281971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词稿先行</a:t>
            </a:r>
            <a:endParaRPr/>
          </a:p>
        </p:txBody>
      </p:sp>
      <p:sp>
        <p:nvSpPr>
          <p:cNvPr id="8" name="el-1789695513688-7"/>
          <p:cNvSpPr txBox="1"/>
          <p:nvPr/>
        </p:nvSpPr>
        <p:spPr>
          <a:xfrm>
            <a:off x="685629" y="2681921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英文版词稿人工转译——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菜名与文化梗过人工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：机翻直出会吓跑客人。</a:t>
            </a:r>
            <a:endParaRPr/>
          </a:p>
        </p:txBody>
      </p:sp>
      <p:sp>
        <p:nvSpPr>
          <p:cNvPr id="9" name="el-1789695513690-13"/>
          <p:cNvSpPr txBox="1"/>
          <p:nvPr/>
        </p:nvSpPr>
        <p:spPr>
          <a:xfrm>
            <a:off x="685629" y="336159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合成复用</a:t>
            </a:r>
            <a:endParaRPr/>
          </a:p>
        </p:txBody>
      </p:sp>
      <p:sp>
        <p:nvSpPr>
          <p:cNvPr id="10" name="el-1789695513688-8"/>
          <p:cNvSpPr txBox="1"/>
          <p:nvPr/>
        </p:nvSpPr>
        <p:spPr>
          <a:xfrm>
            <a:off x="685629" y="3761548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同一音色引擎直接合成——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词稿是资产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：一次创作多语复用。</a:t>
            </a:r>
            <a:endParaRPr/>
          </a:p>
        </p:txBody>
      </p:sp>
      <p:sp>
        <p:nvSpPr>
          <p:cNvPr id="11" name="el-1789695513691-14"/>
          <p:cNvSpPr txBox="1"/>
          <p:nvPr/>
        </p:nvSpPr>
        <p:spPr>
          <a:xfrm>
            <a:off x="685629" y="4101386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校听加严</a:t>
            </a:r>
            <a:endParaRPr/>
          </a:p>
        </p:txBody>
      </p:sp>
      <p:sp>
        <p:nvSpPr>
          <p:cNvPr id="12" name="el-1789695513689-9"/>
          <p:cNvSpPr txBox="1"/>
          <p:nvPr/>
        </p:nvSpPr>
        <p:spPr>
          <a:xfrm>
            <a:off x="685629" y="4501336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非母语更要校听——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重音错位、断句怪异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：外行听不出，客人一耳朵。</a:t>
            </a:r>
            <a:endParaRPr/>
          </a:p>
        </p:txBody>
      </p:sp>
      <p:sp>
        <p:nvSpPr>
          <p:cNvPr id="13" name="el-1789695513693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双语工作流</a:t>
            </a:r>
            <a:endParaRPr/>
          </a:p>
        </p:txBody>
      </p:sp>
      <p:sp>
        <p:nvSpPr>
          <p:cNvPr id="14" name="el-1789695513694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中文定稿 → 人工转译（文化点把关）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合成英文版 → 双语校听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一景两音频，扫码各选</a:t>
            </a:r>
            <a:endParaRPr/>
          </a:p>
        </p:txBody>
      </p:sp>
      <p:sp>
        <p:nvSpPr>
          <p:cNvPr id="15" name="el-1789695513690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双语是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低成本高感知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的加分项——做一版，方案档次立升一档。</a:t>
            </a:r>
            <a:endParaRPr/>
          </a:p>
        </p:txBody>
      </p:sp>
      <p:sp>
        <p:nvSpPr>
          <p:cNvPr id="16" name="el-17896955136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7" name="el-1789695513685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8" name="el-17896955136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37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370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3708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51371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3711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3745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37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370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0" name="el-17896955137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试听验收：四道关</a:t>
            </a:r>
            <a:endParaRPr/>
          </a:p>
        </p:txBody>
      </p:sp>
      <p:sp>
        <p:nvSpPr>
          <p:cNvPr id="11" name="el-1789695513708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验收图谱</a:t>
            </a:r>
            <a:endParaRPr/>
          </a:p>
        </p:txBody>
      </p:sp>
      <p:sp>
        <p:nvSpPr>
          <p:cNvPr id="12" name="el-1789695513708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上线前的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四道闸</a:t>
            </a:r>
            <a:endParaRPr/>
          </a:p>
        </p:txBody>
      </p:sp>
      <p:sp>
        <p:nvSpPr>
          <p:cNvPr id="13" name="el-1789695513707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音频不是合成完就能用——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四道验收关全过才算交付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513709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每道关都有明确的合格线。</a:t>
            </a:r>
            <a:endParaRPr/>
          </a:p>
        </p:txBody>
      </p:sp>
      <p:sp>
        <p:nvSpPr>
          <p:cNvPr id="15" name="el-1789695513747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513752-25"/>
          <p:cNvSpPr txBox="1"/>
          <p:nvPr/>
        </p:nvSpPr>
        <p:spPr>
          <a:xfrm>
            <a:off x="5218395" y="1964749"/>
            <a:ext cx="56129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时长关</a:t>
            </a:r>
            <a:endParaRPr/>
          </a:p>
        </p:txBody>
      </p:sp>
      <p:sp>
        <p:nvSpPr>
          <p:cNvPr id="17" name="el-1789695513750-21"/>
          <p:cNvSpPr txBox="1"/>
          <p:nvPr/>
        </p:nvSpPr>
        <p:spPr>
          <a:xfrm>
            <a:off x="5218395" y="2326608"/>
            <a:ext cx="599821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与词稿预估误差±10%内——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3分钟词稿出3分钟音频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：超差即返工。</a:t>
            </a:r>
            <a:endParaRPr/>
          </a:p>
        </p:txBody>
      </p:sp>
      <p:sp>
        <p:nvSpPr>
          <p:cNvPr id="18" name="el-1789695513747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513753-26"/>
          <p:cNvSpPr txBox="1"/>
          <p:nvPr/>
        </p:nvSpPr>
        <p:spPr>
          <a:xfrm>
            <a:off x="5218395" y="292668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错音关</a:t>
            </a:r>
            <a:endParaRPr/>
          </a:p>
        </p:txBody>
      </p:sp>
      <p:sp>
        <p:nvSpPr>
          <p:cNvPr id="20" name="el-1789695513751-22"/>
          <p:cNvSpPr txBox="1"/>
          <p:nvPr/>
        </p:nvSpPr>
        <p:spPr>
          <a:xfrm>
            <a:off x="5218395" y="3288541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多音字、人名、地名逐个过——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零错音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：一个错音毁所有。</a:t>
            </a:r>
            <a:endParaRPr/>
          </a:p>
        </p:txBody>
      </p:sp>
      <p:sp>
        <p:nvSpPr>
          <p:cNvPr id="21" name="el-1789695513747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513753-27"/>
          <p:cNvSpPr txBox="1"/>
          <p:nvPr/>
        </p:nvSpPr>
        <p:spPr>
          <a:xfrm>
            <a:off x="5218395" y="3888615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流畅关</a:t>
            </a:r>
            <a:endParaRPr/>
          </a:p>
        </p:txBody>
      </p:sp>
      <p:sp>
        <p:nvSpPr>
          <p:cNvPr id="23" name="el-1789695513751-23"/>
          <p:cNvSpPr txBox="1"/>
          <p:nvPr/>
        </p:nvSpPr>
        <p:spPr>
          <a:xfrm>
            <a:off x="5218395" y="4250475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无破音、无电音、无怪异停顿——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听感自然如真人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：机器感是减分项。</a:t>
            </a:r>
            <a:endParaRPr/>
          </a:p>
        </p:txBody>
      </p:sp>
      <p:sp>
        <p:nvSpPr>
          <p:cNvPr id="24" name="el-1789695513747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513753-28"/>
          <p:cNvSpPr txBox="1"/>
          <p:nvPr/>
        </p:nvSpPr>
        <p:spPr>
          <a:xfrm>
            <a:off x="5218395" y="4850548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人群关</a:t>
            </a:r>
            <a:endParaRPr/>
          </a:p>
        </p:txBody>
      </p:sp>
      <p:sp>
        <p:nvSpPr>
          <p:cNvPr id="26" name="el-1789695513752-24"/>
          <p:cNvSpPr txBox="1"/>
          <p:nvPr/>
        </p:nvSpPr>
        <p:spPr>
          <a:xfrm>
            <a:off x="5218395" y="52124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目标人群盲听打分——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舒服是唯一标准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：实验室数据不算数。</a:t>
            </a:r>
            <a:endParaRPr/>
          </a:p>
        </p:txBody>
      </p:sp>
      <p:sp>
        <p:nvSpPr>
          <p:cNvPr id="27" name="el-17896955137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28" name="el-178969551370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9" name="el-17896955137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46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465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4663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51465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4664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51465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466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51465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5146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51465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2" name="el-17896955146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先算账：一条音频的成本</a:t>
            </a:r>
            <a:endParaRPr/>
          </a:p>
        </p:txBody>
      </p:sp>
      <p:sp>
        <p:nvSpPr>
          <p:cNvPr id="13" name="el-1789695514658-15"/>
          <p:cNvSpPr txBox="1"/>
          <p:nvPr/>
        </p:nvSpPr>
        <p:spPr>
          <a:xfrm>
            <a:off x="685629" y="2693526"/>
            <a:ext cx="397093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传统：请配音员录一段3分钟（示意）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500元</a:t>
            </a:r>
            <a:endParaRPr/>
          </a:p>
        </p:txBody>
      </p:sp>
      <p:sp>
        <p:nvSpPr>
          <p:cNvPr id="14" name="el-1789695514662-19"/>
          <p:cNvSpPr txBox="1"/>
          <p:nvPr/>
        </p:nvSpPr>
        <p:spPr>
          <a:xfrm>
            <a:off x="685629" y="3474381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5元</a:t>
            </a:r>
            <a:endParaRPr/>
          </a:p>
        </p:txBody>
      </p:sp>
      <p:sp>
        <p:nvSpPr>
          <p:cNvPr id="15" name="el-1789695514653-10"/>
          <p:cNvSpPr txBox="1"/>
          <p:nvPr/>
        </p:nvSpPr>
        <p:spPr>
          <a:xfrm>
            <a:off x="685629" y="4464734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AI合成+人工校听（学生实训几乎零成本）</a:t>
            </a:r>
            <a:endParaRPr/>
          </a:p>
        </p:txBody>
      </p:sp>
      <p:sp>
        <p:nvSpPr>
          <p:cNvPr id="16" name="el-1789695514654-11"/>
          <p:cNvSpPr txBox="1"/>
          <p:nvPr/>
        </p:nvSpPr>
        <p:spPr>
          <a:xfrm>
            <a:off x="5923069" y="1737545"/>
            <a:ext cx="59950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成本从500元到5元</a:t>
            </a:r>
            <a:endParaRPr/>
          </a:p>
        </p:txBody>
      </p:sp>
      <p:sp>
        <p:nvSpPr>
          <p:cNvPr id="17" name="el-1789695514662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51465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录制费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合成即成品——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棚费配音费全免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：改稿重录不心疼。</a:t>
            </a:r>
            <a:endParaRPr/>
          </a:p>
        </p:txBody>
      </p:sp>
      <p:sp>
        <p:nvSpPr>
          <p:cNvPr id="19" name="el-178969551466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514660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改一处词稿重新合成——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分钟级迭代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：传统录音改一次约一次。</a:t>
            </a:r>
            <a:endParaRPr/>
          </a:p>
        </p:txBody>
      </p:sp>
      <p:sp>
        <p:nvSpPr>
          <p:cNvPr id="21" name="el-178969551466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5514661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校听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人工校听不可省——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错音与怪停顿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：机器自检不出，耳朵才查得出。</a:t>
            </a:r>
            <a:endParaRPr/>
          </a:p>
        </p:txBody>
      </p:sp>
      <p:sp>
        <p:nvSpPr>
          <p:cNvPr id="23" name="el-178969551465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成本塌方带来新玩法——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「每点一版、每人一版」成为可能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：定制讲解从奢饰变标配。</a:t>
            </a:r>
            <a:endParaRPr/>
          </a:p>
        </p:txBody>
      </p:sp>
      <p:sp>
        <p:nvSpPr>
          <p:cNvPr id="24" name="el-178969551464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25" name="el-178969551464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6" name="el-17896955146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468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514686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38697"/>
                <a:gridCol w="388924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呼吸感、情感真实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每分钟百元级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改稿即重录，周期以天计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品牌片、精品讲解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514683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5514688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自然但缺呼吸感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近乎零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分钟级，改完即出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海量点位、分众版本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5514678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46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468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9" name="el-178969551467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制作路线：真人录音 vs AI合成</a:t>
            </a:r>
            <a:endParaRPr/>
          </a:p>
        </p:txBody>
      </p:sp>
      <p:sp>
        <p:nvSpPr>
          <p:cNvPr id="10" name="el-1789695514689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真人录音 · 情感颗粒度</a:t>
            </a:r>
            <a:endParaRPr/>
          </a:p>
        </p:txBody>
      </p:sp>
      <p:sp>
        <p:nvSpPr>
          <p:cNvPr id="11" name="el-1789695514689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AI合成 · 效率颗粒度</a:t>
            </a:r>
            <a:endParaRPr/>
          </a:p>
        </p:txBody>
      </p:sp>
      <p:sp>
        <p:nvSpPr>
          <p:cNvPr id="12" name="el-1789695514678-2"/>
          <p:cNvSpPr txBox="1"/>
          <p:nvPr/>
        </p:nvSpPr>
        <p:spPr>
          <a:xfrm>
            <a:off x="685629" y="505037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实训统一用AI——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行业趋势是AI打底、真人点睛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：海量交给机器，封面级内容留给人。</a:t>
            </a:r>
            <a:endParaRPr/>
          </a:p>
        </p:txBody>
      </p:sp>
      <p:sp>
        <p:nvSpPr>
          <p:cNvPr id="13" name="el-178969551467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4" name="el-1789695514679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5" name="el-178969551467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470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470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470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470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47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470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5514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语音制作：四问四答</a:t>
            </a:r>
            <a:endParaRPr/>
          </a:p>
        </p:txBody>
      </p:sp>
      <p:sp>
        <p:nvSpPr>
          <p:cNvPr id="9" name="el-178969551474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4752-19"/>
          <p:cNvSpPr txBox="1"/>
          <p:nvPr/>
        </p:nvSpPr>
        <p:spPr>
          <a:xfrm>
            <a:off x="1618845" y="1698413"/>
            <a:ext cx="63736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音色怎么选？</a:t>
            </a:r>
            <a:endParaRPr/>
          </a:p>
        </p:txBody>
      </p:sp>
      <p:sp>
        <p:nvSpPr>
          <p:cNvPr id="11" name="el-1789695514750-15"/>
          <p:cNvSpPr txBox="1"/>
          <p:nvPr/>
        </p:nvSpPr>
        <p:spPr>
          <a:xfrm>
            <a:off x="1618845" y="2117408"/>
            <a:ext cx="65231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同稿三版试听+目标人群盲听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——亲和配亲子、沉稳配银发：耳朵说了算。</a:t>
            </a:r>
            <a:endParaRPr/>
          </a:p>
        </p:txBody>
      </p:sp>
      <p:sp>
        <p:nvSpPr>
          <p:cNvPr id="12" name="el-17896955147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4752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五个调教参数？</a:t>
            </a:r>
            <a:endParaRPr/>
          </a:p>
        </p:txBody>
      </p:sp>
      <p:sp>
        <p:nvSpPr>
          <p:cNvPr id="14" name="el-1789695514750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语速、停顿、重音、多音字、情绪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——参数即表演，平铺直叙是催眠。</a:t>
            </a:r>
            <a:endParaRPr/>
          </a:p>
        </p:txBody>
      </p:sp>
      <p:sp>
        <p:nvSpPr>
          <p:cNvPr id="15" name="el-178969551474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4753-21"/>
          <p:cNvSpPr txBox="1"/>
          <p:nvPr/>
        </p:nvSpPr>
        <p:spPr>
          <a:xfrm>
            <a:off x="1618845" y="3926706"/>
            <a:ext cx="61831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双语版怎么做？</a:t>
            </a:r>
            <a:endParaRPr/>
          </a:p>
        </p:txBody>
      </p:sp>
      <p:sp>
        <p:nvSpPr>
          <p:cNvPr id="17" name="el-1789695514751-17"/>
          <p:cNvSpPr txBox="1"/>
          <p:nvPr/>
        </p:nvSpPr>
        <p:spPr>
          <a:xfrm>
            <a:off x="1618845" y="4345701"/>
            <a:ext cx="63326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词稿人工转译+合成复用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——文化梗必须过人：低成本高感知的加分项。</a:t>
            </a:r>
            <a:endParaRPr/>
          </a:p>
        </p:txBody>
      </p:sp>
      <p:sp>
        <p:nvSpPr>
          <p:cNvPr id="18" name="el-178969551474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4753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音频验收四道关？</a:t>
            </a:r>
            <a:endParaRPr/>
          </a:p>
        </p:txBody>
      </p:sp>
      <p:sp>
        <p:nvSpPr>
          <p:cNvPr id="20" name="el-1789695514752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时长、错音、流畅、人群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——四关全过才交付，一关不过即返工。</a:t>
            </a:r>
            <a:endParaRPr/>
          </a:p>
        </p:txBody>
      </p:sp>
      <p:sp>
        <p:nvSpPr>
          <p:cNvPr id="21" name="el-17896955147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5514702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47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5948-3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56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564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565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51565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51565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现场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考核</a:t>
            </a:r>
            <a:endParaRPr/>
          </a:p>
        </p:txBody>
      </p:sp>
      <p:sp>
        <p:nvSpPr>
          <p:cNvPr id="8" name="el-178969551565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LIVE TEST</a:t>
            </a:r>
            <a:endParaRPr/>
          </a:p>
        </p:txBody>
      </p:sp>
      <p:sp>
        <p:nvSpPr>
          <p:cNvPr id="9" name="el-1789695515655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真讲三分钟</a:t>
            </a:r>
            <a:endParaRPr/>
          </a:p>
        </p:txBody>
      </p:sp>
      <p:sp>
        <p:nvSpPr>
          <p:cNvPr id="10" name="el-1789695515656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虚拟导览</a:t>
            </a:r>
            <a:endParaRPr/>
          </a:p>
        </p:txBody>
      </p:sp>
      <p:sp>
        <p:nvSpPr>
          <p:cNvPr id="11" name="el-1789695515656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评分复盘</a:t>
            </a:r>
            <a:endParaRPr/>
          </a:p>
        </p:txBody>
      </p:sp>
      <p:sp>
        <p:nvSpPr>
          <p:cNvPr id="12" name="el-1789695515657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衔接清单</a:t>
            </a:r>
            <a:endParaRPr/>
          </a:p>
        </p:txBody>
      </p:sp>
      <p:sp>
        <p:nvSpPr>
          <p:cNvPr id="13" name="el-178969551564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564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566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5665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5669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5669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5662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56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566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9" name="el-178969551566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真讲：三分钟见真章</a:t>
            </a:r>
            <a:endParaRPr/>
          </a:p>
        </p:txBody>
      </p:sp>
      <p:sp>
        <p:nvSpPr>
          <p:cNvPr id="10" name="el-1789695515667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脱稿、有互动、过三板斧检查——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真讲是讲解实训的终点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：词稿落在嘴上，才算长在身上。</a:t>
            </a:r>
            <a:endParaRPr/>
          </a:p>
        </p:txBody>
      </p:sp>
      <p:sp>
        <p:nvSpPr>
          <p:cNvPr id="11" name="el-1789695515667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515672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脱稿</a:t>
            </a:r>
            <a:endParaRPr/>
          </a:p>
        </p:txBody>
      </p:sp>
      <p:sp>
        <p:nvSpPr>
          <p:cNvPr id="13" name="el-1789695515672-19"/>
          <p:cNvSpPr txBox="1"/>
          <p:nvPr/>
        </p:nvSpPr>
        <p:spPr>
          <a:xfrm>
            <a:off x="685629" y="3757382"/>
            <a:ext cx="383586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OFF-BOOK</a:t>
            </a:r>
            <a:endParaRPr/>
          </a:p>
        </p:txBody>
      </p:sp>
      <p:sp>
        <p:nvSpPr>
          <p:cNvPr id="14" name="el-1789695515671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不看稿、不背稿——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理解了自然讲得出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：卡壳处就是没吃透处。</a:t>
            </a:r>
            <a:endParaRPr/>
          </a:p>
        </p:txBody>
      </p:sp>
      <p:sp>
        <p:nvSpPr>
          <p:cNvPr id="15" name="el-1789695515673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有互动</a:t>
            </a:r>
            <a:endParaRPr/>
          </a:p>
        </p:txBody>
      </p:sp>
      <p:sp>
        <p:nvSpPr>
          <p:cNvPr id="16" name="el-1789695515673-21"/>
          <p:cNvSpPr txBox="1"/>
          <p:nvPr/>
        </p:nvSpPr>
        <p:spPr>
          <a:xfrm>
            <a:off x="4567584" y="375738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ENGAGE</a:t>
            </a:r>
            <a:endParaRPr/>
          </a:p>
        </p:txBody>
      </p:sp>
      <p:sp>
        <p:nvSpPr>
          <p:cNvPr id="17" name="el-1789695515671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至少一次提问或呼应——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讲解是对话不是独白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：评委就是你的游客。</a:t>
            </a:r>
            <a:endParaRPr/>
          </a:p>
        </p:txBody>
      </p:sp>
      <p:sp>
        <p:nvSpPr>
          <p:cNvPr id="18" name="el-1789695515673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有节奏</a:t>
            </a:r>
            <a:endParaRPr/>
          </a:p>
        </p:txBody>
      </p:sp>
      <p:sp>
        <p:nvSpPr>
          <p:cNvPr id="19" name="el-1789695515674-23"/>
          <p:cNvSpPr txBox="1"/>
          <p:nvPr/>
        </p:nvSpPr>
        <p:spPr>
          <a:xfrm>
            <a:off x="8173531" y="375738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TEMPO</a:t>
            </a:r>
            <a:endParaRPr/>
          </a:p>
        </p:txBody>
      </p:sp>
      <p:sp>
        <p:nvSpPr>
          <p:cNvPr id="20" name="el-1789695515672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快慢有致、重点清晰——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3分钟讲一个完整故事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：超时欠时都扣分。</a:t>
            </a:r>
            <a:endParaRPr/>
          </a:p>
        </p:txBody>
      </p:sp>
      <p:sp>
        <p:nvSpPr>
          <p:cNvPr id="21" name="el-1789695515662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紧张不是扣分项——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忘词冷场才是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：所有人都会紧张，练到「紧张也能讲」即达标。</a:t>
            </a:r>
            <a:endParaRPr/>
          </a:p>
        </p:txBody>
      </p:sp>
      <p:sp>
        <p:nvSpPr>
          <p:cNvPr id="22" name="el-178969551566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23" name="el-178969551566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56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568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569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568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56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569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7" name="el-17896955156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考核形式：真讲与虚拟导览</a:t>
            </a:r>
            <a:endParaRPr/>
          </a:p>
        </p:txBody>
      </p:sp>
      <p:sp>
        <p:nvSpPr>
          <p:cNvPr id="8" name="el-178969551569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真讲 · 人的部分</a:t>
            </a:r>
            <a:endParaRPr/>
          </a:p>
        </p:txBody>
      </p:sp>
      <p:sp>
        <p:nvSpPr>
          <p:cNvPr id="9" name="el-1789695515694-14"/>
          <p:cNvSpPr txBox="1"/>
          <p:nvPr/>
        </p:nvSpPr>
        <p:spPr>
          <a:xfrm>
            <a:off x="685629" y="3066545"/>
            <a:ext cx="5213253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3分钟脱稿</a:t>
            </a:r>
            <a:endParaRPr/>
          </a:p>
        </p:txBody>
      </p:sp>
      <p:sp>
        <p:nvSpPr>
          <p:cNvPr id="10" name="el-178969551569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现场抽签定点位、即兴接评委互动——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考的是词稿内化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：手上功夫嘴上验。</a:t>
            </a:r>
            <a:endParaRPr/>
          </a:p>
        </p:txBody>
      </p:sp>
      <p:sp>
        <p:nvSpPr>
          <p:cNvPr id="11" name="el-178969551569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虚拟导览 · 机的部分</a:t>
            </a:r>
            <a:endParaRPr/>
          </a:p>
        </p:txBody>
      </p:sp>
      <p:sp>
        <p:nvSpPr>
          <p:cNvPr id="12" name="el-1789695515695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扫码听成品</a:t>
            </a:r>
            <a:endParaRPr/>
          </a:p>
        </p:txBody>
      </p:sp>
      <p:sp>
        <p:nvSpPr>
          <p:cNvPr id="13" name="el-178969551569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两版音频+触发点位图展示——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考的是制作规格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：验收四关的成果呈现。</a:t>
            </a:r>
            <a:endParaRPr/>
          </a:p>
        </p:txBody>
      </p:sp>
      <p:sp>
        <p:nvSpPr>
          <p:cNvPr id="14" name="el-1789695515686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人机各半的考核设计——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两手都要硬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：这行当的未来，是会写会讲还会做的人。</a:t>
            </a:r>
            <a:endParaRPr/>
          </a:p>
        </p:txBody>
      </p:sp>
      <p:sp>
        <p:nvSpPr>
          <p:cNvPr id="15" name="el-178969551568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6" name="el-1789695515687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156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59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591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5931-27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5926-20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591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591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59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591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0" name="el-178969551591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考核复盘：从B到A的一堂课</a:t>
            </a:r>
            <a:endParaRPr/>
          </a:p>
        </p:txBody>
      </p:sp>
      <p:sp>
        <p:nvSpPr>
          <p:cNvPr id="11" name="el-178969551591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往届实录</a:t>
            </a:r>
            <a:endParaRPr/>
          </a:p>
        </p:txBody>
      </p:sp>
      <p:sp>
        <p:nvSpPr>
          <p:cNvPr id="12" name="el-178969551591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任务：往届某小组——词稿A等、真讲只有B，问题出在哪</a:t>
            </a:r>
            <a:endParaRPr/>
          </a:p>
        </p:txBody>
      </p:sp>
      <p:sp>
        <p:nvSpPr>
          <p:cNvPr id="13" name="el-1789695515932-28"/>
          <p:cNvSpPr txBox="1"/>
          <p:nvPr/>
        </p:nvSpPr>
        <p:spPr>
          <a:xfrm>
            <a:off x="685629" y="3107760"/>
            <a:ext cx="51422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</a:t>
            </a:r>
            <a:endParaRPr/>
          </a:p>
        </p:txBody>
      </p:sp>
      <p:sp>
        <p:nvSpPr>
          <p:cNvPr id="14" name="el-1789695515932-29"/>
          <p:cNvSpPr txBox="1"/>
          <p:nvPr/>
        </p:nvSpPr>
        <p:spPr>
          <a:xfrm>
            <a:off x="1123669" y="3136328"/>
            <a:ext cx="23681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评分A：钩子、细节、节奏俱全</a:t>
            </a:r>
            <a:endParaRPr/>
          </a:p>
        </p:txBody>
      </p:sp>
      <p:sp>
        <p:nvSpPr>
          <p:cNvPr id="15" name="el-1789695515922-13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真讲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评分B：背稿痕迹重、互动生硬、超时20秒</a:t>
            </a:r>
            <a:endParaRPr/>
          </a:p>
        </p:txBody>
      </p:sp>
      <p:sp>
        <p:nvSpPr>
          <p:cNvPr id="16" name="el-1789695515928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7" name="el-1789695515924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补考升A——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眼神回来了，互动自然了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：稿子才真正长在了身上。</a:t>
            </a:r>
            <a:endParaRPr/>
          </a:p>
        </p:txBody>
      </p:sp>
      <p:sp>
        <p:nvSpPr>
          <p:cNvPr id="18" name="el-1789695515929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9" name="el-1789695515925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词稿A等造成「不用练」错觉——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写得好和讲得好是两种能力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：都不能省练。</a:t>
            </a:r>
            <a:endParaRPr/>
          </a:p>
        </p:txBody>
      </p:sp>
      <p:sp>
        <p:nvSpPr>
          <p:cNvPr id="20" name="el-1789695515929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1" name="el-1789695515926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记骨架不记字句——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这是脱稿的核心技术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：也是即兴讲解的底层功。</a:t>
            </a:r>
            <a:endParaRPr/>
          </a:p>
        </p:txBody>
      </p:sp>
      <p:sp>
        <p:nvSpPr>
          <p:cNvPr id="22" name="el-178969551591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23" name="el-1789695515913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59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5" name="el-1789695515927-21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515927-22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515928-23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515922-14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录像诊断（复盘）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：回放发现眼一直在飘——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「背」和「讲」的眼神不一样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：评委看得一清二楚。</a:t>
            </a:r>
            <a:endParaRPr/>
          </a:p>
        </p:txBody>
      </p:sp>
      <p:sp>
        <p:nvSpPr>
          <p:cNvPr id="29" name="el-1789695515923-15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结构改造（改法）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：把背稿改为记「三块结构」——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记骨架不记字句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：忘词也能圆回来。</a:t>
            </a:r>
            <a:endParaRPr/>
          </a:p>
        </p:txBody>
      </p:sp>
      <p:sp>
        <p:nvSpPr>
          <p:cNvPr id="30" name="el-1789695515924-16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模拟考（加练）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：三次随机抽签模拟——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把陌生感练没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：紧张转化成了节奏感。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210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52110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52109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210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2110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7" name="el-17896955210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考核评分构成</a:t>
            </a:r>
            <a:endParaRPr/>
          </a:p>
        </p:txBody>
      </p:sp>
      <p:sp>
        <p:nvSpPr>
          <p:cNvPr id="8" name="el-1789695521105-9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词稿+真讲合计七成——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内容和表达是双核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：音频制作是技术加分项。</a:t>
            </a:r>
            <a:endParaRPr/>
          </a:p>
        </p:txBody>
      </p:sp>
      <p:sp>
        <p:nvSpPr>
          <p:cNvPr id="9" name="el-1789695521109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552110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词稿质量占四成——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内容是根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：五要素+三处真实细节</a:t>
            </a:r>
            <a:endParaRPr/>
          </a:p>
        </p:txBody>
      </p:sp>
      <p:sp>
        <p:nvSpPr>
          <p:cNvPr id="11" name="el-1789695521109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5521108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真讲表现占三成——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脱稿互动节奏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：嘴上功夫才是本行</a:t>
            </a:r>
            <a:endParaRPr/>
          </a:p>
        </p:txBody>
      </p:sp>
      <p:sp>
        <p:nvSpPr>
          <p:cNvPr id="13" name="el-1789695521110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5%</a:t>
            </a:r>
            <a:endParaRPr/>
          </a:p>
        </p:txBody>
      </p:sp>
      <p:sp>
        <p:nvSpPr>
          <p:cNvPr id="14" name="el-1789695521109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双语是加分项——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做了就白拿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：性价比最高的五分</a:t>
            </a:r>
            <a:endParaRPr/>
          </a:p>
        </p:txBody>
      </p:sp>
      <p:sp>
        <p:nvSpPr>
          <p:cNvPr id="15" name="el-17896955210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6" name="el-1789695521096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210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10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105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102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60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610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7" name="el-178969551610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课堂辩论：AI讲解音会取代讲解员吗</a:t>
            </a:r>
            <a:endParaRPr/>
          </a:p>
        </p:txBody>
      </p:sp>
      <p:sp>
        <p:nvSpPr>
          <p:cNvPr id="8" name="el-1789695516106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语音合成便宜到忽略不计、质量逼近真人——景区还要养讲解队伍吗？</a:t>
            </a:r>
            <a:endParaRPr/>
          </a:p>
        </p:txBody>
      </p:sp>
      <p:sp>
        <p:nvSpPr>
          <p:cNvPr id="9" name="el-1789695516107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51611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551611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51611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共生派</a:t>
            </a:r>
            <a:endParaRPr/>
          </a:p>
        </p:txBody>
      </p:sp>
      <p:sp>
        <p:nvSpPr>
          <p:cNvPr id="13" name="el-1789695516102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「五年后景区讲解团队几个人、干什么」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给出岗位配置表。</a:t>
            </a:r>
            <a:endParaRPr/>
          </a:p>
        </p:txBody>
      </p:sp>
      <p:sp>
        <p:nvSpPr>
          <p:cNvPr id="14" name="el-178969551610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5" name="el-178969551610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6" name="el-17896955161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551611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51611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51611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51611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516115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516115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516109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分众版本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机器秒出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，人要练三年</a:t>
            </a:r>
            <a:endParaRPr/>
          </a:p>
        </p:txBody>
      </p:sp>
      <p:sp>
        <p:nvSpPr>
          <p:cNvPr id="24" name="el-1789695516110-14"/>
          <p:cNvSpPr txBox="1"/>
          <p:nvPr/>
        </p:nvSpPr>
        <p:spPr>
          <a:xfrm>
            <a:off x="857036" y="3898584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7×24零失误——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管理成本趋零</a:t>
            </a:r>
            <a:endParaRPr/>
          </a:p>
        </p:txBody>
      </p:sp>
      <p:sp>
        <p:nvSpPr>
          <p:cNvPr id="25" name="el-1789695516110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游客戴上耳机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不挑人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：体验标准化</a:t>
            </a:r>
            <a:endParaRPr/>
          </a:p>
        </p:txBody>
      </p:sp>
      <p:sp>
        <p:nvSpPr>
          <p:cNvPr id="26" name="el-1789695516111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现场突发只有人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接得住</a:t>
            </a:r>
            <a:endParaRPr/>
          </a:p>
        </p:txBody>
      </p:sp>
      <p:sp>
        <p:nvSpPr>
          <p:cNvPr id="27" name="el-1789695516112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互动与眼神——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温度没法合成</a:t>
            </a:r>
            <a:endParaRPr/>
          </a:p>
        </p:txBody>
      </p:sp>
      <p:sp>
        <p:nvSpPr>
          <p:cNvPr id="28" name="el-1789695516112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深度定制讲解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需求在涨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：高端客人要的是人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13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132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1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613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6" name="el-178969551613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三周节奏：一周期历</a:t>
            </a:r>
            <a:endParaRPr/>
          </a:p>
        </p:txBody>
      </p:sp>
      <p:sp>
        <p:nvSpPr>
          <p:cNvPr id="7" name="el-1789695516132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三周的硬节点前移——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最后一周只做打磨与彩排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：冲刺期不生产新内容。</a:t>
            </a:r>
            <a:endParaRPr/>
          </a:p>
        </p:txBody>
      </p:sp>
      <p:sp>
        <p:nvSpPr>
          <p:cNvPr id="8" name="el-178969551613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9" name="el-1789695516133-7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0" name="el-178969551613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cxnSp>
        <p:nvCxnSpPr>
          <p:cNvPr id="11" name="el-1789695516131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516139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516140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5516140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516140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5516141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5516145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5516145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采集周</a:t>
            </a:r>
            <a:endParaRPr/>
          </a:p>
        </p:txBody>
      </p:sp>
      <p:sp>
        <p:nvSpPr>
          <p:cNvPr id="19" name="el-1789695516143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三源采料+素材卡成型——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三处独家细节定档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：弹药先于文字。</a:t>
            </a:r>
            <a:endParaRPr/>
          </a:p>
        </p:txBody>
      </p:sp>
      <p:sp>
        <p:nvSpPr>
          <p:cNvPr id="20" name="el-1789695516146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1" name="el-1789695516146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创作周</a:t>
            </a:r>
            <a:endParaRPr/>
          </a:p>
        </p:txBody>
      </p:sp>
      <p:sp>
        <p:nvSpPr>
          <p:cNvPr id="22" name="el-1789695516143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五步出稿+分众改稿——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周五朗读互审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：拗口的词当场改。</a:t>
            </a:r>
            <a:endParaRPr/>
          </a:p>
        </p:txBody>
      </p:sp>
      <p:sp>
        <p:nvSpPr>
          <p:cNvPr id="23" name="el-1789695516146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4" name="el-1789695516146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制作考核周</a:t>
            </a:r>
            <a:endParaRPr/>
          </a:p>
        </p:txBody>
      </p:sp>
      <p:sp>
        <p:nvSpPr>
          <p:cNvPr id="25" name="el-1789695516144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音频合成+四关验收——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真讲彩排两轮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：录像复盘再上考场。</a:t>
            </a:r>
            <a:endParaRPr/>
          </a:p>
        </p:txBody>
      </p:sp>
      <p:sp>
        <p:nvSpPr>
          <p:cNvPr id="26" name="el-1789695516147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课后</a:t>
            </a:r>
            <a:endParaRPr/>
          </a:p>
        </p:txBody>
      </p:sp>
      <p:sp>
        <p:nvSpPr>
          <p:cNvPr id="27" name="el-1789695516147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作品沉淀</a:t>
            </a:r>
            <a:endParaRPr/>
          </a:p>
        </p:txBody>
      </p:sp>
      <p:sp>
        <p:nvSpPr>
          <p:cNvPr id="28" name="el-1789695516144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讲解包入作品集——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面试时的现场证明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：放给用人单位听。</a:t>
            </a:r>
            <a:endParaRPr/>
          </a:p>
        </p:txBody>
      </p:sp>
      <p:sp>
        <p:nvSpPr>
          <p:cNvPr id="29" name="el-1789695516147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5516147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进阶</a:t>
            </a:r>
            <a:endParaRPr/>
          </a:p>
        </p:txBody>
      </p:sp>
      <p:sp>
        <p:nvSpPr>
          <p:cNvPr id="31" name="el-1789695516148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持续练</a:t>
            </a:r>
            <a:endParaRPr/>
          </a:p>
        </p:txBody>
      </p:sp>
      <p:sp>
        <p:nvSpPr>
          <p:cNvPr id="32" name="el-1789695516145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每日三分钟朗读打卡——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嘴上功夫不练就退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：手艺没有毕业一说。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30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300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305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6305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6305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6306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62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630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0" name="el-17896955162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带走的清单：讲解包七件套</a:t>
            </a:r>
            <a:endParaRPr/>
          </a:p>
        </p:txBody>
      </p:sp>
      <p:sp>
        <p:nvSpPr>
          <p:cNvPr id="11" name="el-1789695516299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交付检验，七件全带齐：</a:t>
            </a:r>
            <a:endParaRPr/>
          </a:p>
        </p:txBody>
      </p:sp>
      <p:sp>
        <p:nvSpPr>
          <p:cNvPr id="12" name="el-1789695516308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516313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词稿两版</a:t>
            </a:r>
            <a:endParaRPr/>
          </a:p>
        </p:txBody>
      </p:sp>
      <p:sp>
        <p:nvSpPr>
          <p:cNvPr id="14" name="el-1789695516314-21"/>
          <p:cNvSpPr txBox="1"/>
          <p:nvPr/>
        </p:nvSpPr>
        <p:spPr>
          <a:xfrm>
            <a:off x="2228293" y="3299106"/>
            <a:ext cx="293113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银发版+亲子版，各750字读顺口</a:t>
            </a:r>
            <a:endParaRPr/>
          </a:p>
        </p:txBody>
      </p:sp>
      <p:sp>
        <p:nvSpPr>
          <p:cNvPr id="15" name="el-1789695516309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516314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素材卡</a:t>
            </a:r>
            <a:endParaRPr/>
          </a:p>
        </p:txBody>
      </p:sp>
      <p:sp>
        <p:nvSpPr>
          <p:cNvPr id="17" name="el-1789695516314-23"/>
          <p:cNvSpPr txBox="1"/>
          <p:nvPr/>
        </p:nvSpPr>
        <p:spPr>
          <a:xfrm>
            <a:off x="2009273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每条素材记来源与用法</a:t>
            </a:r>
            <a:endParaRPr/>
          </a:p>
        </p:txBody>
      </p:sp>
      <p:sp>
        <p:nvSpPr>
          <p:cNvPr id="18" name="el-1789695516309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516314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核验记录</a:t>
            </a:r>
            <a:endParaRPr/>
          </a:p>
        </p:txBody>
      </p:sp>
      <p:sp>
        <p:nvSpPr>
          <p:cNvPr id="20" name="el-1789695516314-25"/>
          <p:cNvSpPr txBox="1"/>
          <p:nvPr/>
        </p:nvSpPr>
        <p:spPr>
          <a:xfrm>
            <a:off x="2228293" y="453704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年代数据对照官方源</a:t>
            </a:r>
            <a:endParaRPr/>
          </a:p>
        </p:txBody>
      </p:sp>
      <p:sp>
        <p:nvSpPr>
          <p:cNvPr id="21" name="el-1789695516309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516315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音频两版</a:t>
            </a:r>
            <a:endParaRPr/>
          </a:p>
        </p:txBody>
      </p:sp>
      <p:sp>
        <p:nvSpPr>
          <p:cNvPr id="23" name="el-1789695516315-27"/>
          <p:cNvSpPr txBox="1"/>
          <p:nvPr/>
        </p:nvSpPr>
        <p:spPr>
          <a:xfrm>
            <a:off x="7979955" y="329910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过四道验收关的成品</a:t>
            </a:r>
            <a:endParaRPr/>
          </a:p>
        </p:txBody>
      </p:sp>
      <p:sp>
        <p:nvSpPr>
          <p:cNvPr id="24" name="el-1789695516309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516315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点位触发图</a:t>
            </a:r>
            <a:endParaRPr/>
          </a:p>
        </p:txBody>
      </p:sp>
      <p:sp>
        <p:nvSpPr>
          <p:cNvPr id="26" name="el-1789695516315-29"/>
          <p:cNvSpPr txBox="1"/>
          <p:nvPr/>
        </p:nvSpPr>
        <p:spPr>
          <a:xfrm>
            <a:off x="8198975" y="391807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扫码位置与音频对应</a:t>
            </a:r>
            <a:endParaRPr/>
          </a:p>
        </p:txBody>
      </p:sp>
      <p:sp>
        <p:nvSpPr>
          <p:cNvPr id="27" name="el-1789695516309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516315-30"/>
          <p:cNvSpPr txBox="1"/>
          <p:nvPr/>
        </p:nvSpPr>
        <p:spPr>
          <a:xfrm>
            <a:off x="7008647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真讲三分钟</a:t>
            </a:r>
            <a:endParaRPr/>
          </a:p>
        </p:txBody>
      </p:sp>
      <p:sp>
        <p:nvSpPr>
          <p:cNvPr id="29" name="el-1789695516316-31"/>
          <p:cNvSpPr txBox="1"/>
          <p:nvPr/>
        </p:nvSpPr>
        <p:spPr>
          <a:xfrm>
            <a:off x="8198975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脱稿、互动、时长达标</a:t>
            </a:r>
            <a:endParaRPr/>
          </a:p>
        </p:txBody>
      </p:sp>
      <p:sp>
        <p:nvSpPr>
          <p:cNvPr id="30" name="el-1789695516299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31" name="el-1789695516300-5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32" name="el-178969551630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33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33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33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6338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63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633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8" name="el-17896955163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51633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6345-19"/>
          <p:cNvSpPr txBox="1"/>
          <p:nvPr/>
        </p:nvSpPr>
        <p:spPr>
          <a:xfrm>
            <a:off x="1618845" y="1698413"/>
            <a:ext cx="61069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词稿从70到95靠什么？</a:t>
            </a:r>
            <a:endParaRPr/>
          </a:p>
        </p:txBody>
      </p:sp>
      <p:sp>
        <p:nvSpPr>
          <p:cNvPr id="11" name="el-1789695516343-15"/>
          <p:cNvSpPr txBox="1"/>
          <p:nvPr/>
        </p:nvSpPr>
        <p:spPr>
          <a:xfrm>
            <a:off x="1618845" y="2117408"/>
            <a:ext cx="59517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换血肉+读顺口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——三处真实细节替换模板句，三遍朗读拗口即改。</a:t>
            </a:r>
            <a:endParaRPr/>
          </a:p>
        </p:txBody>
      </p:sp>
      <p:sp>
        <p:nvSpPr>
          <p:cNvPr id="12" name="el-178969551633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6345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分众词稿的内核？</a:t>
            </a:r>
            <a:endParaRPr/>
          </a:p>
        </p:txBody>
      </p:sp>
      <p:sp>
        <p:nvSpPr>
          <p:cNvPr id="14" name="el-1789695516343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关系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不改内容——银发唤记忆、亲子设任务：对人的理解是核心。</a:t>
            </a:r>
            <a:endParaRPr/>
          </a:p>
        </p:txBody>
      </p:sp>
      <p:sp>
        <p:nvSpPr>
          <p:cNvPr id="15" name="el-178969551633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6345-21"/>
          <p:cNvSpPr txBox="1"/>
          <p:nvPr/>
        </p:nvSpPr>
        <p:spPr>
          <a:xfrm>
            <a:off x="1618845" y="3926706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音频验收四道关？</a:t>
            </a:r>
            <a:endParaRPr/>
          </a:p>
        </p:txBody>
      </p:sp>
      <p:sp>
        <p:nvSpPr>
          <p:cNvPr id="17" name="el-1789695516344-17"/>
          <p:cNvSpPr txBox="1"/>
          <p:nvPr/>
        </p:nvSpPr>
        <p:spPr>
          <a:xfrm>
            <a:off x="1618845" y="4345701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时长、错音、流畅、人群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——耳朵是终审，实验室数据不算数。</a:t>
            </a:r>
            <a:endParaRPr/>
          </a:p>
        </p:txBody>
      </p:sp>
      <p:sp>
        <p:nvSpPr>
          <p:cNvPr id="18" name="el-1789695516340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6346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脱稿的核心技术？</a:t>
            </a:r>
            <a:endParaRPr/>
          </a:p>
        </p:txBody>
      </p:sp>
      <p:sp>
        <p:nvSpPr>
          <p:cNvPr id="20" name="el-1789695516344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记骨架不记字句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——忘词能圆、即兴能接：紧张也能讲才算会。</a:t>
            </a:r>
            <a:endParaRPr/>
          </a:p>
        </p:txBody>
      </p:sp>
      <p:sp>
        <p:nvSpPr>
          <p:cNvPr id="21" name="el-178969551633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22" name="el-1789695516333-4"/>
          <p:cNvSpPr txBox="1"/>
          <p:nvPr/>
        </p:nvSpPr>
        <p:spPr>
          <a:xfrm>
            <a:off x="514965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63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4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50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497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6504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51650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6504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516500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5164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516499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5164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作业：讲解包冲刺</a:t>
            </a:r>
            <a:endParaRPr/>
          </a:p>
        </p:txBody>
      </p:sp>
      <p:sp>
        <p:nvSpPr>
          <p:cNvPr id="12" name="el-1789695516499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516502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516503-16"/>
          <p:cNvSpPr txBox="1"/>
          <p:nvPr/>
        </p:nvSpPr>
        <p:spPr>
          <a:xfrm>
            <a:off x="1966570" y="217365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你最怕真讲的哪一环？忘词、互动还是超时？</a:t>
            </a:r>
            <a:endParaRPr/>
          </a:p>
        </p:txBody>
      </p:sp>
      <p:sp>
        <p:nvSpPr>
          <p:cNvPr id="15" name="el-1789695516503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516503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你的音色选型依据是什么？试听反馈如何？</a:t>
            </a:r>
            <a:endParaRPr/>
          </a:p>
        </p:txBody>
      </p:sp>
      <p:sp>
        <p:nvSpPr>
          <p:cNvPr id="17" name="el-1789695516499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516503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词稿任务</a:t>
            </a:r>
            <a:endParaRPr/>
          </a:p>
        </p:txBody>
      </p:sp>
      <p:sp>
        <p:nvSpPr>
          <p:cNvPr id="19" name="el-1789695516506-23"/>
          <p:cNvSpPr txBox="1"/>
          <p:nvPr/>
        </p:nvSpPr>
        <p:spPr>
          <a:xfrm>
            <a:off x="1885627" y="3899031"/>
            <a:ext cx="6108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提交核心景点分众词稿两版：各750字+三处真实细节+朗读自检记录</a:t>
            </a:r>
            <a:endParaRPr/>
          </a:p>
        </p:txBody>
      </p:sp>
      <p:sp>
        <p:nvSpPr>
          <p:cNvPr id="20" name="el-1789695516507-24"/>
          <p:cNvSpPr txBox="1"/>
          <p:nvPr/>
        </p:nvSpPr>
        <p:spPr>
          <a:xfrm>
            <a:off x="1885627" y="4241845"/>
            <a:ext cx="578403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素材卡与核验记录附后</a:t>
            </a:r>
            <a:endParaRPr/>
          </a:p>
        </p:txBody>
      </p:sp>
      <p:sp>
        <p:nvSpPr>
          <p:cNvPr id="21" name="el-1789695516504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音频任务</a:t>
            </a:r>
            <a:endParaRPr/>
          </a:p>
        </p:txBody>
      </p:sp>
      <p:sp>
        <p:nvSpPr>
          <p:cNvPr id="22" name="el-1789695516507-25"/>
          <p:cNvSpPr txBox="1"/>
          <p:nvPr/>
        </p:nvSpPr>
        <p:spPr>
          <a:xfrm>
            <a:off x="1885627" y="4670363"/>
            <a:ext cx="50850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提交两版音频成品：附四道验收关的自查表与人群试听反馈</a:t>
            </a:r>
            <a:endParaRPr/>
          </a:p>
        </p:txBody>
      </p:sp>
      <p:sp>
        <p:nvSpPr>
          <p:cNvPr id="23" name="el-1789695516507-26"/>
          <p:cNvSpPr txBox="1"/>
          <p:nvPr/>
        </p:nvSpPr>
        <p:spPr>
          <a:xfrm>
            <a:off x="1885627" y="5013177"/>
            <a:ext cx="506508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双语版选做加分</a:t>
            </a:r>
            <a:endParaRPr/>
          </a:p>
        </p:txBody>
      </p:sp>
      <p:sp>
        <p:nvSpPr>
          <p:cNvPr id="24" name="el-1789695516499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课程平台提交，真讲考核安排在实训周第十五周</a:t>
            </a:r>
            <a:endParaRPr/>
          </a:p>
        </p:txBody>
      </p:sp>
      <p:sp>
        <p:nvSpPr>
          <p:cNvPr id="25" name="el-1789695516495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516496-4"/>
          <p:cNvSpPr txBox="1"/>
          <p:nvPr/>
        </p:nvSpPr>
        <p:spPr>
          <a:xfrm>
            <a:off x="527404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7" name="el-17896955164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5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652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652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652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51652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652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51652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6530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51652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5165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516525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5165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5516528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5516534-25"/>
          <p:cNvSpPr txBox="1"/>
          <p:nvPr/>
        </p:nvSpPr>
        <p:spPr>
          <a:xfrm>
            <a:off x="1980705" y="1661513"/>
            <a:ext cx="37204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语音合成平台</a:t>
            </a:r>
            <a:endParaRPr/>
          </a:p>
        </p:txBody>
      </p:sp>
      <p:sp>
        <p:nvSpPr>
          <p:cNvPr id="16" name="el-1789695516532-21"/>
          <p:cNvSpPr txBox="1"/>
          <p:nvPr/>
        </p:nvSpPr>
        <p:spPr>
          <a:xfrm>
            <a:off x="1980705" y="2023372"/>
            <a:ext cx="39899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主流TTS工具试用——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调教参数动手玩一遍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516528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范本</a:t>
            </a:r>
            <a:endParaRPr/>
          </a:p>
        </p:txBody>
      </p:sp>
      <p:sp>
        <p:nvSpPr>
          <p:cNvPr id="18" name="el-1789695516534-26"/>
          <p:cNvSpPr txBox="1"/>
          <p:nvPr/>
        </p:nvSpPr>
        <p:spPr>
          <a:xfrm>
            <a:off x="1980705" y="2675076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金牌导游词库</a:t>
            </a:r>
            <a:endParaRPr/>
          </a:p>
        </p:txBody>
      </p:sp>
      <p:sp>
        <p:nvSpPr>
          <p:cNvPr id="19" name="el-1789695516533-22"/>
          <p:cNvSpPr txBox="1"/>
          <p:nvPr/>
        </p:nvSpPr>
        <p:spPr>
          <a:xfrm>
            <a:off x="1980705" y="3036936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获奖导游词与优秀音频——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听十段再动笔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516529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标准</a:t>
            </a:r>
            <a:endParaRPr/>
          </a:p>
        </p:txBody>
      </p:sp>
      <p:sp>
        <p:nvSpPr>
          <p:cNvPr id="21" name="el-1789695516535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讲解服务规范</a:t>
            </a:r>
            <a:endParaRPr/>
          </a:p>
        </p:txBody>
      </p:sp>
      <p:sp>
        <p:nvSpPr>
          <p:cNvPr id="22" name="el-1789695516533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行业讲解标准文件——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规格对照自查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516529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练习</a:t>
            </a:r>
            <a:endParaRPr/>
          </a:p>
        </p:txBody>
      </p:sp>
      <p:sp>
        <p:nvSpPr>
          <p:cNvPr id="24" name="el-1789695516535-28"/>
          <p:cNvSpPr txBox="1"/>
          <p:nvPr/>
        </p:nvSpPr>
        <p:spPr>
          <a:xfrm>
            <a:off x="1980705" y="4702204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朗读打卡群</a:t>
            </a:r>
            <a:endParaRPr/>
          </a:p>
        </p:txBody>
      </p:sp>
      <p:sp>
        <p:nvSpPr>
          <p:cNvPr id="25" name="el-1789695516534-24"/>
          <p:cNvSpPr txBox="1"/>
          <p:nvPr/>
        </p:nvSpPr>
        <p:spPr>
          <a:xfrm>
            <a:off x="1980705" y="5064063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课程社群每日三分钟——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嘴上功夫日日练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51652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讲解是门手艺——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手艺的捷径只有一条：练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516522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516523-6"/>
          <p:cNvSpPr txBox="1"/>
          <p:nvPr/>
        </p:nvSpPr>
        <p:spPr>
          <a:xfrm>
            <a:off x="5280590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9" name="el-178969551652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67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66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6672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551666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项目三：旅游海报设计实训</a:t>
            </a:r>
            <a:endParaRPr/>
          </a:p>
        </p:txBody>
      </p:sp>
      <p:sp>
        <p:nvSpPr>
          <p:cNvPr id="6" name="el-1789695516669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5516669-5"/>
          <p:cNvSpPr txBox="1"/>
          <p:nvPr/>
        </p:nvSpPr>
        <p:spPr>
          <a:xfrm>
            <a:off x="550779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8" name="el-178969551667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516671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516675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516675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51666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516673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03</a:t>
            </a:r>
            <a:endParaRPr/>
          </a:p>
        </p:txBody>
      </p:sp>
      <p:sp>
        <p:nvSpPr>
          <p:cNvPr id="14" name="el-178969551667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一图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胜千言</a:t>
            </a:r>
            <a:endParaRPr/>
          </a:p>
        </p:txBody>
      </p:sp>
      <p:sp>
        <p:nvSpPr>
          <p:cNvPr id="15" name="el-1789695516673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从词稿到画面</a:t>
            </a:r>
            <a:endParaRPr/>
          </a:p>
        </p:txBody>
      </p:sp>
      <p:sp>
        <p:nvSpPr>
          <p:cNvPr id="16" name="el-1789695516676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516680-21"/>
          <p:cNvSpPr txBox="1"/>
          <p:nvPr/>
        </p:nvSpPr>
        <p:spPr>
          <a:xfrm>
            <a:off x="6951512" y="2415883"/>
            <a:ext cx="42290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海报实训</a:t>
            </a:r>
            <a:endParaRPr/>
          </a:p>
        </p:txBody>
      </p:sp>
      <p:sp>
        <p:nvSpPr>
          <p:cNvPr id="18" name="el-1789695516679-18"/>
          <p:cNvSpPr txBox="1"/>
          <p:nvPr/>
        </p:nvSpPr>
        <p:spPr>
          <a:xfrm>
            <a:off x="6951512" y="2777742"/>
            <a:ext cx="449851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为行程方案设计主视觉海报——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AI出图+人工精修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516676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516680-22"/>
          <p:cNvSpPr txBox="1"/>
          <p:nvPr/>
        </p:nvSpPr>
        <p:spPr>
          <a:xfrm>
            <a:off x="6951512" y="3410401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设计语言</a:t>
            </a:r>
            <a:endParaRPr/>
          </a:p>
        </p:txBody>
      </p:sp>
      <p:sp>
        <p:nvSpPr>
          <p:cNvPr id="21" name="el-1789695516679-19"/>
          <p:cNvSpPr txBox="1"/>
          <p:nvPr/>
        </p:nvSpPr>
        <p:spPr>
          <a:xfrm>
            <a:off x="6951512" y="3772261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构图、字体、色彩三要素——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非科班也能上手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516676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516681-23"/>
          <p:cNvSpPr txBox="1"/>
          <p:nvPr/>
        </p:nvSpPr>
        <p:spPr>
          <a:xfrm>
            <a:off x="6951512" y="440492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系列延展</a:t>
            </a:r>
            <a:endParaRPr/>
          </a:p>
        </p:txBody>
      </p:sp>
      <p:sp>
        <p:nvSpPr>
          <p:cNvPr id="24" name="el-1789695516680-20"/>
          <p:cNvSpPr txBox="1"/>
          <p:nvPr/>
        </p:nvSpPr>
        <p:spPr>
          <a:xfrm>
            <a:off x="6951512" y="4766779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一稿延展全渠道尺寸——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设计资产化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2026-09-18T01:38:41.540Z</dcterms:created>
  <dcterms:modified xsi:type="dcterms:W3CDTF">2026-09-18T01:38:41.540Z</dcterms:modified>
</cp:coreProperties>
</file>