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品牌代言人</c:v>
                </c:pt>
                <c:pt idx="1">
                  <c:v>金牌分身</c:v>
                </c:pt>
                <c:pt idx="2">
                  <c:v>虚拟主播</c:v>
                </c:pt>
                <c:pt idx="3">
                  <c:v>数字导览员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72</c:v>
                </c:pt>
                <c:pt idx="2">
                  <c:v>80</c:v>
                </c:pt>
                <c:pt idx="3">
                  <c:v>92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49419-1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748485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4830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8312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830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830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项目七</a:t>
            </a:r>
            <a:endParaRPr/>
          </a:p>
        </p:txBody>
      </p:sp>
      <p:sp>
        <p:nvSpPr>
          <p:cNvPr id="8" name="el-178969474830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748310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虚拟数字人</a:t>
            </a:r>
            <a:endParaRPr/>
          </a:p>
        </p:txBody>
      </p:sp>
      <p:sp>
        <p:nvSpPr>
          <p:cNvPr id="10" name="el-1789694748310-6"/>
          <p:cNvSpPr txBox="1"/>
          <p:nvPr/>
        </p:nvSpPr>
        <p:spPr>
          <a:xfrm>
            <a:off x="685629" y="3045268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创建与应用</a:t>
            </a:r>
            <a:endParaRPr/>
          </a:p>
        </p:txBody>
      </p:sp>
      <p:sp>
        <p:nvSpPr>
          <p:cNvPr id="11" name="el-1789694748312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748312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74831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74831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797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7979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797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797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797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479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47974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74797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同事</a:t>
            </a:r>
            <a:endParaRPr/>
          </a:p>
        </p:txBody>
      </p:sp>
      <p:sp>
        <p:nvSpPr>
          <p:cNvPr id="10" name="el-1789694747975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CREATE · DEPLOY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SCENES · ETHICS</a:t>
            </a:r>
            <a:endParaRPr/>
          </a:p>
        </p:txBody>
      </p:sp>
      <p:sp>
        <p:nvSpPr>
          <p:cNvPr id="11" name="el-178969474797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747986-17"/>
          <p:cNvSpPr txBox="1"/>
          <p:nvPr/>
        </p:nvSpPr>
        <p:spPr>
          <a:xfrm>
            <a:off x="5218395" y="1134049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数字人之貌</a:t>
            </a:r>
            <a:endParaRPr/>
          </a:p>
        </p:txBody>
      </p:sp>
      <p:sp>
        <p:nvSpPr>
          <p:cNvPr id="13" name="el-1789694747987-18"/>
          <p:cNvSpPr txBox="1"/>
          <p:nvPr/>
        </p:nvSpPr>
        <p:spPr>
          <a:xfrm>
            <a:off x="5218395" y="1591135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定义构成 · 技术三件套 · 演化四阶 · 好差之辨</a:t>
            </a:r>
            <a:endParaRPr/>
          </a:p>
        </p:txBody>
      </p:sp>
      <p:sp>
        <p:nvSpPr>
          <p:cNvPr id="14" name="el-178969474797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747987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创建之路</a:t>
            </a:r>
            <a:endParaRPr/>
          </a:p>
        </p:txBody>
      </p:sp>
      <p:sp>
        <p:nvSpPr>
          <p:cNvPr id="16" name="el-1789694747987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形象生成 · 声音克隆 · 大脑接入 · 制作五步</a:t>
            </a:r>
            <a:endParaRPr/>
          </a:p>
        </p:txBody>
      </p:sp>
      <p:sp>
        <p:nvSpPr>
          <p:cNvPr id="17" name="el-178969474798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747987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应用场景</a:t>
            </a:r>
            <a:endParaRPr/>
          </a:p>
        </p:txBody>
      </p:sp>
      <p:sp>
        <p:nvSpPr>
          <p:cNvPr id="19" name="el-178969474798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四类岗位 · 成本对比 · 上线实战 · 选择决策</a:t>
            </a:r>
            <a:endParaRPr/>
          </a:p>
        </p:txBody>
      </p:sp>
      <p:sp>
        <p:nvSpPr>
          <p:cNvPr id="20" name="el-178969474798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747987-23"/>
          <p:cNvSpPr txBox="1"/>
          <p:nvPr/>
        </p:nvSpPr>
        <p:spPr>
          <a:xfrm>
            <a:off x="5218395" y="4705031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边界与伦理</a:t>
            </a:r>
            <a:endParaRPr/>
          </a:p>
        </p:txBody>
      </p:sp>
      <p:sp>
        <p:nvSpPr>
          <p:cNvPr id="22" name="el-1789694747988-24"/>
          <p:cNvSpPr txBox="1"/>
          <p:nvPr/>
        </p:nvSpPr>
        <p:spPr>
          <a:xfrm>
            <a:off x="5218395" y="5162117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像与真 · 标识法规 · 信任机制 · 行业守则</a:t>
            </a:r>
            <a:endParaRPr/>
          </a:p>
        </p:txBody>
      </p:sp>
      <p:sp>
        <p:nvSpPr>
          <p:cNvPr id="23" name="el-1789694747969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747970-3"/>
          <p:cNvSpPr txBox="1"/>
          <p:nvPr/>
        </p:nvSpPr>
        <p:spPr>
          <a:xfrm>
            <a:off x="737883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5" name="el-1789694747970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80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804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8048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8048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80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8045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7480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748045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74804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同事</a:t>
            </a:r>
            <a:endParaRPr/>
          </a:p>
        </p:txBody>
      </p:sp>
      <p:sp>
        <p:nvSpPr>
          <p:cNvPr id="11" name="el-1789694748045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BUILD YOUR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DIGITAL STAFF</a:t>
            </a:r>
            <a:endParaRPr/>
          </a:p>
        </p:txBody>
      </p:sp>
      <p:sp>
        <p:nvSpPr>
          <p:cNvPr id="12" name="el-1789694748049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748052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能说出数字人的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技术三件套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（形象、声音、大脑）；描述其四类旅游应用岗位与制作流程。</a:t>
            </a:r>
            <a:endParaRPr/>
          </a:p>
        </p:txBody>
      </p:sp>
      <p:sp>
        <p:nvSpPr>
          <p:cNvPr id="14" name="el-1789694748049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748053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能为一个旅游场景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设计数字人方案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：人设定位、岗位选择、成本测算与标识合规。</a:t>
            </a:r>
            <a:endParaRPr/>
          </a:p>
        </p:txBody>
      </p:sp>
      <p:sp>
        <p:nvSpPr>
          <p:cNvPr id="16" name="el-178969474804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748053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「真实感与信任」的伦理意识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：像人不骗人——数字人的边界由从业者守护。</a:t>
            </a:r>
            <a:endParaRPr/>
          </a:p>
        </p:txBody>
      </p:sp>
      <p:sp>
        <p:nvSpPr>
          <p:cNvPr id="18" name="el-1789694748041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748041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0" name="el-17896947480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22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231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2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49230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74922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一位讲解员的「分身」</a:t>
            </a:r>
            <a:endParaRPr/>
          </a:p>
        </p:txBody>
      </p:sp>
      <p:sp>
        <p:nvSpPr>
          <p:cNvPr id="7" name="el-1789694749229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博物馆的金牌讲解员老周要退休了——馆里克隆了他的形象与声音：数字老周上岗后，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同时为八个团讲解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；真老周每周来录新故事——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「分身替我值班，我负责长本事」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749239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数字老周替代的是老周的什么？</a:t>
            </a:r>
            <a:endParaRPr/>
          </a:p>
        </p:txBody>
      </p:sp>
      <p:sp>
        <p:nvSpPr>
          <p:cNvPr id="9" name="el-1789694749239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游客知道对面是数字人吗？该知道吗？</a:t>
            </a:r>
            <a:endParaRPr/>
          </a:p>
        </p:txBody>
      </p:sp>
      <p:sp>
        <p:nvSpPr>
          <p:cNvPr id="10" name="el-1789694749239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你的岗位，需要怎样的数字分身？</a:t>
            </a:r>
            <a:endParaRPr/>
          </a:p>
        </p:txBody>
      </p:sp>
      <p:sp>
        <p:nvSpPr>
          <p:cNvPr id="11" name="el-1789694749229-8"/>
          <p:cNvSpPr txBox="1"/>
          <p:nvPr/>
        </p:nvSpPr>
        <p:spPr>
          <a:xfrm>
            <a:off x="685629" y="5566977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技术三件套 + 制作流程 + 应用岗位 + 伦理边界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74922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749224-4"/>
          <p:cNvSpPr txBox="1"/>
          <p:nvPr/>
        </p:nvSpPr>
        <p:spPr>
          <a:xfrm>
            <a:off x="548011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4" name="el-17896947492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749232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749238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49255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4826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826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4826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74826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74826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数字人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之貌</a:t>
            </a:r>
            <a:endParaRPr/>
          </a:p>
        </p:txBody>
      </p:sp>
      <p:sp>
        <p:nvSpPr>
          <p:cNvPr id="8" name="el-178969474826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WHAT IS A DIGITAL HUMAN</a:t>
            </a:r>
            <a:endParaRPr/>
          </a:p>
        </p:txBody>
      </p:sp>
      <p:sp>
        <p:nvSpPr>
          <p:cNvPr id="9" name="el-178969474826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定义构成</a:t>
            </a:r>
            <a:endParaRPr/>
          </a:p>
        </p:txBody>
      </p:sp>
      <p:sp>
        <p:nvSpPr>
          <p:cNvPr id="10" name="el-1789694748270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技术三件套</a:t>
            </a:r>
            <a:endParaRPr/>
          </a:p>
        </p:txBody>
      </p:sp>
      <p:sp>
        <p:nvSpPr>
          <p:cNvPr id="11" name="el-1789694748270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演化四阶</a:t>
            </a:r>
            <a:endParaRPr/>
          </a:p>
        </p:txBody>
      </p:sp>
      <p:sp>
        <p:nvSpPr>
          <p:cNvPr id="12" name="el-1789694748271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474826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4826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59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589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593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594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587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495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49592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9" name="el-17896947495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数字人：像素拼成的同事</a:t>
            </a:r>
            <a:endParaRPr/>
          </a:p>
        </p:txBody>
      </p:sp>
      <p:sp>
        <p:nvSpPr>
          <p:cNvPr id="10" name="el-1789694749591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数字人不是"会动的头像"——它是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形象、声音、大脑三件套合成的数字员工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：能上岗、能干活、能值夜班。</a:t>
            </a:r>
            <a:endParaRPr/>
          </a:p>
        </p:txBody>
      </p:sp>
      <p:sp>
        <p:nvSpPr>
          <p:cNvPr id="11" name="el-1789694749592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749597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形象</a:t>
            </a:r>
            <a:endParaRPr/>
          </a:p>
        </p:txBody>
      </p:sp>
      <p:sp>
        <p:nvSpPr>
          <p:cNvPr id="13" name="el-1789694749597-19"/>
          <p:cNvSpPr txBox="1"/>
          <p:nvPr/>
        </p:nvSpPr>
        <p:spPr>
          <a:xfrm>
            <a:off x="685629" y="395795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BODY</a:t>
            </a:r>
            <a:endParaRPr/>
          </a:p>
        </p:txBody>
      </p:sp>
      <p:sp>
        <p:nvSpPr>
          <p:cNvPr id="14" name="el-1789694749596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2D卡通到3D超写实——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颜值即第一印象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：形象定位要与岗位气质匹配。</a:t>
            </a:r>
            <a:endParaRPr/>
          </a:p>
        </p:txBody>
      </p:sp>
      <p:sp>
        <p:nvSpPr>
          <p:cNvPr id="15" name="el-1789694749598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声音</a:t>
            </a:r>
            <a:endParaRPr/>
          </a:p>
        </p:txBody>
      </p:sp>
      <p:sp>
        <p:nvSpPr>
          <p:cNvPr id="16" name="el-1789694749598-21"/>
          <p:cNvSpPr txBox="1"/>
          <p:nvPr/>
        </p:nvSpPr>
        <p:spPr>
          <a:xfrm>
            <a:off x="4567584" y="3957952"/>
            <a:ext cx="34135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VOICE</a:t>
            </a:r>
            <a:endParaRPr/>
          </a:p>
        </p:txBody>
      </p:sp>
      <p:sp>
        <p:nvSpPr>
          <p:cNvPr id="17" name="el-1789694749596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克隆真声或合成音色——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声音是信任的载体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：一个音色，一个「人」。</a:t>
            </a:r>
            <a:endParaRPr/>
          </a:p>
        </p:txBody>
      </p:sp>
      <p:sp>
        <p:nvSpPr>
          <p:cNvPr id="18" name="el-1789694749598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大脑</a:t>
            </a:r>
            <a:endParaRPr/>
          </a:p>
        </p:txBody>
      </p:sp>
      <p:sp>
        <p:nvSpPr>
          <p:cNvPr id="19" name="el-1789694749599-23"/>
          <p:cNvSpPr txBox="1"/>
          <p:nvPr/>
        </p:nvSpPr>
        <p:spPr>
          <a:xfrm>
            <a:off x="8173531" y="395795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BRAIN</a:t>
            </a:r>
            <a:endParaRPr/>
          </a:p>
        </p:txBody>
      </p:sp>
      <p:sp>
        <p:nvSpPr>
          <p:cNvPr id="20" name="el-1789694749597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知识库+对话模型——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答得对是底线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：没有大脑的数字人只是动画。</a:t>
            </a:r>
            <a:endParaRPr/>
          </a:p>
        </p:txBody>
      </p:sp>
      <p:sp>
        <p:nvSpPr>
          <p:cNvPr id="21" name="el-1789694749586-2"/>
          <p:cNvSpPr txBox="1"/>
          <p:nvPr/>
        </p:nvSpPr>
        <p:spPr>
          <a:xfrm>
            <a:off x="685629" y="532801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三件套缺一不可——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只有形象是皮囊，只有大脑是客服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：合起来才是「人」。</a:t>
            </a:r>
            <a:endParaRPr/>
          </a:p>
        </p:txBody>
      </p:sp>
      <p:sp>
        <p:nvSpPr>
          <p:cNvPr id="22" name="el-1789694749587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3" name="el-1789694749587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4" name="el-17896947495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6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614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620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620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6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961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8" name="el-17896947496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数字人产业：三组数据</a:t>
            </a:r>
            <a:endParaRPr/>
          </a:p>
        </p:txBody>
      </p:sp>
      <p:sp>
        <p:nvSpPr>
          <p:cNvPr id="9" name="el-1789694749617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数字人产业规模（元，示意）</a:t>
            </a:r>
            <a:endParaRPr/>
          </a:p>
        </p:txBody>
      </p:sp>
      <p:sp>
        <p:nvSpPr>
          <p:cNvPr id="10" name="el-1789694749618-11"/>
          <p:cNvSpPr txBox="1"/>
          <p:nvPr/>
        </p:nvSpPr>
        <p:spPr>
          <a:xfrm>
            <a:off x="685629" y="2898412"/>
            <a:ext cx="343004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数千亿</a:t>
            </a:r>
            <a:endParaRPr/>
          </a:p>
        </p:txBody>
      </p:sp>
      <p:sp>
        <p:nvSpPr>
          <p:cNvPr id="11" name="el-178969474961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文旅是数字人落地最快的赛道之一——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讲解、直播、代言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，岗位清单越拉越长。</a:t>
            </a:r>
            <a:endParaRPr/>
          </a:p>
        </p:txBody>
      </p:sp>
      <p:sp>
        <p:nvSpPr>
          <p:cNvPr id="12" name="el-1789694749621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3" name="el-1789694749626-20"/>
          <p:cNvSpPr txBox="1"/>
          <p:nvPr/>
        </p:nvSpPr>
        <p:spPr>
          <a:xfrm>
            <a:off x="6075431" y="2187935"/>
            <a:ext cx="50051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一个2D数字人的制作周期</a:t>
            </a:r>
            <a:endParaRPr/>
          </a:p>
        </p:txBody>
      </p:sp>
      <p:sp>
        <p:nvSpPr>
          <p:cNvPr id="14" name="el-1789694749624-17"/>
          <p:cNvSpPr txBox="1"/>
          <p:nvPr/>
        </p:nvSpPr>
        <p:spPr>
          <a:xfrm>
            <a:off x="6075431" y="2540272"/>
            <a:ext cx="508265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照片+音色+知识库——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三天上岗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：中小企业第一次用得起。</a:t>
            </a:r>
            <a:endParaRPr/>
          </a:p>
        </p:txBody>
      </p:sp>
      <p:sp>
        <p:nvSpPr>
          <p:cNvPr id="15" name="el-1789694749622-15"/>
          <p:cNvSpPr txBox="1"/>
          <p:nvPr/>
        </p:nvSpPr>
        <p:spPr>
          <a:xfrm>
            <a:off x="4627993" y="3172931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1:5</a:t>
            </a:r>
            <a:endParaRPr/>
          </a:p>
        </p:txBody>
      </p:sp>
      <p:sp>
        <p:nvSpPr>
          <p:cNvPr id="16" name="el-1789694749626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数字人与真人的人力成本比</a:t>
            </a:r>
            <a:endParaRPr/>
          </a:p>
        </p:txBody>
      </p:sp>
      <p:sp>
        <p:nvSpPr>
          <p:cNvPr id="17" name="el-1789694749625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一次性投入约为真人年薪两成——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7×24不休息不涨薪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，账算得过来。</a:t>
            </a:r>
            <a:endParaRPr/>
          </a:p>
        </p:txBody>
      </p:sp>
      <p:sp>
        <p:nvSpPr>
          <p:cNvPr id="18" name="el-1789694749622-16"/>
          <p:cNvSpPr txBox="1"/>
          <p:nvPr/>
        </p:nvSpPr>
        <p:spPr>
          <a:xfrm>
            <a:off x="4627993" y="4400158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80%</a:t>
            </a:r>
            <a:endParaRPr/>
          </a:p>
        </p:txBody>
      </p:sp>
      <p:sp>
        <p:nvSpPr>
          <p:cNvPr id="19" name="el-1789694749627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数字员工的可复用率</a:t>
            </a:r>
            <a:endParaRPr/>
          </a:p>
        </p:txBody>
      </p:sp>
      <p:sp>
        <p:nvSpPr>
          <p:cNvPr id="20" name="el-1789694749626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同一形象换个知识库即换岗位——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一次创建、多岗派遣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：资产思维。</a:t>
            </a:r>
            <a:endParaRPr/>
          </a:p>
        </p:txBody>
      </p:sp>
      <p:sp>
        <p:nvSpPr>
          <p:cNvPr id="21" name="el-17896947496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2" name="el-178969474961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496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64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643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63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6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4964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7" name="el-178969474963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好数字人 vs 差数字人</a:t>
            </a:r>
            <a:endParaRPr/>
          </a:p>
        </p:txBody>
      </p:sp>
      <p:sp>
        <p:nvSpPr>
          <p:cNvPr id="8" name="el-178969474964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差数字人 · 恐怖谷</a:t>
            </a:r>
            <a:endParaRPr/>
          </a:p>
        </p:txBody>
      </p:sp>
      <p:sp>
        <p:nvSpPr>
          <p:cNvPr id="9" name="el-178969474964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"僵硬的假人念着错的词"</a:t>
            </a:r>
            <a:endParaRPr/>
          </a:p>
        </p:txBody>
      </p:sp>
      <p:sp>
        <p:nvSpPr>
          <p:cNvPr id="10" name="el-178969474964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表情僵、口型对不上、答非所问——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游客看一眼就想关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：花了钱，买个「不像」。</a:t>
            </a:r>
            <a:endParaRPr/>
          </a:p>
        </p:txBody>
      </p:sp>
      <p:sp>
        <p:nvSpPr>
          <p:cNvPr id="11" name="el-1789694749647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好数字人 · 有神</a:t>
            </a:r>
            <a:endParaRPr/>
          </a:p>
        </p:txBody>
      </p:sp>
      <p:sp>
        <p:nvSpPr>
          <p:cNvPr id="12" name="el-1789694749647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"像位刚入职的年轻同事"</a:t>
            </a:r>
            <a:endParaRPr/>
          </a:p>
        </p:txBody>
      </p:sp>
      <p:sp>
        <p:nvSpPr>
          <p:cNvPr id="13" name="el-178969474964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形象贴岗位、口型自然、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答得准还有记忆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——游客愿意问第二句，这就是及格线。</a:t>
            </a:r>
            <a:endParaRPr/>
          </a:p>
        </p:txBody>
      </p:sp>
      <p:sp>
        <p:nvSpPr>
          <p:cNvPr id="14" name="el-1789694749638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一句话检验：游客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愿不愿意问第二句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——愿意，说明「人」立住了；不愿意，三件套至少缺一件。</a:t>
            </a:r>
            <a:endParaRPr/>
          </a:p>
        </p:txBody>
      </p:sp>
      <p:sp>
        <p:nvSpPr>
          <p:cNvPr id="15" name="el-178969474963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6" name="el-1789694749639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7" name="el-17896947496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8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812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49815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49815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815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49810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7498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4981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0" name="el-17896947498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数字人：十年演化</a:t>
            </a:r>
            <a:endParaRPr/>
          </a:p>
        </p:txBody>
      </p:sp>
      <p:sp>
        <p:nvSpPr>
          <p:cNvPr id="11" name="el-1789694749812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十年四代数字人——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从「能看」到「能聊」再到「像人」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4749816-18"/>
          <p:cNvSpPr txBox="1"/>
          <p:nvPr/>
        </p:nvSpPr>
        <p:spPr>
          <a:xfrm>
            <a:off x="685629" y="2413800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2016</a:t>
            </a:r>
            <a:endParaRPr/>
          </a:p>
        </p:txBody>
      </p:sp>
      <p:sp>
        <p:nvSpPr>
          <p:cNvPr id="13" name="el-1789694749821-26"/>
          <p:cNvSpPr txBox="1"/>
          <p:nvPr/>
        </p:nvSpPr>
        <p:spPr>
          <a:xfrm>
            <a:off x="1828343" y="2413800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虚拟偶像期</a:t>
            </a:r>
            <a:endParaRPr/>
          </a:p>
        </p:txBody>
      </p:sp>
      <p:sp>
        <p:nvSpPr>
          <p:cNvPr id="14" name="el-1789694749819-22"/>
          <p:cNvSpPr txBox="1"/>
          <p:nvPr/>
        </p:nvSpPr>
        <p:spPr>
          <a:xfrm>
            <a:off x="1828343" y="2766136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歌姬式虚拟偶像——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贵且远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：离普通企业十万八千里。</a:t>
            </a:r>
            <a:endParaRPr/>
          </a:p>
        </p:txBody>
      </p:sp>
      <p:sp>
        <p:nvSpPr>
          <p:cNvPr id="15" name="el-1789694749816-19"/>
          <p:cNvSpPr txBox="1"/>
          <p:nvPr/>
        </p:nvSpPr>
        <p:spPr>
          <a:xfrm>
            <a:off x="685629" y="3265479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2019</a:t>
            </a:r>
            <a:endParaRPr/>
          </a:p>
        </p:txBody>
      </p:sp>
      <p:sp>
        <p:nvSpPr>
          <p:cNvPr id="16" name="el-1789694749821-27"/>
          <p:cNvSpPr txBox="1"/>
          <p:nvPr/>
        </p:nvSpPr>
        <p:spPr>
          <a:xfrm>
            <a:off x="1828343" y="3265479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超写实期</a:t>
            </a:r>
            <a:endParaRPr/>
          </a:p>
        </p:txBody>
      </p:sp>
      <p:sp>
        <p:nvSpPr>
          <p:cNvPr id="17" name="el-1789694749819-23"/>
          <p:cNvSpPr txBox="1"/>
          <p:nvPr/>
        </p:nvSpPr>
        <p:spPr>
          <a:xfrm>
            <a:off x="1828343" y="361781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超写实虚拟网红出道——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以假乱真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，但造价百万级。</a:t>
            </a:r>
            <a:endParaRPr/>
          </a:p>
        </p:txBody>
      </p:sp>
      <p:sp>
        <p:nvSpPr>
          <p:cNvPr id="18" name="el-1789694749817-20"/>
          <p:cNvSpPr txBox="1"/>
          <p:nvPr/>
        </p:nvSpPr>
        <p:spPr>
          <a:xfrm>
            <a:off x="685629" y="411715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19" name="el-1789694749821-28"/>
          <p:cNvSpPr txBox="1"/>
          <p:nvPr/>
        </p:nvSpPr>
        <p:spPr>
          <a:xfrm>
            <a:off x="1828343" y="4117158"/>
            <a:ext cx="4804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AI驱动期</a:t>
            </a:r>
            <a:endParaRPr/>
          </a:p>
        </p:txBody>
      </p:sp>
      <p:sp>
        <p:nvSpPr>
          <p:cNvPr id="20" name="el-1789694749820-24"/>
          <p:cNvSpPr txBox="1"/>
          <p:nvPr/>
        </p:nvSpPr>
        <p:spPr>
          <a:xfrm>
            <a:off x="1828343" y="4469495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大模型接管「大脑」——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会聊了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：成本跳水，批量上岗。</a:t>
            </a:r>
            <a:endParaRPr/>
          </a:p>
        </p:txBody>
      </p:sp>
      <p:sp>
        <p:nvSpPr>
          <p:cNvPr id="21" name="el-1789694749817-21"/>
          <p:cNvSpPr txBox="1"/>
          <p:nvPr/>
        </p:nvSpPr>
        <p:spPr>
          <a:xfrm>
            <a:off x="685629" y="496883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2" name="el-1789694749821-29"/>
          <p:cNvSpPr txBox="1"/>
          <p:nvPr/>
        </p:nvSpPr>
        <p:spPr>
          <a:xfrm>
            <a:off x="1828343" y="4968837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克隆普及期</a:t>
            </a:r>
            <a:endParaRPr/>
          </a:p>
        </p:txBody>
      </p:sp>
      <p:sp>
        <p:nvSpPr>
          <p:cNvPr id="23" name="el-1789694749820-25"/>
          <p:cNvSpPr txBox="1"/>
          <p:nvPr/>
        </p:nvSpPr>
        <p:spPr>
          <a:xfrm>
            <a:off x="1828343" y="5321174"/>
            <a:ext cx="512799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真人形象声音可克隆——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人人有分身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：三天一个，千元起步。</a:t>
            </a:r>
            <a:endParaRPr/>
          </a:p>
        </p:txBody>
      </p:sp>
      <p:sp>
        <p:nvSpPr>
          <p:cNvPr id="24" name="el-1789694749814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5" name="el-1789694749814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降价与普及</a:t>
            </a:r>
            <a:endParaRPr/>
          </a:p>
        </p:txBody>
      </p:sp>
      <p:sp>
        <p:nvSpPr>
          <p:cNvPr id="26" name="el-1789694749813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从百万到千元，从三个月到三天——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工具平民化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是十年主线。</a:t>
            </a:r>
            <a:endParaRPr/>
          </a:p>
        </p:txBody>
      </p:sp>
      <p:sp>
        <p:nvSpPr>
          <p:cNvPr id="27" name="el-1789694749813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接下来的门槛不再是技术——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是创意与责任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74980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9" name="el-1789694749806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30" name="el-17896947498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8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83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49837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4983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4983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4983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498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4983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0" name="el-17896947498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数字人已经在的四个角落</a:t>
            </a:r>
            <a:endParaRPr/>
          </a:p>
        </p:txBody>
      </p:sp>
      <p:sp>
        <p:nvSpPr>
          <p:cNvPr id="11" name="el-1789694749837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现场观察</a:t>
            </a:r>
            <a:endParaRPr/>
          </a:p>
        </p:txBody>
      </p:sp>
      <p:sp>
        <p:nvSpPr>
          <p:cNvPr id="12" name="el-1789694749838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你可能已经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见过它</a:t>
            </a:r>
            <a:endParaRPr/>
          </a:p>
        </p:txBody>
      </p:sp>
      <p:sp>
        <p:nvSpPr>
          <p:cNvPr id="13" name="el-1789694749836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数字人不是未来时——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是进行时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：文旅场景里它已悄悄上岗多时。</a:t>
            </a:r>
            <a:endParaRPr/>
          </a:p>
        </p:txBody>
      </p:sp>
      <p:sp>
        <p:nvSpPr>
          <p:cNvPr id="14" name="el-1789694749838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回想一下，你在哪见过？</a:t>
            </a:r>
            <a:endParaRPr/>
          </a:p>
        </p:txBody>
      </p:sp>
      <p:sp>
        <p:nvSpPr>
          <p:cNvPr id="15" name="el-178969474984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749845-25"/>
          <p:cNvSpPr txBox="1"/>
          <p:nvPr/>
        </p:nvSpPr>
        <p:spPr>
          <a:xfrm>
            <a:off x="5218395" y="1964749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博物馆大屏</a:t>
            </a:r>
            <a:endParaRPr/>
          </a:p>
        </p:txBody>
      </p:sp>
      <p:sp>
        <p:nvSpPr>
          <p:cNvPr id="17" name="el-1789694749843-21"/>
          <p:cNvSpPr txBox="1"/>
          <p:nvPr/>
        </p:nvSpPr>
        <p:spPr>
          <a:xfrm>
            <a:off x="5218395" y="2326608"/>
            <a:ext cx="404241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迎宾与导引的数字讲解员——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最常见的第一岗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74984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749845-26"/>
          <p:cNvSpPr txBox="1"/>
          <p:nvPr/>
        </p:nvSpPr>
        <p:spPr>
          <a:xfrm>
            <a:off x="5218395" y="2926682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政务直播间</a:t>
            </a:r>
            <a:endParaRPr/>
          </a:p>
        </p:txBody>
      </p:sp>
      <p:sp>
        <p:nvSpPr>
          <p:cNvPr id="20" name="el-1789694749844-22"/>
          <p:cNvSpPr txBox="1"/>
          <p:nvPr/>
        </p:nvSpPr>
        <p:spPr>
          <a:xfrm>
            <a:off x="5218395" y="3288541"/>
            <a:ext cx="404241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文旅局长推介的数字搭档——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播报稳定不出错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74984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749845-27"/>
          <p:cNvSpPr txBox="1"/>
          <p:nvPr/>
        </p:nvSpPr>
        <p:spPr>
          <a:xfrm>
            <a:off x="5218395" y="3888615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景区小程序</a:t>
            </a:r>
            <a:endParaRPr/>
          </a:p>
        </p:txBody>
      </p:sp>
      <p:sp>
        <p:nvSpPr>
          <p:cNvPr id="23" name="el-1789694749844-23"/>
          <p:cNvSpPr txBox="1"/>
          <p:nvPr/>
        </p:nvSpPr>
        <p:spPr>
          <a:xfrm>
            <a:off x="5218395" y="4250475"/>
            <a:ext cx="368055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手机里的数字向导——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把咨询台装进口袋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474984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749846-28"/>
          <p:cNvSpPr txBox="1"/>
          <p:nvPr/>
        </p:nvSpPr>
        <p:spPr>
          <a:xfrm>
            <a:off x="5218395" y="4850548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机场车站</a:t>
            </a:r>
            <a:endParaRPr/>
          </a:p>
        </p:txBody>
      </p:sp>
      <p:sp>
        <p:nvSpPr>
          <p:cNvPr id="26" name="el-1789694749845-24"/>
          <p:cNvSpPr txBox="1"/>
          <p:nvPr/>
        </p:nvSpPr>
        <p:spPr>
          <a:xfrm>
            <a:off x="5218395" y="5212408"/>
            <a:ext cx="422334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问询数字人值守——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不排队的问询台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，深夜也在。</a:t>
            </a:r>
            <a:endParaRPr/>
          </a:p>
        </p:txBody>
      </p:sp>
      <p:sp>
        <p:nvSpPr>
          <p:cNvPr id="27" name="el-178969474983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8" name="el-1789694749833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9" name="el-17896947498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4985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49857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4988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49862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4988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749863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4988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749859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7498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74985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2" name="el-17896947498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先看拐点：为什么是现在</a:t>
            </a:r>
            <a:endParaRPr/>
          </a:p>
        </p:txBody>
      </p:sp>
      <p:sp>
        <p:nvSpPr>
          <p:cNvPr id="13" name="el-1789694749874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2020年：超写实数字人单次造价（示意）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100万</a:t>
            </a:r>
            <a:endParaRPr/>
          </a:p>
        </p:txBody>
      </p:sp>
      <p:sp>
        <p:nvSpPr>
          <p:cNvPr id="14" name="el-1789694749879-19"/>
          <p:cNvSpPr txBox="1"/>
          <p:nvPr/>
        </p:nvSpPr>
        <p:spPr>
          <a:xfrm>
            <a:off x="685629" y="3460097"/>
            <a:ext cx="3983651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3000元</a:t>
            </a:r>
            <a:endParaRPr/>
          </a:p>
        </p:txBody>
      </p:sp>
      <p:sp>
        <p:nvSpPr>
          <p:cNvPr id="15" name="el-1789694749859-10"/>
          <p:cNvSpPr txBox="1"/>
          <p:nvPr/>
        </p:nvSpPr>
        <p:spPr>
          <a:xfrm>
            <a:off x="685629" y="4450450"/>
            <a:ext cx="4469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2026年：2D数字人全流程起步价（示意）</a:t>
            </a:r>
            <a:endParaRPr/>
          </a:p>
        </p:txBody>
      </p:sp>
      <p:sp>
        <p:nvSpPr>
          <p:cNvPr id="16" name="el-1789694749859-11"/>
          <p:cNvSpPr txBox="1"/>
          <p:nvPr/>
        </p:nvSpPr>
        <p:spPr>
          <a:xfrm>
            <a:off x="5923069" y="1737545"/>
            <a:ext cx="61961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造价从100万到3000</a:t>
            </a:r>
            <a:endParaRPr/>
          </a:p>
        </p:txBody>
      </p:sp>
      <p:sp>
        <p:nvSpPr>
          <p:cNvPr id="17" name="el-178969474987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降在</a:t>
            </a:r>
            <a:endParaRPr/>
          </a:p>
        </p:txBody>
      </p:sp>
      <p:sp>
        <p:nvSpPr>
          <p:cNvPr id="18" name="el-178969474987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技术成本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形象生成与驱动平民化——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千元起步、三天上岗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，中小企业首次入局。</a:t>
            </a:r>
            <a:endParaRPr/>
          </a:p>
        </p:txBody>
      </p:sp>
      <p:sp>
        <p:nvSpPr>
          <p:cNvPr id="19" name="el-178969474988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强在</a:t>
            </a:r>
            <a:endParaRPr/>
          </a:p>
        </p:txBody>
      </p:sp>
      <p:sp>
        <p:nvSpPr>
          <p:cNvPr id="20" name="el-178969474987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交互能力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大模型接管对话——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从「念稿」到「对答」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：数字人第一次「有脑子」。</a:t>
            </a:r>
            <a:endParaRPr/>
          </a:p>
        </p:txBody>
      </p:sp>
      <p:sp>
        <p:nvSpPr>
          <p:cNvPr id="21" name="el-178969474988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等在</a:t>
            </a:r>
            <a:endParaRPr/>
          </a:p>
        </p:txBody>
      </p:sp>
      <p:sp>
        <p:nvSpPr>
          <p:cNvPr id="22" name="el-178969474987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用户习惯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疫情三年养熟线上服务——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游客接受「屏幕里的服务者」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：土壤就位。</a:t>
            </a:r>
            <a:endParaRPr/>
          </a:p>
        </p:txBody>
      </p:sp>
      <p:sp>
        <p:nvSpPr>
          <p:cNvPr id="23" name="el-1789694749858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技术、成本、习惯三线交汇——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数字人的「iPhone时刻」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，就在这几年。</a:t>
            </a:r>
            <a:endParaRPr/>
          </a:p>
        </p:txBody>
      </p:sp>
      <p:sp>
        <p:nvSpPr>
          <p:cNvPr id="24" name="el-178969474985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25" name="el-1789694749856-4"/>
          <p:cNvSpPr txBox="1"/>
          <p:nvPr/>
        </p:nvSpPr>
        <p:spPr>
          <a:xfrm>
            <a:off x="537775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6" name="el-178969474985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06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0069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00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066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6" name="el-1789694750062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 vs 动画 vs 录播视频</a:t>
            </a:r>
            <a:endParaRPr/>
          </a:p>
        </p:txBody>
      </p:sp>
      <p:sp>
        <p:nvSpPr>
          <p:cNvPr id="7" name="el-1789694750067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对比一 · 动画形象</a:t>
            </a:r>
            <a:endParaRPr/>
          </a:p>
        </p:txBody>
      </p:sp>
      <p:sp>
        <p:nvSpPr>
          <p:cNvPr id="8" name="el-178969475006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数字人会「答」——动画只会「演」：一句一句接客人的话，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交互性是分水岭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750067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对比二 · 录播视频</a:t>
            </a:r>
            <a:endParaRPr/>
          </a:p>
        </p:txBody>
      </p:sp>
      <p:sp>
        <p:nvSpPr>
          <p:cNvPr id="10" name="el-178969475006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数字人不重复——录播放一百遍是同一句；它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每次答得因人而异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：千人千面。</a:t>
            </a:r>
            <a:endParaRPr/>
          </a:p>
        </p:txBody>
      </p:sp>
      <p:sp>
        <p:nvSpPr>
          <p:cNvPr id="11" name="el-1789694750067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对比三 · 真人出镜</a:t>
            </a:r>
            <a:endParaRPr/>
          </a:p>
        </p:txBody>
      </p:sp>
      <p:sp>
        <p:nvSpPr>
          <p:cNvPr id="12" name="el-1789694750066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数字人可复制可值守——真人会累会走；但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真气与信任仍在人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：高阶场合还是真人扛。</a:t>
            </a:r>
            <a:endParaRPr/>
          </a:p>
        </p:txBody>
      </p:sp>
      <p:sp>
        <p:nvSpPr>
          <p:cNvPr id="13" name="el-1789694750070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一个问题的三种回应</a:t>
            </a:r>
            <a:endParaRPr/>
          </a:p>
        </p:txBody>
      </p:sp>
      <p:sp>
        <p:nvSpPr>
          <p:cNvPr id="14" name="el-1789694750070-17"/>
          <p:cNvSpPr txBox="1"/>
          <p:nvPr/>
        </p:nvSpPr>
        <p:spPr>
          <a:xfrm>
            <a:off x="7675231" y="2675225"/>
            <a:ext cx="3561459" cy="17185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录播视频：「开放时间是9点到17点」（固定）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数字人：「您带孩子来的吧？周末9点开园，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亲子项目10点后最好玩」（因人而答）</a:t>
            </a:r>
            <a:endParaRPr/>
          </a:p>
        </p:txBody>
      </p:sp>
      <p:sp>
        <p:nvSpPr>
          <p:cNvPr id="15" name="el-1789694750066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判断它是不是数字人，就问一句：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「它能接你的话吗」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9475006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数字人之貌</a:t>
            </a:r>
            <a:endParaRPr/>
          </a:p>
        </p:txBody>
      </p:sp>
      <p:sp>
        <p:nvSpPr>
          <p:cNvPr id="17" name="el-178969475006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8" name="el-17896947500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08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08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08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08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0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08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7500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数字人之貌：四问四答</a:t>
            </a:r>
            <a:endParaRPr/>
          </a:p>
        </p:txBody>
      </p:sp>
      <p:sp>
        <p:nvSpPr>
          <p:cNvPr id="9" name="el-178969475008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0089-19"/>
          <p:cNvSpPr txBox="1"/>
          <p:nvPr/>
        </p:nvSpPr>
        <p:spPr>
          <a:xfrm>
            <a:off x="1618845" y="1698413"/>
            <a:ext cx="692770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数字人的技术三件套？</a:t>
            </a:r>
            <a:endParaRPr/>
          </a:p>
        </p:txBody>
      </p:sp>
      <p:sp>
        <p:nvSpPr>
          <p:cNvPr id="11" name="el-1789694750087-15"/>
          <p:cNvSpPr txBox="1"/>
          <p:nvPr/>
        </p:nvSpPr>
        <p:spPr>
          <a:xfrm>
            <a:off x="1618845" y="2117408"/>
            <a:ext cx="70162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形象、声音、大脑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——只有形象是皮囊，只有大脑是客服，三件合体才是「人」。</a:t>
            </a:r>
            <a:endParaRPr/>
          </a:p>
        </p:txBody>
      </p:sp>
      <p:sp>
        <p:nvSpPr>
          <p:cNvPr id="12" name="el-178969475008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0089-20"/>
          <p:cNvSpPr txBox="1"/>
          <p:nvPr/>
        </p:nvSpPr>
        <p:spPr>
          <a:xfrm>
            <a:off x="1618845" y="2812559"/>
            <a:ext cx="71354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为什么说文旅是落地最快赛道？</a:t>
            </a:r>
            <a:endParaRPr/>
          </a:p>
        </p:txBody>
      </p:sp>
      <p:sp>
        <p:nvSpPr>
          <p:cNvPr id="14" name="el-1789694750088-16"/>
          <p:cNvSpPr txBox="1"/>
          <p:nvPr/>
        </p:nvSpPr>
        <p:spPr>
          <a:xfrm>
            <a:off x="1618845" y="3231554"/>
            <a:ext cx="72849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讲解、直播、代言需求大——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标准化内容+高频出镜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，数字人的性价比最容易算清。</a:t>
            </a:r>
            <a:endParaRPr/>
          </a:p>
        </p:txBody>
      </p:sp>
      <p:sp>
        <p:nvSpPr>
          <p:cNvPr id="15" name="el-178969475008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0089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好差数字人的分界？</a:t>
            </a:r>
            <a:endParaRPr/>
          </a:p>
        </p:txBody>
      </p:sp>
      <p:sp>
        <p:nvSpPr>
          <p:cNvPr id="17" name="el-1789694750088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愿不愿意问第二句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——形象贴岗、口型自然、答得准，三关都过才算立住。</a:t>
            </a:r>
            <a:endParaRPr/>
          </a:p>
        </p:txBody>
      </p:sp>
      <p:sp>
        <p:nvSpPr>
          <p:cNvPr id="18" name="el-178969475008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0090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十年演化的主线是什么？</a:t>
            </a:r>
            <a:endParaRPr/>
          </a:p>
        </p:txBody>
      </p:sp>
      <p:sp>
        <p:nvSpPr>
          <p:cNvPr id="20" name="el-1789694750089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工具平民化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：百万到千元、三月到三天——技术门槛消失，创意与责任成新门槛。</a:t>
            </a:r>
            <a:endParaRPr/>
          </a:p>
        </p:txBody>
      </p:sp>
      <p:sp>
        <p:nvSpPr>
          <p:cNvPr id="21" name="el-178969475008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750080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00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5014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5010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09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10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75010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75010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之路</a:t>
            </a:r>
            <a:endParaRPr/>
          </a:p>
        </p:txBody>
      </p:sp>
      <p:sp>
        <p:nvSpPr>
          <p:cNvPr id="8" name="el-178969475010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CREATION PATH</a:t>
            </a:r>
            <a:endParaRPr/>
          </a:p>
        </p:txBody>
      </p:sp>
      <p:sp>
        <p:nvSpPr>
          <p:cNvPr id="9" name="el-178969475010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形象生成</a:t>
            </a:r>
            <a:endParaRPr/>
          </a:p>
        </p:txBody>
      </p:sp>
      <p:sp>
        <p:nvSpPr>
          <p:cNvPr id="10" name="el-178969475010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声音克隆</a:t>
            </a:r>
            <a:endParaRPr/>
          </a:p>
        </p:txBody>
      </p:sp>
      <p:sp>
        <p:nvSpPr>
          <p:cNvPr id="11" name="el-178969475010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大脑接入</a:t>
            </a:r>
            <a:endParaRPr/>
          </a:p>
        </p:txBody>
      </p:sp>
      <p:sp>
        <p:nvSpPr>
          <p:cNvPr id="12" name="el-178969475010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制作五步</a:t>
            </a:r>
            <a:endParaRPr/>
          </a:p>
        </p:txBody>
      </p:sp>
      <p:sp>
        <p:nvSpPr>
          <p:cNvPr id="13" name="el-178969475010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5010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2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257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257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254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2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25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8" name="el-178969475025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形象生成：三档选择</a:t>
            </a:r>
            <a:endParaRPr/>
          </a:p>
        </p:txBody>
      </p:sp>
      <p:sp>
        <p:nvSpPr>
          <p:cNvPr id="9" name="el-1789694750258-13"/>
          <p:cNvSpPr txBox="1"/>
          <p:nvPr/>
        </p:nvSpPr>
        <p:spPr>
          <a:xfrm>
            <a:off x="685629" y="2255486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档一 · 2D卡通</a:t>
            </a:r>
            <a:endParaRPr/>
          </a:p>
        </p:txBody>
      </p:sp>
      <p:sp>
        <p:nvSpPr>
          <p:cNvPr id="10" name="el-1789694750258-14"/>
          <p:cNvSpPr txBox="1"/>
          <p:nvPr/>
        </p:nvSpPr>
        <p:spPr>
          <a:xfrm>
            <a:off x="685629" y="2569732"/>
            <a:ext cx="356179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千元级 · 三天</a:t>
            </a:r>
            <a:endParaRPr/>
          </a:p>
        </p:txBody>
      </p:sp>
      <p:sp>
        <p:nvSpPr>
          <p:cNvPr id="11" name="el-1789694750259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最务实</a:t>
            </a:r>
            <a:endParaRPr/>
          </a:p>
        </p:txBody>
      </p:sp>
      <p:sp>
        <p:nvSpPr>
          <p:cNvPr id="12" name="el-1789694750259-16"/>
          <p:cNvSpPr txBox="1"/>
          <p:nvPr/>
        </p:nvSpPr>
        <p:spPr>
          <a:xfrm>
            <a:off x="4455395" y="2255486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档二 · 3D写实</a:t>
            </a:r>
            <a:endParaRPr/>
          </a:p>
        </p:txBody>
      </p:sp>
      <p:sp>
        <p:nvSpPr>
          <p:cNvPr id="13" name="el-1789694750259-17"/>
          <p:cNvSpPr txBox="1"/>
          <p:nvPr/>
        </p:nvSpPr>
        <p:spPr>
          <a:xfrm>
            <a:off x="4455395" y="2569732"/>
            <a:ext cx="355241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万元级 · 两周</a:t>
            </a:r>
            <a:endParaRPr/>
          </a:p>
        </p:txBody>
      </p:sp>
      <p:sp>
        <p:nvSpPr>
          <p:cNvPr id="14" name="el-1789694750259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最通用</a:t>
            </a:r>
            <a:endParaRPr/>
          </a:p>
        </p:txBody>
      </p:sp>
      <p:sp>
        <p:nvSpPr>
          <p:cNvPr id="15" name="el-1789694750259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档三 · 真人克隆</a:t>
            </a:r>
            <a:endParaRPr/>
          </a:p>
        </p:txBody>
      </p:sp>
      <p:sp>
        <p:nvSpPr>
          <p:cNvPr id="16" name="el-1789694750259-20"/>
          <p:cNvSpPr txBox="1"/>
          <p:nvPr/>
        </p:nvSpPr>
        <p:spPr>
          <a:xfrm>
            <a:off x="7911064" y="2569732"/>
            <a:ext cx="400325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授权级 · 定制</a:t>
            </a:r>
            <a:endParaRPr/>
          </a:p>
        </p:txBody>
      </p:sp>
      <p:sp>
        <p:nvSpPr>
          <p:cNvPr id="17" name="el-1789694750260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最像人</a:t>
            </a:r>
            <a:endParaRPr/>
          </a:p>
        </p:txBody>
      </p:sp>
      <p:sp>
        <p:nvSpPr>
          <p:cNvPr id="18" name="el-1789694750256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4750255-8"/>
          <p:cNvSpPr txBox="1"/>
          <p:nvPr/>
        </p:nvSpPr>
        <p:spPr>
          <a:xfrm>
            <a:off x="1753799" y="4959910"/>
            <a:ext cx="991041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2D卡通起步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：先跑通岗位与内容，验证价值再升级——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形象是为岗位服务的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，不是反过来。</a:t>
            </a:r>
            <a:endParaRPr/>
          </a:p>
        </p:txBody>
      </p:sp>
      <p:sp>
        <p:nvSpPr>
          <p:cNvPr id="20" name="el-17896947502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1" name="el-178969475025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2" name="el-17896947502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23" name="el-1789694750264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750265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0265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0265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0266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750266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750266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750267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750267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750263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风格化立绘或动画形象</a:t>
            </a:r>
            <a:endParaRPr/>
          </a:p>
        </p:txBody>
      </p:sp>
      <p:sp>
        <p:nvSpPr>
          <p:cNvPr id="33" name="el-1789694750263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亲和耐看、无恐怖谷</a:t>
            </a:r>
            <a:endParaRPr/>
          </a:p>
        </p:txBody>
      </p:sp>
      <p:sp>
        <p:nvSpPr>
          <p:cNvPr id="34" name="el-1789694750263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适合IP吉祥物、客服窗口</a:t>
            </a:r>
            <a:endParaRPr/>
          </a:p>
        </p:txBody>
      </p:sp>
      <p:sp>
        <p:nvSpPr>
          <p:cNvPr id="35" name="el-1789694750263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建模渲染、动作驱动</a:t>
            </a:r>
            <a:endParaRPr/>
          </a:p>
        </p:txBody>
      </p:sp>
      <p:sp>
        <p:nvSpPr>
          <p:cNvPr id="36" name="el-1789694750263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可站大屏可进直播</a:t>
            </a:r>
            <a:endParaRPr/>
          </a:p>
        </p:txBody>
      </p:sp>
      <p:sp>
        <p:nvSpPr>
          <p:cNvPr id="37" name="el-1789694750263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适合导览员、虚拟主播</a:t>
            </a:r>
            <a:endParaRPr/>
          </a:p>
        </p:txBody>
      </p:sp>
      <p:sp>
        <p:nvSpPr>
          <p:cNvPr id="38" name="el-1789694750264-28"/>
          <p:cNvSpPr txBox="1"/>
          <p:nvPr/>
        </p:nvSpPr>
        <p:spPr>
          <a:xfrm>
            <a:off x="8082471" y="3369632"/>
            <a:ext cx="36151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真人形象+声音复刻</a:t>
            </a:r>
            <a:endParaRPr/>
          </a:p>
        </p:txBody>
      </p:sp>
      <p:sp>
        <p:nvSpPr>
          <p:cNvPr id="39" name="el-1789694750264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需本人授权与年审</a:t>
            </a:r>
            <a:endParaRPr/>
          </a:p>
        </p:txBody>
      </p:sp>
      <p:sp>
        <p:nvSpPr>
          <p:cNvPr id="40" name="el-1789694750264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适合金牌员工分身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28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0285-15"/>
          <p:cNvSpPr/>
          <p:nvPr/>
        </p:nvSpPr>
        <p:spPr>
          <a:xfrm>
            <a:off x="7408597" y="1893924"/>
            <a:ext cx="4094726" cy="2900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02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28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6" name="el-178969475027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声音克隆：让分身开口</a:t>
            </a:r>
            <a:endParaRPr/>
          </a:p>
        </p:txBody>
      </p:sp>
      <p:sp>
        <p:nvSpPr>
          <p:cNvPr id="7" name="el-1789694750283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怎么克隆</a:t>
            </a:r>
            <a:endParaRPr/>
          </a:p>
        </p:txBody>
      </p:sp>
      <p:sp>
        <p:nvSpPr>
          <p:cNvPr id="8" name="el-178969475028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录10分钟真人语音样本——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音色、语速、口头禅一并学会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：「您呐」「得嘞」这些味道都能留下。</a:t>
            </a:r>
            <a:endParaRPr/>
          </a:p>
        </p:txBody>
      </p:sp>
      <p:sp>
        <p:nvSpPr>
          <p:cNvPr id="9" name="el-1789694750283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怎么用好</a:t>
            </a:r>
            <a:endParaRPr/>
          </a:p>
        </p:txBody>
      </p:sp>
      <p:sp>
        <p:nvSpPr>
          <p:cNvPr id="10" name="el-178969475028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导览用沉稳版、直播用活泼版——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一个音色多种语气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：分场景调教，不串场。</a:t>
            </a:r>
            <a:endParaRPr/>
          </a:p>
        </p:txBody>
      </p:sp>
      <p:sp>
        <p:nvSpPr>
          <p:cNvPr id="11" name="el-178969475028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怎么守住底线</a:t>
            </a:r>
            <a:endParaRPr/>
          </a:p>
        </p:txBody>
      </p:sp>
      <p:sp>
        <p:nvSpPr>
          <p:cNvPr id="12" name="el-178969475028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只克隆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经授权的声音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——声音是人格的一部分：冒用他人声音，法律与伦理双重红线。</a:t>
            </a:r>
            <a:endParaRPr/>
          </a:p>
        </p:txBody>
      </p:sp>
      <p:sp>
        <p:nvSpPr>
          <p:cNvPr id="13" name="el-1789694750286-16"/>
          <p:cNvSpPr txBox="1"/>
          <p:nvPr/>
        </p:nvSpPr>
        <p:spPr>
          <a:xfrm>
            <a:off x="7675231" y="212246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同一句话的三种语气</a:t>
            </a:r>
            <a:endParaRPr/>
          </a:p>
        </p:txBody>
      </p:sp>
      <p:sp>
        <p:nvSpPr>
          <p:cNvPr id="14" name="el-1789694750286-17"/>
          <p:cNvSpPr txBox="1"/>
          <p:nvPr/>
        </p:nvSpPr>
        <p:spPr>
          <a:xfrm>
            <a:off x="7675231" y="2503372"/>
            <a:ext cx="3561459" cy="20622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导览版：「各位请看，这根梁有三百年的历史了。」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直播版：「家人们！三百年老梁，错过等一年！」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客服版：「您好，关于这根梁的介绍，请听我说。」</a:t>
            </a:r>
            <a:endParaRPr/>
          </a:p>
        </p:txBody>
      </p:sp>
      <p:sp>
        <p:nvSpPr>
          <p:cNvPr id="15" name="el-1789694750282-10"/>
          <p:cNvSpPr txBox="1"/>
          <p:nvPr/>
        </p:nvSpPr>
        <p:spPr>
          <a:xfrm>
            <a:off x="7408597" y="500365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声音克隆的伦理提醒：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本人授权+用途限定+到期可撤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——三样缺一不可。</a:t>
            </a:r>
            <a:endParaRPr/>
          </a:p>
        </p:txBody>
      </p:sp>
      <p:sp>
        <p:nvSpPr>
          <p:cNvPr id="16" name="el-178969475027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7" name="el-1789694750278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8" name="el-17896947502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30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31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31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31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313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031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0303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0306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750307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75030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75030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75030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75030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7502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75030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7" name="el-178969475030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大脑接入：五步流水线</a:t>
            </a:r>
            <a:endParaRPr/>
          </a:p>
        </p:txBody>
      </p:sp>
      <p:sp>
        <p:nvSpPr>
          <p:cNvPr id="18" name="el-1789694750316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750316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建库</a:t>
            </a:r>
            <a:endParaRPr/>
          </a:p>
        </p:txBody>
      </p:sp>
      <p:sp>
        <p:nvSpPr>
          <p:cNvPr id="20" name="el-1789694750316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知识层</a:t>
            </a:r>
            <a:endParaRPr/>
          </a:p>
        </p:txBody>
      </p:sp>
      <p:sp>
        <p:nvSpPr>
          <p:cNvPr id="21" name="el-1789694750314-21"/>
          <p:cNvSpPr txBox="1"/>
          <p:nvPr/>
        </p:nvSpPr>
        <p:spPr>
          <a:xfrm>
            <a:off x="685629" y="321548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景点知识、FAQ、服务话术入库——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大脑的食材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：库好才答得好。</a:t>
            </a:r>
            <a:endParaRPr/>
          </a:p>
        </p:txBody>
      </p:sp>
      <p:sp>
        <p:nvSpPr>
          <p:cNvPr id="22" name="el-1789694750317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750317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设定</a:t>
            </a:r>
            <a:endParaRPr/>
          </a:p>
        </p:txBody>
      </p:sp>
      <p:sp>
        <p:nvSpPr>
          <p:cNvPr id="24" name="el-1789694750317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人设层</a:t>
            </a:r>
            <a:endParaRPr/>
          </a:p>
        </p:txBody>
      </p:sp>
      <p:sp>
        <p:nvSpPr>
          <p:cNvPr id="25" name="el-1789694750315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身份、性格、口头禅、禁忌——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「我是谁」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：人设卡写得越细越不出戏。</a:t>
            </a:r>
            <a:endParaRPr/>
          </a:p>
        </p:txBody>
      </p:sp>
      <p:sp>
        <p:nvSpPr>
          <p:cNvPr id="26" name="el-1789694750317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750318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联调</a:t>
            </a:r>
            <a:endParaRPr/>
          </a:p>
        </p:txBody>
      </p:sp>
      <p:sp>
        <p:nvSpPr>
          <p:cNvPr id="28" name="el-1789694750318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集成层</a:t>
            </a:r>
            <a:endParaRPr/>
          </a:p>
        </p:txBody>
      </p:sp>
      <p:sp>
        <p:nvSpPr>
          <p:cNvPr id="29" name="el-1789694750315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对话模型+形象驱动打通——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嘴型对上话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：耳朵眼睛都对劲，人才立得住。</a:t>
            </a:r>
            <a:endParaRPr/>
          </a:p>
        </p:txBody>
      </p:sp>
      <p:sp>
        <p:nvSpPr>
          <p:cNvPr id="30" name="el-1789694750318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750318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测试</a:t>
            </a:r>
            <a:endParaRPr/>
          </a:p>
        </p:txBody>
      </p:sp>
      <p:sp>
        <p:nvSpPr>
          <p:cNvPr id="32" name="el-1789694750318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验证层</a:t>
            </a:r>
            <a:endParaRPr/>
          </a:p>
        </p:txBody>
      </p:sp>
      <p:sp>
        <p:nvSpPr>
          <p:cNvPr id="33" name="el-1789694750315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真实问法轰炸测试——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找不懂业务的朋友来问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：听得懂、答得对、不翻车。</a:t>
            </a:r>
            <a:endParaRPr/>
          </a:p>
        </p:txBody>
      </p:sp>
      <p:sp>
        <p:nvSpPr>
          <p:cNvPr id="34" name="el-1789694750319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750319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</a:t>
            </a:r>
            <a:endParaRPr/>
          </a:p>
        </p:txBody>
      </p:sp>
      <p:sp>
        <p:nvSpPr>
          <p:cNvPr id="36" name="el-1789694750319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部署层</a:t>
            </a:r>
            <a:endParaRPr/>
          </a:p>
        </p:txBody>
      </p:sp>
      <p:sp>
        <p:nvSpPr>
          <p:cNvPr id="37" name="el-1789694750316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选渠道部署+显著标识——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诚实上岗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：是数字人，就明明白白说是。</a:t>
            </a:r>
            <a:endParaRPr/>
          </a:p>
        </p:txBody>
      </p:sp>
      <p:sp>
        <p:nvSpPr>
          <p:cNvPr id="38" name="el-178969475030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五步里最容易被轻视的是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步②人设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——没有性格的数字人，只是带脸的客服。</a:t>
            </a:r>
            <a:endParaRPr/>
          </a:p>
        </p:txBody>
      </p:sp>
      <p:sp>
        <p:nvSpPr>
          <p:cNvPr id="39" name="el-178969475030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40" name="el-1789694750301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41" name="el-178969475030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4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47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5048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5047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5048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75047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5048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75047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7504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75047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2" name="el-17896947504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先算账：一个数字员工的账本</a:t>
            </a:r>
            <a:endParaRPr/>
          </a:p>
        </p:txBody>
      </p:sp>
      <p:sp>
        <p:nvSpPr>
          <p:cNvPr id="13" name="el-1789694750477-15"/>
          <p:cNvSpPr txBox="1"/>
          <p:nvPr/>
        </p:nvSpPr>
        <p:spPr>
          <a:xfrm>
            <a:off x="685629" y="2693526"/>
            <a:ext cx="390350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真人讲解员：年薪+社保（示意）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15万</a:t>
            </a:r>
            <a:endParaRPr/>
          </a:p>
        </p:txBody>
      </p:sp>
      <p:sp>
        <p:nvSpPr>
          <p:cNvPr id="14" name="el-1789694750480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3万</a:t>
            </a:r>
            <a:endParaRPr/>
          </a:p>
        </p:txBody>
      </p:sp>
      <p:sp>
        <p:nvSpPr>
          <p:cNvPr id="15" name="el-1789694750474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2D数字人：形象+声音+大脑一次性投入（示意）</a:t>
            </a:r>
            <a:endParaRPr/>
          </a:p>
        </p:txBody>
      </p:sp>
      <p:sp>
        <p:nvSpPr>
          <p:cNvPr id="16" name="el-1789694750475-11"/>
          <p:cNvSpPr txBox="1"/>
          <p:nvPr/>
        </p:nvSpPr>
        <p:spPr>
          <a:xfrm>
            <a:off x="5923069" y="1737545"/>
            <a:ext cx="59280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一年成本从15万到3万</a:t>
            </a:r>
            <a:endParaRPr/>
          </a:p>
        </p:txBody>
      </p:sp>
      <p:sp>
        <p:nvSpPr>
          <p:cNvPr id="17" name="el-178969475048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75047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7×24全年无休——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夜场与淡季白送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：真人做不到的时长它包了。</a:t>
            </a:r>
            <a:endParaRPr/>
          </a:p>
        </p:txBody>
      </p:sp>
      <p:sp>
        <p:nvSpPr>
          <p:cNvPr id="19" name="el-178969475048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强在</a:t>
            </a:r>
            <a:endParaRPr/>
          </a:p>
        </p:txBody>
      </p:sp>
      <p:sp>
        <p:nvSpPr>
          <p:cNvPr id="20" name="el-178969475047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一致性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同一套词一字不差、同一音色不闹脾气——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质量稳定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是它的天赋。</a:t>
            </a:r>
            <a:endParaRPr/>
          </a:p>
        </p:txBody>
      </p:sp>
      <p:sp>
        <p:nvSpPr>
          <p:cNvPr id="21" name="el-178969475048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弱在</a:t>
            </a:r>
            <a:endParaRPr/>
          </a:p>
        </p:txBody>
      </p:sp>
      <p:sp>
        <p:nvSpPr>
          <p:cNvPr id="22" name="el-178969475048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灵气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不会临场发挥、接不住突发——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真人值钱的恰恰是这口气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：别拿弱项硬刚。</a:t>
            </a:r>
            <a:endParaRPr/>
          </a:p>
        </p:txBody>
      </p:sp>
      <p:sp>
        <p:nvSpPr>
          <p:cNvPr id="23" name="el-178969475047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账要这么算：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数字人接管标准与重复，真人升级深度与温度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——省下的钱加给谁，比省了多少更重要。</a:t>
            </a:r>
            <a:endParaRPr/>
          </a:p>
        </p:txBody>
      </p:sp>
      <p:sp>
        <p:nvSpPr>
          <p:cNvPr id="24" name="el-178969475047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5" name="el-178969475047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6" name="el-17896947504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4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49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49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49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7504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49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8" name="el-17896947504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制作三坑，对症下药</a:t>
            </a:r>
            <a:endParaRPr/>
          </a:p>
        </p:txBody>
      </p:sp>
      <p:sp>
        <p:nvSpPr>
          <p:cNvPr id="9" name="el-178969475049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4750504-20"/>
          <p:cNvSpPr txBox="1"/>
          <p:nvPr/>
        </p:nvSpPr>
        <p:spPr>
          <a:xfrm>
            <a:off x="1809298" y="1719839"/>
            <a:ext cx="569643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恐怖谷</a:t>
            </a:r>
            <a:endParaRPr/>
          </a:p>
        </p:txBody>
      </p:sp>
      <p:sp>
        <p:nvSpPr>
          <p:cNvPr id="11" name="el-1789694750504-21"/>
          <p:cNvSpPr txBox="1"/>
          <p:nvPr/>
        </p:nvSpPr>
        <p:spPr>
          <a:xfrm>
            <a:off x="1809298" y="214835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差一点点的「像人」最瘆人——表情僵、眼神空，游客本能排斥。</a:t>
            </a:r>
            <a:endParaRPr/>
          </a:p>
        </p:txBody>
      </p:sp>
      <p:sp>
        <p:nvSpPr>
          <p:cNvPr id="12" name="el-178969475049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4750504-22"/>
          <p:cNvSpPr txBox="1"/>
          <p:nvPr/>
        </p:nvSpPr>
        <p:spPr>
          <a:xfrm>
            <a:off x="1809298" y="2881598"/>
            <a:ext cx="51250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人设崩坏</a:t>
            </a:r>
            <a:endParaRPr/>
          </a:p>
        </p:txBody>
      </p:sp>
      <p:sp>
        <p:nvSpPr>
          <p:cNvPr id="14" name="el-1789694750503-18"/>
          <p:cNvSpPr txBox="1"/>
          <p:nvPr/>
        </p:nvSpPr>
        <p:spPr>
          <a:xfrm>
            <a:off x="1809298" y="3310116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导览员突然讲起段子——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人设串场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：游客出戏，信任清零。</a:t>
            </a:r>
            <a:endParaRPr/>
          </a:p>
        </p:txBody>
      </p:sp>
      <p:sp>
        <p:nvSpPr>
          <p:cNvPr id="15" name="el-1789694750499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4750505-23"/>
          <p:cNvSpPr txBox="1"/>
          <p:nvPr/>
        </p:nvSpPr>
        <p:spPr>
          <a:xfrm>
            <a:off x="1809298" y="4043358"/>
            <a:ext cx="531552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知识过期</a:t>
            </a:r>
            <a:endParaRPr/>
          </a:p>
        </p:txBody>
      </p:sp>
      <p:sp>
        <p:nvSpPr>
          <p:cNvPr id="17" name="el-1789694750504-19"/>
          <p:cNvSpPr txBox="1"/>
          <p:nvPr/>
        </p:nvSpPr>
        <p:spPr>
          <a:xfrm>
            <a:off x="1809298" y="4471876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票价改了它还在报旧价——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大脑不更新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，数字人变成事故源。</a:t>
            </a:r>
            <a:endParaRPr/>
          </a:p>
        </p:txBody>
      </p:sp>
      <p:sp>
        <p:nvSpPr>
          <p:cNvPr id="18" name="el-178969475049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750499-15"/>
          <p:cNvSpPr txBox="1"/>
          <p:nvPr/>
        </p:nvSpPr>
        <p:spPr>
          <a:xfrm>
            <a:off x="223603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降档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宁选卡通不选半写实</a:t>
            </a:r>
            <a:endParaRPr/>
          </a:p>
        </p:txBody>
      </p:sp>
      <p:sp>
        <p:nvSpPr>
          <p:cNvPr id="20" name="el-1789694750500-16"/>
          <p:cNvSpPr txBox="1"/>
          <p:nvPr/>
        </p:nvSpPr>
        <p:spPr>
          <a:xfrm>
            <a:off x="483139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锁人设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禁忌清单写进系统提示</a:t>
            </a:r>
            <a:endParaRPr/>
          </a:p>
        </p:txBody>
      </p:sp>
      <p:sp>
        <p:nvSpPr>
          <p:cNvPr id="21" name="el-1789694750501-17"/>
          <p:cNvSpPr txBox="1"/>
          <p:nvPr/>
        </p:nvSpPr>
        <p:spPr>
          <a:xfrm>
            <a:off x="7788609" y="5462228"/>
            <a:ext cx="2834253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常更新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知识库月检+时效标注</a:t>
            </a:r>
            <a:endParaRPr/>
          </a:p>
        </p:txBody>
      </p:sp>
      <p:sp>
        <p:nvSpPr>
          <p:cNvPr id="22" name="el-178969475049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3" name="el-178969475049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4" name="el-17896947504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51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0518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0526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526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51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051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05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051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10" name="el-178969475051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定制实战：小釉的三周诞生记</a:t>
            </a:r>
            <a:endParaRPr/>
          </a:p>
        </p:txBody>
      </p:sp>
      <p:sp>
        <p:nvSpPr>
          <p:cNvPr id="11" name="el-1789694750518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制作实录</a:t>
            </a:r>
            <a:endParaRPr/>
          </a:p>
        </p:txBody>
      </p:sp>
      <p:sp>
        <p:nvSpPr>
          <p:cNvPr id="12" name="el-178969475051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任务：县博物馆数字讲解员「小釉」——从0到上岗</a:t>
            </a:r>
            <a:endParaRPr/>
          </a:p>
        </p:txBody>
      </p:sp>
      <p:sp>
        <p:nvSpPr>
          <p:cNvPr id="13" name="el-178969475052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设计3人×3周：人设、形象、音色、知识库</a:t>
            </a:r>
            <a:endParaRPr/>
          </a:p>
        </p:txBody>
      </p:sp>
      <p:sp>
        <p:nvSpPr>
          <p:cNvPr id="14" name="el-178969475052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2D写实形象+定制音色+120条馆藏QA</a:t>
            </a:r>
            <a:endParaRPr/>
          </a:p>
        </p:txBody>
      </p:sp>
      <p:sp>
        <p:nvSpPr>
          <p:cNvPr id="15" name="el-1789694750527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750525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上线后亲子家庭扫码率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是成人的两倍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——人设定位对了，形象就是广告。</a:t>
            </a:r>
            <a:endParaRPr/>
          </a:p>
        </p:txBody>
      </p:sp>
      <p:sp>
        <p:nvSpPr>
          <p:cNvPr id="17" name="el-1789694750527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750525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初版音色偏「新闻腔」——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孩子听着像被上课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：换活泼音色后互动率翻倍。</a:t>
            </a:r>
            <a:endParaRPr/>
          </a:p>
        </p:txBody>
      </p:sp>
      <p:sp>
        <p:nvSpPr>
          <p:cNvPr id="19" name="el-1789694750528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750525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定制的是「关系」不是「外貌」——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观众想要什么样的同事，就造什么样的它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75051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创建之路</a:t>
            </a:r>
            <a:endParaRPr/>
          </a:p>
        </p:txBody>
      </p:sp>
      <p:sp>
        <p:nvSpPr>
          <p:cNvPr id="22" name="el-1789694750515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05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24" name="el-1789694750526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0527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0527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052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第一周（定位）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：观众画像锁定亲子家庭——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人设定「爱讲故事的邻家姐姐」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，不选端庄风。</a:t>
            </a:r>
            <a:endParaRPr/>
          </a:p>
        </p:txBody>
      </p:sp>
      <p:sp>
        <p:nvSpPr>
          <p:cNvPr id="28" name="el-178969475052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第二周（制作）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：形象三轮迭代定稿——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第一版太端庄被否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：耳目一新不如亲切自然。</a:t>
            </a:r>
            <a:endParaRPr/>
          </a:p>
        </p:txBody>
      </p:sp>
      <p:sp>
        <p:nvSpPr>
          <p:cNvPr id="29" name="el-178969475052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第三周（联调）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：找10组真实家庭测试——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孩子问「你能陪我玩吗」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，补上得体回应话术。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67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68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68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068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6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067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7506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创建之路：四问四答</a:t>
            </a:r>
            <a:endParaRPr/>
          </a:p>
        </p:txBody>
      </p:sp>
      <p:sp>
        <p:nvSpPr>
          <p:cNvPr id="9" name="el-178969475068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0732-19"/>
          <p:cNvSpPr txBox="1"/>
          <p:nvPr/>
        </p:nvSpPr>
        <p:spPr>
          <a:xfrm>
            <a:off x="1618845" y="1698413"/>
            <a:ext cx="63191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形象三档怎么选？</a:t>
            </a:r>
            <a:endParaRPr/>
          </a:p>
        </p:txBody>
      </p:sp>
      <p:sp>
        <p:nvSpPr>
          <p:cNvPr id="11" name="el-1789694750730-15"/>
          <p:cNvSpPr txBox="1"/>
          <p:nvPr/>
        </p:nvSpPr>
        <p:spPr>
          <a:xfrm>
            <a:off x="1618845" y="2117408"/>
            <a:ext cx="65296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从2D卡通起步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——先验证岗位价值再升级；形象为岗位服务，不是炫技。</a:t>
            </a:r>
            <a:endParaRPr/>
          </a:p>
        </p:txBody>
      </p:sp>
      <p:sp>
        <p:nvSpPr>
          <p:cNvPr id="12" name="el-178969475068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0732-20"/>
          <p:cNvSpPr txBox="1"/>
          <p:nvPr/>
        </p:nvSpPr>
        <p:spPr>
          <a:xfrm>
            <a:off x="1618845" y="2812559"/>
            <a:ext cx="610504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声音克隆的前提？</a:t>
            </a:r>
            <a:endParaRPr/>
          </a:p>
        </p:txBody>
      </p:sp>
      <p:sp>
        <p:nvSpPr>
          <p:cNvPr id="14" name="el-1789694750731-16"/>
          <p:cNvSpPr txBox="1"/>
          <p:nvPr/>
        </p:nvSpPr>
        <p:spPr>
          <a:xfrm>
            <a:off x="1618845" y="3231554"/>
            <a:ext cx="63154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本人授权+用途限定+到期可撤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——声音是人格的一部分，红线碰不得。</a:t>
            </a:r>
            <a:endParaRPr/>
          </a:p>
        </p:txBody>
      </p:sp>
      <p:sp>
        <p:nvSpPr>
          <p:cNvPr id="15" name="el-178969475068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0733-21"/>
          <p:cNvSpPr txBox="1"/>
          <p:nvPr/>
        </p:nvSpPr>
        <p:spPr>
          <a:xfrm>
            <a:off x="1618845" y="3926706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五步里最不能省的一步？</a:t>
            </a:r>
            <a:endParaRPr/>
          </a:p>
        </p:txBody>
      </p:sp>
      <p:sp>
        <p:nvSpPr>
          <p:cNvPr id="17" name="el-1789694750731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步②人设设定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——身份、性格、禁忌写细：没有性格的数字人只是带脸的客服。</a:t>
            </a:r>
            <a:endParaRPr/>
          </a:p>
        </p:txBody>
      </p:sp>
      <p:sp>
        <p:nvSpPr>
          <p:cNvPr id="18" name="el-178969475068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0733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数字人的正确用法？</a:t>
            </a:r>
            <a:endParaRPr/>
          </a:p>
        </p:txBody>
      </p:sp>
      <p:sp>
        <p:nvSpPr>
          <p:cNvPr id="20" name="el-1789694750732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管标准与重复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，真人管深度与温度——省下的钱加给真人才是正解。</a:t>
            </a:r>
            <a:endParaRPr/>
          </a:p>
        </p:txBody>
      </p:sp>
      <p:sp>
        <p:nvSpPr>
          <p:cNvPr id="21" name="el-178969475067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750677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06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59310-28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5075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074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075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75075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75075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应用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场景</a:t>
            </a:r>
            <a:endParaRPr/>
          </a:p>
        </p:txBody>
      </p:sp>
      <p:sp>
        <p:nvSpPr>
          <p:cNvPr id="8" name="el-178969475075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DEPLOYMENT SCENES</a:t>
            </a:r>
            <a:endParaRPr/>
          </a:p>
        </p:txBody>
      </p:sp>
      <p:sp>
        <p:nvSpPr>
          <p:cNvPr id="9" name="el-178969475075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四类岗位</a:t>
            </a:r>
            <a:endParaRPr/>
          </a:p>
        </p:txBody>
      </p:sp>
      <p:sp>
        <p:nvSpPr>
          <p:cNvPr id="10" name="el-178969475075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效果数据</a:t>
            </a:r>
            <a:endParaRPr/>
          </a:p>
        </p:txBody>
      </p:sp>
      <p:sp>
        <p:nvSpPr>
          <p:cNvPr id="11" name="el-178969475075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上线实战</a:t>
            </a:r>
            <a:endParaRPr/>
          </a:p>
        </p:txBody>
      </p:sp>
      <p:sp>
        <p:nvSpPr>
          <p:cNvPr id="12" name="el-178969475075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选择决策</a:t>
            </a:r>
            <a:endParaRPr/>
          </a:p>
        </p:txBody>
      </p:sp>
      <p:sp>
        <p:nvSpPr>
          <p:cNvPr id="13" name="el-178969475074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5074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076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076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50767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75077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0770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077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07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076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0" name="el-17896947507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四类岗位：数字人在哪上班</a:t>
            </a:r>
            <a:endParaRPr/>
          </a:p>
        </p:txBody>
      </p:sp>
      <p:sp>
        <p:nvSpPr>
          <p:cNvPr id="11" name="el-1789694750767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岗位图谱</a:t>
            </a:r>
            <a:endParaRPr/>
          </a:p>
        </p:txBody>
      </p:sp>
      <p:sp>
        <p:nvSpPr>
          <p:cNvPr id="12" name="el-1789694750767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数字员工的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工位表</a:t>
            </a:r>
            <a:endParaRPr/>
          </a:p>
        </p:txBody>
      </p:sp>
      <p:sp>
        <p:nvSpPr>
          <p:cNvPr id="13" name="el-1789694750766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数字人不是万能工——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四个岗位各有明确的性价比区间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750768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选对岗位，账才算得清。</a:t>
            </a:r>
            <a:endParaRPr/>
          </a:p>
        </p:txBody>
      </p:sp>
      <p:sp>
        <p:nvSpPr>
          <p:cNvPr id="15" name="el-178969475077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750834-25"/>
          <p:cNvSpPr txBox="1"/>
          <p:nvPr/>
        </p:nvSpPr>
        <p:spPr>
          <a:xfrm>
            <a:off x="5218395" y="1964749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数字导览员</a:t>
            </a:r>
            <a:endParaRPr/>
          </a:p>
        </p:txBody>
      </p:sp>
      <p:sp>
        <p:nvSpPr>
          <p:cNvPr id="17" name="el-1789694750832-21"/>
          <p:cNvSpPr txBox="1"/>
          <p:nvPr/>
        </p:nvSpPr>
        <p:spPr>
          <a:xfrm>
            <a:off x="5218395" y="23266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展厅值守、扫码讲解——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标准内容高频复用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，性价比之王。</a:t>
            </a:r>
            <a:endParaRPr/>
          </a:p>
        </p:txBody>
      </p:sp>
      <p:sp>
        <p:nvSpPr>
          <p:cNvPr id="18" name="el-178969475077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750834-26"/>
          <p:cNvSpPr txBox="1"/>
          <p:nvPr/>
        </p:nvSpPr>
        <p:spPr>
          <a:xfrm>
            <a:off x="5218395" y="292668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虚拟主播</a:t>
            </a:r>
            <a:endParaRPr/>
          </a:p>
        </p:txBody>
      </p:sp>
      <p:sp>
        <p:nvSpPr>
          <p:cNvPr id="20" name="el-1789694750833-22"/>
          <p:cNvSpPr txBox="1"/>
          <p:nvPr/>
        </p:nvSpPr>
        <p:spPr>
          <a:xfrm>
            <a:off x="5218395" y="3288541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景区日常直播、带货口播——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不怕累不怕忘词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：真人做场控即可。</a:t>
            </a:r>
            <a:endParaRPr/>
          </a:p>
        </p:txBody>
      </p:sp>
      <p:sp>
        <p:nvSpPr>
          <p:cNvPr id="21" name="el-1789694750772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750835-27"/>
          <p:cNvSpPr txBox="1"/>
          <p:nvPr/>
        </p:nvSpPr>
        <p:spPr>
          <a:xfrm>
            <a:off x="5218395" y="3888615"/>
            <a:ext cx="5561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品牌代言人</a:t>
            </a:r>
            <a:endParaRPr/>
          </a:p>
        </p:txBody>
      </p:sp>
      <p:sp>
        <p:nvSpPr>
          <p:cNvPr id="23" name="el-1789694750833-23"/>
          <p:cNvSpPr txBox="1"/>
          <p:nvPr/>
        </p:nvSpPr>
        <p:spPr>
          <a:xfrm>
            <a:off x="5218395" y="4250475"/>
            <a:ext cx="577318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城市文旅IP、节事吉祥物——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一次创建常年使用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：不塌房是硬优势。</a:t>
            </a:r>
            <a:endParaRPr/>
          </a:p>
        </p:txBody>
      </p:sp>
      <p:sp>
        <p:nvSpPr>
          <p:cNvPr id="24" name="el-178969475077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750836-28"/>
          <p:cNvSpPr txBox="1"/>
          <p:nvPr/>
        </p:nvSpPr>
        <p:spPr>
          <a:xfrm>
            <a:off x="5218395" y="4850548"/>
            <a:ext cx="5936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金牌分身</a:t>
            </a:r>
            <a:endParaRPr/>
          </a:p>
        </p:txBody>
      </p:sp>
      <p:sp>
        <p:nvSpPr>
          <p:cNvPr id="26" name="el-1789694750834-24"/>
          <p:cNvSpPr txBox="1"/>
          <p:nvPr/>
        </p:nvSpPr>
        <p:spPr>
          <a:xfrm>
            <a:off x="5218395" y="5212408"/>
            <a:ext cx="603264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真人专家的数字孪生——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标准化服务无限复制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：老师傅的经验不再排队。</a:t>
            </a:r>
            <a:endParaRPr/>
          </a:p>
        </p:txBody>
      </p:sp>
      <p:sp>
        <p:nvSpPr>
          <p:cNvPr id="27" name="el-17896947507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28" name="el-178969475076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9" name="el-178969475076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75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757543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757535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7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5754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7" name="el-17896947575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四类岗位性价比（示意）</a:t>
            </a:r>
            <a:endParaRPr/>
          </a:p>
        </p:txBody>
      </p:sp>
      <p:sp>
        <p:nvSpPr>
          <p:cNvPr id="8" name="el-178969475754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内容越标准、复用越频繁，数字人越划算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757551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92分</a:t>
            </a:r>
            <a:endParaRPr/>
          </a:p>
        </p:txBody>
      </p:sp>
      <p:sp>
        <p:nvSpPr>
          <p:cNvPr id="10" name="el-178969475754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数字导览员性价比最高——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内容标准+复用率极高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，第一站推荐</a:t>
            </a:r>
            <a:endParaRPr/>
          </a:p>
        </p:txBody>
      </p:sp>
      <p:sp>
        <p:nvSpPr>
          <p:cNvPr id="11" name="el-1789694757552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80分</a:t>
            </a:r>
            <a:endParaRPr/>
          </a:p>
        </p:txBody>
      </p:sp>
      <p:sp>
        <p:nvSpPr>
          <p:cNvPr id="12" name="el-1789694757550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虚拟主播省人力——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但需真人场控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配合，纯托管易翻车</a:t>
            </a:r>
            <a:endParaRPr/>
          </a:p>
        </p:txBody>
      </p:sp>
      <p:sp>
        <p:nvSpPr>
          <p:cNvPr id="13" name="el-1789694757552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55分</a:t>
            </a:r>
            <a:endParaRPr/>
          </a:p>
        </p:txBody>
      </p:sp>
      <p:sp>
        <p:nvSpPr>
          <p:cNvPr id="14" name="el-178969475755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品牌代言人见效慢——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养IP以年计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，急不得</a:t>
            </a:r>
            <a:endParaRPr/>
          </a:p>
        </p:txBody>
      </p:sp>
      <p:sp>
        <p:nvSpPr>
          <p:cNvPr id="15" name="el-178969475753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6" name="el-1789694757534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7" name="el-17896947575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15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1535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154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154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1536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1533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1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1534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0" name="el-17896947515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上线实战：一位数字讲解员的三个月</a:t>
            </a:r>
            <a:endParaRPr/>
          </a:p>
        </p:txBody>
      </p:sp>
      <p:sp>
        <p:nvSpPr>
          <p:cNvPr id="11" name="el-178969475153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上线实录</a:t>
            </a:r>
            <a:endParaRPr/>
          </a:p>
        </p:txBody>
      </p:sp>
      <p:sp>
        <p:nvSpPr>
          <p:cNvPr id="12" name="el-1789694751535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任务：某县博物馆数字讲解员「小釉」上线与运营</a:t>
            </a:r>
            <a:endParaRPr/>
          </a:p>
        </p:txBody>
      </p:sp>
      <p:sp>
        <p:nvSpPr>
          <p:cNvPr id="13" name="el-1789694751538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2D形象+音色定制+馆藏知识库120条，3周上线</a:t>
            </a:r>
            <a:endParaRPr/>
          </a:p>
        </p:txBody>
      </p:sp>
      <p:sp>
        <p:nvSpPr>
          <p:cNvPr id="14" name="el-178969475153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接待扫码讲解4万人次，夜场应答全覆盖</a:t>
            </a:r>
            <a:endParaRPr/>
          </a:p>
        </p:txBody>
      </p:sp>
      <p:sp>
        <p:nvSpPr>
          <p:cNvPr id="15" name="el-178969475154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75154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夜场从「无讲解」到全覆盖——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4万人次听讲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，人力零增加。</a:t>
            </a:r>
            <a:endParaRPr/>
          </a:p>
        </p:txBody>
      </p:sp>
      <p:sp>
        <p:nvSpPr>
          <p:cNvPr id="17" name="el-178969475154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75154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上线首月被吐槽「太像客服」——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人设太弱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：补了口头禅与性格卡才立住。</a:t>
            </a:r>
            <a:endParaRPr/>
          </a:p>
        </p:txBody>
      </p:sp>
      <p:sp>
        <p:nvSpPr>
          <p:cNvPr id="19" name="el-1789694751543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75154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出来的——内容月更、人设微调，越用越像「自己人」。</a:t>
            </a:r>
            <a:endParaRPr/>
          </a:p>
        </p:txBody>
      </p:sp>
      <p:sp>
        <p:nvSpPr>
          <p:cNvPr id="21" name="el-17896947515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22" name="el-178969475153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1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475154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154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154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153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选岗（决策）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：先做导览员不做主播——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馆藏内容标准度高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，第一站选性价比。</a:t>
            </a:r>
            <a:endParaRPr/>
          </a:p>
        </p:txBody>
      </p:sp>
      <p:sp>
        <p:nvSpPr>
          <p:cNvPr id="28" name="el-1789694751540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建库（内容）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：120条馆藏解说，每条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配时效标注与出处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——答得准是底线。</a:t>
            </a:r>
            <a:endParaRPr/>
          </a:p>
        </p:txBody>
      </p:sp>
      <p:sp>
        <p:nvSpPr>
          <p:cNvPr id="29" name="el-178969475154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迭代（运营）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：每月按扫码热榜更新内容——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「镇馆之宝」讲得越来越多层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，越听越有味。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25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752540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46967"/>
                <a:gridCol w="338097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信号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说明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内容标准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讲解词、FAQ高度重复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时段缺口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夜场、淡季无人值守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多点复制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多馆多屏同步部署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预算有限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配不起专职团队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752535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752542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22527"/>
                <a:gridCol w="309589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信号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说明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内容常变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每周换展、政策频调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重深度体验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高端定制、深度研学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强情感连接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VIP接待、危机公关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品牌调性冷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主打人情味的品牌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752532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2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7525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9" name="el-178969475253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要不要上数字人：一张决策表</a:t>
            </a:r>
            <a:endParaRPr/>
          </a:p>
        </p:txBody>
      </p:sp>
      <p:sp>
        <p:nvSpPr>
          <p:cNvPr id="10" name="el-1789694752543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适合上 · 信号清单</a:t>
            </a:r>
            <a:endParaRPr/>
          </a:p>
        </p:txBody>
      </p:sp>
      <p:sp>
        <p:nvSpPr>
          <p:cNvPr id="11" name="el-1789694752543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缓一缓 · 信号清单</a:t>
            </a:r>
            <a:endParaRPr/>
          </a:p>
        </p:txBody>
      </p:sp>
      <p:sp>
        <p:nvSpPr>
          <p:cNvPr id="12" name="el-1789694752531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内容越标准越该上，体验越深度越缓上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——数字人是效率工具，不是万能药。</a:t>
            </a:r>
            <a:endParaRPr/>
          </a:p>
        </p:txBody>
      </p:sp>
      <p:sp>
        <p:nvSpPr>
          <p:cNvPr id="13" name="el-178969475253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14" name="el-1789694752532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5" name="el-17896947525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353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3534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3539-12"/>
          <p:cNvCxnSpPr/>
          <p:nvPr/>
        </p:nvCxnSpPr>
        <p:spPr>
          <a:xfrm>
            <a:off x="4627993" y="297771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3539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35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35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8" name="el-17896947535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应用效果：三组数据</a:t>
            </a:r>
            <a:endParaRPr/>
          </a:p>
        </p:txBody>
      </p:sp>
      <p:sp>
        <p:nvSpPr>
          <p:cNvPr id="9" name="el-1789694753537-10"/>
          <p:cNvSpPr txBox="1"/>
          <p:nvPr/>
        </p:nvSpPr>
        <p:spPr>
          <a:xfrm>
            <a:off x="685629" y="2533576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单个数字导览员年服务人次（示意）</a:t>
            </a:r>
            <a:endParaRPr/>
          </a:p>
        </p:txBody>
      </p:sp>
      <p:sp>
        <p:nvSpPr>
          <p:cNvPr id="10" name="el-1789694753537-11"/>
          <p:cNvSpPr txBox="1"/>
          <p:nvPr/>
        </p:nvSpPr>
        <p:spPr>
          <a:xfrm>
            <a:off x="685629" y="3181114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4万</a:t>
            </a:r>
            <a:endParaRPr/>
          </a:p>
        </p:txBody>
      </p:sp>
      <p:sp>
        <p:nvSpPr>
          <p:cNvPr id="11" name="el-1789694753536-8"/>
          <p:cNvSpPr txBox="1"/>
          <p:nvPr/>
        </p:nvSpPr>
        <p:spPr>
          <a:xfrm>
            <a:off x="685629" y="4350462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一位数字人的年接待量约等于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两位真人讲解员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——且夜场淡季全勤。</a:t>
            </a:r>
            <a:endParaRPr/>
          </a:p>
        </p:txBody>
      </p:sp>
      <p:sp>
        <p:nvSpPr>
          <p:cNvPr id="12" name="el-1789694753540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0元</a:t>
            </a:r>
            <a:endParaRPr/>
          </a:p>
        </p:txBody>
      </p:sp>
      <p:sp>
        <p:nvSpPr>
          <p:cNvPr id="13" name="el-1789694753545-20"/>
          <p:cNvSpPr txBox="1"/>
          <p:nvPr/>
        </p:nvSpPr>
        <p:spPr>
          <a:xfrm>
            <a:off x="6075431" y="2187935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边际复制成本</a:t>
            </a:r>
            <a:endParaRPr/>
          </a:p>
        </p:txBody>
      </p:sp>
      <p:sp>
        <p:nvSpPr>
          <p:cNvPr id="14" name="el-1789694753543-17"/>
          <p:cNvSpPr txBox="1"/>
          <p:nvPr/>
        </p:nvSpPr>
        <p:spPr>
          <a:xfrm>
            <a:off x="6075431" y="2540272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同一形象部署到第十块屏——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不再新增成本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：一次创建多点复用。</a:t>
            </a:r>
            <a:endParaRPr/>
          </a:p>
        </p:txBody>
      </p:sp>
      <p:sp>
        <p:nvSpPr>
          <p:cNvPr id="15" name="el-1789694753540-15"/>
          <p:cNvSpPr txBox="1"/>
          <p:nvPr/>
        </p:nvSpPr>
        <p:spPr>
          <a:xfrm>
            <a:off x="4627993" y="3172931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18秒</a:t>
            </a:r>
            <a:endParaRPr/>
          </a:p>
        </p:txBody>
      </p:sp>
      <p:sp>
        <p:nvSpPr>
          <p:cNvPr id="16" name="el-1789694753545-21"/>
          <p:cNvSpPr txBox="1"/>
          <p:nvPr/>
        </p:nvSpPr>
        <p:spPr>
          <a:xfrm>
            <a:off x="6075431" y="3134840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平均应答时长</a:t>
            </a:r>
            <a:endParaRPr/>
          </a:p>
        </p:txBody>
      </p:sp>
      <p:sp>
        <p:nvSpPr>
          <p:cNvPr id="17" name="el-1789694753544-18"/>
          <p:cNvSpPr txBox="1"/>
          <p:nvPr/>
        </p:nvSpPr>
        <p:spPr>
          <a:xfrm>
            <a:off x="6075431" y="3487177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与智能客服同级的响应速度——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数字人是长了脸的客服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：快且有脸面。</a:t>
            </a:r>
            <a:endParaRPr/>
          </a:p>
        </p:txBody>
      </p:sp>
      <p:sp>
        <p:nvSpPr>
          <p:cNvPr id="18" name="el-1789694753540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0起</a:t>
            </a:r>
            <a:endParaRPr/>
          </a:p>
        </p:txBody>
      </p:sp>
      <p:sp>
        <p:nvSpPr>
          <p:cNvPr id="19" name="el-1789694753546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深夜服务事故</a:t>
            </a:r>
            <a:endParaRPr/>
          </a:p>
        </p:txBody>
      </p:sp>
      <p:sp>
        <p:nvSpPr>
          <p:cNvPr id="20" name="el-1789694753545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值守凌晨与节假日——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排班表上永远的全勤生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：人力做不到的它包了。</a:t>
            </a:r>
            <a:endParaRPr/>
          </a:p>
        </p:txBody>
      </p:sp>
      <p:sp>
        <p:nvSpPr>
          <p:cNvPr id="21" name="el-17896947535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22" name="el-178969475353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35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453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4533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4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453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6" name="el-178969475453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养一个数字人：一年节奏</a:t>
            </a:r>
            <a:endParaRPr/>
          </a:p>
        </p:txBody>
      </p:sp>
      <p:sp>
        <p:nvSpPr>
          <p:cNvPr id="7" name="el-1789694754532-3"/>
          <p:cNvSpPr txBox="1"/>
          <p:nvPr/>
        </p:nvSpPr>
        <p:spPr>
          <a:xfrm>
            <a:off x="685629" y="498222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出来的——上线只是领了「出生证」，运营才是教育。</a:t>
            </a:r>
            <a:endParaRPr/>
          </a:p>
        </p:txBody>
      </p:sp>
      <p:sp>
        <p:nvSpPr>
          <p:cNvPr id="8" name="el-178969475453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应用场景</a:t>
            </a:r>
            <a:endParaRPr/>
          </a:p>
        </p:txBody>
      </p:sp>
      <p:sp>
        <p:nvSpPr>
          <p:cNvPr id="9" name="el-1789694754533-7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0" name="el-178969475453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cxnSp>
        <p:nvCxnSpPr>
          <p:cNvPr id="11" name="el-1789694754531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754537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754537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754537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754537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754538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754541-21"/>
          <p:cNvSpPr txBox="1"/>
          <p:nvPr/>
        </p:nvSpPr>
        <p:spPr>
          <a:xfrm>
            <a:off x="685629" y="2671357"/>
            <a:ext cx="185818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月1</a:t>
            </a:r>
            <a:endParaRPr/>
          </a:p>
        </p:txBody>
      </p:sp>
      <p:sp>
        <p:nvSpPr>
          <p:cNvPr id="18" name="el-1789694754541-22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数据月检</a:t>
            </a:r>
            <a:endParaRPr/>
          </a:p>
        </p:txBody>
      </p:sp>
      <p:sp>
        <p:nvSpPr>
          <p:cNvPr id="19" name="el-1789694754539-16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看扫码热榜与高频问——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哪里被问爆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，哪里就该加厚。</a:t>
            </a:r>
            <a:endParaRPr/>
          </a:p>
        </p:txBody>
      </p:sp>
      <p:sp>
        <p:nvSpPr>
          <p:cNvPr id="20" name="el-1789694754541-23"/>
          <p:cNvSpPr txBox="1"/>
          <p:nvPr/>
        </p:nvSpPr>
        <p:spPr>
          <a:xfrm>
            <a:off x="2472012" y="2671357"/>
            <a:ext cx="2552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月2</a:t>
            </a:r>
            <a:endParaRPr/>
          </a:p>
        </p:txBody>
      </p:sp>
      <p:sp>
        <p:nvSpPr>
          <p:cNvPr id="21" name="el-1789694754541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内容月更</a:t>
            </a:r>
            <a:endParaRPr/>
          </a:p>
        </p:txBody>
      </p:sp>
      <p:sp>
        <p:nvSpPr>
          <p:cNvPr id="22" name="el-1789694754540-17"/>
          <p:cNvSpPr txBox="1"/>
          <p:nvPr/>
        </p:nvSpPr>
        <p:spPr>
          <a:xfrm>
            <a:off x="2472012" y="344268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更新展讯与FAQ——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知识库保鲜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：过期答案是事故源。</a:t>
            </a:r>
            <a:endParaRPr/>
          </a:p>
        </p:txBody>
      </p:sp>
      <p:sp>
        <p:nvSpPr>
          <p:cNvPr id="23" name="el-1789694754542-25"/>
          <p:cNvSpPr txBox="1"/>
          <p:nvPr/>
        </p:nvSpPr>
        <p:spPr>
          <a:xfrm>
            <a:off x="4953101" y="2671357"/>
            <a:ext cx="20566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月3</a:t>
            </a:r>
            <a:endParaRPr/>
          </a:p>
        </p:txBody>
      </p:sp>
      <p:sp>
        <p:nvSpPr>
          <p:cNvPr id="24" name="el-1789694754542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人设微调</a:t>
            </a:r>
            <a:endParaRPr/>
          </a:p>
        </p:txBody>
      </p:sp>
      <p:sp>
        <p:nvSpPr>
          <p:cNvPr id="25" name="el-1789694754540-18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根据互动反馈调口头禅与语气——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越用越像「自己人」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754542-27"/>
          <p:cNvSpPr txBox="1"/>
          <p:nvPr/>
        </p:nvSpPr>
        <p:spPr>
          <a:xfrm>
            <a:off x="6937972" y="2671357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半年</a:t>
            </a:r>
            <a:endParaRPr/>
          </a:p>
        </p:txBody>
      </p:sp>
      <p:sp>
        <p:nvSpPr>
          <p:cNvPr id="27" name="el-1789694754542-28"/>
          <p:cNvSpPr txBox="1"/>
          <p:nvPr/>
        </p:nvSpPr>
        <p:spPr>
          <a:xfrm>
            <a:off x="6937972" y="304273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能力升级</a:t>
            </a:r>
            <a:endParaRPr/>
          </a:p>
        </p:txBody>
      </p:sp>
      <p:sp>
        <p:nvSpPr>
          <p:cNvPr id="28" name="el-1789694754540-19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评估加新技能：多语种、儿童模式——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跟着观众需求长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754543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754543-30"/>
          <p:cNvSpPr txBox="1"/>
          <p:nvPr/>
        </p:nvSpPr>
        <p:spPr>
          <a:xfrm>
            <a:off x="9121330" y="289037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年度</a:t>
            </a:r>
            <a:endParaRPr/>
          </a:p>
        </p:txBody>
      </p:sp>
      <p:sp>
        <p:nvSpPr>
          <p:cNvPr id="31" name="el-1789694754543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价值复盘</a:t>
            </a:r>
            <a:endParaRPr/>
          </a:p>
        </p:txBody>
      </p:sp>
      <p:sp>
        <p:nvSpPr>
          <p:cNvPr id="32" name="el-1789694754541-20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算总账：接待量、满意度、成本比——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决定续费还是升级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553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553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553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553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5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553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7555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应用场景：四问四答</a:t>
            </a:r>
            <a:endParaRPr/>
          </a:p>
        </p:txBody>
      </p:sp>
      <p:sp>
        <p:nvSpPr>
          <p:cNvPr id="9" name="el-178969475553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5541-19"/>
          <p:cNvSpPr txBox="1"/>
          <p:nvPr/>
        </p:nvSpPr>
        <p:spPr>
          <a:xfrm>
            <a:off x="1618845" y="1698413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数字人的四类岗位？</a:t>
            </a:r>
            <a:endParaRPr/>
          </a:p>
        </p:txBody>
      </p:sp>
      <p:sp>
        <p:nvSpPr>
          <p:cNvPr id="11" name="el-1789694755540-15"/>
          <p:cNvSpPr txBox="1"/>
          <p:nvPr/>
        </p:nvSpPr>
        <p:spPr>
          <a:xfrm>
            <a:off x="1618845" y="2117408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导览员、虚拟主播、品牌代言、金牌分身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——内容越标准、复用越频繁，越划算。</a:t>
            </a:r>
            <a:endParaRPr/>
          </a:p>
        </p:txBody>
      </p:sp>
      <p:sp>
        <p:nvSpPr>
          <p:cNvPr id="12" name="el-178969475553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5542-20"/>
          <p:cNvSpPr txBox="1"/>
          <p:nvPr/>
        </p:nvSpPr>
        <p:spPr>
          <a:xfrm>
            <a:off x="1618845" y="2812559"/>
            <a:ext cx="666300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第一站推荐哪个岗位？</a:t>
            </a:r>
            <a:endParaRPr/>
          </a:p>
        </p:txBody>
      </p:sp>
      <p:sp>
        <p:nvSpPr>
          <p:cNvPr id="14" name="el-1789694755540-16"/>
          <p:cNvSpPr txBox="1"/>
          <p:nvPr/>
        </p:nvSpPr>
        <p:spPr>
          <a:xfrm>
            <a:off x="1618845" y="3231554"/>
            <a:ext cx="68734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数字导览员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——性价比最高：标准内容+高频复用+夜场补位，一本账算得清。</a:t>
            </a:r>
            <a:endParaRPr/>
          </a:p>
        </p:txBody>
      </p:sp>
      <p:sp>
        <p:nvSpPr>
          <p:cNvPr id="15" name="el-178969475553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5542-21"/>
          <p:cNvSpPr txBox="1"/>
          <p:nvPr/>
        </p:nvSpPr>
        <p:spPr>
          <a:xfrm>
            <a:off x="1618845" y="3926706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什么情况该缓一缓？</a:t>
            </a:r>
            <a:endParaRPr/>
          </a:p>
        </p:txBody>
      </p:sp>
      <p:sp>
        <p:nvSpPr>
          <p:cNvPr id="17" name="el-1789694755541-17"/>
          <p:cNvSpPr txBox="1"/>
          <p:nvPr/>
        </p:nvSpPr>
        <p:spPr>
          <a:xfrm>
            <a:off x="1618845" y="4345701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内容常变、重深度、强情感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——这些是人的领地，硬上数字人是减分项。</a:t>
            </a:r>
            <a:endParaRPr/>
          </a:p>
        </p:txBody>
      </p:sp>
      <p:sp>
        <p:nvSpPr>
          <p:cNvPr id="18" name="el-178969475553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5542-22"/>
          <p:cNvSpPr txBox="1"/>
          <p:nvPr/>
        </p:nvSpPr>
        <p:spPr>
          <a:xfrm>
            <a:off x="1618845" y="5040852"/>
            <a:ext cx="54213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上线后最重要的运营动作？</a:t>
            </a:r>
            <a:endParaRPr/>
          </a:p>
        </p:txBody>
      </p:sp>
      <p:sp>
        <p:nvSpPr>
          <p:cNvPr id="20" name="el-1789694755541-18"/>
          <p:cNvSpPr txBox="1"/>
          <p:nvPr/>
        </p:nvSpPr>
        <p:spPr>
          <a:xfrm>
            <a:off x="1618845" y="5459847"/>
            <a:ext cx="557085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内容月更+人设微调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——数字人是养出来的，上线只是第一天。</a:t>
            </a:r>
            <a:endParaRPr/>
          </a:p>
        </p:txBody>
      </p:sp>
      <p:sp>
        <p:nvSpPr>
          <p:cNvPr id="21" name="el-17896947555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75553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5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759334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75653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6533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653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756536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7565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边界与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伦理</a:t>
            </a:r>
            <a:endParaRPr/>
          </a:p>
        </p:txBody>
      </p:sp>
      <p:sp>
        <p:nvSpPr>
          <p:cNvPr id="8" name="el-178969475653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BOUNDARY</a:t>
            </a:r>
            <a:endParaRPr/>
          </a:p>
        </p:txBody>
      </p:sp>
      <p:sp>
        <p:nvSpPr>
          <p:cNvPr id="9" name="el-1789694756539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像与真</a:t>
            </a:r>
            <a:endParaRPr/>
          </a:p>
        </p:txBody>
      </p:sp>
      <p:sp>
        <p:nvSpPr>
          <p:cNvPr id="10" name="el-1789694756540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标识法规</a:t>
            </a:r>
            <a:endParaRPr/>
          </a:p>
        </p:txBody>
      </p:sp>
      <p:sp>
        <p:nvSpPr>
          <p:cNvPr id="11" name="el-1789694756540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信任机制</a:t>
            </a:r>
            <a:endParaRPr/>
          </a:p>
        </p:txBody>
      </p:sp>
      <p:sp>
        <p:nvSpPr>
          <p:cNvPr id="12" name="el-1789694756541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行业守则</a:t>
            </a:r>
            <a:endParaRPr/>
          </a:p>
        </p:txBody>
      </p:sp>
      <p:sp>
        <p:nvSpPr>
          <p:cNvPr id="13" name="el-1789694756534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项目七</a:t>
            </a:r>
            <a:endParaRPr/>
          </a:p>
        </p:txBody>
      </p:sp>
      <p:sp>
        <p:nvSpPr>
          <p:cNvPr id="14" name="el-178969475653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853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8536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853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853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8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8535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8" name="el-17896947585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像与真：数字人的三层边界</a:t>
            </a:r>
            <a:endParaRPr/>
          </a:p>
        </p:txBody>
      </p:sp>
      <p:sp>
        <p:nvSpPr>
          <p:cNvPr id="9" name="el-1789694758537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758542-19"/>
          <p:cNvSpPr txBox="1"/>
          <p:nvPr/>
        </p:nvSpPr>
        <p:spPr>
          <a:xfrm>
            <a:off x="1961659" y="1885145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形象边界</a:t>
            </a:r>
            <a:endParaRPr/>
          </a:p>
        </p:txBody>
      </p:sp>
      <p:sp>
        <p:nvSpPr>
          <p:cNvPr id="11" name="el-1789694758543-20"/>
          <p:cNvSpPr txBox="1"/>
          <p:nvPr/>
        </p:nvSpPr>
        <p:spPr>
          <a:xfrm>
            <a:off x="316150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758540-16"/>
          <p:cNvSpPr txBox="1"/>
          <p:nvPr/>
        </p:nvSpPr>
        <p:spPr>
          <a:xfrm>
            <a:off x="1961659" y="2332709"/>
            <a:ext cx="596877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可以像人，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不能冒充人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——真人克隆需授权，公众人物形象是禁区。</a:t>
            </a:r>
            <a:endParaRPr/>
          </a:p>
        </p:txBody>
      </p:sp>
      <p:sp>
        <p:nvSpPr>
          <p:cNvPr id="13" name="el-178969475853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758543-21"/>
          <p:cNvSpPr txBox="1"/>
          <p:nvPr/>
        </p:nvSpPr>
        <p:spPr>
          <a:xfrm>
            <a:off x="2723469" y="3023991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言论边界</a:t>
            </a:r>
            <a:endParaRPr/>
          </a:p>
        </p:txBody>
      </p:sp>
      <p:sp>
        <p:nvSpPr>
          <p:cNvPr id="15" name="el-1789694758543-22"/>
          <p:cNvSpPr txBox="1"/>
          <p:nvPr/>
        </p:nvSpPr>
        <p:spPr>
          <a:xfrm>
            <a:off x="3923319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758540-17"/>
          <p:cNvSpPr txBox="1"/>
          <p:nvPr/>
        </p:nvSpPr>
        <p:spPr>
          <a:xfrm>
            <a:off x="2723469" y="3471554"/>
            <a:ext cx="5778325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答知识可以，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不出人格判断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——观点、承诺、道歉必须真人发声。</a:t>
            </a:r>
            <a:endParaRPr/>
          </a:p>
        </p:txBody>
      </p:sp>
      <p:sp>
        <p:nvSpPr>
          <p:cNvPr id="17" name="el-178969475853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758544-23"/>
          <p:cNvSpPr txBox="1"/>
          <p:nvPr/>
        </p:nvSpPr>
        <p:spPr>
          <a:xfrm>
            <a:off x="3485278" y="4162837"/>
            <a:ext cx="120842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责任边界</a:t>
            </a:r>
            <a:endParaRPr/>
          </a:p>
        </p:txBody>
      </p:sp>
      <p:sp>
        <p:nvSpPr>
          <p:cNvPr id="19" name="el-1789694758544-24"/>
          <p:cNvSpPr txBox="1"/>
          <p:nvPr/>
        </p:nvSpPr>
        <p:spPr>
          <a:xfrm>
            <a:off x="4685128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758541-18"/>
          <p:cNvSpPr txBox="1"/>
          <p:nvPr/>
        </p:nvSpPr>
        <p:spPr>
          <a:xfrm>
            <a:off x="3485278" y="4610400"/>
            <a:ext cx="664327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数字人出错，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责任在运营方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——「是AI说的」不是免责牌：谁部署谁负责。</a:t>
            </a:r>
            <a:endParaRPr/>
          </a:p>
        </p:txBody>
      </p:sp>
      <p:sp>
        <p:nvSpPr>
          <p:cNvPr id="21" name="el-1789694758535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边界口诀</a:t>
            </a:r>
            <a:endParaRPr/>
          </a:p>
        </p:txBody>
      </p:sp>
      <p:sp>
        <p:nvSpPr>
          <p:cNvPr id="22" name="el-1789694758535-7"/>
          <p:cNvSpPr txBox="1"/>
          <p:nvPr/>
        </p:nvSpPr>
        <p:spPr>
          <a:xfrm>
            <a:off x="1715708" y="5520703"/>
            <a:ext cx="558787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像人不骗人，能干不越权——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数字人的自由，止于真人的权利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75853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24" name="el-178969475853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5" name="el-17896947585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26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264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2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26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6" name="el-17896947592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合规红线：三条底线</a:t>
            </a:r>
            <a:endParaRPr/>
          </a:p>
        </p:txBody>
      </p:sp>
      <p:sp>
        <p:nvSpPr>
          <p:cNvPr id="7" name="el-1789694759267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4759267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胜过十次翻红</a:t>
            </a:r>
            <a:endParaRPr/>
          </a:p>
        </p:txBody>
      </p:sp>
      <p:sp>
        <p:nvSpPr>
          <p:cNvPr id="9" name="el-1789694759267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数字人翻车多在「以假乱真」——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标注是护身符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，不是紧箍咒。</a:t>
            </a:r>
            <a:endParaRPr/>
          </a:p>
        </p:txBody>
      </p:sp>
      <p:sp>
        <p:nvSpPr>
          <p:cNvPr id="10" name="el-1789694759267-13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上线自查三问：标了吗？授权了吗？能撤吗？</a:t>
            </a:r>
            <a:endParaRPr/>
          </a:p>
        </p:txBody>
      </p:sp>
      <p:sp>
        <p:nvSpPr>
          <p:cNvPr id="11" name="el-178969475926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2" name="el-1789694759262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3" name="el-17896947592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4" name="el-178969475926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759269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4759269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4759269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4759269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4759270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759271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1" name="el-1789694759271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AI生成须显著标识</a:t>
            </a:r>
            <a:endParaRPr/>
          </a:p>
        </p:txBody>
      </p:sp>
      <p:sp>
        <p:nvSpPr>
          <p:cNvPr id="22" name="el-1789694759271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深度合成内容需明确标注——数字人不得以假乱真</a:t>
            </a:r>
            <a:endParaRPr/>
          </a:p>
        </p:txBody>
      </p:sp>
      <p:sp>
        <p:nvSpPr>
          <p:cNvPr id="23" name="el-1789694759271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授权</a:t>
            </a:r>
            <a:endParaRPr/>
          </a:p>
        </p:txBody>
      </p:sp>
      <p:sp>
        <p:nvSpPr>
          <p:cNvPr id="24" name="el-1789694759271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形象声音须获授权</a:t>
            </a:r>
            <a:endParaRPr/>
          </a:p>
        </p:txBody>
      </p:sp>
      <p:sp>
        <p:nvSpPr>
          <p:cNvPr id="25" name="el-1789694759271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克隆真人须本人书面同意——公众人物尤其敏感</a:t>
            </a:r>
            <a:endParaRPr/>
          </a:p>
        </p:txBody>
      </p:sp>
      <p:sp>
        <p:nvSpPr>
          <p:cNvPr id="26" name="el-1789694759272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用途</a:t>
            </a:r>
            <a:endParaRPr/>
          </a:p>
        </p:txBody>
      </p:sp>
      <p:sp>
        <p:nvSpPr>
          <p:cNvPr id="27" name="el-1789694759272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不得用于误导欺骗</a:t>
            </a:r>
            <a:endParaRPr/>
          </a:p>
        </p:txBody>
      </p:sp>
      <p:sp>
        <p:nvSpPr>
          <p:cNvPr id="28" name="el-1789694759272-27"/>
          <p:cNvSpPr txBox="1"/>
          <p:nvPr/>
        </p:nvSpPr>
        <p:spPr>
          <a:xfrm>
            <a:off x="1180805" y="5021807"/>
            <a:ext cx="621446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虚拟代言虚构证言、伪造现场均属违法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49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497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4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495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6" name="el-17896947594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信任机制：让客人放心跟数字人打交道</a:t>
            </a:r>
            <a:endParaRPr/>
          </a:p>
        </p:txBody>
      </p:sp>
      <p:sp>
        <p:nvSpPr>
          <p:cNvPr id="7" name="el-1789694759495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明示身份</a:t>
            </a:r>
            <a:endParaRPr/>
          </a:p>
        </p:txBody>
      </p:sp>
      <p:sp>
        <p:nvSpPr>
          <p:cNvPr id="8" name="el-1789694759493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开场自报家门「我是数字讲解员小釉」——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诚实是最好的设计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：客人反而更愿意互动。</a:t>
            </a:r>
            <a:endParaRPr/>
          </a:p>
        </p:txBody>
      </p:sp>
      <p:sp>
        <p:nvSpPr>
          <p:cNvPr id="9" name="el-178969475949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留出通道</a:t>
            </a:r>
            <a:endParaRPr/>
          </a:p>
        </p:txBody>
      </p:sp>
      <p:sp>
        <p:nvSpPr>
          <p:cNvPr id="10" name="el-178969475949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任何时候一句话转真人——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退路给足，信任才来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：被数字人堵死的客人最愤怒。</a:t>
            </a:r>
            <a:endParaRPr/>
          </a:p>
        </p:txBody>
      </p:sp>
      <p:sp>
        <p:nvSpPr>
          <p:cNvPr id="11" name="el-1789694759496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持续兑现</a:t>
            </a:r>
            <a:endParaRPr/>
          </a:p>
        </p:txBody>
      </p:sp>
      <p:sp>
        <p:nvSpPr>
          <p:cNvPr id="12" name="el-178969475949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说到做到：说18秒响应就18秒响应——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数字人的信用=企业的信用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，一荣俱荣一损俱损。</a:t>
            </a:r>
            <a:endParaRPr/>
          </a:p>
        </p:txBody>
      </p:sp>
      <p:sp>
        <p:nvSpPr>
          <p:cNvPr id="13" name="el-1789694759499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一段开场白的设计</a:t>
            </a:r>
            <a:endParaRPr/>
          </a:p>
        </p:txBody>
      </p:sp>
      <p:sp>
        <p:nvSpPr>
          <p:cNvPr id="14" name="el-1789694759499-17"/>
          <p:cNvSpPr txBox="1"/>
          <p:nvPr/>
        </p:nvSpPr>
        <p:spPr>
          <a:xfrm>
            <a:off x="7675231" y="2741884"/>
            <a:ext cx="32532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「大家好，我是数字讲解员小釉——</a:t>
            </a:r>
            <a:endParaRPr/>
          </a:p>
        </p:txBody>
      </p:sp>
      <p:sp>
        <p:nvSpPr>
          <p:cNvPr id="15" name="el-1789694759499-18"/>
          <p:cNvSpPr txBox="1"/>
          <p:nvPr/>
        </p:nvSpPr>
        <p:spPr>
          <a:xfrm>
            <a:off x="7675231" y="3085591"/>
            <a:ext cx="313743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由馆藏研究团队与我共同为您讲解。</a:t>
            </a:r>
            <a:endParaRPr/>
          </a:p>
        </p:txBody>
      </p:sp>
      <p:sp>
        <p:nvSpPr>
          <p:cNvPr id="16" name="el-1789694759500-19"/>
          <p:cNvSpPr txBox="1"/>
          <p:nvPr/>
        </p:nvSpPr>
        <p:spPr>
          <a:xfrm>
            <a:off x="7675231" y="3429298"/>
            <a:ext cx="3108391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想找真人同事？说『转人工』，马上安排。」</a:t>
            </a:r>
            <a:endParaRPr/>
          </a:p>
        </p:txBody>
      </p:sp>
      <p:sp>
        <p:nvSpPr>
          <p:cNvPr id="17" name="el-1789694759500-20"/>
          <p:cNvSpPr txBox="1"/>
          <p:nvPr/>
        </p:nvSpPr>
        <p:spPr>
          <a:xfrm>
            <a:off x="7675231" y="4116712"/>
            <a:ext cx="272115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诚实+能力+退路，三要素齐全</a:t>
            </a:r>
            <a:endParaRPr/>
          </a:p>
        </p:txBody>
      </p:sp>
      <p:sp>
        <p:nvSpPr>
          <p:cNvPr id="18" name="el-1789694759495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信任不是让客人忘掉它是数字人——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是让客人知道后依然愿意用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75949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20" name="el-1789694759490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1" name="el-17896947594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51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515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513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5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75951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7" name="el-178969475951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课堂辩论：景区该不该用真人克隆</a:t>
            </a:r>
            <a:endParaRPr/>
          </a:p>
        </p:txBody>
      </p:sp>
      <p:sp>
        <p:nvSpPr>
          <p:cNvPr id="8" name="el-1789694759516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克隆金牌员工的形象声音做「数字分身」——是经验传承的福音，还是对人的物化？</a:t>
            </a:r>
            <a:endParaRPr/>
          </a:p>
        </p:txBody>
      </p:sp>
      <p:sp>
        <p:nvSpPr>
          <p:cNvPr id="9" name="el-1789694759516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759521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克隆派</a:t>
            </a:r>
            <a:endParaRPr/>
          </a:p>
        </p:txBody>
      </p:sp>
      <p:sp>
        <p:nvSpPr>
          <p:cNvPr id="11" name="el-1789694759522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759522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审慎派</a:t>
            </a:r>
            <a:endParaRPr/>
          </a:p>
        </p:txBody>
      </p:sp>
      <p:sp>
        <p:nvSpPr>
          <p:cNvPr id="13" name="el-1789694759512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「克隆授权合同里必须写哪三条」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把立场落到可执行的条款上。</a:t>
            </a:r>
            <a:endParaRPr/>
          </a:p>
        </p:txBody>
      </p:sp>
      <p:sp>
        <p:nvSpPr>
          <p:cNvPr id="14" name="el-1789694759513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5" name="el-1789694759514-6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16" name="el-178969475951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4759521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759522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759522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759523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759523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759523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759519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金牌经验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不再随退休流失</a:t>
            </a:r>
            <a:endParaRPr/>
          </a:p>
        </p:txBody>
      </p:sp>
      <p:sp>
        <p:nvSpPr>
          <p:cNvPr id="24" name="el-1789694759519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标准化服务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无限复制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惠及更多游客</a:t>
            </a:r>
            <a:endParaRPr/>
          </a:p>
        </p:txBody>
      </p:sp>
      <p:sp>
        <p:nvSpPr>
          <p:cNvPr id="25" name="el-1789694759519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本人获得授权收益——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双赢契约</a:t>
            </a:r>
            <a:endParaRPr/>
          </a:p>
        </p:txBody>
      </p:sp>
      <p:sp>
        <p:nvSpPr>
          <p:cNvPr id="26" name="el-1789694759520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形象被「续用」，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人格边界模糊</a:t>
            </a:r>
            <a:endParaRPr/>
          </a:p>
        </p:txBody>
      </p:sp>
      <p:sp>
        <p:nvSpPr>
          <p:cNvPr id="27" name="el-1789694759520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克隆版出错，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砸的是本人的招牌</a:t>
            </a:r>
            <a:endParaRPr/>
          </a:p>
        </p:txBody>
      </p:sp>
      <p:sp>
        <p:nvSpPr>
          <p:cNvPr id="28" name="el-1789694759521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游客要的是「老周本人」——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分身给不了那种真实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5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536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546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546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953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9534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95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953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0" name="el-17896947595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翻车修复：一次数字人风波</a:t>
            </a:r>
            <a:endParaRPr/>
          </a:p>
        </p:txBody>
      </p:sp>
      <p:sp>
        <p:nvSpPr>
          <p:cNvPr id="11" name="el-1789694759536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危机复盘</a:t>
            </a:r>
            <a:endParaRPr/>
          </a:p>
        </p:txBody>
      </p:sp>
      <p:sp>
        <p:nvSpPr>
          <p:cNvPr id="12" name="el-1789694759536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事件：某景区数字人被游客发视频吐槽「假人骗人」</a:t>
            </a:r>
            <a:endParaRPr/>
          </a:p>
        </p:txBody>
      </p:sp>
      <p:sp>
        <p:nvSpPr>
          <p:cNvPr id="13" name="el-178969475954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起因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数字主播深夜口播，未标识AI身份，被质疑冒充真人</a:t>
            </a:r>
            <a:endParaRPr/>
          </a:p>
        </p:txBody>
      </p:sp>
      <p:sp>
        <p:nvSpPr>
          <p:cNvPr id="14" name="el-178969475954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话题登上同城热榜，48小时处置完毕</a:t>
            </a:r>
            <a:endParaRPr/>
          </a:p>
        </p:txBody>
      </p:sp>
      <p:sp>
        <p:nvSpPr>
          <p:cNvPr id="15" name="el-1789694759548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759544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危机后数字人好感度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不降反升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——透明是最好的公关。</a:t>
            </a:r>
            <a:endParaRPr/>
          </a:p>
        </p:txBody>
      </p:sp>
      <p:sp>
        <p:nvSpPr>
          <p:cNvPr id="17" name="el-1789694759549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759545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未标识不是小事——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「以假乱真」触碰的是信任底线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：一上线就该有。</a:t>
            </a:r>
            <a:endParaRPr/>
          </a:p>
        </p:txBody>
      </p:sp>
      <p:sp>
        <p:nvSpPr>
          <p:cNvPr id="19" name="el-178969475954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759546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数字人运营要备「危机预案」——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出事时谁发声、说什么、怎么改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，提前写好。</a:t>
            </a:r>
            <a:endParaRPr/>
          </a:p>
        </p:txBody>
      </p:sp>
      <p:sp>
        <p:nvSpPr>
          <p:cNvPr id="21" name="el-178969475953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22" name="el-1789694759533-4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953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4" name="el-1789694759547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759547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75954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75954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第1小时（响应）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：官方账号承认「是我们的疏漏」——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先认错再解释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：删视频冷处理是大忌。</a:t>
            </a:r>
            <a:endParaRPr/>
          </a:p>
        </p:txBody>
      </p:sp>
      <p:sp>
        <p:nvSpPr>
          <p:cNvPr id="28" name="el-178969475954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第1天（整改）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：全部数字人出镜加显著标识——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把合规补成超标准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：标识做成了品牌贴纸。</a:t>
            </a:r>
            <a:endParaRPr/>
          </a:p>
        </p:txBody>
      </p:sp>
      <p:sp>
        <p:nvSpPr>
          <p:cNvPr id="29" name="el-178969475954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第2天（转化）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：发布「数字人是怎么做出来的」幕后视频——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透明化翻红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：吐槽帖变科普帖。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71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713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716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716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9717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759717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7597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971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10" name="el-17896947597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4759712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数字人上手，从这六件做起：</a:t>
            </a:r>
            <a:endParaRPr/>
          </a:p>
        </p:txBody>
      </p:sp>
      <p:sp>
        <p:nvSpPr>
          <p:cNvPr id="12" name="el-1789694759719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759723-20"/>
          <p:cNvSpPr txBox="1"/>
          <p:nvPr/>
        </p:nvSpPr>
        <p:spPr>
          <a:xfrm>
            <a:off x="1256986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找一个岗位</a:t>
            </a:r>
            <a:endParaRPr/>
          </a:p>
        </p:txBody>
      </p:sp>
      <p:sp>
        <p:nvSpPr>
          <p:cNvPr id="14" name="el-1789694759723-21"/>
          <p:cNvSpPr txBox="1"/>
          <p:nvPr/>
        </p:nvSpPr>
        <p:spPr>
          <a:xfrm>
            <a:off x="2447313" y="3299106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观察实习场所：哪段服务最标准、最重复</a:t>
            </a:r>
            <a:endParaRPr/>
          </a:p>
        </p:txBody>
      </p:sp>
      <p:sp>
        <p:nvSpPr>
          <p:cNvPr id="15" name="el-1789694759719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759723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写人设卡</a:t>
            </a:r>
            <a:endParaRPr/>
          </a:p>
        </p:txBody>
      </p:sp>
      <p:sp>
        <p:nvSpPr>
          <p:cNvPr id="17" name="el-1789694759723-23"/>
          <p:cNvSpPr txBox="1"/>
          <p:nvPr/>
        </p:nvSpPr>
        <p:spPr>
          <a:xfrm>
            <a:off x="2228293" y="391807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身份、性格、口头禅、禁忌各一句</a:t>
            </a:r>
            <a:endParaRPr/>
          </a:p>
        </p:txBody>
      </p:sp>
      <p:sp>
        <p:nvSpPr>
          <p:cNvPr id="18" name="el-1789694759719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759723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试音色</a:t>
            </a:r>
            <a:endParaRPr/>
          </a:p>
        </p:txBody>
      </p:sp>
      <p:sp>
        <p:nvSpPr>
          <p:cNvPr id="20" name="el-1789694759723-25"/>
          <p:cNvSpPr txBox="1"/>
          <p:nvPr/>
        </p:nvSpPr>
        <p:spPr>
          <a:xfrm>
            <a:off x="2009273" y="4537046"/>
            <a:ext cx="37453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在免费工具上合成三种音色，选一个贴岗位的</a:t>
            </a:r>
            <a:endParaRPr/>
          </a:p>
        </p:txBody>
      </p:sp>
      <p:sp>
        <p:nvSpPr>
          <p:cNvPr id="21" name="el-1789694759719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759723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建小库</a:t>
            </a:r>
            <a:endParaRPr/>
          </a:p>
        </p:txBody>
      </p:sp>
      <p:sp>
        <p:nvSpPr>
          <p:cNvPr id="23" name="el-1789694759724-27"/>
          <p:cNvSpPr txBox="1"/>
          <p:nvPr/>
        </p:nvSpPr>
        <p:spPr>
          <a:xfrm>
            <a:off x="7760934" y="3299106"/>
            <a:ext cx="29726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为数字人准备20条QA，标注时效</a:t>
            </a:r>
            <a:endParaRPr/>
          </a:p>
        </p:txBody>
      </p:sp>
      <p:sp>
        <p:nvSpPr>
          <p:cNvPr id="24" name="el-1789694759719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759724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看合规</a:t>
            </a:r>
            <a:endParaRPr/>
          </a:p>
        </p:txBody>
      </p:sp>
      <p:sp>
        <p:nvSpPr>
          <p:cNvPr id="26" name="el-1789694759724-29"/>
          <p:cNvSpPr txBox="1"/>
          <p:nvPr/>
        </p:nvSpPr>
        <p:spPr>
          <a:xfrm>
            <a:off x="7760934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对照三条红线自查你的方案</a:t>
            </a:r>
            <a:endParaRPr/>
          </a:p>
        </p:txBody>
      </p:sp>
      <p:sp>
        <p:nvSpPr>
          <p:cNvPr id="27" name="el-1789694759720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759724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算笔账</a:t>
            </a:r>
            <a:endParaRPr/>
          </a:p>
        </p:txBody>
      </p:sp>
      <p:sp>
        <p:nvSpPr>
          <p:cNvPr id="29" name="el-1789694759724-31"/>
          <p:cNvSpPr txBox="1"/>
          <p:nvPr/>
        </p:nvSpPr>
        <p:spPr>
          <a:xfrm>
            <a:off x="7760934" y="4537046"/>
            <a:ext cx="295462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用本讲账本模板测算你方案的ROI</a:t>
            </a:r>
            <a:endParaRPr/>
          </a:p>
        </p:txBody>
      </p:sp>
      <p:sp>
        <p:nvSpPr>
          <p:cNvPr id="30" name="el-1789694759712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边界与伦理</a:t>
            </a:r>
            <a:endParaRPr/>
          </a:p>
        </p:txBody>
      </p:sp>
      <p:sp>
        <p:nvSpPr>
          <p:cNvPr id="31" name="el-1789694759712-5"/>
          <p:cNvSpPr txBox="1"/>
          <p:nvPr/>
        </p:nvSpPr>
        <p:spPr>
          <a:xfrm>
            <a:off x="5374626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32" name="el-178969475971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73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74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74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75974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7597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9739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7597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75974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759746-19"/>
          <p:cNvSpPr txBox="1"/>
          <p:nvPr/>
        </p:nvSpPr>
        <p:spPr>
          <a:xfrm>
            <a:off x="1618845" y="1698413"/>
            <a:ext cx="648594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数字人的本质是什么？</a:t>
            </a:r>
            <a:endParaRPr/>
          </a:p>
        </p:txBody>
      </p:sp>
      <p:sp>
        <p:nvSpPr>
          <p:cNvPr id="11" name="el-1789694759744-15"/>
          <p:cNvSpPr txBox="1"/>
          <p:nvPr/>
        </p:nvSpPr>
        <p:spPr>
          <a:xfrm>
            <a:off x="1618845" y="2117408"/>
            <a:ext cx="66963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形象+声音+大脑的数字员工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——能上岗、能值夜班，但灵气与责任仍在人。</a:t>
            </a:r>
            <a:endParaRPr/>
          </a:p>
        </p:txBody>
      </p:sp>
      <p:sp>
        <p:nvSpPr>
          <p:cNvPr id="12" name="el-178969475974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759746-20"/>
          <p:cNvSpPr txBox="1"/>
          <p:nvPr/>
        </p:nvSpPr>
        <p:spPr>
          <a:xfrm>
            <a:off x="1618845" y="2812559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制作的第一步该做什么？</a:t>
            </a:r>
            <a:endParaRPr/>
          </a:p>
        </p:txBody>
      </p:sp>
      <p:sp>
        <p:nvSpPr>
          <p:cNvPr id="14" name="el-1789694759745-16"/>
          <p:cNvSpPr txBox="1"/>
          <p:nvPr/>
        </p:nvSpPr>
        <p:spPr>
          <a:xfrm>
            <a:off x="1618845" y="3231554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选岗位定人设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，而不是先纠结形象——岗位决定形象，性价比决定档位。</a:t>
            </a:r>
            <a:endParaRPr/>
          </a:p>
        </p:txBody>
      </p:sp>
      <p:sp>
        <p:nvSpPr>
          <p:cNvPr id="15" name="el-178969475974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759746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应用的第一性原则？</a:t>
            </a:r>
            <a:endParaRPr/>
          </a:p>
        </p:txBody>
      </p:sp>
      <p:sp>
        <p:nvSpPr>
          <p:cNvPr id="17" name="el-1789694759745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内容越标准越该上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——导览员是第一站，深度体验与情感连接缓上。</a:t>
            </a:r>
            <a:endParaRPr/>
          </a:p>
        </p:txBody>
      </p:sp>
      <p:sp>
        <p:nvSpPr>
          <p:cNvPr id="18" name="el-178969475974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759747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伦理底线怎么守？</a:t>
            </a:r>
            <a:endParaRPr/>
          </a:p>
        </p:txBody>
      </p:sp>
      <p:sp>
        <p:nvSpPr>
          <p:cNvPr id="20" name="el-1789694759745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像人不骗人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：显著标识、授权齐全、留出真人通道——谁部署谁负责。</a:t>
            </a:r>
            <a:endParaRPr/>
          </a:p>
        </p:txBody>
      </p:sp>
      <p:sp>
        <p:nvSpPr>
          <p:cNvPr id="21" name="el-1789694759737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759737-4"/>
          <p:cNvSpPr txBox="1"/>
          <p:nvPr/>
        </p:nvSpPr>
        <p:spPr>
          <a:xfrm>
            <a:off x="533817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3" name="el-17896947597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76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762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759759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764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759762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9765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759761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7597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759760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7597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作业：一份数字人方案</a:t>
            </a:r>
            <a:endParaRPr/>
          </a:p>
        </p:txBody>
      </p:sp>
      <p:sp>
        <p:nvSpPr>
          <p:cNvPr id="12" name="el-178969475976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759763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759763-16"/>
          <p:cNvSpPr txBox="1"/>
          <p:nvPr/>
        </p:nvSpPr>
        <p:spPr>
          <a:xfrm>
            <a:off x="1966570" y="217365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哪个旅游岗位最先被数字人接管？为什么？</a:t>
            </a:r>
            <a:endParaRPr/>
          </a:p>
        </p:txBody>
      </p:sp>
      <p:sp>
        <p:nvSpPr>
          <p:cNvPr id="15" name="el-1789694759764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759764-18"/>
          <p:cNvSpPr txBox="1"/>
          <p:nvPr/>
        </p:nvSpPr>
        <p:spPr>
          <a:xfrm>
            <a:off x="1966570" y="267448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你愿意克隆自己的形象声音吗？条件是什么？</a:t>
            </a:r>
            <a:endParaRPr/>
          </a:p>
        </p:txBody>
      </p:sp>
      <p:sp>
        <p:nvSpPr>
          <p:cNvPr id="17" name="el-1789694759760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759764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方案任务</a:t>
            </a:r>
            <a:endParaRPr/>
          </a:p>
        </p:txBody>
      </p:sp>
      <p:sp>
        <p:nvSpPr>
          <p:cNvPr id="19" name="el-1789694759767-23"/>
          <p:cNvSpPr txBox="1"/>
          <p:nvPr/>
        </p:nvSpPr>
        <p:spPr>
          <a:xfrm>
            <a:off x="1885627" y="3899031"/>
            <a:ext cx="71512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为一个旅游场景写数字人方案：岗位定位/人设卡/形象档位/知识库清单/合规自查</a:t>
            </a:r>
            <a:endParaRPr/>
          </a:p>
        </p:txBody>
      </p:sp>
      <p:sp>
        <p:nvSpPr>
          <p:cNvPr id="20" name="el-1789694759767-24"/>
          <p:cNvSpPr txBox="1"/>
          <p:nvPr/>
        </p:nvSpPr>
        <p:spPr>
          <a:xfrm>
            <a:off x="1885627" y="4241845"/>
            <a:ext cx="68874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两页纸，含成本测算</a:t>
            </a:r>
            <a:endParaRPr/>
          </a:p>
        </p:txBody>
      </p:sp>
      <p:sp>
        <p:nvSpPr>
          <p:cNvPr id="21" name="el-1789694759764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体验任务</a:t>
            </a:r>
            <a:endParaRPr/>
          </a:p>
        </p:txBody>
      </p:sp>
      <p:sp>
        <p:nvSpPr>
          <p:cNvPr id="22" name="el-1789694759767-25"/>
          <p:cNvSpPr txBox="1"/>
          <p:nvPr/>
        </p:nvSpPr>
        <p:spPr>
          <a:xfrm>
            <a:off x="1885627" y="4670363"/>
            <a:ext cx="64586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找一个在用的数字人（博物馆/电商），从三件套角度给它打分并写改进建议</a:t>
            </a:r>
            <a:endParaRPr/>
          </a:p>
        </p:txBody>
      </p:sp>
      <p:sp>
        <p:nvSpPr>
          <p:cNvPr id="23" name="el-1789694759767-26"/>
          <p:cNvSpPr txBox="1"/>
          <p:nvPr/>
        </p:nvSpPr>
        <p:spPr>
          <a:xfrm>
            <a:off x="1885627" y="5013177"/>
            <a:ext cx="637771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三件套各一评</a:t>
            </a:r>
            <a:endParaRPr/>
          </a:p>
        </p:txBody>
      </p:sp>
      <p:sp>
        <p:nvSpPr>
          <p:cNvPr id="24" name="el-1789694759761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下次课前提交至课程平台，方案将在实训课直接落地</a:t>
            </a:r>
            <a:endParaRPr/>
          </a:p>
        </p:txBody>
      </p:sp>
      <p:sp>
        <p:nvSpPr>
          <p:cNvPr id="25" name="el-178969475975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759757-4"/>
          <p:cNvSpPr txBox="1"/>
          <p:nvPr/>
        </p:nvSpPr>
        <p:spPr>
          <a:xfrm>
            <a:off x="54625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7" name="el-178969475975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90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759910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759908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759910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759908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759911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759908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759911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759905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7599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759907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75990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759909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4759915-25"/>
          <p:cNvSpPr txBox="1"/>
          <p:nvPr/>
        </p:nvSpPr>
        <p:spPr>
          <a:xfrm>
            <a:off x="1980705" y="1661513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数字人制作平台</a:t>
            </a:r>
            <a:endParaRPr/>
          </a:p>
        </p:txBody>
      </p:sp>
      <p:sp>
        <p:nvSpPr>
          <p:cNvPr id="16" name="el-1789694759914-21"/>
          <p:cNvSpPr txBox="1"/>
          <p:nvPr/>
        </p:nvSpPr>
        <p:spPr>
          <a:xfrm>
            <a:off x="1980705" y="2023372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主流厂商的试用版——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亲手做一个胜过看十篇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759910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18" name="el-1789694759915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文旅数字人案例集</a:t>
            </a:r>
            <a:endParaRPr/>
          </a:p>
        </p:txBody>
      </p:sp>
      <p:sp>
        <p:nvSpPr>
          <p:cNvPr id="19" name="el-1789694759914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各地文博与景区的数字员工——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看岗位与话术设计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759910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法规</a:t>
            </a:r>
            <a:endParaRPr/>
          </a:p>
        </p:txBody>
      </p:sp>
      <p:sp>
        <p:nvSpPr>
          <p:cNvPr id="21" name="el-1789694759916-27"/>
          <p:cNvSpPr txBox="1"/>
          <p:nvPr/>
        </p:nvSpPr>
        <p:spPr>
          <a:xfrm>
            <a:off x="1980705" y="3688640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深度合成管理规定</a:t>
            </a:r>
            <a:endParaRPr/>
          </a:p>
        </p:txBody>
      </p:sp>
      <p:sp>
        <p:nvSpPr>
          <p:cNvPr id="22" name="el-1789694759914-23"/>
          <p:cNvSpPr txBox="1"/>
          <p:nvPr/>
        </p:nvSpPr>
        <p:spPr>
          <a:xfrm>
            <a:off x="1980705" y="4050500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标识与授权的官方原文——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红线要看一手文件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759911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观察</a:t>
            </a:r>
            <a:endParaRPr/>
          </a:p>
        </p:txBody>
      </p:sp>
      <p:sp>
        <p:nvSpPr>
          <p:cNvPr id="24" name="el-1789694759916-28"/>
          <p:cNvSpPr txBox="1"/>
          <p:nvPr/>
        </p:nvSpPr>
        <p:spPr>
          <a:xfrm>
            <a:off x="1980705" y="4702204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虚拟主播直播间</a:t>
            </a:r>
            <a:endParaRPr/>
          </a:p>
        </p:txBody>
      </p:sp>
      <p:sp>
        <p:nvSpPr>
          <p:cNvPr id="25" name="el-1789694759915-24"/>
          <p:cNvSpPr txBox="1"/>
          <p:nvPr/>
        </p:nvSpPr>
        <p:spPr>
          <a:xfrm>
            <a:off x="1980705" y="506406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看一小时数字人直播——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记录它与人配合的节奏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75990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最好的教材是身边的案例——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带着三件套去看，处处是课堂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759905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759905-6"/>
          <p:cNvSpPr txBox="1"/>
          <p:nvPr/>
        </p:nvSpPr>
        <p:spPr>
          <a:xfrm>
            <a:off x="546910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29" name="el-178969475990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7599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759922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759926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75992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项目八：旅游数据分析与预测</a:t>
            </a:r>
            <a:endParaRPr/>
          </a:p>
        </p:txBody>
      </p:sp>
      <p:sp>
        <p:nvSpPr>
          <p:cNvPr id="6" name="el-1789694759923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759923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虚拟数字人创建与应用</a:t>
            </a:r>
            <a:endParaRPr/>
          </a:p>
        </p:txBody>
      </p:sp>
      <p:sp>
        <p:nvSpPr>
          <p:cNvPr id="8" name="el-178969475992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759924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759927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759928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759921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759926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08</a:t>
            </a:r>
            <a:endParaRPr/>
          </a:p>
        </p:txBody>
      </p:sp>
      <p:sp>
        <p:nvSpPr>
          <p:cNvPr id="14" name="el-1789694759926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说话</a:t>
            </a:r>
            <a:endParaRPr/>
          </a:p>
        </p:txBody>
      </p:sp>
      <p:sp>
        <p:nvSpPr>
          <p:cNvPr id="15" name="el-1789694759926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从事后诸葛到事前布局</a:t>
            </a:r>
            <a:endParaRPr/>
          </a:p>
        </p:txBody>
      </p:sp>
      <p:sp>
        <p:nvSpPr>
          <p:cNvPr id="16" name="el-1789694759929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759932-21"/>
          <p:cNvSpPr txBox="1"/>
          <p:nvPr/>
        </p:nvSpPr>
        <p:spPr>
          <a:xfrm>
            <a:off x="6951512" y="2415883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数据思维</a:t>
            </a:r>
            <a:endParaRPr/>
          </a:p>
        </p:txBody>
      </p:sp>
      <p:sp>
        <p:nvSpPr>
          <p:cNvPr id="18" name="el-1789694759931-18"/>
          <p:cNvSpPr txBox="1"/>
          <p:nvPr/>
        </p:nvSpPr>
        <p:spPr>
          <a:xfrm>
            <a:off x="6951512" y="2777742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流量、客流、消费——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旅游数据的地图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759929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759933-22"/>
          <p:cNvSpPr txBox="1"/>
          <p:nvPr/>
        </p:nvSpPr>
        <p:spPr>
          <a:xfrm>
            <a:off x="6951512" y="3410401"/>
            <a:ext cx="326962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分析工具</a:t>
            </a:r>
            <a:endParaRPr/>
          </a:p>
        </p:txBody>
      </p:sp>
      <p:sp>
        <p:nvSpPr>
          <p:cNvPr id="21" name="el-1789694759932-19"/>
          <p:cNvSpPr txBox="1"/>
          <p:nvPr/>
        </p:nvSpPr>
        <p:spPr>
          <a:xfrm>
            <a:off x="6951512" y="3772261"/>
            <a:ext cx="377070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从Excel到AI——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普通人也能做的分析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759929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759933-23"/>
          <p:cNvSpPr txBox="1"/>
          <p:nvPr/>
        </p:nvSpPr>
        <p:spPr>
          <a:xfrm>
            <a:off x="6951512" y="4404920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预测应用</a:t>
            </a:r>
            <a:endParaRPr/>
          </a:p>
        </p:txBody>
      </p:sp>
      <p:sp>
        <p:nvSpPr>
          <p:cNvPr id="24" name="el-1789694759932-20"/>
          <p:cNvSpPr txBox="1"/>
          <p:nvPr/>
        </p:nvSpPr>
        <p:spPr>
          <a:xfrm>
            <a:off x="6951512" y="4766779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客流预测与动态定价——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让决策跑在变化前面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2026-09-18T01:26:00.358Z</dcterms:created>
  <dcterms:modified xsi:type="dcterms:W3CDTF">2026-09-18T01:26:00.358Z</dcterms:modified>
</cp:coreProperties>
</file>