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外包坐席</c:v>
                </c:pt>
                <c:pt idx="1">
                  <c:v>自建坐席</c:v>
                </c:pt>
                <c:pt idx="2">
                  <c:v>机器人1.0</c:v>
                </c:pt>
                <c:pt idx="3">
                  <c:v>大模型客服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85</c:v>
                </c:pt>
                <c:pt idx="2">
                  <c:v>25</c:v>
                </c:pt>
                <c:pt idx="3">
                  <c:v>35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169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56023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002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002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002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002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项目六</a:t>
            </a:r>
            <a:endParaRPr/>
          </a:p>
        </p:txBody>
      </p:sp>
      <p:sp>
        <p:nvSpPr>
          <p:cNvPr id="8" name="el-178969456002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560025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智能客服和</a:t>
            </a:r>
            <a:endParaRPr/>
          </a:p>
        </p:txBody>
      </p:sp>
      <p:sp>
        <p:nvSpPr>
          <p:cNvPr id="10" name="el-1789694560026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问答系统</a:t>
            </a:r>
            <a:endParaRPr/>
          </a:p>
        </p:txBody>
      </p:sp>
      <p:sp>
        <p:nvSpPr>
          <p:cNvPr id="11" name="el-178969456002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560028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56002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56002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5957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59585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5958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59583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59583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595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59580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559581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0" name="el-1789694559581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· ANSWER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ROUTING · WARMTH</a:t>
            </a:r>
            <a:endParaRPr/>
          </a:p>
        </p:txBody>
      </p:sp>
      <p:sp>
        <p:nvSpPr>
          <p:cNvPr id="11" name="el-178969455958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559589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客服之变</a:t>
            </a:r>
            <a:endParaRPr/>
          </a:p>
        </p:txBody>
      </p:sp>
      <p:sp>
        <p:nvSpPr>
          <p:cNvPr id="13" name="el-1789694559589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行业痛点 · 演化四阶 · 好差之辨 · 需求结构</a:t>
            </a:r>
            <a:endParaRPr/>
          </a:p>
        </p:txBody>
      </p:sp>
      <p:sp>
        <p:nvSpPr>
          <p:cNvPr id="14" name="el-178969455958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559589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</a:t>
            </a:r>
            <a:endParaRPr/>
          </a:p>
        </p:txBody>
      </p:sp>
      <p:sp>
        <p:nvSpPr>
          <p:cNvPr id="16" name="el-1789694559590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工作原理 · 能答边界 · 三大流派 · 效果对比</a:t>
            </a:r>
            <a:endParaRPr/>
          </a:p>
        </p:txBody>
      </p:sp>
      <p:sp>
        <p:nvSpPr>
          <p:cNvPr id="17" name="el-178969455958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559590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问答系统</a:t>
            </a:r>
            <a:endParaRPr/>
          </a:p>
        </p:txBody>
      </p:sp>
      <p:sp>
        <p:nvSpPr>
          <p:cNvPr id="19" name="el-1789694559590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知识库 · 对话设计 · 转接机制 · 上线五步</a:t>
            </a:r>
            <a:endParaRPr/>
          </a:p>
        </p:txBody>
      </p:sp>
      <p:sp>
        <p:nvSpPr>
          <p:cNvPr id="20" name="el-178969455958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55959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</a:t>
            </a:r>
            <a:endParaRPr/>
          </a:p>
        </p:txBody>
      </p:sp>
      <p:sp>
        <p:nvSpPr>
          <p:cNvPr id="22" name="el-178969455959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分工三层 · 投诉温度 · 实战复盘 · 行动清单</a:t>
            </a:r>
            <a:endParaRPr/>
          </a:p>
        </p:txBody>
      </p:sp>
      <p:sp>
        <p:nvSpPr>
          <p:cNvPr id="23" name="el-1789694559575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559575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5957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597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5977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5978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59781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597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5977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5597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55977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559779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1" name="el-178969455977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ALWAYS ON,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ALWAYS RIGHT</a:t>
            </a:r>
            <a:endParaRPr/>
          </a:p>
        </p:txBody>
      </p:sp>
      <p:sp>
        <p:nvSpPr>
          <p:cNvPr id="12" name="el-178969455978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559785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能说出智能客服的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工作原理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（意图识别-知识库-回复生成）；描述其能答边界与三大技术流派。</a:t>
            </a:r>
            <a:endParaRPr/>
          </a:p>
        </p:txBody>
      </p:sp>
      <p:sp>
        <p:nvSpPr>
          <p:cNvPr id="14" name="el-1789694559782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55978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能为一处旅游场所搭建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基础问答知识库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（50条QA），并设计人机转接规则。</a:t>
            </a:r>
            <a:endParaRPr/>
          </a:p>
        </p:txBody>
      </p:sp>
      <p:sp>
        <p:nvSpPr>
          <p:cNvPr id="16" name="el-178969455978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559786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「机器管效率，人管温度」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：投诉与危机时刻，人是最后的答案。</a:t>
            </a:r>
            <a:endParaRPr/>
          </a:p>
        </p:txBody>
      </p:sp>
      <p:sp>
        <p:nvSpPr>
          <p:cNvPr id="18" name="el-178969455977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559775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5977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099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002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09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100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5609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凌晨两点的两个电话</a:t>
            </a:r>
            <a:endParaRPr/>
          </a:p>
        </p:txBody>
      </p:sp>
      <p:sp>
        <p:nvSpPr>
          <p:cNvPr id="7" name="el-1789694561000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凌晨两点，游客打民宿电话：「明天几点有日出？」——值班员工睡眼惺忪答错时间，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客人错过了日出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；隔壁店的AI客服秒答——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同一晚被夸了三次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561005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客服的价值时刻都在什么时间发生？</a:t>
            </a:r>
            <a:endParaRPr/>
          </a:p>
        </p:txBody>
      </p:sp>
      <p:sp>
        <p:nvSpPr>
          <p:cNvPr id="9" name="el-1789694561006-14"/>
          <p:cNvSpPr txBox="1"/>
          <p:nvPr/>
        </p:nvSpPr>
        <p:spPr>
          <a:xfrm>
            <a:off x="685629" y="432308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AI客服的「秒回」能替代人的「会哄」吗？</a:t>
            </a:r>
            <a:endParaRPr/>
          </a:p>
        </p:txBody>
      </p:sp>
      <p:sp>
        <p:nvSpPr>
          <p:cNvPr id="10" name="el-1789694561006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什么问题必须留给真人？</a:t>
            </a:r>
            <a:endParaRPr/>
          </a:p>
        </p:txBody>
      </p:sp>
      <p:sp>
        <p:nvSpPr>
          <p:cNvPr id="11" name="el-1789694561000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客服之变 + 智能客服 + 问答系统 + 人机协作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099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560996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4" name="el-17896945609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561002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561005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184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054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054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054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56054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56054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客服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56054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CHANGING SERVICE</a:t>
            </a:r>
            <a:endParaRPr/>
          </a:p>
        </p:txBody>
      </p:sp>
      <p:sp>
        <p:nvSpPr>
          <p:cNvPr id="9" name="el-178969456054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行业痛点</a:t>
            </a:r>
            <a:endParaRPr/>
          </a:p>
        </p:txBody>
      </p:sp>
      <p:sp>
        <p:nvSpPr>
          <p:cNvPr id="10" name="el-178969456054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1" name="el-178969456054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456054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需求结构</a:t>
            </a:r>
            <a:endParaRPr/>
          </a:p>
        </p:txBody>
      </p:sp>
      <p:sp>
        <p:nvSpPr>
          <p:cNvPr id="13" name="el-178969456054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054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31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34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35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329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3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133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9" name="el-17896945613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客服：体验的最后一米</a:t>
            </a:r>
            <a:endParaRPr/>
          </a:p>
        </p:txBody>
      </p:sp>
      <p:sp>
        <p:nvSpPr>
          <p:cNvPr id="10" name="el-1789694561333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客服不是"接电话的"——它是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体验的最后一米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：前面九十九米铺得再好，这一米掉链子，差评立等可取。</a:t>
            </a:r>
            <a:endParaRPr/>
          </a:p>
        </p:txBody>
      </p:sp>
      <p:sp>
        <p:nvSpPr>
          <p:cNvPr id="11" name="el-1789694561333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56133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答疑</a:t>
            </a:r>
            <a:endParaRPr/>
          </a:p>
        </p:txBody>
      </p:sp>
      <p:sp>
        <p:nvSpPr>
          <p:cNvPr id="13" name="el-1789694561337-19"/>
          <p:cNvSpPr txBox="1"/>
          <p:nvPr/>
        </p:nvSpPr>
        <p:spPr>
          <a:xfrm>
            <a:off x="685629" y="381779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ANSWER</a:t>
            </a:r>
            <a:endParaRPr/>
          </a:p>
        </p:txBody>
      </p:sp>
      <p:sp>
        <p:nvSpPr>
          <p:cNvPr id="14" name="el-1789694561336-15"/>
          <p:cNvSpPr txBox="1"/>
          <p:nvPr/>
        </p:nvSpPr>
        <p:spPr>
          <a:xfrm>
            <a:off x="685629" y="408442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时间、路线、政策、设施——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高频问题的即时响应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：快，是这一层的全部。</a:t>
            </a:r>
            <a:endParaRPr/>
          </a:p>
        </p:txBody>
      </p:sp>
      <p:sp>
        <p:nvSpPr>
          <p:cNvPr id="15" name="el-1789694561337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安抚</a:t>
            </a:r>
            <a:endParaRPr/>
          </a:p>
        </p:txBody>
      </p:sp>
      <p:sp>
        <p:nvSpPr>
          <p:cNvPr id="16" name="el-1789694561338-21"/>
          <p:cNvSpPr txBox="1"/>
          <p:nvPr/>
        </p:nvSpPr>
        <p:spPr>
          <a:xfrm>
            <a:off x="4567584" y="381779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SOOTHE</a:t>
            </a:r>
            <a:endParaRPr/>
          </a:p>
        </p:txBody>
      </p:sp>
      <p:sp>
        <p:nvSpPr>
          <p:cNvPr id="17" name="el-1789694561336-16"/>
          <p:cNvSpPr txBox="1"/>
          <p:nvPr/>
        </p:nvSpPr>
        <p:spPr>
          <a:xfrm>
            <a:off x="4567584" y="408442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延误、纠纷、突发事件——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情绪的承接与化解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：暖，是这一层的核心。</a:t>
            </a:r>
            <a:endParaRPr/>
          </a:p>
        </p:txBody>
      </p:sp>
      <p:sp>
        <p:nvSpPr>
          <p:cNvPr id="18" name="el-1789694561338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挽留</a:t>
            </a:r>
            <a:endParaRPr/>
          </a:p>
        </p:txBody>
      </p:sp>
      <p:sp>
        <p:nvSpPr>
          <p:cNvPr id="19" name="el-1789694561338-23"/>
          <p:cNvSpPr txBox="1"/>
          <p:nvPr/>
        </p:nvSpPr>
        <p:spPr>
          <a:xfrm>
            <a:off x="8173531" y="381779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RETAIN</a:t>
            </a:r>
            <a:endParaRPr/>
          </a:p>
        </p:txBody>
      </p:sp>
      <p:sp>
        <p:nvSpPr>
          <p:cNvPr id="20" name="el-1789694561337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差评、退订、投诉——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把要走的客人往回拉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：机智与权限，是这一层的武器。</a:t>
            </a:r>
            <a:endParaRPr/>
          </a:p>
        </p:txBody>
      </p:sp>
      <p:sp>
        <p:nvSpPr>
          <p:cNvPr id="21" name="el-1789694561329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答疑机器能干、安抚人最擅长、挽留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必须有人的权限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——客服的三层，天然是分工地图。</a:t>
            </a:r>
            <a:endParaRPr/>
          </a:p>
        </p:txBody>
      </p:sp>
      <p:sp>
        <p:nvSpPr>
          <p:cNvPr id="22" name="el-178969456133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3" name="el-178969456133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4" name="el-17896945613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51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5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55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3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35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8" name="el-17896945613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客服现状：三组行业数据</a:t>
            </a:r>
            <a:endParaRPr/>
          </a:p>
        </p:txBody>
      </p:sp>
      <p:sp>
        <p:nvSpPr>
          <p:cNvPr id="9" name="el-1789694561353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客服咨询中的高频重复问题占比（示意）</a:t>
            </a:r>
            <a:endParaRPr/>
          </a:p>
        </p:txBody>
      </p:sp>
      <p:sp>
        <p:nvSpPr>
          <p:cNvPr id="10" name="el-1789694561353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1" name="el-1789694561353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「几点开门」「怎么到」问了一遍又一遍——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重复，正是机器的主场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1356-14"/>
          <p:cNvSpPr txBox="1"/>
          <p:nvPr/>
        </p:nvSpPr>
        <p:spPr>
          <a:xfrm>
            <a:off x="4627993" y="2226025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23点</a:t>
            </a:r>
            <a:endParaRPr/>
          </a:p>
        </p:txBody>
      </p:sp>
      <p:sp>
        <p:nvSpPr>
          <p:cNvPr id="13" name="el-1789694561359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咨询高峰出现在深夜</a:t>
            </a:r>
            <a:endParaRPr/>
          </a:p>
        </p:txBody>
      </p:sp>
      <p:sp>
        <p:nvSpPr>
          <p:cNvPr id="14" name="el-1789694561358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游客行程中的疑问不分昼夜——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人工坐席排班永远追不上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，机器人天生7×24。</a:t>
            </a:r>
            <a:endParaRPr/>
          </a:p>
        </p:txBody>
      </p:sp>
      <p:sp>
        <p:nvSpPr>
          <p:cNvPr id="15" name="el-1789694561356-15"/>
          <p:cNvSpPr txBox="1"/>
          <p:nvPr/>
        </p:nvSpPr>
        <p:spPr>
          <a:xfrm>
            <a:off x="4627993" y="3453253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48秒</a:t>
            </a:r>
            <a:endParaRPr/>
          </a:p>
        </p:txBody>
      </p:sp>
      <p:sp>
        <p:nvSpPr>
          <p:cNvPr id="16" name="el-1789694561360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游客的等待耐心上限</a:t>
            </a:r>
            <a:endParaRPr/>
          </a:p>
        </p:txBody>
      </p:sp>
      <p:sp>
        <p:nvSpPr>
          <p:cNvPr id="17" name="el-1789694561359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超时即流失——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「秒回」从加分项变及格线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，响应速度就是体验。</a:t>
            </a:r>
            <a:endParaRPr/>
          </a:p>
        </p:txBody>
      </p:sp>
      <p:sp>
        <p:nvSpPr>
          <p:cNvPr id="18" name="el-1789694561356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3倍</a:t>
            </a:r>
            <a:endParaRPr/>
          </a:p>
        </p:txBody>
      </p:sp>
      <p:sp>
        <p:nvSpPr>
          <p:cNvPr id="19" name="el-1789694561360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旺季客服咨询量的波动</a:t>
            </a:r>
            <a:endParaRPr/>
          </a:p>
        </p:txBody>
      </p:sp>
      <p:sp>
        <p:nvSpPr>
          <p:cNvPr id="20" name="el-1789694561359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节假日咨询量翻三倍——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弹性扩容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只有AI做得到：人不可能为峰值配编制。</a:t>
            </a:r>
            <a:endParaRPr/>
          </a:p>
        </p:txBody>
      </p:sp>
      <p:sp>
        <p:nvSpPr>
          <p:cNvPr id="21" name="el-17896945613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2" name="el-178969456135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135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3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37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37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3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137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7" name="el-178969456137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好客服 vs 差客服</a:t>
            </a:r>
            <a:endParaRPr/>
          </a:p>
        </p:txBody>
      </p:sp>
      <p:sp>
        <p:nvSpPr>
          <p:cNvPr id="8" name="el-178969456137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差客服 · 踢皮球</a:t>
            </a:r>
            <a:endParaRPr/>
          </a:p>
        </p:txBody>
      </p:sp>
      <p:sp>
        <p:nvSpPr>
          <p:cNvPr id="9" name="el-178969456137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"这不归我们管"</a:t>
            </a:r>
            <a:endParaRPr/>
          </a:p>
        </p:txBody>
      </p:sp>
      <p:sp>
        <p:nvSpPr>
          <p:cNvPr id="10" name="el-178969456137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机器人答非所问、真人三小时不回、问题层层转接——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客人最后带着怨气写差评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，还@了官方。</a:t>
            </a:r>
            <a:endParaRPr/>
          </a:p>
        </p:txBody>
      </p:sp>
      <p:sp>
        <p:nvSpPr>
          <p:cNvPr id="11" name="el-178969456137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好客服 · 有接应</a:t>
            </a:r>
            <a:endParaRPr/>
          </a:p>
        </p:txBody>
      </p:sp>
      <p:sp>
        <p:nvSpPr>
          <p:cNvPr id="12" name="el-178969456137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"我帮您盯着，有消息马上说"</a:t>
            </a:r>
            <a:endParaRPr/>
          </a:p>
        </p:txBody>
      </p:sp>
      <p:sp>
        <p:nvSpPr>
          <p:cNvPr id="13" name="el-178969456137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秒答高频问题、复杂问题有人认领、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全程有进度感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——客人觉得被当作人对待。</a:t>
            </a:r>
            <a:endParaRPr/>
          </a:p>
        </p:txBody>
      </p:sp>
      <p:sp>
        <p:nvSpPr>
          <p:cNvPr id="14" name="el-178969456137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一句话检验：客人遇到问题时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有没有"接得住"的感觉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——接得住是服务，接不住是踢球。</a:t>
            </a:r>
            <a:endParaRPr/>
          </a:p>
        </p:txBody>
      </p:sp>
      <p:sp>
        <p:nvSpPr>
          <p:cNvPr id="15" name="el-178969456137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6" name="el-178969456137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137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37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540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541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41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534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15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5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0" name="el-17896945615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客服形态：二十年演化</a:t>
            </a:r>
            <a:endParaRPr/>
          </a:p>
        </p:txBody>
      </p:sp>
      <p:sp>
        <p:nvSpPr>
          <p:cNvPr id="11" name="el-1789694561536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二十年四代客服——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每代解决一个瓶颈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，又留下新瓶颈。</a:t>
            </a:r>
            <a:endParaRPr/>
          </a:p>
        </p:txBody>
      </p:sp>
      <p:sp>
        <p:nvSpPr>
          <p:cNvPr id="12" name="el-1789694561543-18"/>
          <p:cNvSpPr txBox="1"/>
          <p:nvPr/>
        </p:nvSpPr>
        <p:spPr>
          <a:xfrm>
            <a:off x="685629" y="2413800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2000s</a:t>
            </a:r>
            <a:endParaRPr/>
          </a:p>
        </p:txBody>
      </p:sp>
      <p:sp>
        <p:nvSpPr>
          <p:cNvPr id="13" name="el-1789694561548-26"/>
          <p:cNvSpPr txBox="1"/>
          <p:nvPr/>
        </p:nvSpPr>
        <p:spPr>
          <a:xfrm>
            <a:off x="1828343" y="2413800"/>
            <a:ext cx="47706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人工坐席</a:t>
            </a:r>
            <a:endParaRPr/>
          </a:p>
        </p:txBody>
      </p:sp>
      <p:sp>
        <p:nvSpPr>
          <p:cNvPr id="14" name="el-1789694561546-22"/>
          <p:cNvSpPr txBox="1"/>
          <p:nvPr/>
        </p:nvSpPr>
        <p:spPr>
          <a:xfrm>
            <a:off x="1828343" y="2766136"/>
            <a:ext cx="492431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电话热线+排班——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有温度但成本高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，深夜与旺季是死穴。</a:t>
            </a:r>
            <a:endParaRPr/>
          </a:p>
        </p:txBody>
      </p:sp>
      <p:sp>
        <p:nvSpPr>
          <p:cNvPr id="15" name="el-1789694561543-19"/>
          <p:cNvSpPr txBox="1"/>
          <p:nvPr/>
        </p:nvSpPr>
        <p:spPr>
          <a:xfrm>
            <a:off x="685629" y="3265479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2010s</a:t>
            </a:r>
            <a:endParaRPr/>
          </a:p>
        </p:txBody>
      </p:sp>
      <p:sp>
        <p:nvSpPr>
          <p:cNvPr id="16" name="el-1789694561548-27"/>
          <p:cNvSpPr txBox="1"/>
          <p:nvPr/>
        </p:nvSpPr>
        <p:spPr>
          <a:xfrm>
            <a:off x="1828343" y="3265479"/>
            <a:ext cx="51194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FAQ+表单</a:t>
            </a:r>
            <a:endParaRPr/>
          </a:p>
        </p:txBody>
      </p:sp>
      <p:sp>
        <p:nvSpPr>
          <p:cNvPr id="17" name="el-1789694561547-23"/>
          <p:cNvSpPr txBox="1"/>
          <p:nvPr/>
        </p:nvSpPr>
        <p:spPr>
          <a:xfrm>
            <a:off x="1828343" y="361781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网站常见问题页——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把高频问题搬到网页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，但客人懒得翻。</a:t>
            </a:r>
            <a:endParaRPr/>
          </a:p>
        </p:txBody>
      </p:sp>
      <p:sp>
        <p:nvSpPr>
          <p:cNvPr id="18" name="el-1789694561543-20"/>
          <p:cNvSpPr txBox="1"/>
          <p:nvPr/>
        </p:nvSpPr>
        <p:spPr>
          <a:xfrm>
            <a:off x="685629" y="411715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2018</a:t>
            </a:r>
            <a:endParaRPr/>
          </a:p>
        </p:txBody>
      </p:sp>
      <p:sp>
        <p:nvSpPr>
          <p:cNvPr id="19" name="el-1789694561549-28"/>
          <p:cNvSpPr txBox="1"/>
          <p:nvPr/>
        </p:nvSpPr>
        <p:spPr>
          <a:xfrm>
            <a:off x="1828343" y="4117158"/>
            <a:ext cx="47908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机器人1.0</a:t>
            </a:r>
            <a:endParaRPr/>
          </a:p>
        </p:txBody>
      </p:sp>
      <p:sp>
        <p:nvSpPr>
          <p:cNvPr id="20" name="el-1789694561547-24"/>
          <p:cNvSpPr txBox="1"/>
          <p:nvPr/>
        </p:nvSpPr>
        <p:spPr>
          <a:xfrm>
            <a:off x="1828343" y="4469495"/>
            <a:ext cx="47433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关键词匹配+菜单导航——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能答标准句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，换个问法就懵。</a:t>
            </a:r>
            <a:endParaRPr/>
          </a:p>
        </p:txBody>
      </p:sp>
      <p:sp>
        <p:nvSpPr>
          <p:cNvPr id="21" name="el-1789694561544-21"/>
          <p:cNvSpPr txBox="1"/>
          <p:nvPr/>
        </p:nvSpPr>
        <p:spPr>
          <a:xfrm>
            <a:off x="685629" y="496883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2" name="el-1789694561549-29"/>
          <p:cNvSpPr txBox="1"/>
          <p:nvPr/>
        </p:nvSpPr>
        <p:spPr>
          <a:xfrm>
            <a:off x="1828343" y="496883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大模型客服</a:t>
            </a:r>
            <a:endParaRPr/>
          </a:p>
        </p:txBody>
      </p:sp>
      <p:sp>
        <p:nvSpPr>
          <p:cNvPr id="23" name="el-1789694561548-25"/>
          <p:cNvSpPr txBox="1"/>
          <p:nvPr/>
        </p:nvSpPr>
        <p:spPr>
          <a:xfrm>
            <a:off x="1828343" y="532117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理解意图自由对话——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答得像人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，知识库质量成新命门。</a:t>
            </a:r>
            <a:endParaRPr/>
          </a:p>
        </p:txBody>
      </p:sp>
      <p:sp>
        <p:nvSpPr>
          <p:cNvPr id="24" name="el-1789694561538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5" name="el-1789694561538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每代解决什么</a:t>
            </a:r>
            <a:endParaRPr/>
          </a:p>
        </p:txBody>
      </p:sp>
      <p:sp>
        <p:nvSpPr>
          <p:cNvPr id="26" name="el-1789694561537-11"/>
          <p:cNvSpPr txBox="1"/>
          <p:nvPr/>
        </p:nvSpPr>
        <p:spPr>
          <a:xfrm>
            <a:off x="8417995" y="3354009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人工贵→FAQ搬网页→机器人省钱→大模型变聪明——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一路都在追赶「像人」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561538-12"/>
          <p:cNvSpPr txBox="1"/>
          <p:nvPr/>
        </p:nvSpPr>
        <p:spPr>
          <a:xfrm>
            <a:off x="8417995" y="43797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但「像人」不等于「是人」——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最后的1%见下文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5615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9" name="el-178969456153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30" name="el-17896945615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1565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56156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6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56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15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0" name="el-17896945615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客服的一天：四个典型时刻</a:t>
            </a:r>
            <a:endParaRPr/>
          </a:p>
        </p:txBody>
      </p:sp>
      <p:sp>
        <p:nvSpPr>
          <p:cNvPr id="11" name="el-1789694561564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561565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价值都藏在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什么时刻</a:t>
            </a:r>
            <a:endParaRPr/>
          </a:p>
        </p:txBody>
      </p:sp>
      <p:sp>
        <p:nvSpPr>
          <p:cNvPr id="13" name="el-1789694561563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跟一天客服排班走一圈——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价值的分布极不均匀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：四个时刻决定了全部口碑。</a:t>
            </a:r>
            <a:endParaRPr/>
          </a:p>
        </p:txBody>
      </p:sp>
      <p:sp>
        <p:nvSpPr>
          <p:cNvPr id="14" name="el-1789694561565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人机配比，按时刻设计。</a:t>
            </a:r>
            <a:endParaRPr/>
          </a:p>
        </p:txBody>
      </p:sp>
      <p:sp>
        <p:nvSpPr>
          <p:cNvPr id="15" name="el-178969456156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561573-25"/>
          <p:cNvSpPr txBox="1"/>
          <p:nvPr/>
        </p:nvSpPr>
        <p:spPr>
          <a:xfrm>
            <a:off x="5218395" y="196474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上午十点</a:t>
            </a:r>
            <a:endParaRPr/>
          </a:p>
        </p:txBody>
      </p:sp>
      <p:sp>
        <p:nvSpPr>
          <p:cNvPr id="17" name="el-1789694561571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咨询洪峰：门票、路线、寄存——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高频标准问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，机器全接。</a:t>
            </a:r>
            <a:endParaRPr/>
          </a:p>
        </p:txBody>
      </p:sp>
      <p:sp>
        <p:nvSpPr>
          <p:cNvPr id="18" name="el-178969456156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561573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下午三点</a:t>
            </a:r>
            <a:endParaRPr/>
          </a:p>
        </p:txBody>
      </p:sp>
      <p:sp>
        <p:nvSpPr>
          <p:cNvPr id="20" name="el-1789694561572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行程改签、多需求组合——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复杂个案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：机器备料，人工端菜。</a:t>
            </a:r>
            <a:endParaRPr/>
          </a:p>
        </p:txBody>
      </p:sp>
      <p:sp>
        <p:nvSpPr>
          <p:cNvPr id="21" name="el-178969456156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561573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晚上八点</a:t>
            </a:r>
            <a:endParaRPr/>
          </a:p>
        </p:txBody>
      </p:sp>
      <p:sp>
        <p:nvSpPr>
          <p:cNvPr id="23" name="el-1789694561572-23"/>
          <p:cNvSpPr txBox="1"/>
          <p:nvPr/>
        </p:nvSpPr>
        <p:spPr>
          <a:xfrm>
            <a:off x="5218395" y="4250475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「酒店和图片不符」——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投诉情绪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：必须老手来接。</a:t>
            </a:r>
            <a:endParaRPr/>
          </a:p>
        </p:txBody>
      </p:sp>
      <p:sp>
        <p:nvSpPr>
          <p:cNvPr id="24" name="el-178969456156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561574-28"/>
          <p:cNvSpPr txBox="1"/>
          <p:nvPr/>
        </p:nvSpPr>
        <p:spPr>
          <a:xfrm>
            <a:off x="5218395" y="485054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凌晨两点</a:t>
            </a:r>
            <a:endParaRPr/>
          </a:p>
        </p:txBody>
      </p:sp>
      <p:sp>
        <p:nvSpPr>
          <p:cNvPr id="26" name="el-1789694561572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「明天日出几点？」——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深夜孤问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：只有机器醒着。</a:t>
            </a:r>
            <a:endParaRPr/>
          </a:p>
        </p:txBody>
      </p:sp>
      <p:sp>
        <p:nvSpPr>
          <p:cNvPr id="27" name="el-17896945615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8" name="el-178969456156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9" name="el-17896945615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5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588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588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585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58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8" name="el-1789694561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咨询需求：三类结构</a:t>
            </a:r>
            <a:endParaRPr/>
          </a:p>
        </p:txBody>
      </p:sp>
      <p:sp>
        <p:nvSpPr>
          <p:cNvPr id="9" name="el-178969456158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类一 · 标准问</a:t>
            </a:r>
            <a:endParaRPr/>
          </a:p>
        </p:txBody>
      </p:sp>
      <p:sp>
        <p:nvSpPr>
          <p:cNvPr id="10" name="el-178969456158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占八成的重复</a:t>
            </a:r>
            <a:endParaRPr/>
          </a:p>
        </p:txBody>
      </p:sp>
      <p:sp>
        <p:nvSpPr>
          <p:cNvPr id="11" name="el-178969456158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机器主场</a:t>
            </a:r>
            <a:endParaRPr/>
          </a:p>
        </p:txBody>
      </p:sp>
      <p:sp>
        <p:nvSpPr>
          <p:cNvPr id="12" name="el-178969456158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类二 · 复杂问</a:t>
            </a:r>
            <a:endParaRPr/>
          </a:p>
        </p:txBody>
      </p:sp>
      <p:sp>
        <p:nvSpPr>
          <p:cNvPr id="13" name="el-1789694561590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占一成的个案</a:t>
            </a:r>
            <a:endParaRPr/>
          </a:p>
        </p:txBody>
      </p:sp>
      <p:sp>
        <p:nvSpPr>
          <p:cNvPr id="14" name="el-1789694561590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人机接力</a:t>
            </a:r>
            <a:endParaRPr/>
          </a:p>
        </p:txBody>
      </p:sp>
      <p:sp>
        <p:nvSpPr>
          <p:cNvPr id="15" name="el-178969456159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类三 · 情绪问</a:t>
            </a:r>
            <a:endParaRPr/>
          </a:p>
        </p:txBody>
      </p:sp>
      <p:sp>
        <p:nvSpPr>
          <p:cNvPr id="16" name="el-178969456159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占一成的危机</a:t>
            </a:r>
            <a:endParaRPr/>
          </a:p>
        </p:txBody>
      </p:sp>
      <p:sp>
        <p:nvSpPr>
          <p:cNvPr id="17" name="el-178969456159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真人兜底</a:t>
            </a:r>
            <a:endParaRPr/>
          </a:p>
        </p:txBody>
      </p:sp>
      <p:sp>
        <p:nvSpPr>
          <p:cNvPr id="18" name="el-1789694561587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结构启示</a:t>
            </a:r>
            <a:endParaRPr/>
          </a:p>
        </p:txBody>
      </p:sp>
      <p:sp>
        <p:nvSpPr>
          <p:cNvPr id="19" name="el-1789694561586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八成标准问交给机器——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省下的编制补强那两成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：复杂问给精兵，情绪问给老手。</a:t>
            </a:r>
            <a:endParaRPr/>
          </a:p>
        </p:txBody>
      </p:sp>
      <p:sp>
        <p:nvSpPr>
          <p:cNvPr id="20" name="el-17896945615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1" name="el-1789694561584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2" name="el-178969456158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561595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56159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1596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1596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159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561597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561597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56159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56159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56159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时间、价格、路线、政策</a:t>
            </a:r>
            <a:endParaRPr/>
          </a:p>
        </p:txBody>
      </p:sp>
      <p:sp>
        <p:nvSpPr>
          <p:cNvPr id="33" name="el-178969456159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答案唯一、无情绪</a:t>
            </a:r>
            <a:endParaRPr/>
          </a:p>
        </p:txBody>
      </p:sp>
      <p:sp>
        <p:nvSpPr>
          <p:cNvPr id="34" name="el-1789694561594-24"/>
          <p:cNvSpPr txBox="1"/>
          <p:nvPr/>
        </p:nvSpPr>
        <p:spPr>
          <a:xfrm>
            <a:off x="857036" y="4093351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FAQ与机器人全包</a:t>
            </a:r>
            <a:endParaRPr/>
          </a:p>
        </p:txBody>
      </p:sp>
      <p:sp>
        <p:nvSpPr>
          <p:cNvPr id="35" name="el-178969456159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定制行程、多需求组合</a:t>
            </a:r>
            <a:endParaRPr/>
          </a:p>
        </p:txBody>
      </p:sp>
      <p:sp>
        <p:nvSpPr>
          <p:cNvPr id="36" name="el-178969456159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需要查询与判断</a:t>
            </a:r>
            <a:endParaRPr/>
          </a:p>
        </p:txBody>
      </p:sp>
      <p:sp>
        <p:nvSpPr>
          <p:cNvPr id="37" name="el-1789694561594-27"/>
          <p:cNvSpPr txBox="1"/>
          <p:nvPr/>
        </p:nvSpPr>
        <p:spPr>
          <a:xfrm>
            <a:off x="4626802" y="4093351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AI初答+人工确认</a:t>
            </a:r>
            <a:endParaRPr/>
          </a:p>
        </p:txBody>
      </p:sp>
      <p:sp>
        <p:nvSpPr>
          <p:cNvPr id="38" name="el-1789694561594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投诉、纠纷、突发事故</a:t>
            </a:r>
            <a:endParaRPr/>
          </a:p>
        </p:txBody>
      </p:sp>
      <p:sp>
        <p:nvSpPr>
          <p:cNvPr id="39" name="el-178969456159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情绪优先于问题</a:t>
            </a:r>
            <a:endParaRPr/>
          </a:p>
        </p:txBody>
      </p:sp>
      <p:sp>
        <p:nvSpPr>
          <p:cNvPr id="40" name="el-178969456159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必须人来接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7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74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175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56175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175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56175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175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56175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561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56175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12" name="el-17896945617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先算账：一支客服队的成本</a:t>
            </a:r>
            <a:endParaRPr/>
          </a:p>
        </p:txBody>
      </p:sp>
      <p:sp>
        <p:nvSpPr>
          <p:cNvPr id="13" name="el-1789694561753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传统：4坐席三班倒的年人力成本（示意）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40万</a:t>
            </a:r>
            <a:endParaRPr/>
          </a:p>
        </p:txBody>
      </p:sp>
      <p:sp>
        <p:nvSpPr>
          <p:cNvPr id="14" name="el-1789694561756-19"/>
          <p:cNvSpPr txBox="1"/>
          <p:nvPr/>
        </p:nvSpPr>
        <p:spPr>
          <a:xfrm>
            <a:off x="685629" y="346009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6万</a:t>
            </a:r>
            <a:endParaRPr/>
          </a:p>
        </p:txBody>
      </p:sp>
      <p:sp>
        <p:nvSpPr>
          <p:cNvPr id="15" name="el-1789694561750-10"/>
          <p:cNvSpPr txBox="1"/>
          <p:nvPr/>
        </p:nvSpPr>
        <p:spPr>
          <a:xfrm>
            <a:off x="685629" y="4450450"/>
            <a:ext cx="44089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AI接管八成标准问后（1-2人处置复杂问）</a:t>
            </a:r>
            <a:endParaRPr/>
          </a:p>
        </p:txBody>
      </p:sp>
      <p:sp>
        <p:nvSpPr>
          <p:cNvPr id="16" name="el-1789694561750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成本从40万到6万</a:t>
            </a:r>
            <a:endParaRPr/>
          </a:p>
        </p:txBody>
      </p:sp>
      <p:sp>
        <p:nvSpPr>
          <p:cNvPr id="17" name="el-178969456175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56175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标准问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八成重复问题机器全接——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坐席从四缩到一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，深夜旺季不再抓瞎。</a:t>
            </a:r>
            <a:endParaRPr/>
          </a:p>
        </p:txBody>
      </p:sp>
      <p:sp>
        <p:nvSpPr>
          <p:cNvPr id="19" name="el-178969456175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稳在</a:t>
            </a:r>
            <a:endParaRPr/>
          </a:p>
        </p:txBody>
      </p:sp>
      <p:sp>
        <p:nvSpPr>
          <p:cNvPr id="20" name="el-178969456175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服务质量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机器不闹情绪不打错数字——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答案一致性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首次有了保证。</a:t>
            </a:r>
            <a:endParaRPr/>
          </a:p>
        </p:txBody>
      </p:sp>
      <p:sp>
        <p:nvSpPr>
          <p:cNvPr id="21" name="el-178969456175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456175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人的升级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省下的预算给处置员加薪培训——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好钢用在刀刃上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：投诉翻盘值这个价。</a:t>
            </a:r>
            <a:endParaRPr/>
          </a:p>
        </p:txBody>
      </p:sp>
      <p:sp>
        <p:nvSpPr>
          <p:cNvPr id="23" name="el-178969456175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转接机制必须先建好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——机器接不住的漏给人，人接不住的漏给差评。</a:t>
            </a:r>
            <a:endParaRPr/>
          </a:p>
        </p:txBody>
      </p:sp>
      <p:sp>
        <p:nvSpPr>
          <p:cNvPr id="24" name="el-17896945617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客服之变</a:t>
            </a:r>
            <a:endParaRPr/>
          </a:p>
        </p:txBody>
      </p:sp>
      <p:sp>
        <p:nvSpPr>
          <p:cNvPr id="25" name="el-178969456174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6" name="el-17896945617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77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77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77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77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7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177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5617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客服之变：四问四答</a:t>
            </a:r>
            <a:endParaRPr/>
          </a:p>
        </p:txBody>
      </p:sp>
      <p:sp>
        <p:nvSpPr>
          <p:cNvPr id="9" name="el-178969456177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1783-19"/>
          <p:cNvSpPr txBox="1"/>
          <p:nvPr/>
        </p:nvSpPr>
        <p:spPr>
          <a:xfrm>
            <a:off x="1618845" y="1698413"/>
            <a:ext cx="63669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客服的三层职能？</a:t>
            </a:r>
            <a:endParaRPr/>
          </a:p>
        </p:txBody>
      </p:sp>
      <p:sp>
        <p:nvSpPr>
          <p:cNvPr id="11" name="el-1789694561781-15"/>
          <p:cNvSpPr txBox="1"/>
          <p:nvPr/>
        </p:nvSpPr>
        <p:spPr>
          <a:xfrm>
            <a:off x="1618845" y="2117408"/>
            <a:ext cx="6516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答疑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（快）、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安抚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（暖）、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挽留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（机智+权限）——三层对应三种人机配比。</a:t>
            </a:r>
            <a:endParaRPr/>
          </a:p>
        </p:txBody>
      </p:sp>
      <p:sp>
        <p:nvSpPr>
          <p:cNvPr id="12" name="el-178969456177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1783-20"/>
          <p:cNvSpPr txBox="1"/>
          <p:nvPr/>
        </p:nvSpPr>
        <p:spPr>
          <a:xfrm>
            <a:off x="1618845" y="2812559"/>
            <a:ext cx="71718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为什么深夜是客服的死穴？</a:t>
            </a:r>
            <a:endParaRPr/>
          </a:p>
        </p:txBody>
      </p:sp>
      <p:sp>
        <p:nvSpPr>
          <p:cNvPr id="14" name="el-1789694561781-16"/>
          <p:cNvSpPr txBox="1"/>
          <p:nvPr/>
        </p:nvSpPr>
        <p:spPr>
          <a:xfrm>
            <a:off x="1618845" y="3231554"/>
            <a:ext cx="76870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23点咨询高峰撞上人工下班——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7×24只有机器做得到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，这是AI客服的第一性价值。</a:t>
            </a:r>
            <a:endParaRPr/>
          </a:p>
        </p:txBody>
      </p:sp>
      <p:sp>
        <p:nvSpPr>
          <p:cNvPr id="15" name="el-178969456177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1783-21"/>
          <p:cNvSpPr txBox="1"/>
          <p:nvPr/>
        </p:nvSpPr>
        <p:spPr>
          <a:xfrm>
            <a:off x="1618845" y="3926706"/>
            <a:ext cx="782997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四代客服各解决了什么？</a:t>
            </a:r>
            <a:endParaRPr/>
          </a:p>
        </p:txBody>
      </p:sp>
      <p:sp>
        <p:nvSpPr>
          <p:cNvPr id="17" name="el-1789694561782-17"/>
          <p:cNvSpPr txBox="1"/>
          <p:nvPr/>
        </p:nvSpPr>
        <p:spPr>
          <a:xfrm>
            <a:off x="1618845" y="4345701"/>
            <a:ext cx="82842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有温度但贵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→FAQ省钱、机器人1.0答标准句、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大模型终于「像人」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——一路追赶像人。</a:t>
            </a:r>
            <a:endParaRPr/>
          </a:p>
        </p:txBody>
      </p:sp>
      <p:sp>
        <p:nvSpPr>
          <p:cNvPr id="18" name="el-178969456177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1784-22"/>
          <p:cNvSpPr txBox="1"/>
          <p:nvPr/>
        </p:nvSpPr>
        <p:spPr>
          <a:xfrm>
            <a:off x="1618845" y="5040852"/>
            <a:ext cx="61127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三类咨询的处置原则？</a:t>
            </a:r>
            <a:endParaRPr/>
          </a:p>
        </p:txBody>
      </p:sp>
      <p:sp>
        <p:nvSpPr>
          <p:cNvPr id="20" name="el-1789694561783-18"/>
          <p:cNvSpPr txBox="1"/>
          <p:nvPr/>
        </p:nvSpPr>
        <p:spPr>
          <a:xfrm>
            <a:off x="1618845" y="5459847"/>
            <a:ext cx="65060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机器全包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、复杂问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人机接力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、情绪问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真人兜底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——比例约8:1:1。</a:t>
            </a:r>
            <a:endParaRPr/>
          </a:p>
        </p:txBody>
      </p:sp>
      <p:sp>
        <p:nvSpPr>
          <p:cNvPr id="21" name="el-17896945617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56177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17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183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180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79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179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56179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56179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客服</a:t>
            </a:r>
            <a:endParaRPr/>
          </a:p>
        </p:txBody>
      </p:sp>
      <p:sp>
        <p:nvSpPr>
          <p:cNvPr id="8" name="el-1789694561799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AGENT</a:t>
            </a:r>
            <a:endParaRPr/>
          </a:p>
        </p:txBody>
      </p:sp>
      <p:sp>
        <p:nvSpPr>
          <p:cNvPr id="9" name="el-178969456180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工作原理</a:t>
            </a:r>
            <a:endParaRPr/>
          </a:p>
        </p:txBody>
      </p:sp>
      <p:sp>
        <p:nvSpPr>
          <p:cNvPr id="10" name="el-178969456180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能答边界</a:t>
            </a:r>
            <a:endParaRPr/>
          </a:p>
        </p:txBody>
      </p:sp>
      <p:sp>
        <p:nvSpPr>
          <p:cNvPr id="11" name="el-178969456180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三大流派</a:t>
            </a:r>
            <a:endParaRPr/>
          </a:p>
        </p:txBody>
      </p:sp>
      <p:sp>
        <p:nvSpPr>
          <p:cNvPr id="12" name="el-178969456180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3" name="el-178969456179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179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19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198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198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1984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198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198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197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197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56197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561979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56197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1980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56197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5619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56197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7" name="el-17896945619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智能客服：五步工作流</a:t>
            </a:r>
            <a:endParaRPr/>
          </a:p>
        </p:txBody>
      </p:sp>
      <p:sp>
        <p:nvSpPr>
          <p:cNvPr id="18" name="el-178969456198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5619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听懂</a:t>
            </a:r>
            <a:endParaRPr/>
          </a:p>
        </p:txBody>
      </p:sp>
      <p:sp>
        <p:nvSpPr>
          <p:cNvPr id="20" name="el-1789694561987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理解层</a:t>
            </a:r>
            <a:endParaRPr/>
          </a:p>
        </p:txBody>
      </p:sp>
      <p:sp>
        <p:nvSpPr>
          <p:cNvPr id="21" name="el-178969456198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意图识别：「几点关门」→查营业时间——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换个问法也能听懂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，这是大模型的跃迁。</a:t>
            </a:r>
            <a:endParaRPr/>
          </a:p>
        </p:txBody>
      </p:sp>
      <p:sp>
        <p:nvSpPr>
          <p:cNvPr id="22" name="el-178969456198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56198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找据</a:t>
            </a:r>
            <a:endParaRPr/>
          </a:p>
        </p:txBody>
      </p:sp>
      <p:sp>
        <p:nvSpPr>
          <p:cNvPr id="24" name="el-178969456198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检索层</a:t>
            </a:r>
            <a:endParaRPr/>
          </a:p>
        </p:txBody>
      </p:sp>
      <p:sp>
        <p:nvSpPr>
          <p:cNvPr id="25" name="el-1789694561985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从知识库检索依据——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答得对不对，看库里有没有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：垃圾进垃圾出。</a:t>
            </a:r>
            <a:endParaRPr/>
          </a:p>
        </p:txBody>
      </p:sp>
      <p:sp>
        <p:nvSpPr>
          <p:cNvPr id="26" name="el-1789694561988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56198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28" name="el-178969456198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生成层</a:t>
            </a:r>
            <a:endParaRPr/>
          </a:p>
        </p:txBody>
      </p:sp>
      <p:sp>
        <p:nvSpPr>
          <p:cNvPr id="29" name="el-178969456198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按品牌语气组织回复——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亲切但不含糊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，重要的给数字给链接。</a:t>
            </a:r>
            <a:endParaRPr/>
          </a:p>
        </p:txBody>
      </p:sp>
      <p:sp>
        <p:nvSpPr>
          <p:cNvPr id="30" name="el-1789694561988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56198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自检</a:t>
            </a:r>
            <a:endParaRPr/>
          </a:p>
        </p:txBody>
      </p:sp>
      <p:sp>
        <p:nvSpPr>
          <p:cNvPr id="32" name="el-178969456198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安全层</a:t>
            </a:r>
            <a:endParaRPr/>
          </a:p>
        </p:txBody>
      </p:sp>
      <p:sp>
        <p:nvSpPr>
          <p:cNvPr id="33" name="el-1789694561986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识别情绪与敏感问题——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投诉类立刻转人工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，机器不硬接。</a:t>
            </a:r>
            <a:endParaRPr/>
          </a:p>
        </p:txBody>
      </p:sp>
      <p:sp>
        <p:nvSpPr>
          <p:cNvPr id="34" name="el-178969456198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561989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沉淀</a:t>
            </a:r>
            <a:endParaRPr/>
          </a:p>
        </p:txBody>
      </p:sp>
      <p:sp>
        <p:nvSpPr>
          <p:cNvPr id="36" name="el-1789694561989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学习层</a:t>
            </a:r>
            <a:endParaRPr/>
          </a:p>
        </p:txBody>
      </p:sp>
      <p:sp>
        <p:nvSpPr>
          <p:cNvPr id="37" name="el-178969456198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把没答上的问题记下来——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每周补库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，知识库越养越厚。</a:t>
            </a:r>
            <a:endParaRPr/>
          </a:p>
        </p:txBody>
      </p:sp>
      <p:sp>
        <p:nvSpPr>
          <p:cNvPr id="38" name="el-1789694561971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步②是命门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：模型再聪明，知识库里没有的，它只能编——那就是幻觉。</a:t>
            </a:r>
            <a:endParaRPr/>
          </a:p>
        </p:txBody>
      </p:sp>
      <p:sp>
        <p:nvSpPr>
          <p:cNvPr id="39" name="el-178969456197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40" name="el-1789694561972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41" name="el-178969456197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0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00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00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0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00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200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能答与不能答：一条线画在哪</a:t>
            </a:r>
            <a:endParaRPr/>
          </a:p>
        </p:txBody>
      </p:sp>
      <p:sp>
        <p:nvSpPr>
          <p:cNvPr id="8" name="el-1789694562008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放心交给AI</a:t>
            </a:r>
            <a:endParaRPr/>
          </a:p>
        </p:txBody>
      </p:sp>
      <p:sp>
        <p:nvSpPr>
          <p:cNvPr id="9" name="el-178969456200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标准问全通</a:t>
            </a:r>
            <a:endParaRPr/>
          </a:p>
        </p:txBody>
      </p:sp>
      <p:sp>
        <p:nvSpPr>
          <p:cNvPr id="10" name="el-178969456200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营业时间、票价政策、交通路线、设施说明；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多轮追问与改口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；多语种7×24——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占咨询量八成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56200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必须留给人</a:t>
            </a:r>
            <a:endParaRPr/>
          </a:p>
        </p:txBody>
      </p:sp>
      <p:sp>
        <p:nvSpPr>
          <p:cNvPr id="12" name="el-178969456200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机器的禁区</a:t>
            </a:r>
            <a:endParaRPr/>
          </a:p>
        </p:txBody>
      </p:sp>
      <p:sp>
        <p:nvSpPr>
          <p:cNvPr id="13" name="el-178969456200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投诉与情绪安抚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、事故与安全事件、赔偿方案拍板、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公关口径对外发声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——出了事，人必须在场。</a:t>
            </a:r>
            <a:endParaRPr/>
          </a:p>
        </p:txBody>
      </p:sp>
      <p:sp>
        <p:nvSpPr>
          <p:cNvPr id="14" name="el-178969456200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判线口诀：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「出错谁负责」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——答错时间顶多挨句抱怨，赔错钱就是事故：责任越重，越靠人。</a:t>
            </a:r>
            <a:endParaRPr/>
          </a:p>
        </p:txBody>
      </p:sp>
      <p:sp>
        <p:nvSpPr>
          <p:cNvPr id="15" name="el-178969456200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6" name="el-1789694562003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2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02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2025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20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02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6" name="el-178969456201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知识库：AI的饭要自己做</a:t>
            </a:r>
            <a:endParaRPr/>
          </a:p>
        </p:txBody>
      </p:sp>
      <p:sp>
        <p:nvSpPr>
          <p:cNvPr id="7" name="el-1789694562023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源一 · 官方信息</a:t>
            </a:r>
            <a:endParaRPr/>
          </a:p>
        </p:txBody>
      </p:sp>
      <p:sp>
        <p:nvSpPr>
          <p:cNvPr id="8" name="el-178969456202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营业时间、票价、退改政策——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以官方口径为准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，时效性要标注，过期即垃圾。</a:t>
            </a:r>
            <a:endParaRPr/>
          </a:p>
        </p:txBody>
      </p:sp>
      <p:sp>
        <p:nvSpPr>
          <p:cNvPr id="9" name="el-178969456202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源二 · 高频问答</a:t>
            </a:r>
            <a:endParaRPr/>
          </a:p>
        </p:txBody>
      </p:sp>
      <p:sp>
        <p:nvSpPr>
          <p:cNvPr id="10" name="el-178969456202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历史咨询记录里的真实问题——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客人怎么问，库就怎么写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：口语化、接地气。</a:t>
            </a:r>
            <a:endParaRPr/>
          </a:p>
        </p:txBody>
      </p:sp>
      <p:sp>
        <p:nvSpPr>
          <p:cNvPr id="11" name="el-178969456202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源三 · 服务话术</a:t>
            </a:r>
            <a:endParaRPr/>
          </a:p>
        </p:txBody>
      </p:sp>
      <p:sp>
        <p:nvSpPr>
          <p:cNvPr id="12" name="el-178969456202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突发事件应对、投诉安抚模板——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人的经验显性化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：老员工的脑子搬进库里。</a:t>
            </a:r>
            <a:endParaRPr/>
          </a:p>
        </p:txBody>
      </p:sp>
      <p:sp>
        <p:nvSpPr>
          <p:cNvPr id="13" name="el-1789694562027-16"/>
          <p:cNvSpPr txBox="1"/>
          <p:nvPr/>
        </p:nvSpPr>
        <p:spPr>
          <a:xfrm>
            <a:off x="7675231" y="2294320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一条好的QA长什么样</a:t>
            </a:r>
            <a:endParaRPr/>
          </a:p>
        </p:txBody>
      </p:sp>
      <p:sp>
        <p:nvSpPr>
          <p:cNvPr id="14" name="el-1789694562027-17"/>
          <p:cNvSpPr txBox="1"/>
          <p:nvPr/>
        </p:nvSpPr>
        <p:spPr>
          <a:xfrm>
            <a:off x="7675231" y="2741884"/>
            <a:ext cx="352133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Q：带老人去，有电梯吗？轮椅能进吗？</a:t>
            </a:r>
            <a:endParaRPr/>
          </a:p>
        </p:txBody>
      </p:sp>
      <p:sp>
        <p:nvSpPr>
          <p:cNvPr id="15" name="el-1789694562027-18"/>
          <p:cNvSpPr txBox="1"/>
          <p:nvPr/>
        </p:nvSpPr>
        <p:spPr>
          <a:xfrm>
            <a:off x="7675231" y="3085591"/>
            <a:ext cx="3434541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A：1号门有无障碍通道，全程电梯直达观景台；</a:t>
            </a:r>
            <a:endParaRPr/>
          </a:p>
        </p:txBody>
      </p:sp>
      <p:sp>
        <p:nvSpPr>
          <p:cNvPr id="16" name="el-1789694562027-19"/>
          <p:cNvSpPr txBox="1"/>
          <p:nvPr/>
        </p:nvSpPr>
        <p:spPr>
          <a:xfrm>
            <a:off x="7675231" y="3773005"/>
            <a:ext cx="3492123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轮椅可免费借用（押金100）——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具体、可执行、有数字</a:t>
            </a:r>
            <a:endParaRPr/>
          </a:p>
        </p:txBody>
      </p:sp>
      <p:sp>
        <p:nvSpPr>
          <p:cNvPr id="17" name="el-1789694562023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出来的——上线只是第一天，每周补库才是日常。</a:t>
            </a:r>
            <a:endParaRPr/>
          </a:p>
        </p:txBody>
      </p:sp>
      <p:sp>
        <p:nvSpPr>
          <p:cNvPr id="18" name="el-17896945620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9" name="el-178969456201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620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186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562183-22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98287"/>
                <a:gridCol w="2319948"/>
                <a:gridCol w="2059118"/>
                <a:gridCol w="2580778"/>
                <a:gridCol w="205956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流派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原理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强项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弱项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FAQ检索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标准问配标准答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准确不跑偏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换问法就懵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问题高度重复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任务流程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多轮对话走流程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复杂预订不乱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流程外免谈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订票订房场景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大模型生成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理解意图自由答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像人、能啰嗦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可能一本正经胡说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开放式咨询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562185-25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1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187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2184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技术流派：三种玩法</a:t>
            </a:r>
            <a:endParaRPr/>
          </a:p>
        </p:txBody>
      </p:sp>
      <p:sp>
        <p:nvSpPr>
          <p:cNvPr id="8" name="el-1789694562184-23"/>
          <p:cNvSpPr txBox="1"/>
          <p:nvPr/>
        </p:nvSpPr>
        <p:spPr>
          <a:xfrm>
            <a:off x="685629" y="4767077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务实解是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组合拳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：FAQ打底、流程管预订、大模型兜开放问题——各管一段。</a:t>
            </a:r>
            <a:endParaRPr/>
          </a:p>
        </p:txBody>
      </p:sp>
      <p:sp>
        <p:nvSpPr>
          <p:cNvPr id="9" name="el-1789694562185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0" name="el-1789694562185-2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1" name="el-1789694562185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2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200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204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20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20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8" name="el-1789694562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能力现状：三组数据</a:t>
            </a:r>
            <a:endParaRPr/>
          </a:p>
        </p:txBody>
      </p:sp>
      <p:sp>
        <p:nvSpPr>
          <p:cNvPr id="9" name="el-1789694562203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标准问的意图识别准确率（示意）</a:t>
            </a:r>
            <a:endParaRPr/>
          </a:p>
        </p:txBody>
      </p:sp>
      <p:sp>
        <p:nvSpPr>
          <p:cNvPr id="10" name="el-1789694562203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92%</a:t>
            </a:r>
            <a:endParaRPr/>
          </a:p>
        </p:txBody>
      </p:sp>
      <p:sp>
        <p:nvSpPr>
          <p:cNvPr id="11" name="el-1789694562202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「几点开门」换个八种问法都听得懂——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大模型把「听懂」做到了可用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562205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2轮</a:t>
            </a:r>
            <a:endParaRPr/>
          </a:p>
        </p:txBody>
      </p:sp>
      <p:sp>
        <p:nvSpPr>
          <p:cNvPr id="13" name="el-1789694562209-20"/>
          <p:cNvSpPr txBox="1"/>
          <p:nvPr/>
        </p:nvSpPr>
        <p:spPr>
          <a:xfrm>
            <a:off x="6075431" y="218793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判断「该转人工」的平均轮次</a:t>
            </a:r>
            <a:endParaRPr/>
          </a:p>
        </p:txBody>
      </p:sp>
      <p:sp>
        <p:nvSpPr>
          <p:cNvPr id="14" name="el-1789694562208-17"/>
          <p:cNvSpPr txBox="1"/>
          <p:nvPr/>
        </p:nvSpPr>
        <p:spPr>
          <a:xfrm>
            <a:off x="6075431" y="254027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好的转接设计两轮内识别——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机器不恋战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，客人不窝火。</a:t>
            </a:r>
            <a:endParaRPr/>
          </a:p>
        </p:txBody>
      </p:sp>
      <p:sp>
        <p:nvSpPr>
          <p:cNvPr id="15" name="el-1789694562206-15"/>
          <p:cNvSpPr txBox="1"/>
          <p:nvPr/>
        </p:nvSpPr>
        <p:spPr>
          <a:xfrm>
            <a:off x="4627993" y="3172931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7×24</a:t>
            </a:r>
            <a:endParaRPr/>
          </a:p>
        </p:txBody>
      </p:sp>
      <p:sp>
        <p:nvSpPr>
          <p:cNvPr id="16" name="el-1789694562209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服务时长</a:t>
            </a:r>
            <a:endParaRPr/>
          </a:p>
        </p:txBody>
      </p:sp>
      <p:sp>
        <p:nvSpPr>
          <p:cNvPr id="17" name="el-1789694562208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深夜、节假日、突发——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机器在场的每一刻都是口碑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：响应速度即体验。</a:t>
            </a:r>
            <a:endParaRPr/>
          </a:p>
        </p:txBody>
      </p:sp>
      <p:sp>
        <p:nvSpPr>
          <p:cNvPr id="18" name="el-1789694562206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</a:t>
            </a:r>
            <a:endParaRPr/>
          </a:p>
        </p:txBody>
      </p:sp>
      <p:sp>
        <p:nvSpPr>
          <p:cNvPr id="19" name="el-1789694562210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情绪劳动消耗</a:t>
            </a:r>
            <a:endParaRPr/>
          </a:p>
        </p:txBody>
      </p:sp>
      <p:sp>
        <p:nvSpPr>
          <p:cNvPr id="20" name="el-1789694562209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机器接住戾气不内耗——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人的情绪留给值得的时刻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 humane 的分工。</a:t>
            </a:r>
            <a:endParaRPr/>
          </a:p>
        </p:txBody>
      </p:sp>
      <p:sp>
        <p:nvSpPr>
          <p:cNvPr id="21" name="el-17896945621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22" name="el-178969456219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1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72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56727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56726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7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727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7" name="el-1789694567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客服成本与响应（示意）</a:t>
            </a:r>
            <a:endParaRPr/>
          </a:p>
        </p:txBody>
      </p:sp>
      <p:sp>
        <p:nvSpPr>
          <p:cNvPr id="8" name="el-178969456727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成本降一个量级，响应快两个量级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567275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35%</a:t>
            </a:r>
            <a:endParaRPr/>
          </a:p>
        </p:txBody>
      </p:sp>
      <p:sp>
        <p:nvSpPr>
          <p:cNvPr id="10" name="el-1789694567274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大模型客服综合成本约为自建坐席三成五——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还附赠7×24</a:t>
            </a:r>
            <a:endParaRPr/>
          </a:p>
        </p:txBody>
      </p:sp>
      <p:sp>
        <p:nvSpPr>
          <p:cNvPr id="11" name="el-1789694567276-15"/>
          <p:cNvSpPr txBox="1"/>
          <p:nvPr/>
        </p:nvSpPr>
        <p:spPr>
          <a:xfrm>
            <a:off x="8465608" y="3222627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2" name="el-178969456727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平均响应时间——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人的48秒耐心上限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被彻底满足</a:t>
            </a:r>
            <a:endParaRPr/>
          </a:p>
        </p:txBody>
      </p:sp>
      <p:sp>
        <p:nvSpPr>
          <p:cNvPr id="13" name="el-1789694567276-16"/>
          <p:cNvSpPr txBox="1"/>
          <p:nvPr/>
        </p:nvSpPr>
        <p:spPr>
          <a:xfrm>
            <a:off x="8465608" y="4487945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8成</a:t>
            </a:r>
            <a:endParaRPr/>
          </a:p>
        </p:txBody>
      </p:sp>
      <p:sp>
        <p:nvSpPr>
          <p:cNvPr id="14" name="el-178969456727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标准问一次性解决率——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剩下两成转人工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，各得其所</a:t>
            </a:r>
            <a:endParaRPr/>
          </a:p>
        </p:txBody>
      </p:sp>
      <p:sp>
        <p:nvSpPr>
          <p:cNvPr id="15" name="el-17896945672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16" name="el-1789694567264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72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3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362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36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360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23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36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8" name="el-178969456235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AI客服三病，对症下药</a:t>
            </a:r>
            <a:endParaRPr/>
          </a:p>
        </p:txBody>
      </p:sp>
      <p:sp>
        <p:nvSpPr>
          <p:cNvPr id="9" name="el-1789694562364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4562369-20"/>
          <p:cNvSpPr txBox="1"/>
          <p:nvPr/>
        </p:nvSpPr>
        <p:spPr>
          <a:xfrm>
            <a:off x="1809298" y="1719839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一本正经胡说</a:t>
            </a:r>
            <a:endParaRPr/>
          </a:p>
        </p:txBody>
      </p:sp>
      <p:sp>
        <p:nvSpPr>
          <p:cNvPr id="11" name="el-1789694562369-21"/>
          <p:cNvSpPr txBox="1"/>
          <p:nvPr/>
        </p:nvSpPr>
        <p:spPr>
          <a:xfrm>
            <a:off x="1809298" y="214835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知识库里没有的，模型自己编——「编」得有模有样，客人信了就出事。</a:t>
            </a:r>
            <a:endParaRPr/>
          </a:p>
        </p:txBody>
      </p:sp>
      <p:sp>
        <p:nvSpPr>
          <p:cNvPr id="12" name="el-1789694562364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4562370-22"/>
          <p:cNvSpPr txBox="1"/>
          <p:nvPr/>
        </p:nvSpPr>
        <p:spPr>
          <a:xfrm>
            <a:off x="1809298" y="288159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过度热情</a:t>
            </a:r>
            <a:endParaRPr/>
          </a:p>
        </p:txBody>
      </p:sp>
      <p:sp>
        <p:nvSpPr>
          <p:cNvPr id="14" name="el-1789694562369-18"/>
          <p:cNvSpPr txBox="1"/>
          <p:nvPr/>
        </p:nvSpPr>
        <p:spPr>
          <a:xfrm>
            <a:off x="1809298" y="3310116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客人问洗手间，它推荐了三个套餐——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答非所问的殷勤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比不答更烦人。</a:t>
            </a:r>
            <a:endParaRPr/>
          </a:p>
        </p:txBody>
      </p:sp>
      <p:sp>
        <p:nvSpPr>
          <p:cNvPr id="15" name="el-1789694562364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4562370-23"/>
          <p:cNvSpPr txBox="1"/>
          <p:nvPr/>
        </p:nvSpPr>
        <p:spPr>
          <a:xfrm>
            <a:off x="1809298" y="4043358"/>
            <a:ext cx="70295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死不转人工</a:t>
            </a:r>
            <a:endParaRPr/>
          </a:p>
        </p:txBody>
      </p:sp>
      <p:sp>
        <p:nvSpPr>
          <p:cNvPr id="17" name="el-1789694562369-19"/>
          <p:cNvSpPr txBox="1"/>
          <p:nvPr/>
        </p:nvSpPr>
        <p:spPr>
          <a:xfrm>
            <a:off x="1809298" y="4471876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客人已经骂人了，机器人还在「您的问题我理解」——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情绪场里机器是火上浇油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56236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562365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锁库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只答知识库内的，超出即转</a:t>
            </a:r>
            <a:endParaRPr/>
          </a:p>
        </p:txBody>
      </p:sp>
      <p:sp>
        <p:nvSpPr>
          <p:cNvPr id="20" name="el-1789694562366-16"/>
          <p:cNvSpPr txBox="1"/>
          <p:nvPr/>
        </p:nvSpPr>
        <p:spPr>
          <a:xfrm>
            <a:off x="537417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聚焦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一问一答，不硬塞推荐</a:t>
            </a:r>
            <a:endParaRPr/>
          </a:p>
        </p:txBody>
      </p:sp>
      <p:sp>
        <p:nvSpPr>
          <p:cNvPr id="21" name="el-1789694562366-17"/>
          <p:cNvSpPr txBox="1"/>
          <p:nvPr/>
        </p:nvSpPr>
        <p:spPr>
          <a:xfrm>
            <a:off x="815046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识情绪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检测到不满立即转人</a:t>
            </a:r>
            <a:endParaRPr/>
          </a:p>
        </p:txBody>
      </p:sp>
      <p:sp>
        <p:nvSpPr>
          <p:cNvPr id="22" name="el-17896945623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智能客服</a:t>
            </a:r>
            <a:endParaRPr/>
          </a:p>
        </p:txBody>
      </p:sp>
      <p:sp>
        <p:nvSpPr>
          <p:cNvPr id="23" name="el-178969456235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4" name="el-17896945623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38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38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38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38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3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38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5623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智能客服：四问四答</a:t>
            </a:r>
            <a:endParaRPr/>
          </a:p>
        </p:txBody>
      </p:sp>
      <p:sp>
        <p:nvSpPr>
          <p:cNvPr id="9" name="el-178969456238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2389-19"/>
          <p:cNvSpPr txBox="1"/>
          <p:nvPr/>
        </p:nvSpPr>
        <p:spPr>
          <a:xfrm>
            <a:off x="1618845" y="1698413"/>
            <a:ext cx="644785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智能客服的工作流五步？</a:t>
            </a:r>
            <a:endParaRPr/>
          </a:p>
        </p:txBody>
      </p:sp>
      <p:sp>
        <p:nvSpPr>
          <p:cNvPr id="11" name="el-1789694562388-15"/>
          <p:cNvSpPr txBox="1"/>
          <p:nvPr/>
        </p:nvSpPr>
        <p:spPr>
          <a:xfrm>
            <a:off x="1618845" y="2117408"/>
            <a:ext cx="6780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听懂-找据-生成-自检-沉淀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——命门在「找据」：库里没有的，模型只能编。</a:t>
            </a:r>
            <a:endParaRPr/>
          </a:p>
        </p:txBody>
      </p:sp>
      <p:sp>
        <p:nvSpPr>
          <p:cNvPr id="12" name="el-17896945623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2390-20"/>
          <p:cNvSpPr txBox="1"/>
          <p:nvPr/>
        </p:nvSpPr>
        <p:spPr>
          <a:xfrm>
            <a:off x="1618845" y="2812559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怎么判断该不该转人工？</a:t>
            </a:r>
            <a:endParaRPr/>
          </a:p>
        </p:txBody>
      </p:sp>
      <p:sp>
        <p:nvSpPr>
          <p:cNvPr id="14" name="el-1789694562388-16"/>
          <p:cNvSpPr txBox="1"/>
          <p:nvPr/>
        </p:nvSpPr>
        <p:spPr>
          <a:xfrm>
            <a:off x="1618845" y="3231554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判线口诀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「出错谁负责」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——投诉情绪、赔偿拍板、事故公关，责任越重越靠人。</a:t>
            </a:r>
            <a:endParaRPr/>
          </a:p>
        </p:txBody>
      </p:sp>
      <p:sp>
        <p:nvSpPr>
          <p:cNvPr id="15" name="el-17896945623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2390-21"/>
          <p:cNvSpPr txBox="1"/>
          <p:nvPr/>
        </p:nvSpPr>
        <p:spPr>
          <a:xfrm>
            <a:off x="1618845" y="3926706"/>
            <a:ext cx="623240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三大流派怎么选？</a:t>
            </a:r>
            <a:endParaRPr/>
          </a:p>
        </p:txBody>
      </p:sp>
      <p:sp>
        <p:nvSpPr>
          <p:cNvPr id="17" name="el-1789694562389-17"/>
          <p:cNvSpPr txBox="1"/>
          <p:nvPr/>
        </p:nvSpPr>
        <p:spPr>
          <a:xfrm>
            <a:off x="1618845" y="4345701"/>
            <a:ext cx="65038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组合拳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：FAQ打底、流程管预订、大模型兜开放问题——没有万能单选。</a:t>
            </a:r>
            <a:endParaRPr/>
          </a:p>
        </p:txBody>
      </p:sp>
      <p:sp>
        <p:nvSpPr>
          <p:cNvPr id="18" name="el-178969456238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2390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知识库的三个来源？</a:t>
            </a:r>
            <a:endParaRPr/>
          </a:p>
        </p:txBody>
      </p:sp>
      <p:sp>
        <p:nvSpPr>
          <p:cNvPr id="20" name="el-1789694562389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官方信息、高频问答、服务话术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——客人怎么问，库就怎么写；每周补库是日常。</a:t>
            </a:r>
            <a:endParaRPr/>
          </a:p>
        </p:txBody>
      </p:sp>
      <p:sp>
        <p:nvSpPr>
          <p:cNvPr id="21" name="el-17896945623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56238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3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2584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25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5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5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56253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5625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问答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系统</a:t>
            </a:r>
            <a:endParaRPr/>
          </a:p>
        </p:txBody>
      </p:sp>
      <p:sp>
        <p:nvSpPr>
          <p:cNvPr id="8" name="el-17896945625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Q&amp;A SYSTEM</a:t>
            </a:r>
            <a:endParaRPr/>
          </a:p>
        </p:txBody>
      </p:sp>
      <p:sp>
        <p:nvSpPr>
          <p:cNvPr id="9" name="el-17896945625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上线五步</a:t>
            </a:r>
            <a:endParaRPr/>
          </a:p>
        </p:txBody>
      </p:sp>
      <p:sp>
        <p:nvSpPr>
          <p:cNvPr id="10" name="el-17896945625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对话设计</a:t>
            </a:r>
            <a:endParaRPr/>
          </a:p>
        </p:txBody>
      </p:sp>
      <p:sp>
        <p:nvSpPr>
          <p:cNvPr id="11" name="el-178969456254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转接机制</a:t>
            </a:r>
            <a:endParaRPr/>
          </a:p>
        </p:txBody>
      </p:sp>
      <p:sp>
        <p:nvSpPr>
          <p:cNvPr id="12" name="el-17896945625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运维迭代</a:t>
            </a:r>
            <a:endParaRPr/>
          </a:p>
        </p:txBody>
      </p:sp>
      <p:sp>
        <p:nvSpPr>
          <p:cNvPr id="13" name="el-178969456253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25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56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566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566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567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567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2567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2559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2562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562562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562563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562563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256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56255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562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56256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7" name="el-178969456255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景区百事通：上线五步</a:t>
            </a:r>
            <a:endParaRPr/>
          </a:p>
        </p:txBody>
      </p:sp>
      <p:sp>
        <p:nvSpPr>
          <p:cNvPr id="18" name="el-1789694562569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562570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盘问题</a:t>
            </a:r>
            <a:endParaRPr/>
          </a:p>
        </p:txBody>
      </p:sp>
      <p:sp>
        <p:nvSpPr>
          <p:cNvPr id="20" name="el-1789694562570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调研层</a:t>
            </a:r>
            <a:endParaRPr/>
          </a:p>
        </p:txBody>
      </p:sp>
      <p:sp>
        <p:nvSpPr>
          <p:cNvPr id="21" name="el-1789694562568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翻三个月咨询记录——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高频问题排序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，先答最常被问的。</a:t>
            </a:r>
            <a:endParaRPr/>
          </a:p>
        </p:txBody>
      </p:sp>
      <p:sp>
        <p:nvSpPr>
          <p:cNvPr id="22" name="el-1789694562570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562570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建知识库</a:t>
            </a:r>
            <a:endParaRPr/>
          </a:p>
        </p:txBody>
      </p:sp>
      <p:sp>
        <p:nvSpPr>
          <p:cNvPr id="24" name="el-1789694562570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5" name="el-1789694562568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TOP50问题写标准答案——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具体、有数字、可执行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，拒绝「请咨询工作人员」。</a:t>
            </a:r>
            <a:endParaRPr/>
          </a:p>
        </p:txBody>
      </p:sp>
      <p:sp>
        <p:nvSpPr>
          <p:cNvPr id="26" name="el-1789694562571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562571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接渠道</a:t>
            </a:r>
            <a:endParaRPr/>
          </a:p>
        </p:txBody>
      </p:sp>
      <p:sp>
        <p:nvSpPr>
          <p:cNvPr id="28" name="el-1789694562571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触达层</a:t>
            </a:r>
            <a:endParaRPr/>
          </a:p>
        </p:txBody>
      </p:sp>
      <p:sp>
        <p:nvSpPr>
          <p:cNvPr id="29" name="el-1789694562568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官网、小程序、公众号全接入——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客人在哪，入口开在哪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562571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56257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设转接</a:t>
            </a:r>
            <a:endParaRPr/>
          </a:p>
        </p:txBody>
      </p:sp>
      <p:sp>
        <p:nvSpPr>
          <p:cNvPr id="32" name="el-178969456257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协作层</a:t>
            </a:r>
            <a:endParaRPr/>
          </a:p>
        </p:txBody>
      </p:sp>
      <p:sp>
        <p:nvSpPr>
          <p:cNvPr id="33" name="el-1789694562569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转人工规则写死：情绪触发、两轮没解决、客人主动要——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三条硬线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4562572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562572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养日常</a:t>
            </a:r>
            <a:endParaRPr/>
          </a:p>
        </p:txBody>
      </p:sp>
      <p:sp>
        <p:nvSpPr>
          <p:cNvPr id="36" name="el-178969456257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4562569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每周复盘「没答上」清单——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补库、改话术、调阈值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，系统越用越聪明。</a:t>
            </a:r>
            <a:endParaRPr/>
          </a:p>
        </p:txBody>
      </p:sp>
      <p:sp>
        <p:nvSpPr>
          <p:cNvPr id="38" name="el-1789694562557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五步的核心资产是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步②的知识库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——渠道和模型都可换，库是自己的。</a:t>
            </a:r>
            <a:endParaRPr/>
          </a:p>
        </p:txBody>
      </p:sp>
      <p:sp>
        <p:nvSpPr>
          <p:cNvPr id="39" name="el-17896945625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40" name="el-1789694562558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41" name="el-17896945625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7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73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72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7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273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7" name="el-17896945627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对话设计：像人还是像表单</a:t>
            </a:r>
            <a:endParaRPr/>
          </a:p>
        </p:txBody>
      </p:sp>
      <p:sp>
        <p:nvSpPr>
          <p:cNvPr id="8" name="el-178969456273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差设计 · 查户口</a:t>
            </a:r>
            <a:endParaRPr/>
          </a:p>
        </p:txBody>
      </p:sp>
      <p:sp>
        <p:nvSpPr>
          <p:cNvPr id="9" name="el-1789694562734-14"/>
          <p:cNvSpPr txBox="1"/>
          <p:nvPr/>
        </p:nvSpPr>
        <p:spPr>
          <a:xfrm>
            <a:off x="685629" y="3066545"/>
            <a:ext cx="535342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"请提供订单号、姓名、证件号…"</a:t>
            </a:r>
            <a:endParaRPr/>
          </a:p>
        </p:txBody>
      </p:sp>
      <p:sp>
        <p:nvSpPr>
          <p:cNvPr id="10" name="el-178969456273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一上来连问五项、答非所问时死循环、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永远不说人话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——客人第二句就想砸手机。</a:t>
            </a:r>
            <a:endParaRPr/>
          </a:p>
        </p:txBody>
      </p:sp>
      <p:sp>
        <p:nvSpPr>
          <p:cNvPr id="11" name="el-178969456273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好设计 · 像同事</a:t>
            </a:r>
            <a:endParaRPr/>
          </a:p>
        </p:txBody>
      </p:sp>
      <p:sp>
        <p:nvSpPr>
          <p:cNvPr id="12" name="el-1789694562734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"您是想查明天的车次吧？我看看"</a:t>
            </a:r>
            <a:endParaRPr/>
          </a:p>
        </p:txBody>
      </p:sp>
      <p:sp>
        <p:nvSpPr>
          <p:cNvPr id="13" name="el-178969456273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先接住再追问、一句话带信息量、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兜不住时坦白转人工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——客人感觉在跟人说话。</a:t>
            </a:r>
            <a:endParaRPr/>
          </a:p>
        </p:txBody>
      </p:sp>
      <p:sp>
        <p:nvSpPr>
          <p:cNvPr id="14" name="el-1789694562729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先接住、再确认、给出路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——让机器有"人味"，靠的是对话流程而非模型参数。</a:t>
            </a:r>
            <a:endParaRPr/>
          </a:p>
        </p:txBody>
      </p:sp>
      <p:sp>
        <p:nvSpPr>
          <p:cNvPr id="15" name="el-178969456272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6" name="el-178969456273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7" name="el-17896945627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7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749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749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749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7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274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8" name="el-17896945627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转接机制：三层兜底</a:t>
            </a:r>
            <a:endParaRPr/>
          </a:p>
        </p:txBody>
      </p:sp>
      <p:sp>
        <p:nvSpPr>
          <p:cNvPr id="9" name="el-1789694562750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562755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机器人层</a:t>
            </a:r>
            <a:endParaRPr/>
          </a:p>
        </p:txBody>
      </p:sp>
      <p:sp>
        <p:nvSpPr>
          <p:cNvPr id="11" name="el-1789694562755-20"/>
          <p:cNvSpPr txBox="1"/>
          <p:nvPr/>
        </p:nvSpPr>
        <p:spPr>
          <a:xfrm>
            <a:off x="316150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562752-16"/>
          <p:cNvSpPr txBox="1"/>
          <p:nvPr/>
        </p:nvSpPr>
        <p:spPr>
          <a:xfrm>
            <a:off x="1961659" y="2332709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标准问秒答、多轮上下文——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八成咨询到此为止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，客人无感离开。</a:t>
            </a:r>
            <a:endParaRPr/>
          </a:p>
        </p:txBody>
      </p:sp>
      <p:sp>
        <p:nvSpPr>
          <p:cNvPr id="13" name="el-1789694562750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562755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通用坐席层</a:t>
            </a:r>
            <a:endParaRPr/>
          </a:p>
        </p:txBody>
      </p:sp>
      <p:sp>
        <p:nvSpPr>
          <p:cNvPr id="15" name="el-1789694562755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562753-17"/>
          <p:cNvSpPr txBox="1"/>
          <p:nvPr/>
        </p:nvSpPr>
        <p:spPr>
          <a:xfrm>
            <a:off x="2723469" y="3471554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复杂问与查询类——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带着聊天记录上岗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，不让客人重说一遍。</a:t>
            </a:r>
            <a:endParaRPr/>
          </a:p>
        </p:txBody>
      </p:sp>
      <p:sp>
        <p:nvSpPr>
          <p:cNvPr id="17" name="el-1789694562750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562756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专人处置层</a:t>
            </a:r>
            <a:endParaRPr/>
          </a:p>
        </p:txBody>
      </p:sp>
      <p:sp>
        <p:nvSpPr>
          <p:cNvPr id="19" name="el-1789694562756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562753-18"/>
          <p:cNvSpPr txBox="1"/>
          <p:nvPr/>
        </p:nvSpPr>
        <p:spPr>
          <a:xfrm>
            <a:off x="3485278" y="4610400"/>
            <a:ext cx="53974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投诉、赔偿、事故——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有权限的老手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：给方案、拍板、善后。</a:t>
            </a:r>
            <a:endParaRPr/>
          </a:p>
        </p:txBody>
      </p:sp>
      <p:sp>
        <p:nvSpPr>
          <p:cNvPr id="21" name="el-1789694562748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转接铁律</a:t>
            </a:r>
            <a:endParaRPr/>
          </a:p>
        </p:txBody>
      </p:sp>
      <p:sp>
        <p:nvSpPr>
          <p:cNvPr id="22" name="el-1789694562748-7"/>
          <p:cNvSpPr txBox="1"/>
          <p:nvPr/>
        </p:nvSpPr>
        <p:spPr>
          <a:xfrm>
            <a:off x="1715708" y="5520703"/>
            <a:ext cx="6540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转接时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聊天记录必须跟过去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——让客人重讲一遍，是服务事故，不是流程。</a:t>
            </a:r>
            <a:endParaRPr/>
          </a:p>
        </p:txBody>
      </p:sp>
      <p:sp>
        <p:nvSpPr>
          <p:cNvPr id="23" name="el-17896945627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24" name="el-178969456274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627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9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290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28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290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6" name="el-178969456289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系统成长：一周运维节奏</a:t>
            </a:r>
            <a:endParaRPr/>
          </a:p>
        </p:txBody>
      </p:sp>
      <p:sp>
        <p:nvSpPr>
          <p:cNvPr id="7" name="el-178969456289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问答系统不是上线即完成的工程——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是每周长大一点的有机体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8" name="el-1789694562900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9" name="el-1789694562900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0" name="el-178969456290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cxnSp>
        <p:nvCxnSpPr>
          <p:cNvPr id="11" name="el-178969456289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2903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562903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562904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562904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562904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562908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周一</a:t>
            </a:r>
            <a:endParaRPr/>
          </a:p>
        </p:txBody>
      </p:sp>
      <p:sp>
        <p:nvSpPr>
          <p:cNvPr id="18" name="el-1789694562908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9" name="el-1789694562906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拉出上周「没答上」清单——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问题分类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：缺知识？没听懂？该转没转？</a:t>
            </a:r>
            <a:endParaRPr/>
          </a:p>
        </p:txBody>
      </p:sp>
      <p:sp>
        <p:nvSpPr>
          <p:cNvPr id="20" name="el-1789694562908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周二</a:t>
            </a:r>
            <a:endParaRPr/>
          </a:p>
        </p:txBody>
      </p:sp>
      <p:sp>
        <p:nvSpPr>
          <p:cNvPr id="21" name="el-1789694562908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补库</a:t>
            </a:r>
            <a:endParaRPr/>
          </a:p>
        </p:txBody>
      </p:sp>
      <p:sp>
        <p:nvSpPr>
          <p:cNvPr id="22" name="el-1789694562906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新增QA入库——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答案写具体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：数字、链接、可执行动作。</a:t>
            </a:r>
            <a:endParaRPr/>
          </a:p>
        </p:txBody>
      </p:sp>
      <p:sp>
        <p:nvSpPr>
          <p:cNvPr id="23" name="el-1789694562909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周三</a:t>
            </a:r>
            <a:endParaRPr/>
          </a:p>
        </p:txBody>
      </p:sp>
      <p:sp>
        <p:nvSpPr>
          <p:cNvPr id="24" name="el-1789694562909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调优</a:t>
            </a:r>
            <a:endParaRPr/>
          </a:p>
        </p:txBody>
      </p:sp>
      <p:sp>
        <p:nvSpPr>
          <p:cNvPr id="25" name="el-1789694562907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调意图识别阈值——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误转的收紧、漏转的放宽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，每周微调。</a:t>
            </a:r>
            <a:endParaRPr/>
          </a:p>
        </p:txBody>
      </p:sp>
      <p:sp>
        <p:nvSpPr>
          <p:cNvPr id="26" name="el-1789694562909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周四</a:t>
            </a:r>
            <a:endParaRPr/>
          </a:p>
        </p:txBody>
      </p:sp>
      <p:sp>
        <p:nvSpPr>
          <p:cNvPr id="27" name="el-1789694562909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</a:t>
            </a:r>
            <a:endParaRPr/>
          </a:p>
        </p:txBody>
      </p:sp>
      <p:sp>
        <p:nvSpPr>
          <p:cNvPr id="28" name="el-1789694562907-19"/>
          <p:cNvSpPr txBox="1"/>
          <p:nvPr/>
        </p:nvSpPr>
        <p:spPr>
          <a:xfrm>
            <a:off x="6937972" y="3419329"/>
            <a:ext cx="199290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拿真实问法回归测试——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改了别处，别坏了这里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562909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562910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周五</a:t>
            </a:r>
            <a:endParaRPr/>
          </a:p>
        </p:txBody>
      </p:sp>
      <p:sp>
        <p:nvSpPr>
          <p:cNvPr id="31" name="el-1789694562910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汇报</a:t>
            </a:r>
            <a:endParaRPr/>
          </a:p>
        </p:txBody>
      </p:sp>
      <p:sp>
        <p:nvSpPr>
          <p:cNvPr id="32" name="el-1789694562907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解决率、转接率、满意度三指标——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用数据说话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，下周继续。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29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292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293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293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292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292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29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292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0" name="el-17896945629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搭建实战：一座古镇的百事通</a:t>
            </a:r>
            <a:endParaRPr/>
          </a:p>
        </p:txBody>
      </p:sp>
      <p:sp>
        <p:nvSpPr>
          <p:cNvPr id="11" name="el-178969456292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五步实录</a:t>
            </a:r>
            <a:endParaRPr/>
          </a:p>
        </p:txBody>
      </p:sp>
      <p:sp>
        <p:nvSpPr>
          <p:cNvPr id="12" name="el-178969456292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任务：某古镇景区智能问答上线——目标：夜间咨询有人应</a:t>
            </a:r>
            <a:endParaRPr/>
          </a:p>
        </p:txBody>
      </p:sp>
      <p:sp>
        <p:nvSpPr>
          <p:cNvPr id="13" name="el-1789694562929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历史咨询记录3个月+景区官方资料，建库50条QA</a:t>
            </a:r>
            <a:endParaRPr/>
          </a:p>
        </p:txBody>
      </p:sp>
      <p:sp>
        <p:nvSpPr>
          <p:cNvPr id="14" name="el-178969456293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夜间咨询应答率100%，客服人力成本-40%</a:t>
            </a:r>
            <a:endParaRPr/>
          </a:p>
        </p:txBody>
      </p:sp>
      <p:sp>
        <p:nvSpPr>
          <p:cNvPr id="15" name="el-178969456293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56293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夜间咨询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从无人应到全应答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——客人睡了，系统还在挣钱攒口碑。</a:t>
            </a:r>
            <a:endParaRPr/>
          </a:p>
        </p:txBody>
      </p:sp>
      <p:sp>
        <p:nvSpPr>
          <p:cNvPr id="17" name="el-178969456293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56293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首版答「宠物能不能进」时引用了过期政策——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时效标注缺失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，挨了两条差评。</a:t>
            </a:r>
            <a:endParaRPr/>
          </a:p>
        </p:txBody>
      </p:sp>
      <p:sp>
        <p:nvSpPr>
          <p:cNvPr id="19" name="el-178969456293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56293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知识库的坑多在「过期」而非「缺失」——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每条QA都要有保质期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5629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22" name="el-178969456292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29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4" name="el-178969456293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293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293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293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盘问题（调研）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：三个月记录里</a:t>
            </a:r>
            <a:r>
              <a:rPr b="1"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「停车」与「夜游时间」占三成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——库从这两类建起。</a:t>
            </a:r>
            <a:endParaRPr/>
          </a:p>
        </p:txBody>
      </p:sp>
      <p:sp>
        <p:nvSpPr>
          <p:cNvPr id="28" name="el-1789694562931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建库（内容）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：50条QA全部带数字——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「停车场B区最近，23点后免费」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，不留模糊。</a:t>
            </a:r>
            <a:endParaRPr/>
          </a:p>
        </p:txBody>
      </p:sp>
      <p:sp>
        <p:nvSpPr>
          <p:cNvPr id="29" name="el-178969456293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设转接（协作）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：投诉关键词+两轮未解决即转人——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上线首月转接率12%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，符合预期。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0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563089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8647"/>
                <a:gridCol w="372929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小时级，零代码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年费制，量大后变贵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沉淀在平台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中小景区快速上线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563087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563090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上手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需开发，以周计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按量计费，可控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知识库归自己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集团化、多渠道运营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563084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0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5630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9" name="el-178969456308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部署路线：自建 vs 托管</a:t>
            </a:r>
            <a:endParaRPr/>
          </a:p>
        </p:txBody>
      </p:sp>
      <p:sp>
        <p:nvSpPr>
          <p:cNvPr id="10" name="el-1789694563091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平台托管 · 开箱即用</a:t>
            </a:r>
            <a:endParaRPr/>
          </a:p>
        </p:txBody>
      </p:sp>
      <p:sp>
        <p:nvSpPr>
          <p:cNvPr id="11" name="el-1789694563091-34"/>
          <p:cNvSpPr txBox="1"/>
          <p:nvPr/>
        </p:nvSpPr>
        <p:spPr>
          <a:xfrm>
            <a:off x="6484903" y="2136453"/>
            <a:ext cx="549245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API自建 · 深度定制</a:t>
            </a:r>
            <a:endParaRPr/>
          </a:p>
        </p:txBody>
      </p:sp>
      <p:sp>
        <p:nvSpPr>
          <p:cNvPr id="12" name="el-1789694563083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起步建议：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先托管跑起来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——知识库在自己手里，随时可搬家：资产才是重点。</a:t>
            </a:r>
            <a:endParaRPr/>
          </a:p>
        </p:txBody>
      </p:sp>
      <p:sp>
        <p:nvSpPr>
          <p:cNvPr id="13" name="el-17896945630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问答系统</a:t>
            </a:r>
            <a:endParaRPr/>
          </a:p>
        </p:txBody>
      </p:sp>
      <p:sp>
        <p:nvSpPr>
          <p:cNvPr id="14" name="el-1789694563084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5" name="el-178969456308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1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1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1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10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1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10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5631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问答系统：四问四答</a:t>
            </a:r>
            <a:endParaRPr/>
          </a:p>
        </p:txBody>
      </p:sp>
      <p:sp>
        <p:nvSpPr>
          <p:cNvPr id="9" name="el-178969456310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3109-19"/>
          <p:cNvSpPr txBox="1"/>
          <p:nvPr/>
        </p:nvSpPr>
        <p:spPr>
          <a:xfrm>
            <a:off x="1618845" y="1698413"/>
            <a:ext cx="6733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上线的五步顺序？</a:t>
            </a:r>
            <a:endParaRPr/>
          </a:p>
        </p:txBody>
      </p:sp>
      <p:sp>
        <p:nvSpPr>
          <p:cNvPr id="11" name="el-1789694563108-15"/>
          <p:cNvSpPr txBox="1"/>
          <p:nvPr/>
        </p:nvSpPr>
        <p:spPr>
          <a:xfrm>
            <a:off x="1618845" y="2117408"/>
            <a:ext cx="70658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盘问题-建库-接渠道-设转接-养日常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——核心资产是知识库，渠道模型皆可换。</a:t>
            </a:r>
            <a:endParaRPr/>
          </a:p>
        </p:txBody>
      </p:sp>
      <p:sp>
        <p:nvSpPr>
          <p:cNvPr id="12" name="el-178969456310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3109-20"/>
          <p:cNvSpPr txBox="1"/>
          <p:nvPr/>
        </p:nvSpPr>
        <p:spPr>
          <a:xfrm>
            <a:off x="1618845" y="2812559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对话设计的口诀？</a:t>
            </a:r>
            <a:endParaRPr/>
          </a:p>
        </p:txBody>
      </p:sp>
      <p:sp>
        <p:nvSpPr>
          <p:cNvPr id="14" name="el-1789694563108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先接住、再确认、给出路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——人味靠流程设计，不靠模型参数。</a:t>
            </a:r>
            <a:endParaRPr/>
          </a:p>
        </p:txBody>
      </p:sp>
      <p:sp>
        <p:nvSpPr>
          <p:cNvPr id="15" name="el-178969456310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3110-21"/>
          <p:cNvSpPr txBox="1"/>
          <p:nvPr/>
        </p:nvSpPr>
        <p:spPr>
          <a:xfrm>
            <a:off x="1618845" y="3926706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转人工的三条硬线？</a:t>
            </a:r>
            <a:endParaRPr/>
          </a:p>
        </p:txBody>
      </p:sp>
      <p:sp>
        <p:nvSpPr>
          <p:cNvPr id="17" name="el-1789694563108-17"/>
          <p:cNvSpPr txBox="1"/>
          <p:nvPr/>
        </p:nvSpPr>
        <p:spPr>
          <a:xfrm>
            <a:off x="1618845" y="4345701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情绪触发、两轮未解决、客人主动要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——转接时记录必须跟过去，重讲一遍是事故。</a:t>
            </a:r>
            <a:endParaRPr/>
          </a:p>
        </p:txBody>
      </p:sp>
      <p:sp>
        <p:nvSpPr>
          <p:cNvPr id="18" name="el-178969456310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3110-22"/>
          <p:cNvSpPr txBox="1"/>
          <p:nvPr/>
        </p:nvSpPr>
        <p:spPr>
          <a:xfrm>
            <a:off x="1618845" y="5040852"/>
            <a:ext cx="598600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每周运维看什么？</a:t>
            </a:r>
            <a:endParaRPr/>
          </a:p>
        </p:txBody>
      </p:sp>
      <p:sp>
        <p:nvSpPr>
          <p:cNvPr id="20" name="el-1789694563109-18"/>
          <p:cNvSpPr txBox="1"/>
          <p:nvPr/>
        </p:nvSpPr>
        <p:spPr>
          <a:xfrm>
            <a:off x="1618845" y="5459847"/>
            <a:ext cx="61355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解决率、转接率、满意度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三指标+「没答上」清单——系统是养大的。</a:t>
            </a:r>
            <a:endParaRPr/>
          </a:p>
        </p:txBody>
      </p:sp>
      <p:sp>
        <p:nvSpPr>
          <p:cNvPr id="21" name="el-17896945631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56310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1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563298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56325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25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25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56325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56325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协作</a:t>
            </a:r>
            <a:endParaRPr/>
          </a:p>
        </p:txBody>
      </p:sp>
      <p:sp>
        <p:nvSpPr>
          <p:cNvPr id="8" name="el-178969456325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HUMAN + MACHINE</a:t>
            </a:r>
            <a:endParaRPr/>
          </a:p>
        </p:txBody>
      </p:sp>
      <p:sp>
        <p:nvSpPr>
          <p:cNvPr id="9" name="el-178969456325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0" name="el-178969456326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投诉温度</a:t>
            </a:r>
            <a:endParaRPr/>
          </a:p>
        </p:txBody>
      </p:sp>
      <p:sp>
        <p:nvSpPr>
          <p:cNvPr id="11" name="el-178969456326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边界辩论</a:t>
            </a:r>
            <a:endParaRPr/>
          </a:p>
        </p:txBody>
      </p:sp>
      <p:sp>
        <p:nvSpPr>
          <p:cNvPr id="12" name="el-178969456326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456325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项目六</a:t>
            </a:r>
            <a:endParaRPr/>
          </a:p>
        </p:txBody>
      </p:sp>
      <p:sp>
        <p:nvSpPr>
          <p:cNvPr id="14" name="el-178969456325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2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282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282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28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28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8" name="el-17896945632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人机分工：客服的三层分配</a:t>
            </a:r>
            <a:endParaRPr/>
          </a:p>
        </p:txBody>
      </p:sp>
      <p:sp>
        <p:nvSpPr>
          <p:cNvPr id="9" name="el-1789694563283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563288-19"/>
          <p:cNvSpPr txBox="1"/>
          <p:nvPr/>
        </p:nvSpPr>
        <p:spPr>
          <a:xfrm>
            <a:off x="1961659" y="1885145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机器全包层</a:t>
            </a:r>
            <a:endParaRPr/>
          </a:p>
        </p:txBody>
      </p:sp>
      <p:sp>
        <p:nvSpPr>
          <p:cNvPr id="11" name="el-1789694563288-20"/>
          <p:cNvSpPr txBox="1"/>
          <p:nvPr/>
        </p:nvSpPr>
        <p:spPr>
          <a:xfrm>
            <a:off x="3418620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563286-16"/>
          <p:cNvSpPr txBox="1"/>
          <p:nvPr/>
        </p:nvSpPr>
        <p:spPr>
          <a:xfrm>
            <a:off x="1961659" y="2332709"/>
            <a:ext cx="684973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标准问应答、7×24值守、多语种——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量大、标准、无情绪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，机器天然主场。</a:t>
            </a:r>
            <a:endParaRPr/>
          </a:p>
        </p:txBody>
      </p:sp>
      <p:sp>
        <p:nvSpPr>
          <p:cNvPr id="13" name="el-1789694563284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563289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人机接力层</a:t>
            </a:r>
            <a:endParaRPr/>
          </a:p>
        </p:txBody>
      </p:sp>
      <p:sp>
        <p:nvSpPr>
          <p:cNvPr id="15" name="el-1789694563289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563286-17"/>
          <p:cNvSpPr txBox="1"/>
          <p:nvPr/>
        </p:nvSpPr>
        <p:spPr>
          <a:xfrm>
            <a:off x="2723469" y="3471554"/>
            <a:ext cx="587768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复杂查询、定制咨询——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AI初答+人工确认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：机器备料，人端菜。</a:t>
            </a:r>
            <a:endParaRPr/>
          </a:p>
        </p:txBody>
      </p:sp>
      <p:sp>
        <p:nvSpPr>
          <p:cNvPr id="17" name="el-1789694563284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563289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真人专属层</a:t>
            </a:r>
            <a:endParaRPr/>
          </a:p>
        </p:txBody>
      </p:sp>
      <p:sp>
        <p:nvSpPr>
          <p:cNvPr id="19" name="el-1789694563289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563287-18"/>
          <p:cNvSpPr txBox="1"/>
          <p:nvPr/>
        </p:nvSpPr>
        <p:spPr>
          <a:xfrm>
            <a:off x="3485278" y="4610400"/>
            <a:ext cx="5587873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投诉安抚、赔偿拍板、危机公关——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情绪与责任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，机器碰不得。</a:t>
            </a:r>
            <a:endParaRPr/>
          </a:p>
        </p:txBody>
      </p:sp>
      <p:sp>
        <p:nvSpPr>
          <p:cNvPr id="21" name="el-1789694563281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563281-7"/>
          <p:cNvSpPr txBox="1"/>
          <p:nvPr/>
        </p:nvSpPr>
        <p:spPr>
          <a:xfrm>
            <a:off x="1715708" y="5520703"/>
            <a:ext cx="634968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温度与责任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——省下的编制不是裁员，是补强第三层。</a:t>
            </a:r>
            <a:endParaRPr/>
          </a:p>
        </p:txBody>
      </p:sp>
      <p:sp>
        <p:nvSpPr>
          <p:cNvPr id="23" name="el-17896945632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24" name="el-178969456327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5" name="el-17896945632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4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447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4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44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6" name="el-17896945634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投诉处理：机器的禁区</a:t>
            </a:r>
            <a:endParaRPr/>
          </a:p>
        </p:txBody>
      </p:sp>
      <p:sp>
        <p:nvSpPr>
          <p:cNvPr id="7" name="el-178969456344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为什么投诉必须人来接</a:t>
            </a:r>
            <a:endParaRPr/>
          </a:p>
        </p:txBody>
      </p:sp>
      <p:sp>
        <p:nvSpPr>
          <p:cNvPr id="8" name="el-178969456344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投诉的本质是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情绪诉求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——客人要的先是「被听见」，再是解决方案；机器的秒回在此刻是敷衍。</a:t>
            </a:r>
            <a:endParaRPr/>
          </a:p>
        </p:txBody>
      </p:sp>
      <p:sp>
        <p:nvSpPr>
          <p:cNvPr id="9" name="el-178969456344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人接投诉的三个动作</a:t>
            </a:r>
            <a:endParaRPr/>
          </a:p>
        </p:txBody>
      </p:sp>
      <p:sp>
        <p:nvSpPr>
          <p:cNvPr id="10" name="el-178969456344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先共情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（这事确实闹心）→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再认领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（我来负责到底）→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给时限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（两小时内答复您）——情绪、责任、预期一次给足。</a:t>
            </a:r>
            <a:endParaRPr/>
          </a:p>
        </p:txBody>
      </p:sp>
      <p:sp>
        <p:nvSpPr>
          <p:cNvPr id="11" name="el-178969456344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机器能帮什么忙</a:t>
            </a:r>
            <a:endParaRPr/>
          </a:p>
        </p:txBody>
      </p:sp>
      <p:sp>
        <p:nvSpPr>
          <p:cNvPr id="12" name="el-178969456344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工单流转、历史记录调取、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赔偿标准初算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——人管温度，机器管腿脚，速度也可以有温度。</a:t>
            </a:r>
            <a:endParaRPr/>
          </a:p>
        </p:txBody>
      </p:sp>
      <p:sp>
        <p:nvSpPr>
          <p:cNvPr id="13" name="el-1789694563448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同一句投诉的两种回应</a:t>
            </a:r>
            <a:endParaRPr/>
          </a:p>
        </p:txBody>
      </p:sp>
      <p:sp>
        <p:nvSpPr>
          <p:cNvPr id="14" name="el-1789694563448-17"/>
          <p:cNvSpPr txBox="1"/>
          <p:nvPr/>
        </p:nvSpPr>
        <p:spPr>
          <a:xfrm>
            <a:off x="7675231" y="2741884"/>
            <a:ext cx="352101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机器：「您的问题已记录，请耐心等待。」</a:t>
            </a:r>
            <a:endParaRPr/>
          </a:p>
        </p:txBody>
      </p:sp>
      <p:sp>
        <p:nvSpPr>
          <p:cNvPr id="15" name="el-1789694563448-18"/>
          <p:cNvSpPr txBox="1"/>
          <p:nvPr/>
        </p:nvSpPr>
        <p:spPr>
          <a:xfrm>
            <a:off x="7675231" y="3085591"/>
            <a:ext cx="3484832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真人：「排队两小时确实闹心，是我没安排好——</a:t>
            </a:r>
            <a:endParaRPr/>
          </a:p>
        </p:txBody>
      </p:sp>
      <p:sp>
        <p:nvSpPr>
          <p:cNvPr id="16" name="el-1789694563449-19"/>
          <p:cNvSpPr txBox="1"/>
          <p:nvPr/>
        </p:nvSpPr>
        <p:spPr>
          <a:xfrm>
            <a:off x="7675231" y="3773005"/>
            <a:ext cx="3496438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给您两方案：改签明早头班，或全额退+赠票。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您选哪个，现在就办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。」</a:t>
            </a:r>
            <a:endParaRPr/>
          </a:p>
        </p:txBody>
      </p:sp>
      <p:sp>
        <p:nvSpPr>
          <p:cNvPr id="17" name="el-1789694563444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翻盘时刻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：处理得好，差评变铁粉——这活儿，值钱就值钱在只能人干。</a:t>
            </a:r>
            <a:endParaRPr/>
          </a:p>
        </p:txBody>
      </p:sp>
      <p:sp>
        <p:nvSpPr>
          <p:cNvPr id="18" name="el-178969456343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9" name="el-178969456343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0" name="el-17896945634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46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46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46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4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56346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7" name="el-178969456346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课堂辩论：AI客服会让客服岗消失吗</a:t>
            </a:r>
            <a:endParaRPr/>
          </a:p>
        </p:txBody>
      </p:sp>
      <p:sp>
        <p:nvSpPr>
          <p:cNvPr id="8" name="el-1789694563463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标准问被机器包圆，客服团队在缩编——这个岗位的尽头是什么？</a:t>
            </a:r>
            <a:endParaRPr/>
          </a:p>
        </p:txBody>
      </p:sp>
      <p:sp>
        <p:nvSpPr>
          <p:cNvPr id="9" name="el-1789694563463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563467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消失派</a:t>
            </a:r>
            <a:endParaRPr/>
          </a:p>
        </p:txBody>
      </p:sp>
      <p:sp>
        <p:nvSpPr>
          <p:cNvPr id="11" name="el-1789694563468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563469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转型派</a:t>
            </a:r>
            <a:endParaRPr/>
          </a:p>
        </p:txBody>
      </p:sp>
      <p:sp>
        <p:nvSpPr>
          <p:cNvPr id="13" name="el-1789694563459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「五年后客服团队几个人、干什么」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给出岗位说明书级别的答案。</a:t>
            </a:r>
            <a:endParaRPr/>
          </a:p>
        </p:txBody>
      </p:sp>
      <p:sp>
        <p:nvSpPr>
          <p:cNvPr id="14" name="el-178969456346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5" name="el-178969456346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16" name="el-178969456346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4563468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563468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563468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563469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563469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563469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563465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八成问题已被机器接管，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编制还在缩</a:t>
            </a:r>
            <a:endParaRPr/>
          </a:p>
        </p:txBody>
      </p:sp>
      <p:sp>
        <p:nvSpPr>
          <p:cNvPr id="24" name="el-1789694563466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成本差十倍，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老板用脚投票</a:t>
            </a:r>
            <a:endParaRPr/>
          </a:p>
        </p:txBody>
      </p:sp>
      <p:sp>
        <p:nvSpPr>
          <p:cNvPr id="25" name="el-1789694563466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体验在变好——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客人不在乎对面是人</a:t>
            </a:r>
            <a:endParaRPr/>
          </a:p>
        </p:txBody>
      </p:sp>
      <p:sp>
        <p:nvSpPr>
          <p:cNvPr id="26" name="el-1789694563466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消失的是「接电话的」，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长出来的是「处置员」</a:t>
            </a:r>
            <a:endParaRPr/>
          </a:p>
        </p:txBody>
      </p:sp>
      <p:sp>
        <p:nvSpPr>
          <p:cNvPr id="27" name="el-1789694563467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投诉与危机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永远需要人</a:t>
            </a:r>
            <a:endParaRPr/>
          </a:p>
        </p:txBody>
      </p:sp>
      <p:sp>
        <p:nvSpPr>
          <p:cNvPr id="28" name="el-1789694563467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知识库与话术设计——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新岗位在机器上游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6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61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62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62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61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61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36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61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0" name="el-17896945636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协作实战：一家乐园的客服改造</a:t>
            </a:r>
            <a:endParaRPr/>
          </a:p>
        </p:txBody>
      </p:sp>
      <p:sp>
        <p:nvSpPr>
          <p:cNvPr id="11" name="el-178969456361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456361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对象：某主题乐园——旺季日咨询3000+，客服团队8人长期超负荷</a:t>
            </a:r>
            <a:endParaRPr/>
          </a:p>
        </p:txBody>
      </p:sp>
      <p:sp>
        <p:nvSpPr>
          <p:cNvPr id="13" name="el-178969456361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平均响应4分钟，差评率2.1%，旺季被迫限流咨询</a:t>
            </a:r>
            <a:endParaRPr/>
          </a:p>
        </p:txBody>
      </p:sp>
      <p:sp>
        <p:nvSpPr>
          <p:cNvPr id="14" name="el-178969456361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响应18秒，差评率0.6%，团队8人一个没裁</a:t>
            </a:r>
            <a:endParaRPr/>
          </a:p>
        </p:txBody>
      </p:sp>
      <p:sp>
        <p:nvSpPr>
          <p:cNvPr id="15" name="el-178969456362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56362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差评率降七成——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机器管快，人管好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：两个指标同时改善。</a:t>
            </a:r>
            <a:endParaRPr/>
          </a:p>
        </p:txBody>
      </p:sp>
      <p:sp>
        <p:nvSpPr>
          <p:cNvPr id="17" name="el-178969456362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56362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上线首月机器人硬接投诉——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一场纠纷被回复「请耐心等待」点燃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，硬线是血的教训。</a:t>
            </a:r>
            <a:endParaRPr/>
          </a:p>
        </p:txBody>
      </p:sp>
      <p:sp>
        <p:nvSpPr>
          <p:cNvPr id="19" name="el-178969456362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56362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省下的编制投给处置岗——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技术改造的终点是组织进化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，不是裁员。</a:t>
            </a:r>
            <a:endParaRPr/>
          </a:p>
        </p:txBody>
      </p:sp>
      <p:sp>
        <p:nvSpPr>
          <p:cNvPr id="21" name="el-178969456361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22" name="el-178969456361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6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456362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56362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56362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56361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第一刀（机器）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：标准问全量接管——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响应4分钟变18秒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，客人还没走到出口问题已解决。</a:t>
            </a:r>
            <a:endParaRPr/>
          </a:p>
        </p:txBody>
      </p:sp>
      <p:sp>
        <p:nvSpPr>
          <p:cNvPr id="28" name="el-178969456361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第二刀（流程）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：三条硬线转接+记录跟随——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投诉不过夜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，处置员带着完整上下文上岗。</a:t>
            </a:r>
            <a:endParaRPr/>
          </a:p>
        </p:txBody>
      </p:sp>
      <p:sp>
        <p:nvSpPr>
          <p:cNvPr id="29" name="el-178969456362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第三刀（组织）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：4人转岗「体验处置员」——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专门翻盘差评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，工资涨了，差评降了。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63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635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638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63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63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56363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5636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6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10" name="el-17896945636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563634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问答系统上手，从这六件做起：</a:t>
            </a:r>
            <a:endParaRPr/>
          </a:p>
        </p:txBody>
      </p:sp>
      <p:sp>
        <p:nvSpPr>
          <p:cNvPr id="12" name="el-178969456364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563644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记录一周</a:t>
            </a:r>
            <a:endParaRPr/>
          </a:p>
        </p:txBody>
      </p:sp>
      <p:sp>
        <p:nvSpPr>
          <p:cNvPr id="14" name="el-1789694563645-21"/>
          <p:cNvSpPr txBox="1"/>
          <p:nvPr/>
        </p:nvSpPr>
        <p:spPr>
          <a:xfrm>
            <a:off x="2228293" y="3299106"/>
            <a:ext cx="31503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记下实习/见习中听到的所有客人问题</a:t>
            </a:r>
            <a:endParaRPr/>
          </a:p>
        </p:txBody>
      </p:sp>
      <p:sp>
        <p:nvSpPr>
          <p:cNvPr id="15" name="el-178969456364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563645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分类排序</a:t>
            </a:r>
            <a:endParaRPr/>
          </a:p>
        </p:txBody>
      </p:sp>
      <p:sp>
        <p:nvSpPr>
          <p:cNvPr id="17" name="el-1789694563645-23"/>
          <p:cNvSpPr txBox="1"/>
          <p:nvPr/>
        </p:nvSpPr>
        <p:spPr>
          <a:xfrm>
            <a:off x="2228293" y="3918076"/>
            <a:ext cx="24167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按高频排序，找出TOP10</a:t>
            </a:r>
            <a:endParaRPr/>
          </a:p>
        </p:txBody>
      </p:sp>
      <p:sp>
        <p:nvSpPr>
          <p:cNvPr id="18" name="el-1789694563641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563645-24"/>
          <p:cNvSpPr txBox="1"/>
          <p:nvPr/>
        </p:nvSpPr>
        <p:spPr>
          <a:xfrm>
            <a:off x="1256986" y="4489433"/>
            <a:ext cx="143666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写50条QA</a:t>
            </a:r>
            <a:endParaRPr/>
          </a:p>
        </p:txBody>
      </p:sp>
      <p:sp>
        <p:nvSpPr>
          <p:cNvPr id="20" name="el-1789694563645-25"/>
          <p:cNvSpPr txBox="1"/>
          <p:nvPr/>
        </p:nvSpPr>
        <p:spPr>
          <a:xfrm>
            <a:off x="2355211" y="453704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答案要具体：数字、位置、可执行</a:t>
            </a:r>
            <a:endParaRPr/>
          </a:p>
        </p:txBody>
      </p:sp>
      <p:sp>
        <p:nvSpPr>
          <p:cNvPr id="21" name="el-1789694563641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56364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设计转接</a:t>
            </a:r>
            <a:endParaRPr/>
          </a:p>
        </p:txBody>
      </p:sp>
      <p:sp>
        <p:nvSpPr>
          <p:cNvPr id="23" name="el-1789694563646-27"/>
          <p:cNvSpPr txBox="1"/>
          <p:nvPr/>
        </p:nvSpPr>
        <p:spPr>
          <a:xfrm>
            <a:off x="7979955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写下你的三条转人工硬线</a:t>
            </a:r>
            <a:endParaRPr/>
          </a:p>
        </p:txBody>
      </p:sp>
      <p:sp>
        <p:nvSpPr>
          <p:cNvPr id="24" name="el-1789694563641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563646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找朋友试</a:t>
            </a:r>
            <a:endParaRPr/>
          </a:p>
        </p:txBody>
      </p:sp>
      <p:sp>
        <p:nvSpPr>
          <p:cNvPr id="26" name="el-1789694563646-29"/>
          <p:cNvSpPr txBox="1"/>
          <p:nvPr/>
        </p:nvSpPr>
        <p:spPr>
          <a:xfrm>
            <a:off x="7979955" y="391807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让不懂业务的人来问，记下听不懂的</a:t>
            </a:r>
            <a:endParaRPr/>
          </a:p>
        </p:txBody>
      </p:sp>
      <p:sp>
        <p:nvSpPr>
          <p:cNvPr id="27" name="el-178969456364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56364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时效标注</a:t>
            </a:r>
            <a:endParaRPr/>
          </a:p>
        </p:txBody>
      </p:sp>
      <p:sp>
        <p:nvSpPr>
          <p:cNvPr id="29" name="el-1789694563646-31"/>
          <p:cNvSpPr txBox="1"/>
          <p:nvPr/>
        </p:nvSpPr>
        <p:spPr>
          <a:xfrm>
            <a:off x="7979955" y="4537046"/>
            <a:ext cx="283691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给每条QA标保质期，设复查日历</a:t>
            </a:r>
            <a:endParaRPr/>
          </a:p>
        </p:txBody>
      </p:sp>
      <p:sp>
        <p:nvSpPr>
          <p:cNvPr id="30" name="el-178969456363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人机协作</a:t>
            </a:r>
            <a:endParaRPr/>
          </a:p>
        </p:txBody>
      </p:sp>
      <p:sp>
        <p:nvSpPr>
          <p:cNvPr id="31" name="el-1789694563635-5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32" name="el-178969456363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7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7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7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5637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5637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79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563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5637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563802-19"/>
          <p:cNvSpPr txBox="1"/>
          <p:nvPr/>
        </p:nvSpPr>
        <p:spPr>
          <a:xfrm>
            <a:off x="1618845" y="1698413"/>
            <a:ext cx="62135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AI客服的第一性价值？</a:t>
            </a:r>
            <a:endParaRPr/>
          </a:p>
        </p:txBody>
      </p:sp>
      <p:sp>
        <p:nvSpPr>
          <p:cNvPr id="11" name="el-1789694563801-15"/>
          <p:cNvSpPr txBox="1"/>
          <p:nvPr/>
        </p:nvSpPr>
        <p:spPr>
          <a:xfrm>
            <a:off x="1618845" y="2117408"/>
            <a:ext cx="64544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7×24+秒回+弹性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——深夜高峰多语种，人工永远做不到的成本结构。</a:t>
            </a:r>
            <a:endParaRPr/>
          </a:p>
        </p:txBody>
      </p:sp>
      <p:sp>
        <p:nvSpPr>
          <p:cNvPr id="12" name="el-178969456379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563802-20"/>
          <p:cNvSpPr txBox="1"/>
          <p:nvPr/>
        </p:nvSpPr>
        <p:spPr>
          <a:xfrm>
            <a:off x="1618845" y="2812559"/>
            <a:ext cx="63288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AI客服最大的风险？</a:t>
            </a:r>
            <a:endParaRPr/>
          </a:p>
        </p:txBody>
      </p:sp>
      <p:sp>
        <p:nvSpPr>
          <p:cNvPr id="14" name="el-1789694563801-16"/>
          <p:cNvSpPr txBox="1"/>
          <p:nvPr/>
        </p:nvSpPr>
        <p:spPr>
          <a:xfrm>
            <a:off x="1618845" y="3231554"/>
            <a:ext cx="63259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幻觉与死不转人工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——锁库作答+三条硬线转接，把风险焊死在流程里。</a:t>
            </a:r>
            <a:endParaRPr/>
          </a:p>
        </p:txBody>
      </p:sp>
      <p:sp>
        <p:nvSpPr>
          <p:cNvPr id="15" name="el-17896945637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563803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知识库怎么才算好？</a:t>
            </a:r>
            <a:endParaRPr/>
          </a:p>
        </p:txBody>
      </p:sp>
      <p:sp>
        <p:nvSpPr>
          <p:cNvPr id="17" name="el-1789694563801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具体、有数字、标保质期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——客人怎么问，库就怎么写。</a:t>
            </a:r>
            <a:endParaRPr/>
          </a:p>
        </p:txBody>
      </p:sp>
      <p:sp>
        <p:nvSpPr>
          <p:cNvPr id="18" name="el-17896945637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563803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人的不可替代性在哪？</a:t>
            </a:r>
            <a:endParaRPr/>
          </a:p>
        </p:txBody>
      </p:sp>
      <p:sp>
        <p:nvSpPr>
          <p:cNvPr id="20" name="el-1789694563802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情绪承接与责任拍板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——投诉翻盘、危机发声：温度这关，机器过不去。</a:t>
            </a:r>
            <a:endParaRPr/>
          </a:p>
        </p:txBody>
      </p:sp>
      <p:sp>
        <p:nvSpPr>
          <p:cNvPr id="21" name="el-178969456379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563794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3" name="el-17896945637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8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81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56381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82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381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82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381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5638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56381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5638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作业：建一座百事通</a:t>
            </a:r>
            <a:endParaRPr/>
          </a:p>
        </p:txBody>
      </p:sp>
      <p:sp>
        <p:nvSpPr>
          <p:cNvPr id="12" name="el-178969456381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56381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563819-16"/>
          <p:cNvSpPr txBox="1"/>
          <p:nvPr/>
        </p:nvSpPr>
        <p:spPr>
          <a:xfrm>
            <a:off x="1966570" y="2173651"/>
            <a:ext cx="35395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你家附近的景区，客人最可能问什么？</a:t>
            </a:r>
            <a:endParaRPr/>
          </a:p>
        </p:txBody>
      </p:sp>
      <p:sp>
        <p:nvSpPr>
          <p:cNvPr id="15" name="el-178969456381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563820-18"/>
          <p:cNvSpPr txBox="1"/>
          <p:nvPr/>
        </p:nvSpPr>
        <p:spPr>
          <a:xfrm>
            <a:off x="1966570" y="2674481"/>
            <a:ext cx="35395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哪些问题的答案会过期？多久查一次？</a:t>
            </a:r>
            <a:endParaRPr/>
          </a:p>
        </p:txBody>
      </p:sp>
      <p:sp>
        <p:nvSpPr>
          <p:cNvPr id="17" name="el-178969456381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56382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建库任务</a:t>
            </a:r>
            <a:endParaRPr/>
          </a:p>
        </p:txBody>
      </p:sp>
      <p:sp>
        <p:nvSpPr>
          <p:cNvPr id="19" name="el-1789694563822-23"/>
          <p:cNvSpPr txBox="1"/>
          <p:nvPr/>
        </p:nvSpPr>
        <p:spPr>
          <a:xfrm>
            <a:off x="1885627" y="3899031"/>
            <a:ext cx="69679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为家乡一处景点建50条QA知识库（含分类、时效标注），并标出TOP10高频</a:t>
            </a:r>
            <a:endParaRPr/>
          </a:p>
        </p:txBody>
      </p:sp>
      <p:sp>
        <p:nvSpPr>
          <p:cNvPr id="20" name="el-1789694563822-24"/>
          <p:cNvSpPr txBox="1"/>
          <p:nvPr/>
        </p:nvSpPr>
        <p:spPr>
          <a:xfrm>
            <a:off x="1885627" y="4241845"/>
            <a:ext cx="665845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Excel或表格均可</a:t>
            </a:r>
            <a:endParaRPr/>
          </a:p>
        </p:txBody>
      </p:sp>
      <p:sp>
        <p:nvSpPr>
          <p:cNvPr id="21" name="el-178969456382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转接设计</a:t>
            </a:r>
            <a:endParaRPr/>
          </a:p>
        </p:txBody>
      </p:sp>
      <p:sp>
        <p:nvSpPr>
          <p:cNvPr id="22" name="el-1789694563823-25"/>
          <p:cNvSpPr txBox="1"/>
          <p:nvPr/>
        </p:nvSpPr>
        <p:spPr>
          <a:xfrm>
            <a:off x="1885627" y="4670363"/>
            <a:ext cx="52279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写出人机分工方案：三层分配图+三条转人工硬线+转接话术</a:t>
            </a:r>
            <a:endParaRPr/>
          </a:p>
        </p:txBody>
      </p:sp>
      <p:sp>
        <p:nvSpPr>
          <p:cNvPr id="23" name="el-1789694563823-26"/>
          <p:cNvSpPr txBox="1"/>
          <p:nvPr/>
        </p:nvSpPr>
        <p:spPr>
          <a:xfrm>
            <a:off x="1885627" y="5013177"/>
            <a:ext cx="508606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一页纸</a:t>
            </a:r>
            <a:endParaRPr/>
          </a:p>
        </p:txBody>
      </p:sp>
      <p:sp>
        <p:nvSpPr>
          <p:cNvPr id="24" name="el-178969456381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下次课前提交至课程平台，最佳知识库将接入课堂演示</a:t>
            </a:r>
            <a:endParaRPr/>
          </a:p>
        </p:txBody>
      </p:sp>
      <p:sp>
        <p:nvSpPr>
          <p:cNvPr id="25" name="el-178969456381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563814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7" name="el-17896945638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97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563974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56397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56397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56397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563975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56397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56397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56396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5639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397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56396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56397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平台</a:t>
            </a:r>
            <a:endParaRPr/>
          </a:p>
        </p:txBody>
      </p:sp>
      <p:sp>
        <p:nvSpPr>
          <p:cNvPr id="15" name="el-1789694563979-25"/>
          <p:cNvSpPr txBox="1"/>
          <p:nvPr/>
        </p:nvSpPr>
        <p:spPr>
          <a:xfrm>
            <a:off x="1980705" y="1661513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主流智能客服平台</a:t>
            </a:r>
            <a:endParaRPr/>
          </a:p>
        </p:txBody>
      </p:sp>
      <p:sp>
        <p:nvSpPr>
          <p:cNvPr id="16" name="el-1789694563978-21"/>
          <p:cNvSpPr txBox="1"/>
          <p:nvPr/>
        </p:nvSpPr>
        <p:spPr>
          <a:xfrm>
            <a:off x="1980705" y="2023372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各云厂商客服机器人——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试用版就能建第一个库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563974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563979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《客服的进化》</a:t>
            </a:r>
            <a:endParaRPr/>
          </a:p>
        </p:txBody>
      </p:sp>
      <p:sp>
        <p:nvSpPr>
          <p:cNvPr id="19" name="el-1789694563978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选读「从成本中心到体验中心」章节——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理解岗位变迁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56397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4563980-27"/>
          <p:cNvSpPr txBox="1"/>
          <p:nvPr/>
        </p:nvSpPr>
        <p:spPr>
          <a:xfrm>
            <a:off x="1980705" y="3688640"/>
            <a:ext cx="39668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OTA客服年报</a:t>
            </a:r>
            <a:endParaRPr/>
          </a:p>
        </p:txBody>
      </p:sp>
      <p:sp>
        <p:nvSpPr>
          <p:cNvPr id="22" name="el-1789694563978-23"/>
          <p:cNvSpPr txBox="1"/>
          <p:nvPr/>
        </p:nvSpPr>
        <p:spPr>
          <a:xfrm>
            <a:off x="1980705" y="4050500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头部平台的客服白皮书——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指标体系抄作业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563975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4" name="el-1789694563980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对话流程画板</a:t>
            </a:r>
            <a:endParaRPr/>
          </a:p>
        </p:txBody>
      </p:sp>
      <p:sp>
        <p:nvSpPr>
          <p:cNvPr id="25" name="el-1789694563979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流程图工具——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转接设计先画图再落地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56396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下载一个客服机器人，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把你的知识库喂进去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——跑起来才算学会。</a:t>
            </a:r>
            <a:endParaRPr/>
          </a:p>
        </p:txBody>
      </p:sp>
      <p:sp>
        <p:nvSpPr>
          <p:cNvPr id="27" name="el-178969456397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563970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29" name="el-178969456397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5639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563985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56398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5639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项目七：虚拟数字人创建与应用</a:t>
            </a:r>
            <a:endParaRPr/>
          </a:p>
        </p:txBody>
      </p:sp>
      <p:sp>
        <p:nvSpPr>
          <p:cNvPr id="6" name="el-1789694563986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563986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智能客服和问答系统</a:t>
            </a:r>
            <a:endParaRPr/>
          </a:p>
        </p:txBody>
      </p:sp>
      <p:sp>
        <p:nvSpPr>
          <p:cNvPr id="8" name="el-178969456398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563987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563990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56399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563984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56398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07</a:t>
            </a:r>
            <a:endParaRPr/>
          </a:p>
        </p:txBody>
      </p:sp>
      <p:sp>
        <p:nvSpPr>
          <p:cNvPr id="14" name="el-1789694563989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分身</a:t>
            </a:r>
            <a:endParaRPr/>
          </a:p>
        </p:txBody>
      </p:sp>
      <p:sp>
        <p:nvSpPr>
          <p:cNvPr id="15" name="el-178969456398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从工具到形象</a:t>
            </a:r>
            <a:endParaRPr/>
          </a:p>
        </p:txBody>
      </p:sp>
      <p:sp>
        <p:nvSpPr>
          <p:cNvPr id="16" name="el-178969456399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563995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数字人创建</a:t>
            </a:r>
            <a:endParaRPr/>
          </a:p>
        </p:txBody>
      </p:sp>
      <p:sp>
        <p:nvSpPr>
          <p:cNvPr id="18" name="el-1789694563994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形象、声音、人设——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一个数字员工的诞生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56399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563995-22"/>
          <p:cNvSpPr txBox="1"/>
          <p:nvPr/>
        </p:nvSpPr>
        <p:spPr>
          <a:xfrm>
            <a:off x="6951512" y="3410401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应用场景</a:t>
            </a:r>
            <a:endParaRPr/>
          </a:p>
        </p:txBody>
      </p:sp>
      <p:sp>
        <p:nvSpPr>
          <p:cNvPr id="21" name="el-1789694563994-19"/>
          <p:cNvSpPr txBox="1"/>
          <p:nvPr/>
        </p:nvSpPr>
        <p:spPr>
          <a:xfrm>
            <a:off x="6951512" y="3772261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导览、直播、代言——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数字人在旅游业的岗位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56399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563996-23"/>
          <p:cNvSpPr txBox="1"/>
          <p:nvPr/>
        </p:nvSpPr>
        <p:spPr>
          <a:xfrm>
            <a:off x="6951512" y="440492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边界与伦理</a:t>
            </a:r>
            <a:endParaRPr/>
          </a:p>
        </p:txBody>
      </p:sp>
      <p:sp>
        <p:nvSpPr>
          <p:cNvPr id="24" name="el-1789694563995-20"/>
          <p:cNvSpPr txBox="1"/>
          <p:nvPr/>
        </p:nvSpPr>
        <p:spPr>
          <a:xfrm>
            <a:off x="6951512" y="4766779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像人不假，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是真人是假——标识与信任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2026-09-18T01:22:47.683Z</dcterms:created>
  <dcterms:modified xsi:type="dcterms:W3CDTF">2026-09-18T01:22:47.683Z</dcterms:modified>
</cp:coreProperties>
</file>