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Pt>
            <c:idx val="4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小众语种</c:v>
                </c:pt>
                <c:pt idx="1">
                  <c:v>泰语越南语</c:v>
                </c:pt>
                <c:pt idx="2">
                  <c:v>俄语阿拉伯语</c:v>
                </c:pt>
                <c:pt idx="3">
                  <c:v>日语韩语</c:v>
                </c:pt>
                <c:pt idx="4">
                  <c:v>英语中文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</c:v>
                </c:pt>
                <c:pt idx="1">
                  <c:v>78</c:v>
                </c:pt>
                <c:pt idx="2">
                  <c:v>82</c:v>
                </c:pt>
                <c:pt idx="3">
                  <c:v>90</c:v>
                </c:pt>
                <c:pt idx="4">
                  <c:v>95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39959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398619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398372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837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8371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398373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项目五</a:t>
            </a:r>
            <a:endParaRPr/>
          </a:p>
        </p:txBody>
      </p:sp>
      <p:sp>
        <p:nvSpPr>
          <p:cNvPr id="8" name="el-1789694398374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398374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多语言支持</a:t>
            </a:r>
            <a:endParaRPr/>
          </a:p>
        </p:txBody>
      </p:sp>
      <p:sp>
        <p:nvSpPr>
          <p:cNvPr id="10" name="el-1789694398375-6"/>
          <p:cNvSpPr txBox="1"/>
          <p:nvPr/>
        </p:nvSpPr>
        <p:spPr>
          <a:xfrm>
            <a:off x="685629" y="3045268"/>
            <a:ext cx="274852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和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翻译</a:t>
            </a:r>
            <a:endParaRPr/>
          </a:p>
        </p:txBody>
      </p:sp>
      <p:sp>
        <p:nvSpPr>
          <p:cNvPr id="11" name="el-1789694398377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398377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398375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398375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8261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8324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8265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826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8266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3982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398263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398263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拆语言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之墙</a:t>
            </a:r>
            <a:endParaRPr/>
          </a:p>
        </p:txBody>
      </p:sp>
      <p:sp>
        <p:nvSpPr>
          <p:cNvPr id="10" name="el-1789694398263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WALL · ENGINE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LOCALIZE · CULTURE</a:t>
            </a:r>
            <a:endParaRPr/>
          </a:p>
        </p:txBody>
      </p:sp>
      <p:sp>
        <p:nvSpPr>
          <p:cNvPr id="11" name="el-1789694398325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398329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</a:t>
            </a:r>
            <a:endParaRPr/>
          </a:p>
        </p:txBody>
      </p:sp>
      <p:sp>
        <p:nvSpPr>
          <p:cNvPr id="13" name="el-1789694398330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需求场景 · 痛点盘点 · 需求分层 · 商机测算</a:t>
            </a:r>
            <a:endParaRPr/>
          </a:p>
        </p:txBody>
      </p:sp>
      <p:sp>
        <p:nvSpPr>
          <p:cNvPr id="14" name="el-1789694398325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398330-19"/>
          <p:cNvSpPr txBox="1"/>
          <p:nvPr/>
        </p:nvSpPr>
        <p:spPr>
          <a:xfrm>
            <a:off x="5218395" y="2324376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翻译引擎</a:t>
            </a:r>
            <a:endParaRPr/>
          </a:p>
        </p:txBody>
      </p:sp>
      <p:sp>
        <p:nvSpPr>
          <p:cNvPr id="16" name="el-1789694398331-20"/>
          <p:cNvSpPr txBox="1"/>
          <p:nvPr/>
        </p:nvSpPr>
        <p:spPr>
          <a:xfrm>
            <a:off x="5218395" y="2781462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技术演化 · 大模型跃迁 · 场景实战 · 边界清单</a:t>
            </a:r>
            <a:endParaRPr/>
          </a:p>
        </p:txBody>
      </p:sp>
      <p:sp>
        <p:nvSpPr>
          <p:cNvPr id="17" name="el-1789694398326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398331-21"/>
          <p:cNvSpPr txBox="1"/>
          <p:nvPr/>
        </p:nvSpPr>
        <p:spPr>
          <a:xfrm>
            <a:off x="5218395" y="3514704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</a:t>
            </a:r>
            <a:endParaRPr/>
          </a:p>
        </p:txBody>
      </p:sp>
      <p:sp>
        <p:nvSpPr>
          <p:cNvPr id="19" name="el-1789694398331-22"/>
          <p:cNvSpPr txBox="1"/>
          <p:nvPr/>
        </p:nvSpPr>
        <p:spPr>
          <a:xfrm>
            <a:off x="5218395" y="3971789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五步方法 · 四类物料 · 一致性 · 成本对比</a:t>
            </a:r>
            <a:endParaRPr/>
          </a:p>
        </p:txBody>
      </p:sp>
      <p:sp>
        <p:nvSpPr>
          <p:cNvPr id="20" name="el-1789694398326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398331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文化转译</a:t>
            </a:r>
            <a:endParaRPr/>
          </a:p>
        </p:txBody>
      </p:sp>
      <p:sp>
        <p:nvSpPr>
          <p:cNvPr id="22" name="el-1789694398331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翻译三层 · 转译实战 · 分工边界 · 行动清单</a:t>
            </a:r>
            <a:endParaRPr/>
          </a:p>
        </p:txBody>
      </p:sp>
      <p:sp>
        <p:nvSpPr>
          <p:cNvPr id="23" name="el-1789694398257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398258-3"/>
          <p:cNvSpPr txBox="1"/>
          <p:nvPr/>
        </p:nvSpPr>
        <p:spPr>
          <a:xfrm>
            <a:off x="7567357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5" name="el-178969439825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835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8351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835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8355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83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398352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3983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398352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398353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拆语言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之墙</a:t>
            </a:r>
            <a:endParaRPr/>
          </a:p>
        </p:txBody>
      </p:sp>
      <p:sp>
        <p:nvSpPr>
          <p:cNvPr id="11" name="el-1789694398353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BREAK THE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LANGUAGE WALL</a:t>
            </a:r>
            <a:endParaRPr/>
          </a:p>
        </p:txBody>
      </p:sp>
      <p:sp>
        <p:nvSpPr>
          <p:cNvPr id="12" name="el-1789694398356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398359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能说出机器翻译的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技术演化脉络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与大模型的跃迁点；描述多语言改造的五个步骤与四类物料。</a:t>
            </a:r>
            <a:endParaRPr/>
          </a:p>
        </p:txBody>
      </p:sp>
      <p:sp>
        <p:nvSpPr>
          <p:cNvPr id="14" name="el-1789694398356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39835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能用AI为一家旅游企业完成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菜单与官网的多语言改造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，并完成文化转译检查。</a:t>
            </a:r>
            <a:endParaRPr/>
          </a:p>
        </p:txBody>
      </p:sp>
      <p:sp>
        <p:nvSpPr>
          <p:cNvPr id="16" name="el-1789694398356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398360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「翻译是表面，文化是里子」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：拆墙不是换字，是让另一种文化的人感到被接待。</a:t>
            </a:r>
            <a:endParaRPr/>
          </a:p>
        </p:txBody>
      </p:sp>
      <p:sp>
        <p:nvSpPr>
          <p:cNvPr id="18" name="el-1789694398349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398349-4"/>
          <p:cNvSpPr txBox="1"/>
          <p:nvPr/>
        </p:nvSpPr>
        <p:spPr>
          <a:xfrm>
            <a:off x="5669232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0" name="el-17896943983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988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9886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8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399884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3998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一张菜单，两种结局</a:t>
            </a:r>
            <a:endParaRPr/>
          </a:p>
        </p:txBody>
      </p:sp>
      <p:sp>
        <p:nvSpPr>
          <p:cNvPr id="7" name="el-1789694399883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两家隔壁的苍蝇馆子：甲店的菜单只有中文，外国游客对着「夫妻肺片」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拍照翻译后摇头走了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；乙店换了双语菜单——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成了博主的探店宝藏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4399890-13"/>
          <p:cNvSpPr txBox="1"/>
          <p:nvPr/>
        </p:nvSpPr>
        <p:spPr>
          <a:xfrm>
            <a:off x="685629" y="3842192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那道菜其实两家都有——差的是什么？</a:t>
            </a:r>
            <a:endParaRPr/>
          </a:p>
        </p:txBody>
      </p:sp>
      <p:sp>
        <p:nvSpPr>
          <p:cNvPr id="9" name="el-1789694399890-14"/>
          <p:cNvSpPr txBox="1"/>
          <p:nvPr/>
        </p:nvSpPr>
        <p:spPr>
          <a:xfrm>
            <a:off x="685629" y="432308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机器翻译已经这么强，为什么还有墙？</a:t>
            </a:r>
            <a:endParaRPr/>
          </a:p>
        </p:txBody>
      </p:sp>
      <p:sp>
        <p:nvSpPr>
          <p:cNvPr id="10" name="el-1789694399891-15"/>
          <p:cNvSpPr txBox="1"/>
          <p:nvPr/>
        </p:nvSpPr>
        <p:spPr>
          <a:xfrm>
            <a:off x="685629" y="4803977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多语言服务的边界和陷阱在哪里？</a:t>
            </a:r>
            <a:endParaRPr/>
          </a:p>
        </p:txBody>
      </p:sp>
      <p:sp>
        <p:nvSpPr>
          <p:cNvPr id="11" name="el-1789694399884-8"/>
          <p:cNvSpPr txBox="1"/>
          <p:nvPr/>
        </p:nvSpPr>
        <p:spPr>
          <a:xfrm>
            <a:off x="685629" y="5342005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语言之墙 + 翻译引擎 + 多语改造 + 文化转译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399878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399878-4"/>
          <p:cNvSpPr txBox="1"/>
          <p:nvPr/>
        </p:nvSpPr>
        <p:spPr>
          <a:xfrm>
            <a:off x="5668785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4" name="el-17896943998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399886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399890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39976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39973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73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39973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399733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39973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语言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之墙</a:t>
            </a:r>
            <a:endParaRPr/>
          </a:p>
        </p:txBody>
      </p:sp>
      <p:sp>
        <p:nvSpPr>
          <p:cNvPr id="8" name="el-178969439973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LANGUAGE WALL</a:t>
            </a:r>
            <a:endParaRPr/>
          </a:p>
        </p:txBody>
      </p:sp>
      <p:sp>
        <p:nvSpPr>
          <p:cNvPr id="9" name="el-178969439973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需求场景</a:t>
            </a:r>
            <a:endParaRPr/>
          </a:p>
        </p:txBody>
      </p:sp>
      <p:sp>
        <p:nvSpPr>
          <p:cNvPr id="10" name="el-178969439973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痛点盘点</a:t>
            </a:r>
            <a:endParaRPr/>
          </a:p>
        </p:txBody>
      </p:sp>
      <p:sp>
        <p:nvSpPr>
          <p:cNvPr id="11" name="el-178969439973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需求分层</a:t>
            </a:r>
            <a:endParaRPr/>
          </a:p>
        </p:txBody>
      </p:sp>
      <p:sp>
        <p:nvSpPr>
          <p:cNvPr id="12" name="el-178969439973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商机测算</a:t>
            </a:r>
            <a:endParaRPr/>
          </a:p>
        </p:txBody>
      </p:sp>
      <p:sp>
        <p:nvSpPr>
          <p:cNvPr id="13" name="el-178969439973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项目五</a:t>
            </a:r>
            <a:endParaRPr/>
          </a:p>
        </p:txBody>
      </p:sp>
      <p:sp>
        <p:nvSpPr>
          <p:cNvPr id="14" name="el-178969439973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978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9781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785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9785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9779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3997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39978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9" name="el-178969439977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语言之墙：看不见的拒客门</a:t>
            </a:r>
            <a:endParaRPr/>
          </a:p>
        </p:txBody>
      </p:sp>
      <p:sp>
        <p:nvSpPr>
          <p:cNvPr id="10" name="el-1789694399783-10"/>
          <p:cNvSpPr txBox="1"/>
          <p:nvPr/>
        </p:nvSpPr>
        <p:spPr>
          <a:xfrm>
            <a:off x="723719" y="1959243"/>
            <a:ext cx="11269829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语言之墙不是"看不懂文字"——它是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从决策到离境的一连串摩擦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：每堵一次，客人就流失一批。</a:t>
            </a:r>
            <a:endParaRPr/>
          </a:p>
        </p:txBody>
      </p:sp>
      <p:sp>
        <p:nvSpPr>
          <p:cNvPr id="11" name="el-1789694399783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399789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行前之墙</a:t>
            </a:r>
            <a:endParaRPr/>
          </a:p>
        </p:txBody>
      </p:sp>
      <p:sp>
        <p:nvSpPr>
          <p:cNvPr id="13" name="el-1789694399789-19"/>
          <p:cNvSpPr txBox="1"/>
          <p:nvPr/>
        </p:nvSpPr>
        <p:spPr>
          <a:xfrm>
            <a:off x="685629" y="361722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BEFORE</a:t>
            </a:r>
            <a:endParaRPr/>
          </a:p>
        </p:txBody>
      </p:sp>
      <p:sp>
        <p:nvSpPr>
          <p:cNvPr id="14" name="el-1789694399787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搜不到、订不了、看不懂评价——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客人在出发前就被挡住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：官网无英文，等于关门。</a:t>
            </a:r>
            <a:endParaRPr/>
          </a:p>
        </p:txBody>
      </p:sp>
      <p:sp>
        <p:nvSpPr>
          <p:cNvPr id="15" name="el-1789694399789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在途之墙</a:t>
            </a:r>
            <a:endParaRPr/>
          </a:p>
        </p:txBody>
      </p:sp>
      <p:sp>
        <p:nvSpPr>
          <p:cNvPr id="16" name="el-1789694399790-21"/>
          <p:cNvSpPr txBox="1"/>
          <p:nvPr/>
        </p:nvSpPr>
        <p:spPr>
          <a:xfrm>
            <a:off x="4567584" y="361722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DURING</a:t>
            </a:r>
            <a:endParaRPr/>
          </a:p>
        </p:txBody>
      </p:sp>
      <p:sp>
        <p:nvSpPr>
          <p:cNvPr id="17" name="el-1789694399788-16"/>
          <p:cNvSpPr txBox="1"/>
          <p:nvPr/>
        </p:nvSpPr>
        <p:spPr>
          <a:xfrm>
            <a:off x="4567584" y="388385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看不懂菜单、问不了路、听不懂讲解——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体验打折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：能玩，但玩得别扭。</a:t>
            </a:r>
            <a:endParaRPr/>
          </a:p>
        </p:txBody>
      </p:sp>
      <p:sp>
        <p:nvSpPr>
          <p:cNvPr id="18" name="el-1789694399790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离境之墙</a:t>
            </a:r>
            <a:endParaRPr/>
          </a:p>
        </p:txBody>
      </p:sp>
      <p:sp>
        <p:nvSpPr>
          <p:cNvPr id="19" name="el-1789694399790-23"/>
          <p:cNvSpPr txBox="1"/>
          <p:nvPr/>
        </p:nvSpPr>
        <p:spPr>
          <a:xfrm>
            <a:off x="8173531" y="3617221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AFTER</a:t>
            </a:r>
            <a:endParaRPr/>
          </a:p>
        </p:txBody>
      </p:sp>
      <p:sp>
        <p:nvSpPr>
          <p:cNvPr id="20" name="el-1789694399788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退税、投诉、复购无从谈起——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口碑与回头客双双流失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：墙内看不见，墙外传不开。</a:t>
            </a:r>
            <a:endParaRPr/>
          </a:p>
        </p:txBody>
      </p:sp>
      <p:sp>
        <p:nvSpPr>
          <p:cNvPr id="21" name="el-1789694399779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一堵墙挡住的不是一句话——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是决策、体验、口碑三个环节的连环流失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39978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3" name="el-1789694399780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4" name="el-178969439978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993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9936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940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9940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99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39993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8" name="el-17896943999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语言需求：三组行业数据</a:t>
            </a:r>
            <a:endParaRPr/>
          </a:p>
        </p:txBody>
      </p:sp>
      <p:sp>
        <p:nvSpPr>
          <p:cNvPr id="9" name="el-1789694399939-10"/>
          <p:cNvSpPr txBox="1"/>
          <p:nvPr/>
        </p:nvSpPr>
        <p:spPr>
          <a:xfrm>
            <a:off x="685629" y="2533576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入境游客曾因语言问题放弃消费（示意）</a:t>
            </a:r>
            <a:endParaRPr/>
          </a:p>
        </p:txBody>
      </p:sp>
      <p:sp>
        <p:nvSpPr>
          <p:cNvPr id="10" name="el-1789694399939-11"/>
          <p:cNvSpPr txBox="1"/>
          <p:nvPr/>
        </p:nvSpPr>
        <p:spPr>
          <a:xfrm>
            <a:off x="685629" y="3181114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1/3</a:t>
            </a:r>
            <a:endParaRPr/>
          </a:p>
        </p:txBody>
      </p:sp>
      <p:sp>
        <p:nvSpPr>
          <p:cNvPr id="11" name="el-1789694399938-8"/>
          <p:cNvSpPr txBox="1"/>
          <p:nvPr/>
        </p:nvSpPr>
        <p:spPr>
          <a:xfrm>
            <a:off x="685629" y="4350462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「想买但买不成」——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语言之墙的直接代价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：需求存在，转化归零。</a:t>
            </a:r>
            <a:endParaRPr/>
          </a:p>
        </p:txBody>
      </p:sp>
      <p:sp>
        <p:nvSpPr>
          <p:cNvPr id="12" name="el-1789694399941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3" name="el-1789694399944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游客遇到语言障碍的求助惯性</a:t>
            </a:r>
            <a:endParaRPr/>
          </a:p>
        </p:txBody>
      </p:sp>
      <p:sp>
        <p:nvSpPr>
          <p:cNvPr id="14" name="el-1789694399943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举起手机拍照翻译——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机器翻译已成第一求助对象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，从业者的机会与压力并存。</a:t>
            </a:r>
            <a:endParaRPr/>
          </a:p>
        </p:txBody>
      </p:sp>
      <p:sp>
        <p:nvSpPr>
          <p:cNvPr id="15" name="el-1789694399941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4倍</a:t>
            </a:r>
            <a:endParaRPr/>
          </a:p>
        </p:txBody>
      </p:sp>
      <p:sp>
        <p:nvSpPr>
          <p:cNvPr id="16" name="el-1789694399945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多语言页面的停留时长差</a:t>
            </a:r>
            <a:endParaRPr/>
          </a:p>
        </p:txBody>
      </p:sp>
      <p:sp>
        <p:nvSpPr>
          <p:cNvPr id="17" name="el-1789694399944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有母语页面的官网停留显著更长——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语言即尊重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，被接待感看得见。</a:t>
            </a:r>
            <a:endParaRPr/>
          </a:p>
        </p:txBody>
      </p:sp>
      <p:sp>
        <p:nvSpPr>
          <p:cNvPr id="18" name="el-1789694399942-16"/>
          <p:cNvSpPr txBox="1"/>
          <p:nvPr/>
        </p:nvSpPr>
        <p:spPr>
          <a:xfrm>
            <a:off x="4627993" y="4680480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70+</a:t>
            </a:r>
            <a:endParaRPr/>
          </a:p>
        </p:txBody>
      </p:sp>
      <p:sp>
        <p:nvSpPr>
          <p:cNvPr id="19" name="el-1789694399945-22"/>
          <p:cNvSpPr txBox="1"/>
          <p:nvPr/>
        </p:nvSpPr>
        <p:spPr>
          <a:xfrm>
            <a:off x="6075431" y="4642390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入境客源国的语言数量</a:t>
            </a:r>
            <a:endParaRPr/>
          </a:p>
        </p:txBody>
      </p:sp>
      <p:sp>
        <p:nvSpPr>
          <p:cNvPr id="20" name="el-1789694399944-19"/>
          <p:cNvSpPr txBox="1"/>
          <p:nvPr/>
        </p:nvSpPr>
        <p:spPr>
          <a:xfrm>
            <a:off x="6075431" y="4994727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客源多元远超「英语就够了」——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小语种长尾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藏着差异化机会。</a:t>
            </a:r>
            <a:endParaRPr/>
          </a:p>
        </p:txBody>
      </p:sp>
      <p:sp>
        <p:nvSpPr>
          <p:cNvPr id="21" name="el-178969439993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2" name="el-1789694399935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3999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995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996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95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995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39995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7" name="el-178969439995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多语言服务：好与差</a:t>
            </a:r>
            <a:endParaRPr/>
          </a:p>
        </p:txBody>
      </p:sp>
      <p:sp>
        <p:nvSpPr>
          <p:cNvPr id="8" name="el-178969439996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差服务 · 机翻直出</a:t>
            </a:r>
            <a:endParaRPr/>
          </a:p>
        </p:txBody>
      </p:sp>
      <p:sp>
        <p:nvSpPr>
          <p:cNvPr id="9" name="el-1789694399961-14"/>
          <p:cNvSpPr txBox="1"/>
          <p:nvPr/>
        </p:nvSpPr>
        <p:spPr>
          <a:xfrm>
            <a:off x="685629" y="3066545"/>
            <a:ext cx="717567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"Husband and wife lung slice"</a:t>
            </a:r>
            <a:endParaRPr/>
          </a:p>
        </p:txBody>
      </p:sp>
      <p:sp>
        <p:nvSpPr>
          <p:cNvPr id="10" name="el-1789694399961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菜单机翻直出、语法生硬、文化梗变惊悚——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游客看懂了字，看不懂菜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，拍照发群当笑话。</a:t>
            </a:r>
            <a:endParaRPr/>
          </a:p>
        </p:txBody>
      </p:sp>
      <p:sp>
        <p:nvSpPr>
          <p:cNvPr id="11" name="el-1789694399962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好服务 · 转译到位</a:t>
            </a:r>
            <a:endParaRPr/>
          </a:p>
        </p:txBody>
      </p:sp>
      <p:sp>
        <p:nvSpPr>
          <p:cNvPr id="12" name="el-1789694399962-16"/>
          <p:cNvSpPr txBox="1"/>
          <p:nvPr/>
        </p:nvSpPr>
        <p:spPr>
          <a:xfrm>
            <a:off x="6522994" y="3066545"/>
            <a:ext cx="5665958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"Sliced beef &amp; offal in chili sauce"</a:t>
            </a:r>
            <a:endParaRPr/>
          </a:p>
        </p:txBody>
      </p:sp>
      <p:sp>
        <p:nvSpPr>
          <p:cNvPr id="13" name="el-178969439996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关键菜品有人工转译、标识双语规范、问询有人应——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客人感到被接待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，笔记里写"friendly"。</a:t>
            </a:r>
            <a:endParaRPr/>
          </a:p>
        </p:txBody>
      </p:sp>
      <p:sp>
        <p:nvSpPr>
          <p:cNvPr id="14" name="el-1789694399956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一句话检验：游客能不能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不掏手机就完成一次消费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——能，墙就拆了；不能，墙还在。</a:t>
            </a:r>
            <a:endParaRPr/>
          </a:p>
        </p:txBody>
      </p:sp>
      <p:sp>
        <p:nvSpPr>
          <p:cNvPr id="15" name="el-178969439995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16" name="el-1789694399957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7" name="el-178969439995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04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039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400047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40004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04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004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00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004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10" name="el-178969440003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入境游客的一天：四道墙</a:t>
            </a:r>
            <a:endParaRPr/>
          </a:p>
        </p:txBody>
      </p:sp>
      <p:sp>
        <p:nvSpPr>
          <p:cNvPr id="11" name="el-1789694400043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4400047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墙都在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什么时辰</a:t>
            </a:r>
            <a:endParaRPr/>
          </a:p>
        </p:txBody>
      </p:sp>
      <p:sp>
        <p:nvSpPr>
          <p:cNvPr id="13" name="el-1789694400042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跟着一位外国游客走一天——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墙不是抽象概念，是具体时辰的具体窘迫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400047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四道墙，四次流失风险。</a:t>
            </a:r>
            <a:endParaRPr/>
          </a:p>
        </p:txBody>
      </p:sp>
      <p:sp>
        <p:nvSpPr>
          <p:cNvPr id="15" name="el-178969440005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400055-25"/>
          <p:cNvSpPr txBox="1"/>
          <p:nvPr/>
        </p:nvSpPr>
        <p:spPr>
          <a:xfrm>
            <a:off x="5218395" y="1964749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出发前</a:t>
            </a:r>
            <a:endParaRPr/>
          </a:p>
        </p:txBody>
      </p:sp>
      <p:sp>
        <p:nvSpPr>
          <p:cNvPr id="17" name="el-1789694400054-21"/>
          <p:cNvSpPr txBox="1"/>
          <p:nvPr/>
        </p:nvSpPr>
        <p:spPr>
          <a:xfrm>
            <a:off x="5218395" y="23266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官网无英文、评价看不懂——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：行程定不下来。</a:t>
            </a:r>
            <a:endParaRPr/>
          </a:p>
        </p:txBody>
      </p:sp>
      <p:sp>
        <p:nvSpPr>
          <p:cNvPr id="18" name="el-1789694400050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400055-26"/>
          <p:cNvSpPr txBox="1"/>
          <p:nvPr/>
        </p:nvSpPr>
        <p:spPr>
          <a:xfrm>
            <a:off x="5218395" y="292668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落地后</a:t>
            </a:r>
            <a:endParaRPr/>
          </a:p>
        </p:txBody>
      </p:sp>
      <p:sp>
        <p:nvSpPr>
          <p:cNvPr id="20" name="el-1789694400054-22"/>
          <p:cNvSpPr txBox="1"/>
          <p:nvPr/>
        </p:nvSpPr>
        <p:spPr>
          <a:xfrm>
            <a:off x="5218395" y="3288541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标识路牌靠猜、打车靠图——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寻路墙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：体验从落地就开始打折。</a:t>
            </a:r>
            <a:endParaRPr/>
          </a:p>
        </p:txBody>
      </p:sp>
      <p:sp>
        <p:nvSpPr>
          <p:cNvPr id="21" name="el-178969440005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400056-27"/>
          <p:cNvSpPr txBox="1"/>
          <p:nvPr/>
        </p:nvSpPr>
        <p:spPr>
          <a:xfrm>
            <a:off x="5218395" y="388861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饭桌上</a:t>
            </a:r>
            <a:endParaRPr/>
          </a:p>
        </p:txBody>
      </p:sp>
      <p:sp>
        <p:nvSpPr>
          <p:cNvPr id="23" name="el-1789694400054-23"/>
          <p:cNvSpPr txBox="1"/>
          <p:nvPr/>
        </p:nvSpPr>
        <p:spPr>
          <a:xfrm>
            <a:off x="5218395" y="4250475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菜单像密码、点菜靠比划——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消费墙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：想花钱花不出去。</a:t>
            </a:r>
            <a:endParaRPr/>
          </a:p>
        </p:txBody>
      </p:sp>
      <p:sp>
        <p:nvSpPr>
          <p:cNvPr id="24" name="el-178969440005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400056-28"/>
          <p:cNvSpPr txBox="1"/>
          <p:nvPr/>
        </p:nvSpPr>
        <p:spPr>
          <a:xfrm>
            <a:off x="5218395" y="485054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离开时</a:t>
            </a:r>
            <a:endParaRPr/>
          </a:p>
        </p:txBody>
      </p:sp>
      <p:sp>
        <p:nvSpPr>
          <p:cNvPr id="26" name="el-1789694400055-24"/>
          <p:cNvSpPr txBox="1"/>
          <p:nvPr/>
        </p:nvSpPr>
        <p:spPr>
          <a:xfrm>
            <a:off x="5218395" y="52124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退税投诉无从办、好评写不了——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口碑墙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：故事带不回去。</a:t>
            </a:r>
            <a:endParaRPr/>
          </a:p>
        </p:txBody>
      </p:sp>
      <p:sp>
        <p:nvSpPr>
          <p:cNvPr id="27" name="el-178969440003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8" name="el-1789694400038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9" name="el-17896944000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11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111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114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0114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114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0108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4001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011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10" name="el-17896944001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需求分层：从应急到体验</a:t>
            </a:r>
            <a:endParaRPr/>
          </a:p>
        </p:txBody>
      </p:sp>
      <p:sp>
        <p:nvSpPr>
          <p:cNvPr id="11" name="el-1789694400110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语言需求有深浅四层——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每层对应不同的工具与人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4400115-18"/>
          <p:cNvSpPr txBox="1"/>
          <p:nvPr/>
        </p:nvSpPr>
        <p:spPr>
          <a:xfrm>
            <a:off x="685629" y="2413800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层一</a:t>
            </a:r>
            <a:endParaRPr/>
          </a:p>
        </p:txBody>
      </p:sp>
      <p:sp>
        <p:nvSpPr>
          <p:cNvPr id="13" name="el-1789694400120-26"/>
          <p:cNvSpPr txBox="1"/>
          <p:nvPr/>
        </p:nvSpPr>
        <p:spPr>
          <a:xfrm>
            <a:off x="1828343" y="2413800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应急层</a:t>
            </a:r>
            <a:endParaRPr/>
          </a:p>
        </p:txBody>
      </p:sp>
      <p:sp>
        <p:nvSpPr>
          <p:cNvPr id="14" name="el-1789694400118-22"/>
          <p:cNvSpPr txBox="1"/>
          <p:nvPr/>
        </p:nvSpPr>
        <p:spPr>
          <a:xfrm>
            <a:off x="1828343" y="2766136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问路、点菜、买票——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拍照翻译够用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，游客自助解决。</a:t>
            </a:r>
            <a:endParaRPr/>
          </a:p>
        </p:txBody>
      </p:sp>
      <p:sp>
        <p:nvSpPr>
          <p:cNvPr id="15" name="el-1789694400115-19"/>
          <p:cNvSpPr txBox="1"/>
          <p:nvPr/>
        </p:nvSpPr>
        <p:spPr>
          <a:xfrm>
            <a:off x="685629" y="326547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层二</a:t>
            </a:r>
            <a:endParaRPr/>
          </a:p>
        </p:txBody>
      </p:sp>
      <p:sp>
        <p:nvSpPr>
          <p:cNvPr id="16" name="el-1789694400120-27"/>
          <p:cNvSpPr txBox="1"/>
          <p:nvPr/>
        </p:nvSpPr>
        <p:spPr>
          <a:xfrm>
            <a:off x="1828343" y="3265479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信息层</a:t>
            </a:r>
            <a:endParaRPr/>
          </a:p>
        </p:txBody>
      </p:sp>
      <p:sp>
        <p:nvSpPr>
          <p:cNvPr id="17" name="el-1789694400119-23"/>
          <p:cNvSpPr txBox="1"/>
          <p:nvPr/>
        </p:nvSpPr>
        <p:spPr>
          <a:xfrm>
            <a:off x="1828343" y="3617816"/>
            <a:ext cx="567078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官网、菜单、标识的静态翻译——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一次改造长期受益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，企业必修课。</a:t>
            </a:r>
            <a:endParaRPr/>
          </a:p>
        </p:txBody>
      </p:sp>
      <p:sp>
        <p:nvSpPr>
          <p:cNvPr id="18" name="el-1789694400116-20"/>
          <p:cNvSpPr txBox="1"/>
          <p:nvPr/>
        </p:nvSpPr>
        <p:spPr>
          <a:xfrm>
            <a:off x="685629" y="411715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层三</a:t>
            </a:r>
            <a:endParaRPr/>
          </a:p>
        </p:txBody>
      </p:sp>
      <p:sp>
        <p:nvSpPr>
          <p:cNvPr id="19" name="el-1789694400120-28"/>
          <p:cNvSpPr txBox="1"/>
          <p:nvPr/>
        </p:nvSpPr>
        <p:spPr>
          <a:xfrm>
            <a:off x="1828343" y="4117158"/>
            <a:ext cx="52077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交互层</a:t>
            </a:r>
            <a:endParaRPr/>
          </a:p>
        </p:txBody>
      </p:sp>
      <p:sp>
        <p:nvSpPr>
          <p:cNvPr id="20" name="el-1789694400119-24"/>
          <p:cNvSpPr txBox="1"/>
          <p:nvPr/>
        </p:nvSpPr>
        <p:spPr>
          <a:xfrm>
            <a:off x="1828343" y="4469495"/>
            <a:ext cx="541936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客服问答、讲解、沟通——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AI对话为主、真人兜底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，动态场景。</a:t>
            </a:r>
            <a:endParaRPr/>
          </a:p>
        </p:txBody>
      </p:sp>
      <p:sp>
        <p:nvSpPr>
          <p:cNvPr id="21" name="el-1789694400116-21"/>
          <p:cNvSpPr txBox="1"/>
          <p:nvPr/>
        </p:nvSpPr>
        <p:spPr>
          <a:xfrm>
            <a:off x="685629" y="4968837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层四</a:t>
            </a:r>
            <a:endParaRPr/>
          </a:p>
        </p:txBody>
      </p:sp>
      <p:sp>
        <p:nvSpPr>
          <p:cNvPr id="22" name="el-1789694400120-29"/>
          <p:cNvSpPr txBox="1"/>
          <p:nvPr/>
        </p:nvSpPr>
        <p:spPr>
          <a:xfrm>
            <a:off x="1828343" y="4968837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体验层</a:t>
            </a:r>
            <a:endParaRPr/>
          </a:p>
        </p:txBody>
      </p:sp>
      <p:sp>
        <p:nvSpPr>
          <p:cNvPr id="23" name="el-1789694400119-25"/>
          <p:cNvSpPr txBox="1"/>
          <p:nvPr/>
        </p:nvSpPr>
        <p:spPr>
          <a:xfrm>
            <a:off x="1828343" y="5321174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文化转译、情感共鸣——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只属于人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：让客人感到被理解。</a:t>
            </a:r>
            <a:endParaRPr/>
          </a:p>
        </p:txBody>
      </p:sp>
      <p:sp>
        <p:nvSpPr>
          <p:cNvPr id="24" name="el-1789694400112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分层</a:t>
            </a:r>
            <a:endParaRPr/>
          </a:p>
        </p:txBody>
      </p:sp>
      <p:sp>
        <p:nvSpPr>
          <p:cNvPr id="25" name="el-1789694400113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工具与人的分工地图</a:t>
            </a:r>
            <a:endParaRPr/>
          </a:p>
        </p:txBody>
      </p:sp>
      <p:sp>
        <p:nvSpPr>
          <p:cNvPr id="26" name="el-1789694400112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层一二可规模化交给AI——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边际成本趋零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；层三AI为主人兜底。</a:t>
            </a:r>
            <a:endParaRPr/>
          </a:p>
        </p:txBody>
      </p:sp>
      <p:sp>
        <p:nvSpPr>
          <p:cNvPr id="27" name="el-1789694400112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层四永远是人的领地——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这也是你的职业价值所在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4001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9" name="el-178969440010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30" name="el-17896944001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1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136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136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0133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1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013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8" name="el-17896944001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游客的应急工具：三件套</a:t>
            </a:r>
            <a:endParaRPr/>
          </a:p>
        </p:txBody>
      </p:sp>
      <p:sp>
        <p:nvSpPr>
          <p:cNvPr id="9" name="el-1789694400138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件一 · 拍照翻译</a:t>
            </a:r>
            <a:endParaRPr/>
          </a:p>
        </p:txBody>
      </p:sp>
      <p:sp>
        <p:nvSpPr>
          <p:cNvPr id="10" name="el-1789694400138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看懂静态文字</a:t>
            </a:r>
            <a:endParaRPr/>
          </a:p>
        </p:txBody>
      </p:sp>
      <p:sp>
        <p:nvSpPr>
          <p:cNvPr id="11" name="el-1789694400138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最高频</a:t>
            </a:r>
            <a:endParaRPr/>
          </a:p>
        </p:txBody>
      </p:sp>
      <p:sp>
        <p:nvSpPr>
          <p:cNvPr id="12" name="el-1789694400138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件二 · 对话翻译</a:t>
            </a:r>
            <a:endParaRPr/>
          </a:p>
        </p:txBody>
      </p:sp>
      <p:sp>
        <p:nvSpPr>
          <p:cNvPr id="13" name="el-1789694400138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跟人开口交流</a:t>
            </a:r>
            <a:endParaRPr/>
          </a:p>
        </p:txBody>
      </p:sp>
      <p:sp>
        <p:nvSpPr>
          <p:cNvPr id="14" name="el-1789694400139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最实用</a:t>
            </a:r>
            <a:endParaRPr/>
          </a:p>
        </p:txBody>
      </p:sp>
      <p:sp>
        <p:nvSpPr>
          <p:cNvPr id="15" name="el-1789694400139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件三 · 实时字幕</a:t>
            </a:r>
            <a:endParaRPr/>
          </a:p>
        </p:txBody>
      </p:sp>
      <p:sp>
        <p:nvSpPr>
          <p:cNvPr id="16" name="el-1789694400139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听懂语音内容</a:t>
            </a:r>
            <a:endParaRPr/>
          </a:p>
        </p:txBody>
      </p:sp>
      <p:sp>
        <p:nvSpPr>
          <p:cNvPr id="17" name="el-1789694400139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最进阶</a:t>
            </a:r>
            <a:endParaRPr/>
          </a:p>
        </p:txBody>
      </p:sp>
      <p:sp>
        <p:nvSpPr>
          <p:cNvPr id="18" name="el-1789694400135-10"/>
          <p:cNvSpPr txBox="1"/>
          <p:nvPr/>
        </p:nvSpPr>
        <p:spPr>
          <a:xfrm>
            <a:off x="685629" y="4845638"/>
            <a:ext cx="117607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对业的启示</a:t>
            </a:r>
            <a:endParaRPr/>
          </a:p>
        </p:txBody>
      </p:sp>
      <p:sp>
        <p:nvSpPr>
          <p:cNvPr id="19" name="el-1789694400135-8"/>
          <p:cNvSpPr txBox="1"/>
          <p:nvPr/>
        </p:nvSpPr>
        <p:spPr>
          <a:xfrm>
            <a:off x="1963594" y="4788503"/>
            <a:ext cx="9539730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游客的自助工具越强，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企业端的压力反而越大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——游客被「机翻直出」的物料劝退时，只会默默走开，不会告诉你。</a:t>
            </a:r>
            <a:endParaRPr/>
          </a:p>
        </p:txBody>
      </p:sp>
      <p:sp>
        <p:nvSpPr>
          <p:cNvPr id="20" name="el-17896944001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1" name="el-1789694400132-4"/>
          <p:cNvSpPr txBox="1"/>
          <p:nvPr/>
        </p:nvSpPr>
        <p:spPr>
          <a:xfrm>
            <a:off x="547208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2" name="el-1789694400132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4400143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400144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400144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400144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400145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400145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400145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400145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400146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400142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对准菜单路牌一拍</a:t>
            </a:r>
            <a:endParaRPr/>
          </a:p>
        </p:txBody>
      </p:sp>
      <p:sp>
        <p:nvSpPr>
          <p:cNvPr id="33" name="el-1789694400142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秒出译文叠在原图</a:t>
            </a:r>
            <a:endParaRPr/>
          </a:p>
        </p:txBody>
      </p:sp>
      <p:sp>
        <p:nvSpPr>
          <p:cNvPr id="34" name="el-1789694400142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适合一切平面文字</a:t>
            </a:r>
            <a:endParaRPr/>
          </a:p>
        </p:txBody>
      </p:sp>
      <p:sp>
        <p:nvSpPr>
          <p:cNvPr id="35" name="el-1789694400142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各说母语自动互译</a:t>
            </a:r>
            <a:endParaRPr/>
          </a:p>
        </p:txBody>
      </p:sp>
      <p:sp>
        <p:nvSpPr>
          <p:cNvPr id="36" name="el-1789694400142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问路砍价点菜全通</a:t>
            </a:r>
            <a:endParaRPr/>
          </a:p>
        </p:txBody>
      </p:sp>
      <p:sp>
        <p:nvSpPr>
          <p:cNvPr id="37" name="el-1789694400143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解决「不敢开口」</a:t>
            </a:r>
            <a:endParaRPr/>
          </a:p>
        </p:txBody>
      </p:sp>
      <p:sp>
        <p:nvSpPr>
          <p:cNvPr id="38" name="el-1789694400143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讲解广播实时转译</a:t>
            </a:r>
            <a:endParaRPr/>
          </a:p>
        </p:txBody>
      </p:sp>
      <p:sp>
        <p:nvSpPr>
          <p:cNvPr id="39" name="el-1789694400143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视频会议字幕</a:t>
            </a:r>
            <a:endParaRPr/>
          </a:p>
        </p:txBody>
      </p:sp>
      <p:sp>
        <p:nvSpPr>
          <p:cNvPr id="40" name="el-1789694400143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语速快也不怕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19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197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400206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400200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0206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400201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400207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400199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4001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40019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12" name="el-178969440019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先算账：一道墙的商机</a:t>
            </a:r>
            <a:endParaRPr/>
          </a:p>
        </p:txBody>
      </p:sp>
      <p:sp>
        <p:nvSpPr>
          <p:cNvPr id="13" name="el-1789694400202-15"/>
          <p:cNvSpPr txBox="1"/>
          <p:nvPr/>
        </p:nvSpPr>
        <p:spPr>
          <a:xfrm>
            <a:off x="685629" y="2883979"/>
            <a:ext cx="31900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因语言放弃的消费（示意）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1/3</a:t>
            </a:r>
            <a:endParaRPr/>
          </a:p>
        </p:txBody>
      </p:sp>
      <p:sp>
        <p:nvSpPr>
          <p:cNvPr id="14" name="el-1789694400205-19"/>
          <p:cNvSpPr txBox="1"/>
          <p:nvPr/>
        </p:nvSpPr>
        <p:spPr>
          <a:xfrm>
            <a:off x="685629" y="3283929"/>
            <a:ext cx="2927634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90%</a:t>
            </a:r>
            <a:endParaRPr/>
          </a:p>
        </p:txBody>
      </p:sp>
      <p:sp>
        <p:nvSpPr>
          <p:cNvPr id="15" name="el-1789694400199-10"/>
          <p:cNvSpPr txBox="1"/>
          <p:nvPr/>
        </p:nvSpPr>
        <p:spPr>
          <a:xfrm>
            <a:off x="685629" y="4274281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AI时代多语改造的可行性覆盖</a:t>
            </a:r>
            <a:endParaRPr/>
          </a:p>
        </p:txBody>
      </p:sp>
      <p:sp>
        <p:nvSpPr>
          <p:cNvPr id="16" name="el-1789694400199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从拦路虎到入场券</a:t>
            </a:r>
            <a:endParaRPr/>
          </a:p>
        </p:txBody>
      </p:sp>
      <p:sp>
        <p:nvSpPr>
          <p:cNvPr id="17" name="el-1789694400205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降在</a:t>
            </a:r>
            <a:endParaRPr/>
          </a:p>
        </p:txBody>
      </p:sp>
      <p:sp>
        <p:nvSpPr>
          <p:cNvPr id="18" name="el-1789694400203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翻译成本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传统人工翻译千字两百元——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AI初译把成本打掉一个数量级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，小商家也改得起。</a:t>
            </a:r>
            <a:endParaRPr/>
          </a:p>
        </p:txBody>
      </p:sp>
      <p:sp>
        <p:nvSpPr>
          <p:cNvPr id="19" name="el-1789694400206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4400204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改造周期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双语菜单从两周缩短到两天——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当天出稿当天上桌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，旺季前就能完工。</a:t>
            </a:r>
            <a:endParaRPr/>
          </a:p>
        </p:txBody>
      </p:sp>
      <p:sp>
        <p:nvSpPr>
          <p:cNvPr id="21" name="el-1789694400207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留在</a:t>
            </a:r>
            <a:endParaRPr/>
          </a:p>
        </p:txBody>
      </p:sp>
      <p:sp>
        <p:nvSpPr>
          <p:cNvPr id="22" name="el-1789694400205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菜单名转译、文化梗处理、最终校对——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机器管覆盖，人管得体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400198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多语改造的ROI不玄学——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拦下的每一次流失都是增量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：一道墙，一个市场。</a:t>
            </a:r>
            <a:endParaRPr/>
          </a:p>
        </p:txBody>
      </p:sp>
      <p:sp>
        <p:nvSpPr>
          <p:cNvPr id="24" name="el-17896944001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5" name="el-1789694400196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6" name="el-17896944001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29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29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29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029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2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029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4002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语言之墙：四问四答</a:t>
            </a:r>
            <a:endParaRPr/>
          </a:p>
        </p:txBody>
      </p:sp>
      <p:sp>
        <p:nvSpPr>
          <p:cNvPr id="9" name="el-178969440029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400302-19"/>
          <p:cNvSpPr txBox="1"/>
          <p:nvPr/>
        </p:nvSpPr>
        <p:spPr>
          <a:xfrm>
            <a:off x="1618845" y="1698413"/>
            <a:ext cx="778474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语言之墙的本质是什么？</a:t>
            </a:r>
            <a:endParaRPr/>
          </a:p>
        </p:txBody>
      </p:sp>
      <p:sp>
        <p:nvSpPr>
          <p:cNvPr id="11" name="el-1789694400300-15"/>
          <p:cNvSpPr txBox="1"/>
          <p:nvPr/>
        </p:nvSpPr>
        <p:spPr>
          <a:xfrm>
            <a:off x="1618845" y="2117408"/>
            <a:ext cx="78733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不是「看不懂字」——是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行前、在途、离境三段连环的流失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：决策、体验、口碑各断一环。</a:t>
            </a:r>
            <a:endParaRPr/>
          </a:p>
        </p:txBody>
      </p:sp>
      <p:sp>
        <p:nvSpPr>
          <p:cNvPr id="12" name="el-178969440029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400303-20"/>
          <p:cNvSpPr txBox="1"/>
          <p:nvPr/>
        </p:nvSpPr>
        <p:spPr>
          <a:xfrm>
            <a:off x="1618845" y="2812559"/>
            <a:ext cx="687458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为什么说「英语就够了」是错觉？</a:t>
            </a:r>
            <a:endParaRPr/>
          </a:p>
        </p:txBody>
      </p:sp>
      <p:sp>
        <p:nvSpPr>
          <p:cNvPr id="14" name="el-1789694400301-16"/>
          <p:cNvSpPr txBox="1"/>
          <p:nvPr/>
        </p:nvSpPr>
        <p:spPr>
          <a:xfrm>
            <a:off x="1618845" y="3231554"/>
            <a:ext cx="720692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入境客源70+国——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小语种长尾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里藏着差异化机会，且母语页面停留时长差4倍。</a:t>
            </a:r>
            <a:endParaRPr/>
          </a:p>
        </p:txBody>
      </p:sp>
      <p:sp>
        <p:nvSpPr>
          <p:cNvPr id="15" name="el-178969440029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400303-21"/>
          <p:cNvSpPr txBox="1"/>
          <p:nvPr/>
        </p:nvSpPr>
        <p:spPr>
          <a:xfrm>
            <a:off x="1618845" y="3926706"/>
            <a:ext cx="68269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四层需求各自的解法？</a:t>
            </a:r>
            <a:endParaRPr/>
          </a:p>
        </p:txBody>
      </p:sp>
      <p:sp>
        <p:nvSpPr>
          <p:cNvPr id="17" name="el-1789694400302-17"/>
          <p:cNvSpPr txBox="1"/>
          <p:nvPr/>
        </p:nvSpPr>
        <p:spPr>
          <a:xfrm>
            <a:off x="1618845" y="4345701"/>
            <a:ext cx="70374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应急靠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拍照翻译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、信息靠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静态改造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、交互靠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AI对话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、体验靠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真人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——一层一策。</a:t>
            </a:r>
            <a:endParaRPr/>
          </a:p>
        </p:txBody>
      </p:sp>
      <p:sp>
        <p:nvSpPr>
          <p:cNvPr id="18" name="el-178969440029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400303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小商家最该先做什么？</a:t>
            </a:r>
            <a:endParaRPr/>
          </a:p>
        </p:txBody>
      </p:sp>
      <p:sp>
        <p:nvSpPr>
          <p:cNvPr id="20" name="el-1789694400302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菜单与招牌的双语化——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成本最低、见效最快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，两天完工，长期受益。</a:t>
            </a:r>
            <a:endParaRPr/>
          </a:p>
        </p:txBody>
      </p:sp>
      <p:sp>
        <p:nvSpPr>
          <p:cNvPr id="21" name="el-178969440029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40029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02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400352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40031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31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031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400318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40031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翻译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引擎</a:t>
            </a:r>
            <a:endParaRPr/>
          </a:p>
        </p:txBody>
      </p:sp>
      <p:sp>
        <p:nvSpPr>
          <p:cNvPr id="8" name="el-178969440031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TRANSLATION ENGINE</a:t>
            </a:r>
            <a:endParaRPr/>
          </a:p>
        </p:txBody>
      </p:sp>
      <p:sp>
        <p:nvSpPr>
          <p:cNvPr id="9" name="el-178969440032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技术演化</a:t>
            </a:r>
            <a:endParaRPr/>
          </a:p>
        </p:txBody>
      </p:sp>
      <p:sp>
        <p:nvSpPr>
          <p:cNvPr id="10" name="el-1789694400320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大模型跃迁</a:t>
            </a:r>
            <a:endParaRPr/>
          </a:p>
        </p:txBody>
      </p:sp>
      <p:sp>
        <p:nvSpPr>
          <p:cNvPr id="11" name="el-1789694400321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场景实战</a:t>
            </a:r>
            <a:endParaRPr/>
          </a:p>
        </p:txBody>
      </p:sp>
      <p:sp>
        <p:nvSpPr>
          <p:cNvPr id="12" name="el-1789694400322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边界清单</a:t>
            </a:r>
            <a:endParaRPr/>
          </a:p>
        </p:txBody>
      </p:sp>
      <p:sp>
        <p:nvSpPr>
          <p:cNvPr id="13" name="el-178969440031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项目五</a:t>
            </a:r>
            <a:endParaRPr/>
          </a:p>
        </p:txBody>
      </p:sp>
      <p:sp>
        <p:nvSpPr>
          <p:cNvPr id="14" name="el-178969440031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36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362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3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036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6" name="el-1789694400362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机器翻译：六十年三跃迁</a:t>
            </a:r>
            <a:endParaRPr/>
          </a:p>
        </p:txBody>
      </p:sp>
      <p:sp>
        <p:nvSpPr>
          <p:cNvPr id="7" name="el-1789694400362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六十年三跃迁的规律：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每次都是「换脑子」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——从查词典到懂语境，翻译从工具变能力。</a:t>
            </a:r>
            <a:endParaRPr/>
          </a:p>
        </p:txBody>
      </p:sp>
      <p:sp>
        <p:nvSpPr>
          <p:cNvPr id="8" name="el-178969440036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9" name="el-1789694400363-7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0" name="el-1789694400363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cxnSp>
        <p:nvCxnSpPr>
          <p:cNvPr id="11" name="el-1789694400361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400368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400368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400369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400369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400370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400374-21"/>
          <p:cNvSpPr txBox="1"/>
          <p:nvPr/>
        </p:nvSpPr>
        <p:spPr>
          <a:xfrm>
            <a:off x="685629" y="2647996"/>
            <a:ext cx="2187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1960s</a:t>
            </a:r>
            <a:endParaRPr/>
          </a:p>
        </p:txBody>
      </p:sp>
      <p:sp>
        <p:nvSpPr>
          <p:cNvPr id="18" name="el-1789694400374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规则时代</a:t>
            </a:r>
            <a:endParaRPr/>
          </a:p>
        </p:txBody>
      </p:sp>
      <p:sp>
        <p:nvSpPr>
          <p:cNvPr id="19" name="el-1789694400372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语言学家写词典与语法规则——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翻得生硬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，谚语一翻就露馅。</a:t>
            </a:r>
            <a:endParaRPr/>
          </a:p>
        </p:txBody>
      </p:sp>
      <p:sp>
        <p:nvSpPr>
          <p:cNvPr id="20" name="el-1789694400374-23"/>
          <p:cNvSpPr txBox="1"/>
          <p:nvPr/>
        </p:nvSpPr>
        <p:spPr>
          <a:xfrm>
            <a:off x="2472012" y="2647996"/>
            <a:ext cx="28819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1990s</a:t>
            </a:r>
            <a:endParaRPr/>
          </a:p>
        </p:txBody>
      </p:sp>
      <p:sp>
        <p:nvSpPr>
          <p:cNvPr id="21" name="el-1789694400374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统计时代</a:t>
            </a:r>
            <a:endParaRPr/>
          </a:p>
        </p:txBody>
      </p:sp>
      <p:sp>
        <p:nvSpPr>
          <p:cNvPr id="22" name="el-1789694400372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从海量双语语料学概率——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通顺度提升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，但长句常跑偏。</a:t>
            </a:r>
            <a:endParaRPr/>
          </a:p>
        </p:txBody>
      </p:sp>
      <p:sp>
        <p:nvSpPr>
          <p:cNvPr id="23" name="el-1789694400374-25"/>
          <p:cNvSpPr txBox="1"/>
          <p:nvPr/>
        </p:nvSpPr>
        <p:spPr>
          <a:xfrm>
            <a:off x="4953101" y="2647996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2016</a:t>
            </a:r>
            <a:endParaRPr/>
          </a:p>
        </p:txBody>
      </p:sp>
      <p:sp>
        <p:nvSpPr>
          <p:cNvPr id="24" name="el-1789694400375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神经时代</a:t>
            </a:r>
            <a:endParaRPr/>
          </a:p>
        </p:txBody>
      </p:sp>
      <p:sp>
        <p:nvSpPr>
          <p:cNvPr id="25" name="el-1789694400373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深度学习端到端翻译——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质量逼近人工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，日常场景可用了。</a:t>
            </a:r>
            <a:endParaRPr/>
          </a:p>
        </p:txBody>
      </p:sp>
      <p:sp>
        <p:nvSpPr>
          <p:cNvPr id="26" name="el-1789694400375-27"/>
          <p:cNvSpPr txBox="1"/>
          <p:nvPr/>
        </p:nvSpPr>
        <p:spPr>
          <a:xfrm>
            <a:off x="6937972" y="2647996"/>
            <a:ext cx="250198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27" name="el-1789694400375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大模型时代</a:t>
            </a:r>
            <a:endParaRPr/>
          </a:p>
        </p:txBody>
      </p:sp>
      <p:sp>
        <p:nvSpPr>
          <p:cNvPr id="28" name="el-1789694400373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上下文理解与风格控制——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会「说人话」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，还能按语气改写。</a:t>
            </a:r>
            <a:endParaRPr/>
          </a:p>
        </p:txBody>
      </p:sp>
      <p:sp>
        <p:nvSpPr>
          <p:cNvPr id="29" name="el-1789694400375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400375-30"/>
          <p:cNvSpPr txBox="1"/>
          <p:nvPr/>
        </p:nvSpPr>
        <p:spPr>
          <a:xfrm>
            <a:off x="9121330" y="286701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31" name="el-1789694400376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多模态时代</a:t>
            </a:r>
            <a:endParaRPr/>
          </a:p>
        </p:txBody>
      </p:sp>
      <p:sp>
        <p:nvSpPr>
          <p:cNvPr id="32" name="el-1789694400373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拍照、语音、实时对话一体——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翻译隐形化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：墙在眼前消失。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48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487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490-12"/>
          <p:cNvCxnSpPr/>
          <p:nvPr/>
        </p:nvCxnSpPr>
        <p:spPr>
          <a:xfrm>
            <a:off x="4627993" y="3398200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0491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4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048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8" name="el-17896944004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引擎现状：三组数据</a:t>
            </a:r>
            <a:endParaRPr/>
          </a:p>
        </p:txBody>
      </p:sp>
      <p:sp>
        <p:nvSpPr>
          <p:cNvPr id="9" name="el-1789694400489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高频旅游语句的翻译可直用率（示意）</a:t>
            </a:r>
            <a:endParaRPr/>
          </a:p>
        </p:txBody>
      </p:sp>
      <p:sp>
        <p:nvSpPr>
          <p:cNvPr id="10" name="el-1789694400489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96%</a:t>
            </a:r>
            <a:endParaRPr/>
          </a:p>
        </p:txBody>
      </p:sp>
      <p:sp>
        <p:nvSpPr>
          <p:cNvPr id="11" name="el-1789694400489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点菜、问路、订票这类高频句——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机器翻译已达到「放心用」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的水平。</a:t>
            </a:r>
            <a:endParaRPr/>
          </a:p>
        </p:txBody>
      </p:sp>
      <p:sp>
        <p:nvSpPr>
          <p:cNvPr id="12" name="el-1789694400491-14"/>
          <p:cNvSpPr txBox="1"/>
          <p:nvPr/>
        </p:nvSpPr>
        <p:spPr>
          <a:xfrm>
            <a:off x="4627993" y="2366186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0.3秒</a:t>
            </a:r>
            <a:endParaRPr/>
          </a:p>
        </p:txBody>
      </p:sp>
      <p:sp>
        <p:nvSpPr>
          <p:cNvPr id="13" name="el-1789694400495-20"/>
          <p:cNvSpPr txBox="1"/>
          <p:nvPr/>
        </p:nvSpPr>
        <p:spPr>
          <a:xfrm>
            <a:off x="6075431" y="2328096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一句常用语的翻译耗时</a:t>
            </a:r>
            <a:endParaRPr/>
          </a:p>
        </p:txBody>
      </p:sp>
      <p:sp>
        <p:nvSpPr>
          <p:cNvPr id="14" name="el-1789694400494-17"/>
          <p:cNvSpPr txBox="1"/>
          <p:nvPr/>
        </p:nvSpPr>
        <p:spPr>
          <a:xfrm>
            <a:off x="6075431" y="2680433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比人快三个数量级——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「即时」重塑服务体验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：等待消失，沟通无感。</a:t>
            </a:r>
            <a:endParaRPr/>
          </a:p>
        </p:txBody>
      </p:sp>
      <p:sp>
        <p:nvSpPr>
          <p:cNvPr id="15" name="el-1789694400492-15"/>
          <p:cNvSpPr txBox="1"/>
          <p:nvPr/>
        </p:nvSpPr>
        <p:spPr>
          <a:xfrm>
            <a:off x="4627993" y="3593414"/>
            <a:ext cx="1709120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100+</a:t>
            </a:r>
            <a:endParaRPr/>
          </a:p>
        </p:txBody>
      </p:sp>
      <p:sp>
        <p:nvSpPr>
          <p:cNvPr id="16" name="el-1789694400495-21"/>
          <p:cNvSpPr txBox="1"/>
          <p:nvPr/>
        </p:nvSpPr>
        <p:spPr>
          <a:xfrm>
            <a:off x="6075431" y="3555323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主流引擎支持语种数</a:t>
            </a:r>
            <a:endParaRPr/>
          </a:p>
        </p:txBody>
      </p:sp>
      <p:sp>
        <p:nvSpPr>
          <p:cNvPr id="17" name="el-1789694400494-18"/>
          <p:cNvSpPr txBox="1"/>
          <p:nvPr/>
        </p:nvSpPr>
        <p:spPr>
          <a:xfrm>
            <a:off x="6075431" y="3907660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小语种长尾全覆盖——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人工翻译永远做不到的规模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400492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1折</a:t>
            </a:r>
            <a:endParaRPr/>
          </a:p>
        </p:txBody>
      </p:sp>
      <p:sp>
        <p:nvSpPr>
          <p:cNvPr id="19" name="el-1789694400496-22"/>
          <p:cNvSpPr txBox="1"/>
          <p:nvPr/>
        </p:nvSpPr>
        <p:spPr>
          <a:xfrm>
            <a:off x="6075431" y="450222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相对人工的成本水平</a:t>
            </a:r>
            <a:endParaRPr/>
          </a:p>
        </p:txBody>
      </p:sp>
      <p:sp>
        <p:nvSpPr>
          <p:cNvPr id="20" name="el-1789694400495-19"/>
          <p:cNvSpPr txBox="1"/>
          <p:nvPr/>
        </p:nvSpPr>
        <p:spPr>
          <a:xfrm>
            <a:off x="6075431" y="4854566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批量初译成本约为人工一成——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多语改造的门槛降到了街边店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4004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22" name="el-1789694400485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0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53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40053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4005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053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6" name="el-17896944005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大模型翻译：强在哪</a:t>
            </a:r>
            <a:endParaRPr/>
          </a:p>
        </p:txBody>
      </p:sp>
      <p:sp>
        <p:nvSpPr>
          <p:cNvPr id="7" name="el-178969440053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强项一 · 懂语境</a:t>
            </a:r>
            <a:endParaRPr/>
          </a:p>
        </p:txBody>
      </p:sp>
      <p:sp>
        <p:nvSpPr>
          <p:cNvPr id="8" name="el-178969440053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「打尖还是住店」能按客栈场景处理——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整句整段地理解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，不是逐词替换。</a:t>
            </a:r>
            <a:endParaRPr/>
          </a:p>
        </p:txBody>
      </p:sp>
      <p:sp>
        <p:nvSpPr>
          <p:cNvPr id="9" name="el-1789694400532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强项二 · 控风格</a:t>
            </a:r>
            <a:endParaRPr/>
          </a:p>
        </p:txBody>
      </p:sp>
      <p:sp>
        <p:nvSpPr>
          <p:cNvPr id="10" name="el-178969440053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能按「菜单风」「导览风」「道歉信风」输出——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翻译有了语气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，不再千人一面。</a:t>
            </a:r>
            <a:endParaRPr/>
          </a:p>
        </p:txBody>
      </p:sp>
      <p:sp>
        <p:nvSpPr>
          <p:cNvPr id="11" name="el-1789694400532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强项三 · 带知识</a:t>
            </a:r>
            <a:endParaRPr/>
          </a:p>
        </p:txBody>
      </p:sp>
      <p:sp>
        <p:nvSpPr>
          <p:cNvPr id="12" name="el-178969440053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知道「夫妻肺片」是菜不是案发现场——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专有名词有常识兜底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，惊悚翻译变少。</a:t>
            </a:r>
            <a:endParaRPr/>
          </a:p>
        </p:txBody>
      </p:sp>
      <p:sp>
        <p:nvSpPr>
          <p:cNvPr id="13" name="el-1789694400535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同一句话的三种译法</a:t>
            </a:r>
            <a:endParaRPr/>
          </a:p>
        </p:txBody>
      </p:sp>
      <p:sp>
        <p:nvSpPr>
          <p:cNvPr id="14" name="el-1789694400536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直译：Husband and wife lung slice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菜单风：Sliced beef &amp; offal in chili sauce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故事风：A beloved Sichuan classic since 1930s</a:t>
            </a:r>
            <a:endParaRPr/>
          </a:p>
        </p:txBody>
      </p:sp>
      <p:sp>
        <p:nvSpPr>
          <p:cNvPr id="15" name="el-1789694400531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风格可控是大模型的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分水岭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——翻译从「不出错」进化到「分场合」。</a:t>
            </a:r>
            <a:endParaRPr/>
          </a:p>
        </p:txBody>
      </p:sp>
      <p:sp>
        <p:nvSpPr>
          <p:cNvPr id="16" name="el-17896944005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17" name="el-178969440052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8" name="el-178969440052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60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40609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406088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60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609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7" name="el-17896944060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各语种翻译质量（示意）</a:t>
            </a:r>
            <a:endParaRPr/>
          </a:p>
        </p:txBody>
      </p:sp>
      <p:sp>
        <p:nvSpPr>
          <p:cNvPr id="8" name="el-178969440609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语料越少的语种，机器越靠不住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406100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95分</a:t>
            </a:r>
            <a:endParaRPr/>
          </a:p>
        </p:txBody>
      </p:sp>
      <p:sp>
        <p:nvSpPr>
          <p:cNvPr id="10" name="el-1789694406098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英中等大语种近满分——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高频场景可放心直用</a:t>
            </a:r>
            <a:endParaRPr/>
          </a:p>
        </p:txBody>
      </p:sp>
      <p:sp>
        <p:nvSpPr>
          <p:cNvPr id="11" name="el-1789694406100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78分</a:t>
            </a:r>
            <a:endParaRPr/>
          </a:p>
        </p:txBody>
      </p:sp>
      <p:sp>
        <p:nvSpPr>
          <p:cNvPr id="12" name="el-1789694406099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泰越等语种可用但有坑——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关键物料交叉验证</a:t>
            </a:r>
            <a:endParaRPr/>
          </a:p>
        </p:txBody>
      </p:sp>
      <p:sp>
        <p:nvSpPr>
          <p:cNvPr id="13" name="el-1789694406100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55分</a:t>
            </a:r>
            <a:endParaRPr/>
          </a:p>
        </p:txBody>
      </p:sp>
      <p:sp>
        <p:nvSpPr>
          <p:cNvPr id="14" name="el-1789694406099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小众语种质量断崖——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重要场合必须人工</a:t>
            </a:r>
            <a:endParaRPr/>
          </a:p>
        </p:txBody>
      </p:sp>
      <p:sp>
        <p:nvSpPr>
          <p:cNvPr id="15" name="el-178969440608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16" name="el-1789694406086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7" name="el-178969440608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103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1042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1042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1042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1042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1042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1031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1034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401035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401036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401037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401038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401029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4010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40103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17" name="el-17896944010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游客的一天：翻译四场景</a:t>
            </a:r>
            <a:endParaRPr/>
          </a:p>
        </p:txBody>
      </p:sp>
      <p:sp>
        <p:nvSpPr>
          <p:cNvPr id="18" name="el-1789694401045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景①</a:t>
            </a:r>
            <a:endParaRPr/>
          </a:p>
        </p:txBody>
      </p:sp>
      <p:sp>
        <p:nvSpPr>
          <p:cNvPr id="19" name="el-1789694401045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拍菜点单</a:t>
            </a:r>
            <a:endParaRPr/>
          </a:p>
        </p:txBody>
      </p:sp>
      <p:sp>
        <p:nvSpPr>
          <p:cNvPr id="20" name="el-1789694401045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应急</a:t>
            </a:r>
            <a:endParaRPr/>
          </a:p>
        </p:txBody>
      </p:sp>
      <p:sp>
        <p:nvSpPr>
          <p:cNvPr id="21" name="el-1789694401043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举起手机对菜单拍照——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秒出译文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，点菜不再靠比划。</a:t>
            </a:r>
            <a:endParaRPr/>
          </a:p>
        </p:txBody>
      </p:sp>
      <p:sp>
        <p:nvSpPr>
          <p:cNvPr id="22" name="el-1789694401046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景②</a:t>
            </a:r>
            <a:endParaRPr/>
          </a:p>
        </p:txBody>
      </p:sp>
      <p:sp>
        <p:nvSpPr>
          <p:cNvPr id="23" name="el-1789694401046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问路沟通</a:t>
            </a:r>
            <a:endParaRPr/>
          </a:p>
        </p:txBody>
      </p:sp>
      <p:sp>
        <p:nvSpPr>
          <p:cNvPr id="24" name="el-1789694401046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在途</a:t>
            </a:r>
            <a:endParaRPr/>
          </a:p>
        </p:txBody>
      </p:sp>
      <p:sp>
        <p:nvSpPr>
          <p:cNvPr id="25" name="el-1789694401044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语音对话翻译——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各说各的母语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，司机游客对答如流。</a:t>
            </a:r>
            <a:endParaRPr/>
          </a:p>
        </p:txBody>
      </p:sp>
      <p:sp>
        <p:nvSpPr>
          <p:cNvPr id="26" name="el-1789694401046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景③</a:t>
            </a:r>
            <a:endParaRPr/>
          </a:p>
        </p:txBody>
      </p:sp>
      <p:sp>
        <p:nvSpPr>
          <p:cNvPr id="27" name="el-1789694401047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导览听讲</a:t>
            </a:r>
            <a:endParaRPr/>
          </a:p>
        </p:txBody>
      </p:sp>
      <p:sp>
        <p:nvSpPr>
          <p:cNvPr id="28" name="el-1789694401047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体验</a:t>
            </a:r>
            <a:endParaRPr/>
          </a:p>
        </p:txBody>
      </p:sp>
      <p:sp>
        <p:nvSpPr>
          <p:cNvPr id="29" name="el-1789694401044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扫码选语言听讲解——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一人一语种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，同一个团不再各听各的。</a:t>
            </a:r>
            <a:endParaRPr/>
          </a:p>
        </p:txBody>
      </p:sp>
      <p:sp>
        <p:nvSpPr>
          <p:cNvPr id="30" name="el-1789694401047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景④</a:t>
            </a:r>
            <a:endParaRPr/>
          </a:p>
        </p:txBody>
      </p:sp>
      <p:sp>
        <p:nvSpPr>
          <p:cNvPr id="31" name="el-1789694401047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评述反馈</a:t>
            </a:r>
            <a:endParaRPr/>
          </a:p>
        </p:txBody>
      </p:sp>
      <p:sp>
        <p:nvSpPr>
          <p:cNvPr id="32" name="el-1789694401047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离境</a:t>
            </a:r>
            <a:endParaRPr/>
          </a:p>
        </p:txBody>
      </p:sp>
      <p:sp>
        <p:nvSpPr>
          <p:cNvPr id="33" name="el-1789694401044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外文评论自动翻译给店家——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口碑双向流动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，好评差评都看得见。</a:t>
            </a:r>
            <a:endParaRPr/>
          </a:p>
        </p:txBody>
      </p:sp>
      <p:sp>
        <p:nvSpPr>
          <p:cNvPr id="34" name="el-1789694401048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景⑤</a:t>
            </a:r>
            <a:endParaRPr/>
          </a:p>
        </p:txBody>
      </p:sp>
      <p:sp>
        <p:nvSpPr>
          <p:cNvPr id="35" name="el-1789694401048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应急兜底</a:t>
            </a:r>
            <a:endParaRPr/>
          </a:p>
        </p:txBody>
      </p:sp>
      <p:sp>
        <p:nvSpPr>
          <p:cNvPr id="36" name="el-1789694401048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保障</a:t>
            </a:r>
            <a:endParaRPr/>
          </a:p>
        </p:txBody>
      </p:sp>
      <p:sp>
        <p:nvSpPr>
          <p:cNvPr id="37" name="el-1789694401045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就医报警等紧急场景——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专业口译热线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兜底：关键时刻有人。</a:t>
            </a:r>
            <a:endParaRPr/>
          </a:p>
        </p:txBody>
      </p:sp>
      <p:sp>
        <p:nvSpPr>
          <p:cNvPr id="38" name="el-1789694401029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五个场景背后是同一件事：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翻译的隐形化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——游客感觉不到翻译，墙就拆完了。</a:t>
            </a:r>
            <a:endParaRPr/>
          </a:p>
        </p:txBody>
      </p:sp>
      <p:sp>
        <p:nvSpPr>
          <p:cNvPr id="39" name="el-178969440103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40" name="el-1789694401030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41" name="el-17896944010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106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106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106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10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106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7" name="el-178969440106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AI翻译：能做到与做不到</a:t>
            </a:r>
            <a:endParaRPr/>
          </a:p>
        </p:txBody>
      </p:sp>
      <p:sp>
        <p:nvSpPr>
          <p:cNvPr id="8" name="el-1789694401068-13"/>
          <p:cNvSpPr txBox="1"/>
          <p:nvPr/>
        </p:nvSpPr>
        <p:spPr>
          <a:xfrm>
            <a:off x="685629" y="2628505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能做到 · 2026</a:t>
            </a:r>
            <a:endParaRPr/>
          </a:p>
        </p:txBody>
      </p:sp>
      <p:sp>
        <p:nvSpPr>
          <p:cNvPr id="9" name="el-1789694401068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日常场景全通</a:t>
            </a:r>
            <a:endParaRPr/>
          </a:p>
        </p:txBody>
      </p:sp>
      <p:sp>
        <p:nvSpPr>
          <p:cNvPr id="10" name="el-178969440106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菜单路牌说明牌；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问路点菜砍价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；多语种客服问答；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整站内容批量翻译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——信息层与应急层全覆盖。</a:t>
            </a:r>
            <a:endParaRPr/>
          </a:p>
        </p:txBody>
      </p:sp>
      <p:sp>
        <p:nvSpPr>
          <p:cNvPr id="11" name="el-178969440106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做不到</a:t>
            </a:r>
            <a:endParaRPr/>
          </a:p>
        </p:txBody>
      </p:sp>
      <p:sp>
        <p:nvSpPr>
          <p:cNvPr id="12" name="el-178969440106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仍是人的活</a:t>
            </a:r>
            <a:endParaRPr/>
          </a:p>
        </p:txBody>
      </p:sp>
      <p:sp>
        <p:nvSpPr>
          <p:cNvPr id="13" name="el-178969440106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菜单名的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文化转译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；诗歌典故的意译；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商务谈判的分寸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；品牌名的海外定名——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得体，机器还不懂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40106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机器翻译解决「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能沟通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」，文化转译解决「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被接待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」——后者是溢价所在。</a:t>
            </a:r>
            <a:endParaRPr/>
          </a:p>
        </p:txBody>
      </p:sp>
      <p:sp>
        <p:nvSpPr>
          <p:cNvPr id="15" name="el-178969440106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16" name="el-1789694401063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7" name="el-178969440106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0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032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032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2029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4020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2030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8" name="el-178969440202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AI翻译三坑，对症下药</a:t>
            </a:r>
            <a:endParaRPr/>
          </a:p>
        </p:txBody>
      </p:sp>
      <p:sp>
        <p:nvSpPr>
          <p:cNvPr id="9" name="el-1789694402033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4402040-21"/>
          <p:cNvSpPr txBox="1"/>
          <p:nvPr/>
        </p:nvSpPr>
        <p:spPr>
          <a:xfrm>
            <a:off x="1809298" y="1719839"/>
            <a:ext cx="639247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机翻直出</a:t>
            </a:r>
            <a:endParaRPr/>
          </a:p>
        </p:txBody>
      </p:sp>
      <p:sp>
        <p:nvSpPr>
          <p:cNvPr id="11" name="el-1789694402039-18"/>
          <p:cNvSpPr txBox="1"/>
          <p:nvPr/>
        </p:nvSpPr>
        <p:spPr>
          <a:xfrm>
            <a:off x="1809298" y="2148357"/>
            <a:ext cx="726665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「让游客」被译成「allow visitor」——语法对但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生硬失礼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，细节处露怯。</a:t>
            </a:r>
            <a:endParaRPr/>
          </a:p>
        </p:txBody>
      </p:sp>
      <p:sp>
        <p:nvSpPr>
          <p:cNvPr id="12" name="el-1789694402033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4402040-22"/>
          <p:cNvSpPr txBox="1"/>
          <p:nvPr/>
        </p:nvSpPr>
        <p:spPr>
          <a:xfrm>
            <a:off x="1809298" y="2881598"/>
            <a:ext cx="493462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低质语种</a:t>
            </a:r>
            <a:endParaRPr/>
          </a:p>
        </p:txBody>
      </p:sp>
      <p:sp>
        <p:nvSpPr>
          <p:cNvPr id="14" name="el-1789694402040-19"/>
          <p:cNvSpPr txBox="1"/>
          <p:nvPr/>
        </p:nvSpPr>
        <p:spPr>
          <a:xfrm>
            <a:off x="1809298" y="3310116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小语种训练语料少——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质量断崖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：英日尚可，泰越堪忧。</a:t>
            </a:r>
            <a:endParaRPr/>
          </a:p>
        </p:txBody>
      </p:sp>
      <p:sp>
        <p:nvSpPr>
          <p:cNvPr id="15" name="el-1789694402034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4402041-23"/>
          <p:cNvSpPr txBox="1"/>
          <p:nvPr/>
        </p:nvSpPr>
        <p:spPr>
          <a:xfrm>
            <a:off x="1809298" y="404335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幻觉翻译</a:t>
            </a:r>
            <a:endParaRPr/>
          </a:p>
        </p:txBody>
      </p:sp>
      <p:sp>
        <p:nvSpPr>
          <p:cNvPr id="17" name="el-1789694402040-20"/>
          <p:cNvSpPr txBox="1"/>
          <p:nvPr/>
        </p:nvSpPr>
        <p:spPr>
          <a:xfrm>
            <a:off x="1809298" y="447187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把「暂无信息」翻成一段编造的介绍——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看着通顺，实则瞎编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402031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402034-15"/>
          <p:cNvSpPr txBox="1"/>
          <p:nvPr/>
        </p:nvSpPr>
        <p:spPr>
          <a:xfrm>
            <a:off x="223603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润色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关键物料人工润一遍</a:t>
            </a:r>
            <a:endParaRPr/>
          </a:p>
        </p:txBody>
      </p:sp>
      <p:sp>
        <p:nvSpPr>
          <p:cNvPr id="20" name="el-1789694402035-16"/>
          <p:cNvSpPr txBox="1"/>
          <p:nvPr/>
        </p:nvSpPr>
        <p:spPr>
          <a:xfrm>
            <a:off x="483139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换引擎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小语种交叉两三家</a:t>
            </a:r>
            <a:endParaRPr/>
          </a:p>
        </p:txBody>
      </p:sp>
      <p:sp>
        <p:nvSpPr>
          <p:cNvPr id="21" name="el-1789694402035-17"/>
          <p:cNvSpPr txBox="1"/>
          <p:nvPr/>
        </p:nvSpPr>
        <p:spPr>
          <a:xfrm>
            <a:off x="742675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核原文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回译比对查幻觉</a:t>
            </a:r>
            <a:endParaRPr/>
          </a:p>
        </p:txBody>
      </p:sp>
      <p:sp>
        <p:nvSpPr>
          <p:cNvPr id="22" name="el-178969440202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23" name="el-1789694402028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4" name="el-17896944020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05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05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05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205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20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205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4020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翻译引擎：四问四答</a:t>
            </a:r>
            <a:endParaRPr/>
          </a:p>
        </p:txBody>
      </p:sp>
      <p:sp>
        <p:nvSpPr>
          <p:cNvPr id="9" name="el-178969440205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402065-19"/>
          <p:cNvSpPr txBox="1"/>
          <p:nvPr/>
        </p:nvSpPr>
        <p:spPr>
          <a:xfrm>
            <a:off x="1618845" y="1698413"/>
            <a:ext cx="768951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机器翻译三次跃迁的规律？</a:t>
            </a:r>
            <a:endParaRPr/>
          </a:p>
        </p:txBody>
      </p:sp>
      <p:sp>
        <p:nvSpPr>
          <p:cNvPr id="11" name="el-1789694402063-15"/>
          <p:cNvSpPr txBox="1"/>
          <p:nvPr/>
        </p:nvSpPr>
        <p:spPr>
          <a:xfrm>
            <a:off x="1618845" y="2117408"/>
            <a:ext cx="777807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规则→统计→神经→大模型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——每次「换脑子」：从查词典到懂语境，翻译从工具变能力。</a:t>
            </a:r>
            <a:endParaRPr/>
          </a:p>
        </p:txBody>
      </p:sp>
      <p:sp>
        <p:nvSpPr>
          <p:cNvPr id="12" name="el-178969440205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402065-20"/>
          <p:cNvSpPr txBox="1"/>
          <p:nvPr/>
        </p:nvSpPr>
        <p:spPr>
          <a:xfrm>
            <a:off x="1618845" y="2812559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大模型翻译强在哪？</a:t>
            </a:r>
            <a:endParaRPr/>
          </a:p>
        </p:txBody>
      </p:sp>
      <p:sp>
        <p:nvSpPr>
          <p:cNvPr id="14" name="el-1789694402063-16"/>
          <p:cNvSpPr txBox="1"/>
          <p:nvPr/>
        </p:nvSpPr>
        <p:spPr>
          <a:xfrm>
            <a:off x="1618845" y="3231554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懂语境、控风格、带知识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——同一道菜能出直译版、菜单版、故事版，分场合说话。</a:t>
            </a:r>
            <a:endParaRPr/>
          </a:p>
        </p:txBody>
      </p:sp>
      <p:sp>
        <p:nvSpPr>
          <p:cNvPr id="15" name="el-178969440205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402066-21"/>
          <p:cNvSpPr txBox="1"/>
          <p:nvPr/>
        </p:nvSpPr>
        <p:spPr>
          <a:xfrm>
            <a:off x="1618845" y="3926706"/>
            <a:ext cx="698484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AI翻译的可靠边界？</a:t>
            </a:r>
            <a:endParaRPr/>
          </a:p>
        </p:txBody>
      </p:sp>
      <p:sp>
        <p:nvSpPr>
          <p:cNvPr id="17" name="el-1789694402064-17"/>
          <p:cNvSpPr txBox="1"/>
          <p:nvPr/>
        </p:nvSpPr>
        <p:spPr>
          <a:xfrm>
            <a:off x="1618845" y="4345701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信息层应急层全通——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菜单转译、商务分寸、品牌定名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仍需人：得体机器不懂。</a:t>
            </a:r>
            <a:endParaRPr/>
          </a:p>
        </p:txBody>
      </p:sp>
      <p:sp>
        <p:nvSpPr>
          <p:cNvPr id="18" name="el-1789694402060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402066-22"/>
          <p:cNvSpPr txBox="1"/>
          <p:nvPr/>
        </p:nvSpPr>
        <p:spPr>
          <a:xfrm>
            <a:off x="1618845" y="5040852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最实用的自检方法？</a:t>
            </a:r>
            <a:endParaRPr/>
          </a:p>
        </p:txBody>
      </p:sp>
      <p:sp>
        <p:nvSpPr>
          <p:cNvPr id="20" name="el-1789694402065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回译比对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：译回中文看走样多少——一眼识破生硬与幻觉。</a:t>
            </a:r>
            <a:endParaRPr/>
          </a:p>
        </p:txBody>
      </p:sp>
      <p:sp>
        <p:nvSpPr>
          <p:cNvPr id="21" name="el-178969440205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40205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20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402471-4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40241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40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241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402410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40241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多语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改造</a:t>
            </a:r>
            <a:endParaRPr/>
          </a:p>
        </p:txBody>
      </p:sp>
      <p:sp>
        <p:nvSpPr>
          <p:cNvPr id="8" name="el-1789694402410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GO MULTILINGUAL</a:t>
            </a:r>
            <a:endParaRPr/>
          </a:p>
        </p:txBody>
      </p:sp>
      <p:sp>
        <p:nvSpPr>
          <p:cNvPr id="9" name="el-178969440241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五步方法</a:t>
            </a:r>
            <a:endParaRPr/>
          </a:p>
        </p:txBody>
      </p:sp>
      <p:sp>
        <p:nvSpPr>
          <p:cNvPr id="10" name="el-178969440241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四类物料</a:t>
            </a:r>
            <a:endParaRPr/>
          </a:p>
        </p:txBody>
      </p:sp>
      <p:sp>
        <p:nvSpPr>
          <p:cNvPr id="11" name="el-1789694402413-11"/>
          <p:cNvSpPr txBox="1"/>
          <p:nvPr/>
        </p:nvSpPr>
        <p:spPr>
          <a:xfrm>
            <a:off x="7123216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一致性</a:t>
            </a:r>
            <a:endParaRPr/>
          </a:p>
        </p:txBody>
      </p:sp>
      <p:sp>
        <p:nvSpPr>
          <p:cNvPr id="12" name="el-1789694402414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成本对比</a:t>
            </a:r>
            <a:endParaRPr/>
          </a:p>
        </p:txBody>
      </p:sp>
      <p:sp>
        <p:nvSpPr>
          <p:cNvPr id="13" name="el-178969440240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项目五</a:t>
            </a:r>
            <a:endParaRPr/>
          </a:p>
        </p:txBody>
      </p:sp>
      <p:sp>
        <p:nvSpPr>
          <p:cNvPr id="14" name="el-178969440240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44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451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451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2451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2451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2451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2442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2446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402446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402447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402447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402447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402439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4024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40244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7" name="el-178969440243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多语改造：五步方法</a:t>
            </a:r>
            <a:endParaRPr/>
          </a:p>
        </p:txBody>
      </p:sp>
      <p:sp>
        <p:nvSpPr>
          <p:cNvPr id="18" name="el-1789694402454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402454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定范围</a:t>
            </a:r>
            <a:endParaRPr/>
          </a:p>
        </p:txBody>
      </p:sp>
      <p:sp>
        <p:nvSpPr>
          <p:cNvPr id="20" name="el-1789694402454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策略层</a:t>
            </a:r>
            <a:endParaRPr/>
          </a:p>
        </p:txBody>
      </p:sp>
      <p:sp>
        <p:nvSpPr>
          <p:cNvPr id="21" name="el-1789694402452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按客源结构定语种优先级——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先做最大客源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，别贪多求全。</a:t>
            </a:r>
            <a:endParaRPr/>
          </a:p>
        </p:txBody>
      </p:sp>
      <p:sp>
        <p:nvSpPr>
          <p:cNvPr id="22" name="el-1789694402455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402455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盘物料</a:t>
            </a:r>
            <a:endParaRPr/>
          </a:p>
        </p:txBody>
      </p:sp>
      <p:sp>
        <p:nvSpPr>
          <p:cNvPr id="24" name="el-1789694402455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资产层</a:t>
            </a:r>
            <a:endParaRPr/>
          </a:p>
        </p:txBody>
      </p:sp>
      <p:sp>
        <p:nvSpPr>
          <p:cNvPr id="25" name="el-1789694402453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清点官网/菜单/标识/导览——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先改高频触点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：菜单优先于画册。</a:t>
            </a:r>
            <a:endParaRPr/>
          </a:p>
        </p:txBody>
      </p:sp>
      <p:sp>
        <p:nvSpPr>
          <p:cNvPr id="26" name="el-1789694402455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402455-33"/>
          <p:cNvSpPr txBox="1"/>
          <p:nvPr/>
        </p:nvSpPr>
        <p:spPr>
          <a:xfrm>
            <a:off x="4855494" y="2641896"/>
            <a:ext cx="250954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AI初译</a:t>
            </a:r>
            <a:endParaRPr/>
          </a:p>
        </p:txBody>
      </p:sp>
      <p:sp>
        <p:nvSpPr>
          <p:cNvPr id="28" name="el-1789694402456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生产层</a:t>
            </a:r>
            <a:endParaRPr/>
          </a:p>
        </p:txBody>
      </p:sp>
      <p:sp>
        <p:nvSpPr>
          <p:cNvPr id="29" name="el-1789694402453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批量机翻出底稿——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按物料类型控风格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：菜单风、导览风。</a:t>
            </a:r>
            <a:endParaRPr/>
          </a:p>
        </p:txBody>
      </p:sp>
      <p:sp>
        <p:nvSpPr>
          <p:cNvPr id="30" name="el-1789694402456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402456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人工校</a:t>
            </a:r>
            <a:endParaRPr/>
          </a:p>
        </p:txBody>
      </p:sp>
      <p:sp>
        <p:nvSpPr>
          <p:cNvPr id="32" name="el-1789694402456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质检层</a:t>
            </a:r>
            <a:endParaRPr/>
          </a:p>
        </p:txBody>
      </p:sp>
      <p:sp>
        <p:nvSpPr>
          <p:cNvPr id="33" name="el-1789694402453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关键物料人工润色——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菜单名、安全提示、品牌口径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三处必校。</a:t>
            </a:r>
            <a:endParaRPr/>
          </a:p>
        </p:txBody>
      </p:sp>
      <p:sp>
        <p:nvSpPr>
          <p:cNvPr id="34" name="el-1789694402456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402457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常态化</a:t>
            </a:r>
            <a:endParaRPr/>
          </a:p>
        </p:txBody>
      </p:sp>
      <p:sp>
        <p:nvSpPr>
          <p:cNvPr id="36" name="el-1789694402457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运营层</a:t>
            </a:r>
            <a:endParaRPr/>
          </a:p>
        </p:txBody>
      </p:sp>
      <p:sp>
        <p:nvSpPr>
          <p:cNvPr id="37" name="el-1789694402454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新内容上线即多语——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翻译进流程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，不是运动式改造。</a:t>
            </a:r>
            <a:endParaRPr/>
          </a:p>
        </p:txBody>
      </p:sp>
      <p:sp>
        <p:nvSpPr>
          <p:cNvPr id="38" name="el-1789694402438-2"/>
          <p:cNvSpPr txBox="1"/>
          <p:nvPr/>
        </p:nvSpPr>
        <p:spPr>
          <a:xfrm>
            <a:off x="685629" y="5059302"/>
            <a:ext cx="109576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五步里最值钱的是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：范围定错，后面全是在给不来的客人装修。</a:t>
            </a:r>
            <a:endParaRPr/>
          </a:p>
        </p:txBody>
      </p:sp>
      <p:sp>
        <p:nvSpPr>
          <p:cNvPr id="39" name="el-178969440243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40" name="el-1789694402439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41" name="el-178969440243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634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402629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529892"/>
                <a:gridCol w="3100208"/>
                <a:gridCol w="3263729"/>
                <a:gridCol w="1923867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物料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改造要点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质检重点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优先级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菜单招牌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菜名转译+图片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菜品名得体性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官网小程序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全站框架双语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预订流程通顺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导览标识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短句+图示化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单位与方向准确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合同单据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条款严谨对译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法律术语准确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402631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26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2634-3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7" name="el-1789694402631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四类物料改造对照表</a:t>
            </a:r>
            <a:endParaRPr/>
          </a:p>
        </p:txBody>
      </p:sp>
      <p:sp>
        <p:nvSpPr>
          <p:cNvPr id="8" name="el-1789694402631-23"/>
          <p:cNvSpPr txBox="1"/>
          <p:nvPr/>
        </p:nvSpPr>
        <p:spPr>
          <a:xfrm>
            <a:off x="685629" y="500276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优先级看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触点频率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：客人天天碰的先改，一年碰一次的缓改。</a:t>
            </a:r>
            <a:endParaRPr/>
          </a:p>
        </p:txBody>
      </p:sp>
      <p:sp>
        <p:nvSpPr>
          <p:cNvPr id="9" name="el-1789694402632-2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0" name="el-1789694402632-27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1" name="el-1789694402632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65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402654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11121"/>
                <a:gridCol w="351682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质量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稳定，语境得体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千字两百元级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以周计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合同、品牌文案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402652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4402656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86297"/>
                <a:gridCol w="373212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质量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初稿80分，需人工校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约为人工一成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以天计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菜单、标识、官网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4402648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26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40265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9" name="el-1789694402647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改造路线：人工 vs AI辅助</a:t>
            </a:r>
            <a:endParaRPr/>
          </a:p>
        </p:txBody>
      </p:sp>
      <p:sp>
        <p:nvSpPr>
          <p:cNvPr id="10" name="el-1789694402657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传统人工 · 慢工细活</a:t>
            </a:r>
            <a:endParaRPr/>
          </a:p>
        </p:txBody>
      </p:sp>
      <p:sp>
        <p:nvSpPr>
          <p:cNvPr id="11" name="el-1789694402657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快糙准</a:t>
            </a:r>
            <a:endParaRPr/>
          </a:p>
        </p:txBody>
      </p:sp>
      <p:sp>
        <p:nvSpPr>
          <p:cNvPr id="12" name="el-1789694402647-2"/>
          <p:cNvSpPr txBox="1"/>
          <p:nvPr/>
        </p:nvSpPr>
        <p:spPr>
          <a:xfrm>
            <a:off x="685629" y="5050375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务实的选择：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AI打底、人工点睛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——高频物料AI先行，要害物料人工把关。</a:t>
            </a:r>
            <a:endParaRPr/>
          </a:p>
        </p:txBody>
      </p:sp>
      <p:sp>
        <p:nvSpPr>
          <p:cNvPr id="13" name="el-178969440264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4" name="el-1789694402648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5" name="el-178969440264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81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809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812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2813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2806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28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402811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9" name="el-178969440280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术语库：一致性的地基</a:t>
            </a:r>
            <a:endParaRPr/>
          </a:p>
        </p:txBody>
      </p:sp>
      <p:sp>
        <p:nvSpPr>
          <p:cNvPr id="10" name="el-1789694402810-10"/>
          <p:cNvSpPr txBox="1"/>
          <p:nvPr/>
        </p:nvSpPr>
        <p:spPr>
          <a:xfrm>
            <a:off x="723719" y="2099404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同一个景点这页叫「West Lake」那页叫「Westlake」——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细节的裂缝，就是专业感的崩塌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1" name="el-1789694402811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402815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定名统一</a:t>
            </a:r>
            <a:endParaRPr/>
          </a:p>
        </p:txBody>
      </p:sp>
      <p:sp>
        <p:nvSpPr>
          <p:cNvPr id="13" name="el-1789694402815-19"/>
          <p:cNvSpPr txBox="1"/>
          <p:nvPr/>
        </p:nvSpPr>
        <p:spPr>
          <a:xfrm>
            <a:off x="685629" y="3757382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NAMING</a:t>
            </a:r>
            <a:endParaRPr/>
          </a:p>
        </p:txBody>
      </p:sp>
      <p:sp>
        <p:nvSpPr>
          <p:cNvPr id="14" name="el-1789694402814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景点、菜品、品牌名一次定名——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全物料一个口径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，改一处通处处。</a:t>
            </a:r>
            <a:endParaRPr/>
          </a:p>
        </p:txBody>
      </p:sp>
      <p:sp>
        <p:nvSpPr>
          <p:cNvPr id="15" name="el-1789694402816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口径统一</a:t>
            </a:r>
            <a:endParaRPr/>
          </a:p>
        </p:txBody>
      </p:sp>
      <p:sp>
        <p:nvSpPr>
          <p:cNvPr id="16" name="el-1789694402816-21"/>
          <p:cNvSpPr txBox="1"/>
          <p:nvPr/>
        </p:nvSpPr>
        <p:spPr>
          <a:xfrm>
            <a:off x="4567584" y="375738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TONE</a:t>
            </a:r>
            <a:endParaRPr/>
          </a:p>
        </p:txBody>
      </p:sp>
      <p:sp>
        <p:nvSpPr>
          <p:cNvPr id="17" name="el-1789694402814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对外说辞的正式版与口语版——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官网、菜单、话术各就各位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，不串台。</a:t>
            </a:r>
            <a:endParaRPr/>
          </a:p>
        </p:txBody>
      </p:sp>
      <p:sp>
        <p:nvSpPr>
          <p:cNvPr id="18" name="el-1789694402816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版本统一</a:t>
            </a:r>
            <a:endParaRPr/>
          </a:p>
        </p:txBody>
      </p:sp>
      <p:sp>
        <p:nvSpPr>
          <p:cNvPr id="19" name="el-1789694402817-23"/>
          <p:cNvSpPr txBox="1"/>
          <p:nvPr/>
        </p:nvSpPr>
        <p:spPr>
          <a:xfrm>
            <a:off x="8173531" y="3757382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VERSION</a:t>
            </a:r>
            <a:endParaRPr/>
          </a:p>
        </p:txBody>
      </p:sp>
      <p:sp>
        <p:nvSpPr>
          <p:cNvPr id="20" name="el-1789694402815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中文改了外文跟着改——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术语表是单一事实源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，避免新旧并存。</a:t>
            </a:r>
            <a:endParaRPr/>
          </a:p>
        </p:txBody>
      </p:sp>
      <p:sp>
        <p:nvSpPr>
          <p:cNvPr id="21" name="el-1789694402806-2"/>
          <p:cNvSpPr txBox="1"/>
          <p:nvPr/>
        </p:nvSpPr>
        <p:spPr>
          <a:xfrm>
            <a:off x="685629" y="5127448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先建术语表再开工——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这是多语改造的第一块砖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，也是AI批量翻译的投喂底料。</a:t>
            </a:r>
            <a:endParaRPr/>
          </a:p>
        </p:txBody>
      </p:sp>
      <p:sp>
        <p:nvSpPr>
          <p:cNvPr id="22" name="el-178969440280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23" name="el-1789694402807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4" name="el-178969440280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83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831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402842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40283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2843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40283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402843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40283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4028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40283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2" name="el-17896944028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先算账：一次改造的投入</a:t>
            </a:r>
            <a:endParaRPr/>
          </a:p>
        </p:txBody>
      </p:sp>
      <p:sp>
        <p:nvSpPr>
          <p:cNvPr id="13" name="el-1789694402838-15"/>
          <p:cNvSpPr txBox="1"/>
          <p:nvPr/>
        </p:nvSpPr>
        <p:spPr>
          <a:xfrm>
            <a:off x="685629" y="2845888"/>
            <a:ext cx="3673916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传统人工：菜单+官网+标识全套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2万</a:t>
            </a:r>
            <a:endParaRPr/>
          </a:p>
        </p:txBody>
      </p:sp>
      <p:sp>
        <p:nvSpPr>
          <p:cNvPr id="14" name="el-1789694402841-19"/>
          <p:cNvSpPr txBox="1"/>
          <p:nvPr/>
        </p:nvSpPr>
        <p:spPr>
          <a:xfrm>
            <a:off x="685629" y="3322019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2千</a:t>
            </a:r>
            <a:endParaRPr/>
          </a:p>
        </p:txBody>
      </p:sp>
      <p:sp>
        <p:nvSpPr>
          <p:cNvPr id="15" name="el-1789694402834-10"/>
          <p:cNvSpPr txBox="1"/>
          <p:nvPr/>
        </p:nvSpPr>
        <p:spPr>
          <a:xfrm>
            <a:off x="685629" y="4312372"/>
            <a:ext cx="42870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AI初译+关键人工校（同等物料量）</a:t>
            </a:r>
            <a:endParaRPr/>
          </a:p>
        </p:txBody>
      </p:sp>
      <p:sp>
        <p:nvSpPr>
          <p:cNvPr id="16" name="el-1789694402834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成本从2万到2千</a:t>
            </a:r>
            <a:endParaRPr/>
          </a:p>
        </p:txBody>
      </p:sp>
      <p:sp>
        <p:nvSpPr>
          <p:cNvPr id="17" name="el-1789694402841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402839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批量初译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千字两百变白菜价——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90%的文字量机器扛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，小商家第一次改得起。</a:t>
            </a:r>
            <a:endParaRPr/>
          </a:p>
        </p:txBody>
      </p:sp>
      <p:sp>
        <p:nvSpPr>
          <p:cNvPr id="19" name="el-1789694402842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准在</a:t>
            </a:r>
            <a:endParaRPr/>
          </a:p>
        </p:txBody>
      </p:sp>
      <p:sp>
        <p:nvSpPr>
          <p:cNvPr id="20" name="el-1789694402840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术语一致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术语表投喂后全物料口径统一——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机器不犯「不统一」的错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，人会。</a:t>
            </a:r>
            <a:endParaRPr/>
          </a:p>
        </p:txBody>
      </p:sp>
      <p:sp>
        <p:nvSpPr>
          <p:cNvPr id="21" name="el-1789694402843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4402841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人工校验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菜单名、安全提示、品牌口径——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10%的文字花掉50%预算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，值。</a:t>
            </a:r>
            <a:endParaRPr/>
          </a:p>
        </p:txBody>
      </p:sp>
      <p:sp>
        <p:nvSpPr>
          <p:cNvPr id="23" name="el-178969440283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省下的钱别全存起来——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把它花在客人看得到的地方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：一张得体的双语菜单，就是最好的广告。</a:t>
            </a:r>
            <a:endParaRPr/>
          </a:p>
        </p:txBody>
      </p:sp>
      <p:sp>
        <p:nvSpPr>
          <p:cNvPr id="24" name="el-178969440282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25" name="el-178969440283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6" name="el-17896944028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99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402995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403006-27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002-20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2996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2993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29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299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0" name="el-178969440299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改造实战：一家客栈的双语菜单</a:t>
            </a:r>
            <a:endParaRPr/>
          </a:p>
        </p:txBody>
      </p:sp>
      <p:sp>
        <p:nvSpPr>
          <p:cNvPr id="11" name="el-1789694402995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五步实录</a:t>
            </a:r>
            <a:endParaRPr/>
          </a:p>
        </p:txBody>
      </p:sp>
      <p:sp>
        <p:nvSpPr>
          <p:cNvPr id="12" name="el-1789694402995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任务：丽江某客栈菜单双语化（86道菜）+ 点餐场景英文化</a:t>
            </a:r>
            <a:endParaRPr/>
          </a:p>
        </p:txBody>
      </p:sp>
      <p:sp>
        <p:nvSpPr>
          <p:cNvPr id="13" name="el-1789694403006-28"/>
          <p:cNvSpPr txBox="1"/>
          <p:nvPr/>
        </p:nvSpPr>
        <p:spPr>
          <a:xfrm>
            <a:off x="685629" y="3107760"/>
            <a:ext cx="51422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endParaRPr/>
          </a:p>
        </p:txBody>
      </p:sp>
      <p:sp>
        <p:nvSpPr>
          <p:cNvPr id="14" name="el-1789694403006-29"/>
          <p:cNvSpPr txBox="1"/>
          <p:nvPr/>
        </p:nvSpPr>
        <p:spPr>
          <a:xfrm>
            <a:off x="1123669" y="3136328"/>
            <a:ext cx="258870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AI初译+店主两轮校对，全程3天</a:t>
            </a:r>
            <a:endParaRPr/>
          </a:p>
        </p:txBody>
      </p:sp>
      <p:sp>
        <p:nvSpPr>
          <p:cNvPr id="15" name="el-1789694402998-13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双语菜单上线，外宾点单率+40%，人均消费+15元</a:t>
            </a:r>
            <a:endParaRPr/>
          </a:p>
        </p:txBody>
      </p:sp>
      <p:sp>
        <p:nvSpPr>
          <p:cNvPr id="16" name="el-1789694403004-24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7" name="el-1789694403001-17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外宾点单不再靠比划——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翻台提速、客单提升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，3天投入一个月回本。</a:t>
            </a:r>
            <a:endParaRPr/>
          </a:p>
        </p:txBody>
      </p:sp>
      <p:sp>
        <p:nvSpPr>
          <p:cNvPr id="18" name="el-1789694403004-25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9" name="el-1789694403002-18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首版「水性杨花」直译被博主发帖调侃——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文化梗菜名不能省人工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403004-26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1" name="el-1789694403002-19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86道菜里16道决定了成败——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二八法则在翻译里同样成立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40299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23" name="el-178969440299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4" name="el-178969440299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25" name="el-1789694403003-21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403003-22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403003-23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402999-14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初译（AI）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：86道菜批量翻译1小时——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70道直接可用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，16道需要人工转译。</a:t>
            </a:r>
            <a:endParaRPr/>
          </a:p>
        </p:txBody>
      </p:sp>
      <p:sp>
        <p:nvSpPr>
          <p:cNvPr id="29" name="el-1789694403000-15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转译（人）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：「水性杨花」译作菜名不吓人——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16道文化梗菜名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逐一人工定名。</a:t>
            </a:r>
            <a:endParaRPr/>
          </a:p>
        </p:txBody>
      </p:sp>
      <p:sp>
        <p:nvSpPr>
          <p:cNvPr id="30" name="el-1789694403001-16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校验（回译）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：译回中文比对——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揪出3处幻觉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（把「时价」编成了固定价）。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01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02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02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02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30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01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44030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多语改造：四问四答</a:t>
            </a:r>
            <a:endParaRPr/>
          </a:p>
        </p:txBody>
      </p:sp>
      <p:sp>
        <p:nvSpPr>
          <p:cNvPr id="9" name="el-178969440302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403025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多语改造第一步做什么？</a:t>
            </a:r>
            <a:endParaRPr/>
          </a:p>
        </p:txBody>
      </p:sp>
      <p:sp>
        <p:nvSpPr>
          <p:cNvPr id="11" name="el-1789694403024-15"/>
          <p:cNvSpPr txBox="1"/>
          <p:nvPr/>
        </p:nvSpPr>
        <p:spPr>
          <a:xfrm>
            <a:off x="1618845" y="2117408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定范围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——按客源结构排语种优先级：先做最大客源，别贪多求全。</a:t>
            </a:r>
            <a:endParaRPr/>
          </a:p>
        </p:txBody>
      </p:sp>
      <p:sp>
        <p:nvSpPr>
          <p:cNvPr id="12" name="el-178969440302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403026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四类物料的改造顺序？</a:t>
            </a:r>
            <a:endParaRPr/>
          </a:p>
        </p:txBody>
      </p:sp>
      <p:sp>
        <p:nvSpPr>
          <p:cNvPr id="14" name="el-1789694403025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触点频率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排：菜单招牌最优先，合同单据最靠后——天天碰的先改。</a:t>
            </a:r>
            <a:endParaRPr/>
          </a:p>
        </p:txBody>
      </p:sp>
      <p:sp>
        <p:nvSpPr>
          <p:cNvPr id="15" name="el-178969440302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403026-21"/>
          <p:cNvSpPr txBox="1"/>
          <p:nvPr/>
        </p:nvSpPr>
        <p:spPr>
          <a:xfrm>
            <a:off x="1618845" y="3926706"/>
            <a:ext cx="719463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为什么必须先建术语表？</a:t>
            </a:r>
            <a:endParaRPr/>
          </a:p>
        </p:txBody>
      </p:sp>
      <p:sp>
        <p:nvSpPr>
          <p:cNvPr id="17" name="el-1789694403025-17"/>
          <p:cNvSpPr txBox="1"/>
          <p:nvPr/>
        </p:nvSpPr>
        <p:spPr>
          <a:xfrm>
            <a:off x="1618845" y="4345701"/>
            <a:ext cx="74050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一致性是专业感的来源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——也是AI批量翻译的投喂底料：定名、口径、版本三统一。</a:t>
            </a:r>
            <a:endParaRPr/>
          </a:p>
        </p:txBody>
      </p:sp>
      <p:sp>
        <p:nvSpPr>
          <p:cNvPr id="18" name="el-178969440302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403026-22"/>
          <p:cNvSpPr txBox="1"/>
          <p:nvPr/>
        </p:nvSpPr>
        <p:spPr>
          <a:xfrm>
            <a:off x="1618845" y="5040852"/>
            <a:ext cx="64634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人工校验该校哪里？</a:t>
            </a:r>
            <a:endParaRPr/>
          </a:p>
        </p:txBody>
      </p:sp>
      <p:sp>
        <p:nvSpPr>
          <p:cNvPr id="20" name="el-1789694403025-18"/>
          <p:cNvSpPr txBox="1"/>
          <p:nvPr/>
        </p:nvSpPr>
        <p:spPr>
          <a:xfrm>
            <a:off x="1618845" y="5459847"/>
            <a:ext cx="6917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菜单名、安全提示、品牌口径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三处必校——10%的文字花掉50%预算，值。</a:t>
            </a:r>
            <a:endParaRPr/>
          </a:p>
        </p:txBody>
      </p:sp>
      <p:sp>
        <p:nvSpPr>
          <p:cNvPr id="21" name="el-17896944030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440301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301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403212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40317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17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317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403172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40317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文化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转译</a:t>
            </a:r>
            <a:endParaRPr/>
          </a:p>
        </p:txBody>
      </p:sp>
      <p:sp>
        <p:nvSpPr>
          <p:cNvPr id="8" name="el-178969440317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CULTURE TRANSLATION</a:t>
            </a:r>
            <a:endParaRPr/>
          </a:p>
        </p:txBody>
      </p:sp>
      <p:sp>
        <p:nvSpPr>
          <p:cNvPr id="9" name="el-178969440317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翻译三层</a:t>
            </a:r>
            <a:endParaRPr/>
          </a:p>
        </p:txBody>
      </p:sp>
      <p:sp>
        <p:nvSpPr>
          <p:cNvPr id="10" name="el-178969440317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转译实战</a:t>
            </a:r>
            <a:endParaRPr/>
          </a:p>
        </p:txBody>
      </p:sp>
      <p:sp>
        <p:nvSpPr>
          <p:cNvPr id="11" name="el-178969440317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分工边界</a:t>
            </a:r>
            <a:endParaRPr/>
          </a:p>
        </p:txBody>
      </p:sp>
      <p:sp>
        <p:nvSpPr>
          <p:cNvPr id="12" name="el-178969440317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行动清单</a:t>
            </a:r>
            <a:endParaRPr/>
          </a:p>
        </p:txBody>
      </p:sp>
      <p:sp>
        <p:nvSpPr>
          <p:cNvPr id="13" name="el-178969440317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项目五</a:t>
            </a:r>
            <a:endParaRPr/>
          </a:p>
        </p:txBody>
      </p:sp>
      <p:sp>
        <p:nvSpPr>
          <p:cNvPr id="14" name="el-178969440317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19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197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197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197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31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19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8" name="el-17896944031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翻译的三层境界</a:t>
            </a:r>
            <a:endParaRPr/>
          </a:p>
        </p:txBody>
      </p:sp>
      <p:sp>
        <p:nvSpPr>
          <p:cNvPr id="9" name="el-1789694403198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403202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信息层</a:t>
            </a:r>
            <a:endParaRPr/>
          </a:p>
        </p:txBody>
      </p:sp>
      <p:sp>
        <p:nvSpPr>
          <p:cNvPr id="11" name="el-1789694403203-20"/>
          <p:cNvSpPr txBox="1"/>
          <p:nvPr/>
        </p:nvSpPr>
        <p:spPr>
          <a:xfrm>
            <a:off x="2904399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403200-16"/>
          <p:cNvSpPr txBox="1"/>
          <p:nvPr/>
        </p:nvSpPr>
        <p:spPr>
          <a:xfrm>
            <a:off x="1961659" y="2332709"/>
            <a:ext cx="637378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把意思说对——「营业时间9点」不译错——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AI全覆盖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，机器的主场。</a:t>
            </a:r>
            <a:endParaRPr/>
          </a:p>
        </p:txBody>
      </p:sp>
      <p:sp>
        <p:nvSpPr>
          <p:cNvPr id="13" name="el-1789694403198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403203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风格层</a:t>
            </a:r>
            <a:endParaRPr/>
          </a:p>
        </p:txBody>
      </p:sp>
      <p:sp>
        <p:nvSpPr>
          <p:cNvPr id="15" name="el-1789694403203-22"/>
          <p:cNvSpPr txBox="1"/>
          <p:nvPr/>
        </p:nvSpPr>
        <p:spPr>
          <a:xfrm>
            <a:off x="3666208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403200-17"/>
          <p:cNvSpPr txBox="1"/>
          <p:nvPr/>
        </p:nvSpPr>
        <p:spPr>
          <a:xfrm>
            <a:off x="2723469" y="3471554"/>
            <a:ext cx="6207051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把话说得体——菜单风、导览风各就各位——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AI可辅助，人定基调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403198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403203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文化层</a:t>
            </a:r>
            <a:endParaRPr/>
          </a:p>
        </p:txBody>
      </p:sp>
      <p:sp>
        <p:nvSpPr>
          <p:cNvPr id="19" name="el-1789694403203-24"/>
          <p:cNvSpPr txBox="1"/>
          <p:nvPr/>
        </p:nvSpPr>
        <p:spPr>
          <a:xfrm>
            <a:off x="4428018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403201-18"/>
          <p:cNvSpPr txBox="1"/>
          <p:nvPr/>
        </p:nvSpPr>
        <p:spPr>
          <a:xfrm>
            <a:off x="3485278" y="4610400"/>
            <a:ext cx="7233381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把话说进心里——典故的意译、幽默的移植——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只属于人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：被理解，而非被翻译。</a:t>
            </a:r>
            <a:endParaRPr/>
          </a:p>
        </p:txBody>
      </p:sp>
      <p:sp>
        <p:nvSpPr>
          <p:cNvPr id="21" name="el-1789694403196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境界口诀</a:t>
            </a:r>
            <a:endParaRPr/>
          </a:p>
        </p:txBody>
      </p:sp>
      <p:sp>
        <p:nvSpPr>
          <p:cNvPr id="22" name="el-1789694403195-7"/>
          <p:cNvSpPr txBox="1"/>
          <p:nvPr/>
        </p:nvSpPr>
        <p:spPr>
          <a:xfrm>
            <a:off x="1715708" y="5520703"/>
            <a:ext cx="67305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第一层让人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看懂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，第二层让人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舒服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，第三层让人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心动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——溢价从第三层开始。</a:t>
            </a:r>
            <a:endParaRPr/>
          </a:p>
        </p:txBody>
      </p:sp>
      <p:sp>
        <p:nvSpPr>
          <p:cNvPr id="23" name="el-178969440319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24" name="el-178969440319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5" name="el-17896944031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362-25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403359-18"/>
          <p:cNvGraphicFramePr/>
          <p:nvPr/>
        </p:nvGraphicFramePr>
        <p:xfrm>
          <a:off x="685629" y="241975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62850"/>
                <a:gridCol w="3278757"/>
                <a:gridCol w="3612941"/>
                <a:gridCol w="1963147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原文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直译（差）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转译（好）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门道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夫妻肺片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Husband and wife lung slice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Sliced beef &amp; offal in chili sauce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说成分不说字面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早点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 little early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Breakfast / Morning delights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语境消歧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神仙居住的地方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Where gods live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 place out of this world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意译传神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403360-21"/>
          <p:cNvCxnSpPr/>
          <p:nvPr/>
        </p:nvCxnSpPr>
        <p:spPr>
          <a:xfrm>
            <a:off x="685629" y="4609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3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3362-26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7" name="el-1789694403360-20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文化转译：三组对照</a:t>
            </a:r>
            <a:endParaRPr/>
          </a:p>
        </p:txBody>
      </p:sp>
      <p:sp>
        <p:nvSpPr>
          <p:cNvPr id="8" name="el-1789694403360-19"/>
          <p:cNvSpPr txBox="1"/>
          <p:nvPr/>
        </p:nvSpPr>
        <p:spPr>
          <a:xfrm>
            <a:off x="685629" y="47670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转译的门道：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说效果、说感受、说体验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——不逐字搬运文化符号。</a:t>
            </a:r>
            <a:endParaRPr/>
          </a:p>
        </p:txBody>
      </p:sp>
      <p:sp>
        <p:nvSpPr>
          <p:cNvPr id="9" name="el-1789694403360-22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10" name="el-1789694403361-23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1" name="el-1789694403361-2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37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37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37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3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337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7" name="el-178969440337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人与机器：翻译的楚河汉界</a:t>
            </a:r>
            <a:endParaRPr/>
          </a:p>
        </p:txBody>
      </p:sp>
      <p:sp>
        <p:nvSpPr>
          <p:cNvPr id="8" name="el-1789694403379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机器的领地</a:t>
            </a:r>
            <a:endParaRPr/>
          </a:p>
        </p:txBody>
      </p:sp>
      <p:sp>
        <p:nvSpPr>
          <p:cNvPr id="9" name="el-178969440337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又快又便宜</a:t>
            </a:r>
            <a:endParaRPr/>
          </a:p>
        </p:txBody>
      </p:sp>
      <p:sp>
        <p:nvSpPr>
          <p:cNvPr id="10" name="el-178969440337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批量初译、术语一致、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7×24即时口译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、多语种全覆盖——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量大管饱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，信息层的主力。</a:t>
            </a:r>
            <a:endParaRPr/>
          </a:p>
        </p:txBody>
      </p:sp>
      <p:sp>
        <p:nvSpPr>
          <p:cNvPr id="11" name="el-1789694403380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人的领地</a:t>
            </a:r>
            <a:endParaRPr/>
          </a:p>
        </p:txBody>
      </p:sp>
      <p:sp>
        <p:nvSpPr>
          <p:cNvPr id="12" name="el-1789694403380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又准又得体</a:t>
            </a:r>
            <a:endParaRPr/>
          </a:p>
        </p:txBody>
      </p:sp>
      <p:sp>
        <p:nvSpPr>
          <p:cNvPr id="13" name="el-1789694403379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文化转译、品牌定名、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重大场合口译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、分寸与禁忌——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出错成本高的地方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，都得有人。</a:t>
            </a:r>
            <a:endParaRPr/>
          </a:p>
        </p:txBody>
      </p:sp>
      <p:sp>
        <p:nvSpPr>
          <p:cNvPr id="14" name="el-1789694403373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协作模式：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机器出底稿，人出灵魂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——底稿决定成本，灵魂决定口碑。</a:t>
            </a:r>
            <a:endParaRPr/>
          </a:p>
        </p:txBody>
      </p:sp>
      <p:sp>
        <p:nvSpPr>
          <p:cNvPr id="15" name="el-178969440337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16" name="el-1789694403374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7" name="el-178969440337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5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522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529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529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3529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3529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35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352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10" name="el-178969440352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带走的清单：转译六查</a:t>
            </a:r>
            <a:endParaRPr/>
          </a:p>
        </p:txBody>
      </p:sp>
      <p:sp>
        <p:nvSpPr>
          <p:cNvPr id="11" name="el-1789694403521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交稿前，六处过一遍：</a:t>
            </a:r>
            <a:endParaRPr/>
          </a:p>
        </p:txBody>
      </p:sp>
      <p:sp>
        <p:nvSpPr>
          <p:cNvPr id="12" name="el-1789694403532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403539-20"/>
          <p:cNvSpPr txBox="1"/>
          <p:nvPr/>
        </p:nvSpPr>
        <p:spPr>
          <a:xfrm>
            <a:off x="1256986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菜名查惊悚</a:t>
            </a:r>
            <a:endParaRPr/>
          </a:p>
        </p:txBody>
      </p:sp>
      <p:sp>
        <p:nvSpPr>
          <p:cNvPr id="14" name="el-1789694403539-21"/>
          <p:cNvSpPr txBox="1"/>
          <p:nvPr/>
        </p:nvSpPr>
        <p:spPr>
          <a:xfrm>
            <a:off x="2447313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「夫妻肺片」式直译是重灾区</a:t>
            </a:r>
            <a:endParaRPr/>
          </a:p>
        </p:txBody>
      </p:sp>
      <p:sp>
        <p:nvSpPr>
          <p:cNvPr id="15" name="el-1789694403532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4403539-22"/>
          <p:cNvSpPr txBox="1"/>
          <p:nvPr/>
        </p:nvSpPr>
        <p:spPr>
          <a:xfrm>
            <a:off x="1256986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双关查丢失</a:t>
            </a:r>
            <a:endParaRPr/>
          </a:p>
        </p:txBody>
      </p:sp>
      <p:sp>
        <p:nvSpPr>
          <p:cNvPr id="17" name="el-1789694403540-23"/>
          <p:cNvSpPr txBox="1"/>
          <p:nvPr/>
        </p:nvSpPr>
        <p:spPr>
          <a:xfrm>
            <a:off x="2447313" y="391807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谐音梗、俏皮话直译即死</a:t>
            </a:r>
            <a:endParaRPr/>
          </a:p>
        </p:txBody>
      </p:sp>
      <p:sp>
        <p:nvSpPr>
          <p:cNvPr id="18" name="el-1789694403533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4403540-24"/>
          <p:cNvSpPr txBox="1"/>
          <p:nvPr/>
        </p:nvSpPr>
        <p:spPr>
          <a:xfrm>
            <a:off x="1256986" y="448943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单位查换算</a:t>
            </a:r>
            <a:endParaRPr/>
          </a:p>
        </p:txBody>
      </p:sp>
      <p:sp>
        <p:nvSpPr>
          <p:cNvPr id="20" name="el-1789694403540-25"/>
          <p:cNvSpPr txBox="1"/>
          <p:nvPr/>
        </p:nvSpPr>
        <p:spPr>
          <a:xfrm>
            <a:off x="2447313" y="453704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斤两、里程、温度、电压</a:t>
            </a:r>
            <a:endParaRPr/>
          </a:p>
        </p:txBody>
      </p:sp>
      <p:sp>
        <p:nvSpPr>
          <p:cNvPr id="21" name="el-1789694403533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4403540-26"/>
          <p:cNvSpPr txBox="1"/>
          <p:nvPr/>
        </p:nvSpPr>
        <p:spPr>
          <a:xfrm>
            <a:off x="7008647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禁忌查冲突</a:t>
            </a:r>
            <a:endParaRPr/>
          </a:p>
        </p:txBody>
      </p:sp>
      <p:sp>
        <p:nvSpPr>
          <p:cNvPr id="23" name="el-1789694403541-27"/>
          <p:cNvSpPr txBox="1"/>
          <p:nvPr/>
        </p:nvSpPr>
        <p:spPr>
          <a:xfrm>
            <a:off x="8198975" y="329910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宗教、手势、颜色寓意</a:t>
            </a:r>
            <a:endParaRPr/>
          </a:p>
        </p:txBody>
      </p:sp>
      <p:sp>
        <p:nvSpPr>
          <p:cNvPr id="24" name="el-1789694403533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4403541-28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称谓查礼貌</a:t>
            </a:r>
            <a:endParaRPr/>
          </a:p>
        </p:txBody>
      </p:sp>
      <p:sp>
        <p:nvSpPr>
          <p:cNvPr id="26" name="el-1789694403541-29"/>
          <p:cNvSpPr txBox="1"/>
          <p:nvPr/>
        </p:nvSpPr>
        <p:spPr>
          <a:xfrm>
            <a:off x="8198975" y="3918076"/>
            <a:ext cx="20265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「亲」「师傅」不可直译</a:t>
            </a:r>
            <a:endParaRPr/>
          </a:p>
        </p:txBody>
      </p:sp>
      <p:sp>
        <p:nvSpPr>
          <p:cNvPr id="27" name="el-1789694403534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4403541-30"/>
          <p:cNvSpPr txBox="1"/>
          <p:nvPr/>
        </p:nvSpPr>
        <p:spPr>
          <a:xfrm>
            <a:off x="7008647" y="448943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回译查幻觉</a:t>
            </a:r>
            <a:endParaRPr/>
          </a:p>
        </p:txBody>
      </p:sp>
      <p:sp>
        <p:nvSpPr>
          <p:cNvPr id="29" name="el-1789694403541-31"/>
          <p:cNvSpPr txBox="1"/>
          <p:nvPr/>
        </p:nvSpPr>
        <p:spPr>
          <a:xfrm>
            <a:off x="8198975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译回中文比对走样程度</a:t>
            </a:r>
            <a:endParaRPr/>
          </a:p>
        </p:txBody>
      </p:sp>
      <p:sp>
        <p:nvSpPr>
          <p:cNvPr id="30" name="el-1789694403521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31" name="el-1789694403522-5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32" name="el-178969440352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55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557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55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5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355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7" name="el-178969440355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课堂辩论：机器翻译时代还要学外语吗</a:t>
            </a:r>
            <a:endParaRPr/>
          </a:p>
        </p:txBody>
      </p:sp>
      <p:sp>
        <p:nvSpPr>
          <p:cNvPr id="8" name="el-1789694403558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随身翻译已经这么强——旅游管理专业的外语课，还有必要吗？</a:t>
            </a:r>
            <a:endParaRPr/>
          </a:p>
        </p:txBody>
      </p:sp>
      <p:sp>
        <p:nvSpPr>
          <p:cNvPr id="9" name="el-178969440355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403563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必学派</a:t>
            </a:r>
            <a:endParaRPr/>
          </a:p>
        </p:txBody>
      </p:sp>
      <p:sp>
        <p:nvSpPr>
          <p:cNvPr id="11" name="el-1789694403564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403564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免学派</a:t>
            </a:r>
            <a:endParaRPr/>
          </a:p>
        </p:txBody>
      </p:sp>
      <p:sp>
        <p:nvSpPr>
          <p:cNvPr id="13" name="el-1789694403555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「面试一家国际旅行社时，你凭什么」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把论点落到具体岗位要求上。</a:t>
            </a:r>
            <a:endParaRPr/>
          </a:p>
        </p:txBody>
      </p:sp>
      <p:sp>
        <p:nvSpPr>
          <p:cNvPr id="14" name="el-178969440355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15" name="el-1789694403555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6" name="el-178969440355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  <p:sp>
        <p:nvSpPr>
          <p:cNvPr id="17" name="el-1789694403563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40356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403564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403564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403564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403565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403560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机器管「通顺」，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人管「得体」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——分寸感靠语感养成</a:t>
            </a:r>
            <a:endParaRPr/>
          </a:p>
        </p:txBody>
      </p:sp>
      <p:sp>
        <p:nvSpPr>
          <p:cNvPr id="24" name="el-1789694403561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文化转译与商务谈判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离不开人</a:t>
            </a:r>
            <a:endParaRPr/>
          </a:p>
        </p:txBody>
      </p:sp>
      <p:sp>
        <p:nvSpPr>
          <p:cNvPr id="25" name="el-1789694403561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机器出错时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只有人能发现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——不懂就是盲区</a:t>
            </a:r>
            <a:endParaRPr/>
          </a:p>
        </p:txBody>
      </p:sp>
      <p:sp>
        <p:nvSpPr>
          <p:cNvPr id="26" name="el-1789694403562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即时翻译已覆盖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日常沟通</a:t>
            </a:r>
            <a:endParaRPr/>
          </a:p>
        </p:txBody>
      </p:sp>
      <p:sp>
        <p:nvSpPr>
          <p:cNvPr id="27" name="el-1789694403562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学习成本高、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边际收益递减</a:t>
            </a:r>
            <a:endParaRPr/>
          </a:p>
        </p:txBody>
      </p:sp>
      <p:sp>
        <p:nvSpPr>
          <p:cNvPr id="28" name="el-1789694403562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时间该花在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数据分析等新技能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71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71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71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71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37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711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40370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403713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403718-19"/>
          <p:cNvSpPr txBox="1"/>
          <p:nvPr/>
        </p:nvSpPr>
        <p:spPr>
          <a:xfrm>
            <a:off x="1618845" y="1698413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语言之墙到底挡住了什么？</a:t>
            </a:r>
            <a:endParaRPr/>
          </a:p>
        </p:txBody>
      </p:sp>
      <p:sp>
        <p:nvSpPr>
          <p:cNvPr id="11" name="el-1789694403716-15"/>
          <p:cNvSpPr txBox="1"/>
          <p:nvPr/>
        </p:nvSpPr>
        <p:spPr>
          <a:xfrm>
            <a:off x="1618845" y="2117408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行前决策、在途体验、离境口碑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三段连环——不是看不懂字，是整段客源的流失。</a:t>
            </a:r>
            <a:endParaRPr/>
          </a:p>
        </p:txBody>
      </p:sp>
      <p:sp>
        <p:nvSpPr>
          <p:cNvPr id="12" name="el-178969440371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403718-20"/>
          <p:cNvSpPr txBox="1"/>
          <p:nvPr/>
        </p:nvSpPr>
        <p:spPr>
          <a:xfrm>
            <a:off x="1618845" y="2812559"/>
            <a:ext cx="660393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AI翻译能放心用到什么程度？</a:t>
            </a:r>
            <a:endParaRPr/>
          </a:p>
        </p:txBody>
      </p:sp>
      <p:sp>
        <p:nvSpPr>
          <p:cNvPr id="14" name="el-1789694403717-16"/>
          <p:cNvSpPr txBox="1"/>
          <p:nvPr/>
        </p:nvSpPr>
        <p:spPr>
          <a:xfrm>
            <a:off x="1618845" y="3231554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信息层应急层放心用——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关键物料过人工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，小语种交叉验证，回译查幻觉。</a:t>
            </a:r>
            <a:endParaRPr/>
          </a:p>
        </p:txBody>
      </p:sp>
      <p:sp>
        <p:nvSpPr>
          <p:cNvPr id="15" name="el-1789694403713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403718-21"/>
          <p:cNvSpPr txBox="1"/>
          <p:nvPr/>
        </p:nvSpPr>
        <p:spPr>
          <a:xfrm>
            <a:off x="1618845" y="3926706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多语改造从哪里下手最划算？</a:t>
            </a:r>
            <a:endParaRPr/>
          </a:p>
        </p:txBody>
      </p:sp>
      <p:sp>
        <p:nvSpPr>
          <p:cNvPr id="17" name="el-1789694403717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菜单招牌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：触点最频繁、改造最快、回报最直接——两天完工的那种。</a:t>
            </a:r>
            <a:endParaRPr/>
          </a:p>
        </p:txBody>
      </p:sp>
      <p:sp>
        <p:nvSpPr>
          <p:cNvPr id="18" name="el-178969440371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403719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翻译三层境界，你要修炼哪层？</a:t>
            </a:r>
            <a:endParaRPr/>
          </a:p>
        </p:txBody>
      </p:sp>
      <p:sp>
        <p:nvSpPr>
          <p:cNvPr id="20" name="el-1789694403717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第一层机器包了——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把功夫花在第三层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：文化转译是被接待感的来源。</a:t>
            </a:r>
            <a:endParaRPr/>
          </a:p>
        </p:txBody>
      </p:sp>
      <p:sp>
        <p:nvSpPr>
          <p:cNvPr id="21" name="el-1789694403709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403709-4"/>
          <p:cNvSpPr txBox="1"/>
          <p:nvPr/>
        </p:nvSpPr>
        <p:spPr>
          <a:xfrm>
            <a:off x="5526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370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73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735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732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3737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403735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737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403734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4037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403733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4037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作业：一次真改造</a:t>
            </a:r>
            <a:endParaRPr/>
          </a:p>
        </p:txBody>
      </p:sp>
      <p:sp>
        <p:nvSpPr>
          <p:cNvPr id="12" name="el-1789694403733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403736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403736-16"/>
          <p:cNvSpPr txBox="1"/>
          <p:nvPr/>
        </p:nvSpPr>
        <p:spPr>
          <a:xfrm>
            <a:off x="1966570" y="217365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你的家乡最需要哪种语言的服务？为什么？</a:t>
            </a:r>
            <a:endParaRPr/>
          </a:p>
        </p:txBody>
      </p:sp>
      <p:sp>
        <p:nvSpPr>
          <p:cNvPr id="15" name="el-1789694403736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403736-18"/>
          <p:cNvSpPr txBox="1"/>
          <p:nvPr/>
        </p:nvSpPr>
        <p:spPr>
          <a:xfrm>
            <a:off x="1966570" y="267448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哪些内容机器翻译会闹笑话？举两个例子。</a:t>
            </a:r>
            <a:endParaRPr/>
          </a:p>
        </p:txBody>
      </p:sp>
      <p:sp>
        <p:nvSpPr>
          <p:cNvPr id="17" name="el-1789694403733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403736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改造任务</a:t>
            </a:r>
            <a:endParaRPr/>
          </a:p>
        </p:txBody>
      </p:sp>
      <p:sp>
        <p:nvSpPr>
          <p:cNvPr id="19" name="el-1789694403739-23"/>
          <p:cNvSpPr txBox="1"/>
          <p:nvPr/>
        </p:nvSpPr>
        <p:spPr>
          <a:xfrm>
            <a:off x="1885627" y="3899031"/>
            <a:ext cx="646588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找一家本地餐馆的菜单（拍照或网络），完成10道菜的双语转译并说明思路</a:t>
            </a:r>
            <a:endParaRPr/>
          </a:p>
        </p:txBody>
      </p:sp>
      <p:sp>
        <p:nvSpPr>
          <p:cNvPr id="20" name="el-1789694403739-24"/>
          <p:cNvSpPr txBox="1"/>
          <p:nvPr/>
        </p:nvSpPr>
        <p:spPr>
          <a:xfrm>
            <a:off x="1885627" y="4241845"/>
            <a:ext cx="63240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附直译对比更佳</a:t>
            </a:r>
            <a:endParaRPr/>
          </a:p>
        </p:txBody>
      </p:sp>
      <p:sp>
        <p:nvSpPr>
          <p:cNvPr id="21" name="el-1789694403737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回译任务</a:t>
            </a:r>
            <a:endParaRPr/>
          </a:p>
        </p:txBody>
      </p:sp>
      <p:sp>
        <p:nvSpPr>
          <p:cNvPr id="22" name="el-1789694403739-25"/>
          <p:cNvSpPr txBox="1"/>
          <p:nvPr/>
        </p:nvSpPr>
        <p:spPr>
          <a:xfrm>
            <a:off x="1885627" y="4670363"/>
            <a:ext cx="52755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找本地一处景点的英文介绍，回译成中文，标注走样与改进点</a:t>
            </a:r>
            <a:endParaRPr/>
          </a:p>
        </p:txBody>
      </p:sp>
      <p:sp>
        <p:nvSpPr>
          <p:cNvPr id="23" name="el-1789694403739-26"/>
          <p:cNvSpPr txBox="1"/>
          <p:nvPr/>
        </p:nvSpPr>
        <p:spPr>
          <a:xfrm>
            <a:off x="1885627" y="5013177"/>
            <a:ext cx="530733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至少标3处</a:t>
            </a:r>
            <a:endParaRPr/>
          </a:p>
        </p:txBody>
      </p:sp>
      <p:sp>
        <p:nvSpPr>
          <p:cNvPr id="24" name="el-1789694403733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下次课前提交至课程平台，最佳菜单将在课堂展示</a:t>
            </a:r>
            <a:endParaRPr/>
          </a:p>
        </p:txBody>
      </p:sp>
      <p:sp>
        <p:nvSpPr>
          <p:cNvPr id="25" name="el-1789694403730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403730-4"/>
          <p:cNvSpPr txBox="1"/>
          <p:nvPr/>
        </p:nvSpPr>
        <p:spPr>
          <a:xfrm>
            <a:off x="565122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7" name="el-17896944037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8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403891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403889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3891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403889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891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403889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3892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403886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4038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403888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40388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403890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4403896-25"/>
          <p:cNvSpPr txBox="1"/>
          <p:nvPr/>
        </p:nvSpPr>
        <p:spPr>
          <a:xfrm>
            <a:off x="1980705" y="166151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多语翻译工具箱</a:t>
            </a:r>
            <a:endParaRPr/>
          </a:p>
        </p:txBody>
      </p:sp>
      <p:sp>
        <p:nvSpPr>
          <p:cNvPr id="16" name="el-1789694403894-21"/>
          <p:cNvSpPr txBox="1"/>
          <p:nvPr/>
        </p:nvSpPr>
        <p:spPr>
          <a:xfrm>
            <a:off x="1980705" y="202337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文本、拍照、对话三大件——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各挑一款用熟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403891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18" name="el-1789694403896-26"/>
          <p:cNvSpPr txBox="1"/>
          <p:nvPr/>
        </p:nvSpPr>
        <p:spPr>
          <a:xfrm>
            <a:off x="1980705" y="2675076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菜单翻译案例库</a:t>
            </a:r>
            <a:endParaRPr/>
          </a:p>
        </p:txBody>
      </p:sp>
      <p:sp>
        <p:nvSpPr>
          <p:cNvPr id="19" name="el-1789694403894-22"/>
          <p:cNvSpPr txBox="1"/>
          <p:nvPr/>
        </p:nvSpPr>
        <p:spPr>
          <a:xfrm>
            <a:off x="1980705" y="303693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网上流传的「神翻译」合集——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反面教材也是教材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403891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21" name="el-1789694403896-27"/>
          <p:cNvSpPr txBox="1"/>
          <p:nvPr/>
        </p:nvSpPr>
        <p:spPr>
          <a:xfrm>
            <a:off x="1980705" y="3688640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《翻译的技巧》</a:t>
            </a:r>
            <a:endParaRPr/>
          </a:p>
        </p:txBody>
      </p:sp>
      <p:sp>
        <p:nvSpPr>
          <p:cNvPr id="22" name="el-1789694403895-23"/>
          <p:cNvSpPr txBox="1"/>
          <p:nvPr/>
        </p:nvSpPr>
        <p:spPr>
          <a:xfrm>
            <a:off x="1980705" y="4050500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选读「直译与意译」章节——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建立转译手感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403891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标准</a:t>
            </a:r>
            <a:endParaRPr/>
          </a:p>
        </p:txBody>
      </p:sp>
      <p:sp>
        <p:nvSpPr>
          <p:cNvPr id="24" name="el-1789694403897-28"/>
          <p:cNvSpPr txBox="1"/>
          <p:nvPr/>
        </p:nvSpPr>
        <p:spPr>
          <a:xfrm>
            <a:off x="1980705" y="4702204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公共服务领域英文译写规范</a:t>
            </a:r>
            <a:endParaRPr/>
          </a:p>
        </p:txBody>
      </p:sp>
      <p:sp>
        <p:nvSpPr>
          <p:cNvPr id="25" name="el-1789694403895-24"/>
          <p:cNvSpPr txBox="1"/>
          <p:nvPr/>
        </p:nvSpPr>
        <p:spPr>
          <a:xfrm>
            <a:off x="1980705" y="5064063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国家标准——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标识翻译的官方答案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403885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下次旅行时，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留心每一块双语标识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——那是全行业的作业本。</a:t>
            </a:r>
            <a:endParaRPr/>
          </a:p>
        </p:txBody>
      </p:sp>
      <p:sp>
        <p:nvSpPr>
          <p:cNvPr id="27" name="el-1789694403886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403886-6"/>
          <p:cNvSpPr txBox="1"/>
          <p:nvPr/>
        </p:nvSpPr>
        <p:spPr>
          <a:xfrm>
            <a:off x="5657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9" name="el-178969440388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90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902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403905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40390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项目六：智能客服和问答系统</a:t>
            </a:r>
            <a:endParaRPr/>
          </a:p>
        </p:txBody>
      </p:sp>
      <p:sp>
        <p:nvSpPr>
          <p:cNvPr id="6" name="el-1789694403903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403903-5"/>
          <p:cNvSpPr txBox="1"/>
          <p:nvPr/>
        </p:nvSpPr>
        <p:spPr>
          <a:xfrm>
            <a:off x="588497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8" name="el-178969440390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403904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403907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403907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403901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403906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06</a:t>
            </a:r>
            <a:endParaRPr/>
          </a:p>
        </p:txBody>
      </p:sp>
      <p:sp>
        <p:nvSpPr>
          <p:cNvPr id="14" name="el-1789694403906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有问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必答</a:t>
            </a:r>
            <a:endParaRPr/>
          </a:p>
        </p:txBody>
      </p:sp>
      <p:sp>
        <p:nvSpPr>
          <p:cNvPr id="15" name="el-1789694403906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从三班倒到永不下线</a:t>
            </a:r>
            <a:endParaRPr/>
          </a:p>
        </p:txBody>
      </p:sp>
      <p:sp>
        <p:nvSpPr>
          <p:cNvPr id="16" name="el-1789694403908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403911-21"/>
          <p:cNvSpPr txBox="1"/>
          <p:nvPr/>
        </p:nvSpPr>
        <p:spPr>
          <a:xfrm>
            <a:off x="6951512" y="2415883"/>
            <a:ext cx="37049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智能客服</a:t>
            </a:r>
            <a:endParaRPr/>
          </a:p>
        </p:txBody>
      </p:sp>
      <p:sp>
        <p:nvSpPr>
          <p:cNvPr id="18" name="el-1789694403910-18"/>
          <p:cNvSpPr txBox="1"/>
          <p:nvPr/>
        </p:nvSpPr>
        <p:spPr>
          <a:xfrm>
            <a:off x="6951512" y="2777742"/>
            <a:ext cx="397447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7×24的问询台——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大模型时代的客服重构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403908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403912-22"/>
          <p:cNvSpPr txBox="1"/>
          <p:nvPr/>
        </p:nvSpPr>
        <p:spPr>
          <a:xfrm>
            <a:off x="6951512" y="3410401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问答系统</a:t>
            </a:r>
            <a:endParaRPr/>
          </a:p>
        </p:txBody>
      </p:sp>
      <p:sp>
        <p:nvSpPr>
          <p:cNvPr id="21" name="el-1789694403911-19"/>
          <p:cNvSpPr txBox="1"/>
          <p:nvPr/>
        </p:nvSpPr>
        <p:spPr>
          <a:xfrm>
            <a:off x="6951512" y="3772261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景区的百事通——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知识库与对话设计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403908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403912-23"/>
          <p:cNvSpPr txBox="1"/>
          <p:nvPr/>
        </p:nvSpPr>
        <p:spPr>
          <a:xfrm>
            <a:off x="6951512" y="4404920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人机协作</a:t>
            </a:r>
            <a:endParaRPr/>
          </a:p>
        </p:txBody>
      </p:sp>
      <p:sp>
        <p:nvSpPr>
          <p:cNvPr id="24" name="el-1789694403911-20"/>
          <p:cNvSpPr txBox="1"/>
          <p:nvPr/>
        </p:nvSpPr>
        <p:spPr>
          <a:xfrm>
            <a:off x="6951512" y="4766779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机器答常规，真人兜复杂——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转接的艺术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2026-09-18T01:20:06.531Z</dcterms:created>
  <dcterms:modified xsi:type="dcterms:W3CDTF">2026-09-18T01:20:06.531Z</dcterms:modified>
</cp:coreProperties>
</file>